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1567" r:id="rId2"/>
    <p:sldId id="1262" r:id="rId3"/>
    <p:sldId id="1263" r:id="rId4"/>
    <p:sldId id="1264" r:id="rId5"/>
    <p:sldId id="1265" r:id="rId6"/>
    <p:sldId id="1266" r:id="rId7"/>
    <p:sldId id="1267" r:id="rId8"/>
    <p:sldId id="1268" r:id="rId9"/>
    <p:sldId id="1269" r:id="rId10"/>
    <p:sldId id="1270" r:id="rId11"/>
    <p:sldId id="1277" r:id="rId12"/>
    <p:sldId id="1577" r:id="rId13"/>
    <p:sldId id="1583" r:id="rId14"/>
    <p:sldId id="1572" r:id="rId15"/>
    <p:sldId id="1578" r:id="rId16"/>
    <p:sldId id="1575" r:id="rId17"/>
    <p:sldId id="1576" r:id="rId18"/>
    <p:sldId id="1579" r:id="rId19"/>
    <p:sldId id="1581" r:id="rId20"/>
    <p:sldId id="1584" r:id="rId21"/>
    <p:sldId id="1582" r:id="rId22"/>
    <p:sldId id="1278" r:id="rId23"/>
    <p:sldId id="1271" r:id="rId24"/>
    <p:sldId id="1272" r:id="rId25"/>
    <p:sldId id="1273" r:id="rId26"/>
    <p:sldId id="1274" r:id="rId27"/>
    <p:sldId id="1275" r:id="rId28"/>
    <p:sldId id="1276" r:id="rId29"/>
    <p:sldId id="1279" r:id="rId30"/>
    <p:sldId id="1280" r:id="rId31"/>
    <p:sldId id="1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432FF"/>
    <a:srgbClr val="FF8000"/>
    <a:srgbClr val="FA8002"/>
    <a:srgbClr val="7030A0"/>
    <a:srgbClr val="FF9300"/>
    <a:srgbClr val="057FFF"/>
    <a:srgbClr val="76D6FF"/>
    <a:srgbClr val="1D191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180"/>
    <p:restoredTop sz="91417"/>
  </p:normalViewPr>
  <p:slideViewPr>
    <p:cSldViewPr snapToGrid="0" snapToObjects="1">
      <p:cViewPr>
        <p:scale>
          <a:sx n="110" d="100"/>
          <a:sy n="110" d="100"/>
        </p:scale>
        <p:origin x="4856" y="2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11/29/17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Taxonomy:  a scheme of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0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44942" y="1443038"/>
            <a:ext cx="8128064" cy="1600200"/>
          </a:xfrm>
        </p:spPr>
        <p:txBody>
          <a:bodyPr/>
          <a:lstStyle/>
          <a:p>
            <a:r>
              <a:rPr lang="en-US" dirty="0" smtClean="0"/>
              <a:t>CS250 Lecture 40 – Parallel computers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62941" y="3316785"/>
            <a:ext cx="4861637" cy="1905000"/>
          </a:xfrm>
        </p:spPr>
        <p:txBody>
          <a:bodyPr/>
          <a:lstStyle/>
          <a:p>
            <a:r>
              <a:rPr lang="en-US" dirty="0"/>
              <a:t>			</a:t>
            </a:r>
            <a:r>
              <a:rPr lang="en-US" sz="2400" dirty="0" smtClean="0"/>
              <a:t>2017.11.29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 pluribus </a:t>
            </a:r>
            <a:r>
              <a:rPr lang="en-US" dirty="0" err="1" smtClean="0"/>
              <a:t>unum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2D4257-6C15-224C-8DC2-DCD1A34E52A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7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SIMD machine diagram:  CU and PEs</a:t>
            </a:r>
            <a:endParaRPr lang="en-US" dirty="0"/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>
          <a:xfrm>
            <a:off x="486830" y="1050244"/>
            <a:ext cx="8339670" cy="4924814"/>
          </a:xfrm>
        </p:spPr>
        <p:txBody>
          <a:bodyPr/>
          <a:lstStyle/>
          <a:p>
            <a:r>
              <a:rPr lang="en-US" sz="2000" dirty="0">
                <a:solidFill>
                  <a:srgbClr val="008000"/>
                </a:solidFill>
              </a:rPr>
              <a:t>CU </a:t>
            </a:r>
            <a:r>
              <a:rPr lang="en-US" sz="2000" dirty="0" smtClean="0">
                <a:solidFill>
                  <a:srgbClr val="008000"/>
                </a:solidFill>
              </a:rPr>
              <a:t>fetches, decodes,</a:t>
            </a:r>
            <a:r>
              <a:rPr lang="en-US" sz="2000" dirty="0" smtClean="0">
                <a:solidFill>
                  <a:srgbClr val="0000FF"/>
                </a:solidFill>
              </a:rPr>
              <a:t> and broadcasts machine instructions </a:t>
            </a:r>
            <a:r>
              <a:rPr lang="en-US" sz="2000" dirty="0">
                <a:solidFill>
                  <a:srgbClr val="0000FF"/>
                </a:solidFill>
              </a:rPr>
              <a:t>to all </a:t>
            </a:r>
            <a:r>
              <a:rPr lang="en-US" sz="2000" dirty="0" smtClean="0">
                <a:solidFill>
                  <a:srgbClr val="0000FF"/>
                </a:solidFill>
              </a:rPr>
              <a:t>PEs</a:t>
            </a:r>
            <a:endParaRPr lang="en-US" sz="2000" dirty="0">
              <a:solidFill>
                <a:srgbClr val="0000FF"/>
              </a:solidFill>
            </a:endParaRPr>
          </a:p>
          <a:p>
            <a:r>
              <a:rPr lang="en-US" sz="2000" dirty="0" smtClean="0"/>
              <a:t>PEs always execute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control-type instructions</a:t>
            </a:r>
            <a:r>
              <a:rPr lang="en-US" sz="2000" dirty="0" smtClean="0"/>
              <a:t>, but </a:t>
            </a:r>
            <a:r>
              <a:rPr lang="en-US" sz="2000" dirty="0">
                <a:solidFill>
                  <a:srgbClr val="292929"/>
                </a:solidFill>
              </a:rPr>
              <a:t>t</a:t>
            </a:r>
            <a:r>
              <a:rPr lang="en-US" sz="2000" dirty="0" smtClean="0">
                <a:solidFill>
                  <a:srgbClr val="292929"/>
                </a:solidFill>
              </a:rPr>
              <a:t>op </a:t>
            </a:r>
            <a:r>
              <a:rPr lang="en-US" sz="2000" dirty="0">
                <a:solidFill>
                  <a:srgbClr val="292929"/>
                </a:solidFill>
              </a:rPr>
              <a:t>bit of </a:t>
            </a:r>
            <a:r>
              <a:rPr lang="en-US" sz="2000" dirty="0" smtClean="0">
                <a:solidFill>
                  <a:srgbClr val="292929"/>
                </a:solidFill>
              </a:rPr>
              <a:t>each</a:t>
            </a:r>
            <a:r>
              <a:rPr lang="en-US" sz="2000" i="1" dirty="0" smtClean="0">
                <a:solidFill>
                  <a:srgbClr val="292929"/>
                </a:solidFill>
              </a:rPr>
              <a:t/>
            </a:r>
            <a:br>
              <a:rPr lang="en-US" sz="2000" i="1" dirty="0" smtClean="0">
                <a:solidFill>
                  <a:srgbClr val="292929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PE </a:t>
            </a:r>
            <a:r>
              <a:rPr lang="en-US" sz="2000" i="1" dirty="0">
                <a:solidFill>
                  <a:srgbClr val="FF0000"/>
                </a:solidFill>
              </a:rPr>
              <a:t>Enable Stack </a:t>
            </a:r>
            <a:r>
              <a:rPr lang="en-US" sz="2000" dirty="0" smtClean="0"/>
              <a:t>controls execution of </a:t>
            </a:r>
            <a:r>
              <a:rPr lang="en-US" sz="2000" b="1" i="1" dirty="0" smtClean="0">
                <a:solidFill>
                  <a:srgbClr val="7030A0"/>
                </a:solidFill>
              </a:rPr>
              <a:t>non-control-type instructions</a:t>
            </a:r>
          </a:p>
          <a:p>
            <a:r>
              <a:rPr lang="en-US" sz="2000" i="1" dirty="0" smtClean="0"/>
              <a:t>Top==TRUE </a:t>
            </a:r>
            <a:r>
              <a:rPr lang="en-US" sz="2000" dirty="0" smtClean="0"/>
              <a:t>then PE executes</a:t>
            </a:r>
            <a:r>
              <a:rPr lang="en-US" sz="2000" i="1" dirty="0" smtClean="0"/>
              <a:t>; Top==FALSE, PE </a:t>
            </a:r>
            <a:r>
              <a:rPr lang="en-US" sz="2000" dirty="0" smtClean="0"/>
              <a:t>ignores CU broadcast instr.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798" y="2545688"/>
            <a:ext cx="7718101" cy="3945255"/>
            <a:chOff x="752798" y="2545688"/>
            <a:chExt cx="7718101" cy="3945255"/>
          </a:xfrm>
        </p:grpSpPr>
        <p:grpSp>
          <p:nvGrpSpPr>
            <p:cNvPr id="100" name="Group 99"/>
            <p:cNvGrpSpPr/>
            <p:nvPr/>
          </p:nvGrpSpPr>
          <p:grpSpPr>
            <a:xfrm>
              <a:off x="752798" y="4496937"/>
              <a:ext cx="3063551" cy="1994006"/>
              <a:chOff x="752799" y="4372250"/>
              <a:chExt cx="3017022" cy="2118693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984044" y="5413434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EX / </a:t>
                </a:r>
                <a:r>
                  <a:rPr lang="en-US" dirty="0" err="1" smtClean="0">
                    <a:latin typeface="Arial" charset="0"/>
                    <a:ea typeface="ＭＳ Ｐゴシック" charset="0"/>
                  </a:rPr>
                  <a:t>MEM</a:t>
                </a:r>
                <a:r>
                  <a:rPr lang="en-US" dirty="0" smtClean="0">
                    <a:latin typeface="Arial" charset="0"/>
                    <a:ea typeface="ＭＳ Ｐゴシック" charset="0"/>
                  </a:rPr>
                  <a:t> / WB stages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82810" y="5960443"/>
                <a:ext cx="2557000" cy="3759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Data Memory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 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2261310" y="5779567"/>
                <a:ext cx="0" cy="18087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ounded Rectangle 11"/>
              <p:cNvSpPr/>
              <p:nvPr/>
            </p:nvSpPr>
            <p:spPr bwMode="auto">
              <a:xfrm>
                <a:off x="752799" y="4372250"/>
                <a:ext cx="3017022" cy="211869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Processing Element 0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984044" y="4893934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charset="0"/>
                    <a:ea typeface="ＭＳ Ｐゴシック" charset="0"/>
                  </a:rPr>
                  <a:t>Enable Stack (1 bit wide)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367733" y="2545688"/>
              <a:ext cx="2836217" cy="1380661"/>
              <a:chOff x="1666516" y="1196055"/>
              <a:chExt cx="3030641" cy="1437955"/>
            </a:xfrm>
          </p:grpSpPr>
          <p:sp>
            <p:nvSpPr>
              <p:cNvPr id="39" name="Rounded Rectangle 38"/>
              <p:cNvSpPr/>
              <p:nvPr/>
            </p:nvSpPr>
            <p:spPr bwMode="auto">
              <a:xfrm>
                <a:off x="1666516" y="1196055"/>
                <a:ext cx="3030641" cy="1437955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charset="0"/>
                    <a:ea typeface="ＭＳ Ｐゴシック" charset="0"/>
                  </a:rPr>
                  <a:t>Control Unit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847951" y="2130024"/>
                <a:ext cx="2557445" cy="362848"/>
              </a:xfrm>
              <a:prstGeom prst="rect">
                <a:avLst/>
              </a:prstGeom>
              <a:noFill/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charset="0"/>
                    <a:ea typeface="ＭＳ Ｐゴシック" charset="0"/>
                  </a:rPr>
                  <a:t>Instruction</a:t>
                </a:r>
                <a:r>
                  <a:rPr kumimoji="0" lang="en-US" sz="1800" b="0" i="0" u="none" strike="noStrike" cap="none" normalizeH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charset="0"/>
                    <a:ea typeface="ＭＳ Ｐゴシック" charset="0"/>
                  </a:rPr>
                  <a:t> Memory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1847952" y="1639513"/>
                <a:ext cx="2557444" cy="369568"/>
              </a:xfrm>
              <a:prstGeom prst="rect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rgbClr val="008000"/>
                    </a:solidFill>
                    <a:effectLst/>
                    <a:latin typeface="Arial" charset="0"/>
                    <a:ea typeface="ＭＳ Ｐゴシック" charset="0"/>
                  </a:rPr>
                  <a:t>IF / ID stages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48" name="Straight Connector 47"/>
              <p:cNvCxnSpPr>
                <a:stCxn id="44" idx="0"/>
                <a:endCxn id="46" idx="2"/>
              </p:cNvCxnSpPr>
              <p:nvPr/>
            </p:nvCxnSpPr>
            <p:spPr bwMode="auto">
              <a:xfrm flipV="1">
                <a:off x="3126674" y="2009081"/>
                <a:ext cx="0" cy="12094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72" name="Straight Connector 71"/>
            <p:cNvCxnSpPr/>
            <p:nvPr/>
          </p:nvCxnSpPr>
          <p:spPr bwMode="auto">
            <a:xfrm flipV="1">
              <a:off x="5930906" y="3193349"/>
              <a:ext cx="968566" cy="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6899472" y="3193349"/>
              <a:ext cx="13368" cy="1308114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4990005" y="4164662"/>
              <a:ext cx="1918944" cy="5613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Straight Connector 78"/>
            <p:cNvCxnSpPr/>
            <p:nvPr/>
          </p:nvCxnSpPr>
          <p:spPr bwMode="auto">
            <a:xfrm flipV="1">
              <a:off x="2194959" y="4145852"/>
              <a:ext cx="1941629" cy="1881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V="1">
              <a:off x="2215119" y="4145852"/>
              <a:ext cx="0" cy="3491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4244106" y="5476303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41946" y="3955380"/>
              <a:ext cx="6339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• • •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2799" y="3792578"/>
              <a:ext cx="2570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Instruction broadcast bus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5400878" y="4496937"/>
              <a:ext cx="3070021" cy="1991869"/>
              <a:chOff x="752799" y="4372250"/>
              <a:chExt cx="3017022" cy="2118693"/>
            </a:xfrm>
          </p:grpSpPr>
          <p:sp>
            <p:nvSpPr>
              <p:cNvPr id="102" name="Rectangle 101"/>
              <p:cNvSpPr/>
              <p:nvPr/>
            </p:nvSpPr>
            <p:spPr bwMode="auto">
              <a:xfrm>
                <a:off x="984044" y="5413434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EX / </a:t>
                </a:r>
                <a:r>
                  <a:rPr lang="en-US" dirty="0" err="1" smtClean="0">
                    <a:latin typeface="Arial" charset="0"/>
                    <a:ea typeface="ＭＳ Ｐゴシック" charset="0"/>
                  </a:rPr>
                  <a:t>MEM</a:t>
                </a:r>
                <a:r>
                  <a:rPr lang="en-US" dirty="0" smtClean="0">
                    <a:latin typeface="Arial" charset="0"/>
                    <a:ea typeface="ＭＳ Ｐゴシック" charset="0"/>
                  </a:rPr>
                  <a:t> / WB stages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 bwMode="auto">
              <a:xfrm>
                <a:off x="982810" y="5960443"/>
                <a:ext cx="2557000" cy="3759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Data Memory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 N-1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04" name="Straight Connector 103"/>
              <p:cNvCxnSpPr/>
              <p:nvPr/>
            </p:nvCxnSpPr>
            <p:spPr bwMode="auto">
              <a:xfrm flipV="1">
                <a:off x="2261310" y="5779567"/>
                <a:ext cx="0" cy="18087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5" name="Rounded Rectangle 104"/>
              <p:cNvSpPr/>
              <p:nvPr/>
            </p:nvSpPr>
            <p:spPr bwMode="auto">
              <a:xfrm>
                <a:off x="752799" y="4372250"/>
                <a:ext cx="3017022" cy="211869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Processing Element N-1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 bwMode="auto">
              <a:xfrm>
                <a:off x="984044" y="4893934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>
                    <a:solidFill>
                      <a:srgbClr val="FF0000"/>
                    </a:solidFill>
                    <a:latin typeface="Arial" charset="0"/>
                    <a:ea typeface="ＭＳ Ｐゴシック" charset="0"/>
                  </a:rPr>
                  <a:t>Enable Stack (1 bit wide)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74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7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Each PE has part of the entire data set available locally (</a:t>
            </a:r>
            <a:r>
              <a:rPr lang="en-US" sz="1800" i="1" dirty="0" smtClean="0"/>
              <a:t>multiple data streams</a:t>
            </a:r>
            <a:r>
              <a:rPr lang="en-US" sz="1800" dirty="0" smtClean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if ( A ) {</a:t>
            </a:r>
            <a:r>
              <a:rPr lang="en-US" sz="1800" dirty="0" smtClean="0"/>
              <a:t>	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( B ) {</a:t>
            </a:r>
            <a:r>
              <a:rPr lang="en-US" sz="18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        C 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 smtClean="0"/>
              <a:t>	</a:t>
            </a:r>
            <a:endParaRPr lang="en-US" sz="1800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D 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9300"/>
                </a:solidFill>
              </a:rPr>
              <a:t>		</a:t>
            </a:r>
            <a:br>
              <a:rPr lang="en-US" sz="1800" dirty="0" smtClean="0">
                <a:solidFill>
                  <a:srgbClr val="FF9300"/>
                </a:solidFill>
              </a:rPr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r>
              <a:rPr lang="en-US" sz="1800" dirty="0" smtClean="0"/>
              <a:t>		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}</a:t>
            </a:r>
            <a:r>
              <a:rPr lang="en-US" sz="1800" dirty="0" smtClean="0"/>
              <a:t>		</a:t>
            </a:r>
            <a:br>
              <a:rPr lang="en-US" sz="1800" dirty="0" smtClean="0"/>
            </a:br>
            <a:r>
              <a:rPr lang="en-US" sz="1800" dirty="0" smtClean="0"/>
              <a:t>F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Each PE has part of the entire data set available locally (</a:t>
            </a:r>
            <a:r>
              <a:rPr lang="en-US" sz="1800" i="1" dirty="0" smtClean="0"/>
              <a:t>multiple data streams</a:t>
            </a:r>
            <a:r>
              <a:rPr lang="en-US" sz="1800" dirty="0" smtClean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if ( A ) {</a:t>
            </a:r>
            <a:r>
              <a:rPr lang="en-US" sz="1800" dirty="0" smtClean="0"/>
              <a:t>	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( B ) {</a:t>
            </a:r>
            <a:r>
              <a:rPr lang="en-US" sz="1800" dirty="0" smtClean="0"/>
              <a:t>	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 smtClean="0"/>
              <a:t>        C ;</a:t>
            </a:r>
            <a:r>
              <a:rPr lang="en-US" sz="1800" dirty="0"/>
              <a:t>	</a:t>
            </a:r>
            <a:r>
              <a:rPr lang="en-US" sz="1800" dirty="0" smtClean="0"/>
              <a:t>// Non-control-type instruction; tell a PE what computation to do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 smtClean="0"/>
              <a:t>	</a:t>
            </a:r>
            <a:endParaRPr lang="en-US" sz="1800" dirty="0" smtClean="0">
              <a:solidFill>
                <a:srgbClr val="FF93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  D ;	// </a:t>
            </a:r>
            <a:r>
              <a:rPr lang="en-US" sz="1800" dirty="0"/>
              <a:t>M</a:t>
            </a:r>
            <a:r>
              <a:rPr lang="en-US" sz="1800" dirty="0" smtClean="0"/>
              <a:t>ore generic computational work; CU broadcasts machine code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9300"/>
                </a:solidFill>
              </a:rPr>
              <a:t>		</a:t>
            </a:r>
            <a:br>
              <a:rPr lang="en-US" sz="1800" dirty="0" smtClean="0">
                <a:solidFill>
                  <a:srgbClr val="FF9300"/>
                </a:solidFill>
              </a:rPr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r>
              <a:rPr lang="en-US" sz="1800" dirty="0" smtClean="0"/>
              <a:t>		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  <a:r>
              <a:rPr lang="en-US" sz="1800" dirty="0"/>
              <a:t>	</a:t>
            </a:r>
            <a:r>
              <a:rPr lang="en-US" sz="1800" dirty="0" smtClean="0"/>
              <a:t>// CU broadcasts sequence of machine code instructions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}</a:t>
            </a:r>
            <a:r>
              <a:rPr lang="en-US" sz="1800" dirty="0" smtClean="0"/>
              <a:t>		</a:t>
            </a:r>
            <a:br>
              <a:rPr lang="en-US" sz="1800" dirty="0" smtClean="0"/>
            </a:br>
            <a:r>
              <a:rPr lang="en-US" sz="1800" dirty="0" smtClean="0"/>
              <a:t>F ;	// CU again fetching, decoding, and broadcasting machine instruction(s)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9051"/>
                </a:solidFill>
              </a:rPr>
              <a:t>Control instruction.</a:t>
            </a:r>
            <a:r>
              <a:rPr lang="en-US" sz="1800" dirty="0" smtClean="0"/>
              <a:t> CU broadcasts </a:t>
            </a:r>
            <a:r>
              <a:rPr lang="en-US" sz="1800" dirty="0" err="1" smtClean="0"/>
              <a:t>instrs</a:t>
            </a:r>
            <a:r>
              <a:rPr lang="en-US" sz="1800" dirty="0"/>
              <a:t>.</a:t>
            </a:r>
            <a:r>
              <a:rPr lang="en-US" sz="1800" dirty="0" smtClean="0"/>
              <a:t> to load all PE Enable Stacks: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FF8000"/>
                </a:solidFill>
              </a:rPr>
              <a:t>Push </a:t>
            </a:r>
            <a:r>
              <a:rPr lang="en-US" sz="1800" dirty="0">
                <a:solidFill>
                  <a:srgbClr val="FF8000"/>
                </a:solidFill>
              </a:rPr>
              <a:t>2 bits onto each enable stack </a:t>
            </a:r>
            <a:r>
              <a:rPr lang="en-US" sz="1800" dirty="0" smtClean="0">
                <a:solidFill>
                  <a:srgbClr val="FF8000"/>
                </a:solidFill>
              </a:rPr>
              <a:t>to control the two parts of an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// </a:t>
            </a:r>
            <a:r>
              <a:rPr lang="en-US" sz="1800" dirty="0"/>
              <a:t>F</a:t>
            </a:r>
            <a:r>
              <a:rPr lang="en-US" sz="1800" dirty="0" smtClean="0"/>
              <a:t>or </a:t>
            </a:r>
            <a:r>
              <a:rPr lang="en-US" sz="1800" i="1" dirty="0" smtClean="0"/>
              <a:t>if</a:t>
            </a:r>
            <a:r>
              <a:rPr lang="en-US" sz="1800" dirty="0" smtClean="0"/>
              <a:t> without </a:t>
            </a:r>
            <a:r>
              <a:rPr lang="en-US" sz="1800" i="1" dirty="0" smtClean="0"/>
              <a:t>else </a:t>
            </a:r>
            <a:r>
              <a:rPr lang="en-US" sz="1800" dirty="0" smtClean="0"/>
              <a:t>push 1 bit	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smtClean="0">
                <a:solidFill>
                  <a:srgbClr val="0000FF"/>
                </a:solidFill>
              </a:rPr>
              <a:t> B ) {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C 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endParaRPr lang="en-US" sz="1800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D 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FF9300"/>
                </a:solidFill>
              </a:rPr>
              <a:t/>
            </a:r>
            <a:br>
              <a:rPr lang="en-US" sz="1800" dirty="0" smtClean="0">
                <a:solidFill>
                  <a:srgbClr val="FF9300"/>
                </a:solidFill>
              </a:rPr>
            </a:br>
            <a:r>
              <a:rPr lang="en-US" sz="1800" dirty="0" smtClean="0"/>
              <a:t>		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u"/>
      </p:transition>
    </mc:Choice>
    <mc:Fallback xmlns="">
      <p:transition spd="slow">
        <p:wipe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9051"/>
                </a:solidFill>
              </a:rPr>
              <a:t>Control instruction.</a:t>
            </a:r>
            <a:r>
              <a:rPr lang="en-US" sz="1800" dirty="0" smtClean="0"/>
              <a:t> CU broadcasts </a:t>
            </a:r>
            <a:r>
              <a:rPr lang="en-US" sz="1800" dirty="0" err="1" smtClean="0"/>
              <a:t>instrs</a:t>
            </a:r>
            <a:r>
              <a:rPr lang="en-US" sz="1800" dirty="0"/>
              <a:t>.</a:t>
            </a:r>
            <a:r>
              <a:rPr lang="en-US" sz="1800" dirty="0" smtClean="0"/>
              <a:t> to load all PE Enable Stacks: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FF8000"/>
                </a:solidFill>
              </a:rPr>
              <a:t>Push </a:t>
            </a:r>
            <a:r>
              <a:rPr lang="en-US" sz="1800" dirty="0">
                <a:solidFill>
                  <a:srgbClr val="FF8000"/>
                </a:solidFill>
              </a:rPr>
              <a:t>2 bits onto each enable stack </a:t>
            </a:r>
            <a:r>
              <a:rPr lang="en-US" sz="1800" dirty="0" smtClean="0">
                <a:solidFill>
                  <a:srgbClr val="FF8000"/>
                </a:solidFill>
              </a:rPr>
              <a:t>to control the two parts of an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  <a:r>
              <a:rPr lang="en-US" sz="1800" dirty="0" smtClean="0">
                <a:solidFill>
                  <a:srgbClr val="FF8000"/>
                </a:solidFill>
              </a:rPr>
              <a:t/>
            </a:r>
            <a:br>
              <a:rPr lang="en-US" sz="1800" dirty="0" smtClean="0">
                <a:solidFill>
                  <a:srgbClr val="FF8000"/>
                </a:solidFill>
              </a:rPr>
            </a:br>
            <a:r>
              <a:rPr lang="en-US" sz="1800" dirty="0" smtClean="0"/>
              <a:t>	// For </a:t>
            </a:r>
            <a:r>
              <a:rPr lang="en-US" sz="1800" i="1" dirty="0"/>
              <a:t>if</a:t>
            </a:r>
            <a:r>
              <a:rPr lang="en-US" sz="1800" dirty="0"/>
              <a:t> without </a:t>
            </a:r>
            <a:r>
              <a:rPr lang="en-US" sz="1800" i="1" dirty="0"/>
              <a:t>else </a:t>
            </a:r>
            <a:r>
              <a:rPr lang="en-US" sz="1800" dirty="0"/>
              <a:t>push 1 bit</a:t>
            </a: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smtClean="0">
                <a:solidFill>
                  <a:srgbClr val="0000FF"/>
                </a:solidFill>
              </a:rPr>
              <a:t> B )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0432FF"/>
                </a:solidFill>
              </a:rPr>
              <a:t>Control instruction:  </a:t>
            </a:r>
            <a:r>
              <a:rPr lang="en-US" sz="1800" dirty="0">
                <a:solidFill>
                  <a:srgbClr val="FF8000"/>
                </a:solidFill>
              </a:rPr>
              <a:t>Push 2 bits onto each enable stack for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C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0432FF"/>
                </a:solidFill>
              </a:rPr>
              <a:t>Control </a:t>
            </a:r>
            <a:r>
              <a:rPr lang="en-US" sz="1800" dirty="0" smtClean="0">
                <a:solidFill>
                  <a:srgbClr val="0432FF"/>
                </a:solidFill>
              </a:rPr>
              <a:t>instr.: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/>
              <a:t>if</a:t>
            </a:r>
            <a:r>
              <a:rPr lang="en-US" sz="1800" dirty="0"/>
              <a:t> </a:t>
            </a:r>
            <a:r>
              <a:rPr lang="en-US" sz="1800" dirty="0" smtClean="0"/>
              <a:t>body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C </a:t>
            </a:r>
            <a:r>
              <a:rPr lang="en-US" sz="1800" dirty="0">
                <a:solidFill>
                  <a:srgbClr val="FF8000"/>
                </a:solidFill>
              </a:rPr>
              <a:t>from each enable </a:t>
            </a:r>
            <a:r>
              <a:rPr lang="en-US" sz="1800" dirty="0" smtClean="0">
                <a:solidFill>
                  <a:srgbClr val="FF8000"/>
                </a:solidFill>
              </a:rPr>
              <a:t>stack</a:t>
            </a:r>
          </a:p>
          <a:p>
            <a:pPr marL="0" indent="0">
              <a:buNone/>
            </a:pPr>
            <a:r>
              <a:rPr lang="en-US" sz="1800" dirty="0" smtClean="0"/>
              <a:t>        D ;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FF9300"/>
                </a:solidFill>
              </a:rPr>
              <a:t/>
            </a:r>
            <a:br>
              <a:rPr lang="en-US" sz="1800" dirty="0" smtClean="0">
                <a:solidFill>
                  <a:srgbClr val="FF9300"/>
                </a:solidFill>
              </a:rPr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8000"/>
                </a:solidFill>
              </a:rPr>
              <a:t>}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F 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02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9051"/>
                </a:solidFill>
              </a:rPr>
              <a:t>Control instruction</a:t>
            </a:r>
            <a:r>
              <a:rPr lang="en-US" sz="1800" dirty="0">
                <a:solidFill>
                  <a:srgbClr val="009051"/>
                </a:solidFill>
              </a:rPr>
              <a:t>.</a:t>
            </a:r>
            <a:r>
              <a:rPr lang="en-US" sz="1800" dirty="0" smtClean="0"/>
              <a:t> CU broadcasts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to load all PE Enable Stacks: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FF8000"/>
                </a:solidFill>
              </a:rPr>
              <a:t>Push 2 bits onto each enable stack to control the two parts of an </a:t>
            </a:r>
            <a:r>
              <a:rPr lang="en-US" sz="1800" i="1" dirty="0">
                <a:solidFill>
                  <a:srgbClr val="FF8000"/>
                </a:solidFill>
              </a:rPr>
              <a:t>if-else</a:t>
            </a:r>
            <a:r>
              <a:rPr lang="en-US" sz="1800" dirty="0">
                <a:solidFill>
                  <a:srgbClr val="FF8000"/>
                </a:solidFill>
              </a:rPr>
              <a:t/>
            </a:r>
            <a:br>
              <a:rPr lang="en-US" sz="1800" dirty="0">
                <a:solidFill>
                  <a:srgbClr val="FF8000"/>
                </a:solidFill>
              </a:rPr>
            </a:br>
            <a:r>
              <a:rPr lang="en-US" sz="1800" dirty="0"/>
              <a:t>	// </a:t>
            </a:r>
            <a:r>
              <a:rPr lang="en-US" sz="1800" dirty="0" smtClean="0"/>
              <a:t>For </a:t>
            </a:r>
            <a:r>
              <a:rPr lang="en-US" sz="1800" i="1" dirty="0"/>
              <a:t>if</a:t>
            </a:r>
            <a:r>
              <a:rPr lang="en-US" sz="1800" dirty="0"/>
              <a:t> without </a:t>
            </a:r>
            <a:r>
              <a:rPr lang="en-US" sz="1800" i="1" dirty="0"/>
              <a:t>else </a:t>
            </a:r>
            <a:r>
              <a:rPr lang="en-US" sz="1800" dirty="0"/>
              <a:t>push 1 bit</a:t>
            </a:r>
            <a:r>
              <a:rPr lang="en-US" sz="1800" dirty="0" smtClean="0"/>
              <a:t>	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smtClean="0">
                <a:solidFill>
                  <a:srgbClr val="0000FF"/>
                </a:solidFill>
              </a:rPr>
              <a:t> B )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0432FF"/>
                </a:solidFill>
              </a:rPr>
              <a:t>Control instruction:  </a:t>
            </a:r>
            <a:r>
              <a:rPr lang="en-US" sz="1800" dirty="0">
                <a:solidFill>
                  <a:srgbClr val="FF8000"/>
                </a:solidFill>
              </a:rPr>
              <a:t>P</a:t>
            </a:r>
            <a:r>
              <a:rPr lang="en-US" sz="1800" dirty="0" smtClean="0">
                <a:solidFill>
                  <a:srgbClr val="FF8000"/>
                </a:solidFill>
              </a:rPr>
              <a:t>ush 2 bits onto each enable stack for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C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0432FF"/>
                </a:solidFill>
              </a:rPr>
              <a:t>Control instr.: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/>
              <a:t>if</a:t>
            </a:r>
            <a:r>
              <a:rPr lang="en-US" sz="1800" dirty="0"/>
              <a:t> body </a:t>
            </a:r>
            <a:r>
              <a:rPr lang="en-US" sz="1800" dirty="0" err="1"/>
              <a:t>instrs</a:t>
            </a:r>
            <a:r>
              <a:rPr lang="en-US" sz="1800" dirty="0" smtClean="0"/>
              <a:t>. C </a:t>
            </a:r>
            <a:r>
              <a:rPr lang="en-US" sz="1800" dirty="0">
                <a:solidFill>
                  <a:srgbClr val="FF8000"/>
                </a:solidFill>
              </a:rPr>
              <a:t>from each enable stack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D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/>
              <a:t>	// </a:t>
            </a:r>
            <a:r>
              <a:rPr lang="en-US" sz="1800" dirty="0">
                <a:solidFill>
                  <a:srgbClr val="0432FF"/>
                </a:solidFill>
              </a:rPr>
              <a:t>Control instruction </a:t>
            </a:r>
            <a:r>
              <a:rPr lang="en-US" sz="1800" i="1" dirty="0"/>
              <a:t>(</a:t>
            </a:r>
            <a:r>
              <a:rPr lang="en-US" sz="1800" i="1" dirty="0" err="1"/>
              <a:t>Quelle</a:t>
            </a:r>
            <a:r>
              <a:rPr lang="en-US" sz="1800" i="1" dirty="0"/>
              <a:t> surprise!)</a:t>
            </a:r>
            <a:endParaRPr lang="en-US" sz="1800" i="1" dirty="0">
              <a:solidFill>
                <a:srgbClr val="0432FF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>
                <a:solidFill>
                  <a:srgbClr val="FF8000"/>
                </a:solidFill>
              </a:rPr>
              <a:t> </a:t>
            </a:r>
            <a:r>
              <a:rPr lang="en-US" sz="1800" dirty="0">
                <a:solidFill>
                  <a:srgbClr val="FF9300"/>
                </a:solidFill>
              </a:rPr>
              <a:t>	</a:t>
            </a:r>
            <a:r>
              <a:rPr lang="en-US" sz="1800" dirty="0"/>
              <a:t>//</a:t>
            </a:r>
            <a:r>
              <a:rPr lang="en-US" sz="1800" dirty="0">
                <a:solidFill>
                  <a:srgbClr val="FF9300"/>
                </a:solidFill>
              </a:rPr>
              <a:t> P</a:t>
            </a:r>
            <a:r>
              <a:rPr lang="en-US" sz="1800" dirty="0">
                <a:solidFill>
                  <a:srgbClr val="FF8000"/>
                </a:solidFill>
              </a:rPr>
              <a:t>op bit controlling </a:t>
            </a:r>
            <a:r>
              <a:rPr lang="en-US" sz="1800" i="1" dirty="0"/>
              <a:t>else</a:t>
            </a:r>
            <a:r>
              <a:rPr lang="en-US" sz="1800" dirty="0"/>
              <a:t> </a:t>
            </a:r>
            <a:r>
              <a:rPr lang="en-US" sz="1800" dirty="0" smtClean="0"/>
              <a:t>instructions D</a:t>
            </a:r>
            <a:r>
              <a:rPr lang="en-US" sz="1800" dirty="0">
                <a:solidFill>
                  <a:srgbClr val="FF9300"/>
                </a:solidFill>
              </a:rPr>
              <a:t/>
            </a:r>
            <a:br>
              <a:rPr lang="en-US" sz="1800" dirty="0">
                <a:solidFill>
                  <a:srgbClr val="FF9300"/>
                </a:solidFill>
              </a:rPr>
            </a:br>
            <a:r>
              <a:rPr lang="en-US" sz="1800" dirty="0"/>
              <a:t>		</a:t>
            </a:r>
            <a:br>
              <a:rPr lang="en-US" sz="1800" dirty="0"/>
            </a:br>
            <a:r>
              <a:rPr lang="en-US" sz="1800" dirty="0">
                <a:solidFill>
                  <a:srgbClr val="008000"/>
                </a:solidFill>
              </a:rPr>
              <a:t>} else </a:t>
            </a:r>
            <a:r>
              <a:rPr lang="en-US" sz="1800" dirty="0" smtClean="0">
                <a:solidFill>
                  <a:srgbClr val="008000"/>
                </a:solidFill>
              </a:rPr>
              <a:t>{</a:t>
            </a:r>
            <a:endParaRPr lang="en-US" sz="1800" dirty="0">
              <a:solidFill>
                <a:srgbClr val="FF8000"/>
              </a:solidFill>
            </a:endParaRPr>
          </a:p>
          <a:p>
            <a:pPr marL="0" indent="0">
              <a:buNone/>
            </a:pPr>
            <a:r>
              <a:rPr lang="en-US" sz="1800" dirty="0"/>
              <a:t>    E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}</a:t>
            </a:r>
            <a:endParaRPr lang="en-US" sz="1800" dirty="0">
              <a:solidFill>
                <a:srgbClr val="FF8000"/>
              </a:solidFill>
            </a:endParaRPr>
          </a:p>
          <a:p>
            <a:pPr marL="0" indent="0">
              <a:buNone/>
            </a:pPr>
            <a:r>
              <a:rPr lang="en-US" sz="1800" dirty="0"/>
              <a:t>F 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9051"/>
                </a:solidFill>
              </a:rPr>
              <a:t>Control instruction</a:t>
            </a:r>
            <a:r>
              <a:rPr lang="en-US" sz="1800" dirty="0">
                <a:solidFill>
                  <a:srgbClr val="009051"/>
                </a:solidFill>
              </a:rPr>
              <a:t>.</a:t>
            </a:r>
            <a:r>
              <a:rPr lang="en-US" sz="1800" dirty="0" smtClean="0"/>
              <a:t> CU broadcasts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to load all PE Enable Stacks: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FF8000"/>
                </a:solidFill>
              </a:rPr>
              <a:t>Push 2 bits onto each enable stack to control the two parts of an </a:t>
            </a:r>
            <a:r>
              <a:rPr lang="en-US" sz="1800" i="1" dirty="0">
                <a:solidFill>
                  <a:srgbClr val="FF8000"/>
                </a:solidFill>
              </a:rPr>
              <a:t>if-else</a:t>
            </a:r>
            <a:r>
              <a:rPr lang="en-US" sz="1800" dirty="0">
                <a:solidFill>
                  <a:srgbClr val="FF8000"/>
                </a:solidFill>
              </a:rPr>
              <a:t/>
            </a:r>
            <a:br>
              <a:rPr lang="en-US" sz="1800" dirty="0">
                <a:solidFill>
                  <a:srgbClr val="FF8000"/>
                </a:solidFill>
              </a:rPr>
            </a:br>
            <a:r>
              <a:rPr lang="en-US" sz="1800" dirty="0"/>
              <a:t>	</a:t>
            </a:r>
            <a:r>
              <a:rPr lang="en-US" sz="1800" dirty="0" smtClean="0"/>
              <a:t>// For </a:t>
            </a:r>
            <a:r>
              <a:rPr lang="en-US" sz="1800" i="1" dirty="0"/>
              <a:t>if</a:t>
            </a:r>
            <a:r>
              <a:rPr lang="en-US" sz="1800" dirty="0"/>
              <a:t> without </a:t>
            </a:r>
            <a:r>
              <a:rPr lang="en-US" sz="1800" i="1" dirty="0"/>
              <a:t>else </a:t>
            </a:r>
            <a:r>
              <a:rPr lang="en-US" sz="1800" dirty="0"/>
              <a:t>push 1 </a:t>
            </a:r>
            <a:r>
              <a:rPr lang="en-US" sz="1800" dirty="0" smtClean="0"/>
              <a:t>bit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( B ) {</a:t>
            </a:r>
            <a:r>
              <a:rPr lang="en-US" sz="1800" dirty="0" smtClean="0"/>
              <a:t>	// </a:t>
            </a:r>
            <a:r>
              <a:rPr lang="en-US" sz="1800" dirty="0" smtClean="0">
                <a:solidFill>
                  <a:srgbClr val="0432FF"/>
                </a:solidFill>
              </a:rPr>
              <a:t>Control instruction:  </a:t>
            </a:r>
            <a:r>
              <a:rPr lang="en-US" sz="1800" dirty="0" smtClean="0">
                <a:solidFill>
                  <a:srgbClr val="FF8000"/>
                </a:solidFill>
              </a:rPr>
              <a:t>Push 2 bits onto each enable stack for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C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0432FF"/>
                </a:solidFill>
              </a:rPr>
              <a:t>Control instr.: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/>
              <a:t>if</a:t>
            </a:r>
            <a:r>
              <a:rPr lang="en-US" sz="1800" dirty="0"/>
              <a:t> body </a:t>
            </a:r>
            <a:r>
              <a:rPr lang="en-US" sz="1800" dirty="0" err="1"/>
              <a:t>instrs</a:t>
            </a:r>
            <a:r>
              <a:rPr lang="en-US" sz="1800" dirty="0" smtClean="0"/>
              <a:t>. C </a:t>
            </a:r>
            <a:r>
              <a:rPr lang="en-US" sz="1800" dirty="0">
                <a:solidFill>
                  <a:srgbClr val="FF8000"/>
                </a:solidFill>
              </a:rPr>
              <a:t>from each enable stack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D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/>
              <a:t>	// </a:t>
            </a:r>
            <a:r>
              <a:rPr lang="en-US" sz="1800" dirty="0">
                <a:solidFill>
                  <a:srgbClr val="0432FF"/>
                </a:solidFill>
              </a:rPr>
              <a:t>Control instruction </a:t>
            </a:r>
            <a:r>
              <a:rPr lang="en-US" sz="1800" i="1" dirty="0"/>
              <a:t>(</a:t>
            </a:r>
            <a:r>
              <a:rPr lang="en-US" sz="1800" i="1" dirty="0" err="1"/>
              <a:t>Quelle</a:t>
            </a:r>
            <a:r>
              <a:rPr lang="en-US" sz="1800" i="1" dirty="0"/>
              <a:t> surprise!)</a:t>
            </a:r>
            <a:endParaRPr lang="en-US" sz="1800" i="1" dirty="0">
              <a:solidFill>
                <a:srgbClr val="0432FF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>
                <a:solidFill>
                  <a:srgbClr val="FF8000"/>
                </a:solidFill>
              </a:rPr>
              <a:t> </a:t>
            </a:r>
            <a:r>
              <a:rPr lang="en-US" sz="1800" dirty="0">
                <a:solidFill>
                  <a:srgbClr val="FF9300"/>
                </a:solidFill>
              </a:rPr>
              <a:t>	</a:t>
            </a:r>
            <a:r>
              <a:rPr lang="en-US" sz="1800" dirty="0"/>
              <a:t>//</a:t>
            </a:r>
            <a:r>
              <a:rPr lang="en-US" sz="1800" dirty="0">
                <a:solidFill>
                  <a:srgbClr val="FF9300"/>
                </a:solidFill>
              </a:rPr>
              <a:t> P</a:t>
            </a:r>
            <a:r>
              <a:rPr lang="en-US" sz="1800" dirty="0">
                <a:solidFill>
                  <a:srgbClr val="FF8000"/>
                </a:solidFill>
              </a:rPr>
              <a:t>op bit controlling </a:t>
            </a:r>
            <a:r>
              <a:rPr lang="en-US" sz="1800" i="1" dirty="0"/>
              <a:t>else</a:t>
            </a:r>
            <a:r>
              <a:rPr lang="en-US" sz="1800" dirty="0"/>
              <a:t> </a:t>
            </a:r>
            <a:r>
              <a:rPr lang="en-US" sz="1800" dirty="0" smtClean="0"/>
              <a:t>instructions D</a:t>
            </a:r>
            <a:r>
              <a:rPr lang="en-US" sz="1800" dirty="0">
                <a:solidFill>
                  <a:srgbClr val="FF9300"/>
                </a:solidFill>
              </a:rPr>
              <a:t/>
            </a:r>
            <a:br>
              <a:rPr lang="en-US" sz="1800" dirty="0">
                <a:solidFill>
                  <a:srgbClr val="FF9300"/>
                </a:solidFill>
              </a:rPr>
            </a:br>
            <a:r>
              <a:rPr lang="en-US" sz="1800" dirty="0"/>
              <a:t>		</a:t>
            </a:r>
            <a:br>
              <a:rPr lang="en-US" sz="1800" dirty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009051"/>
                </a:solidFill>
              </a:rPr>
              <a:t>Control instruction:  </a:t>
            </a:r>
            <a:r>
              <a:rPr lang="en-US" sz="1800" dirty="0" smtClean="0">
                <a:solidFill>
                  <a:srgbClr val="FF8000"/>
                </a:solidFill>
              </a:rPr>
              <a:t>Pop bit controlling </a:t>
            </a:r>
            <a:r>
              <a:rPr lang="en-US" sz="1800" i="1" dirty="0" smtClean="0">
                <a:solidFill>
                  <a:srgbClr val="009051"/>
                </a:solidFill>
              </a:rPr>
              <a:t>if</a:t>
            </a:r>
            <a:r>
              <a:rPr lang="en-US" sz="1800" dirty="0" smtClean="0">
                <a:solidFill>
                  <a:srgbClr val="FF8000"/>
                </a:solidFill>
              </a:rPr>
              <a:t> instruction block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}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009051"/>
                </a:solidFill>
              </a:rPr>
              <a:t>Control instruction:  </a:t>
            </a:r>
            <a:r>
              <a:rPr lang="en-US" sz="1800" dirty="0">
                <a:solidFill>
                  <a:srgbClr val="FF8000"/>
                </a:solidFill>
              </a:rPr>
              <a:t>P</a:t>
            </a:r>
            <a:r>
              <a:rPr lang="en-US" sz="1800" dirty="0" smtClean="0">
                <a:solidFill>
                  <a:srgbClr val="FF8000"/>
                </a:solidFill>
              </a:rPr>
              <a:t>op bit controlling </a:t>
            </a:r>
            <a:r>
              <a:rPr lang="en-US" sz="1800" i="1" dirty="0" smtClean="0"/>
              <a:t>else</a:t>
            </a:r>
            <a:r>
              <a:rPr lang="en-US" sz="1800" dirty="0" smtClean="0"/>
              <a:t> instructions E</a:t>
            </a:r>
          </a:p>
          <a:p>
            <a:pPr marL="0" indent="0">
              <a:buNone/>
            </a:pPr>
            <a:r>
              <a:rPr lang="en-US" sz="1800" dirty="0" smtClean="0"/>
              <a:t>F ;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29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Nested conditionals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Each PE has part of the entire data set available locally (</a:t>
            </a:r>
            <a:r>
              <a:rPr lang="en-US" sz="1800" i="1" dirty="0"/>
              <a:t>multiple data streams</a:t>
            </a:r>
            <a:r>
              <a:rPr lang="en-US" sz="1800" dirty="0"/>
              <a:t>)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a local, 1-bit-wide </a:t>
            </a:r>
            <a:r>
              <a:rPr lang="en-US" sz="1800" dirty="0" err="1" smtClean="0"/>
              <a:t>Processor_Enable_Stack</a:t>
            </a:r>
            <a:r>
              <a:rPr lang="en-US" sz="1800" dirty="0" smtClean="0"/>
              <a:t> </a:t>
            </a:r>
            <a:r>
              <a:rPr lang="en-US" sz="1800" dirty="0"/>
              <a:t>where the top bit determines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whether the PE executes non-control instructions broadcast by the Control Unit.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Control instruction; CU broadcasts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to load all PE Enable Stacks:</a:t>
            </a:r>
          </a:p>
          <a:p>
            <a:pPr marL="0" indent="0">
              <a:spcBef>
                <a:spcPts val="0"/>
              </a:spcBef>
              <a:buNone/>
              <a:tabLst>
                <a:tab pos="11430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FF8000"/>
                </a:solidFill>
              </a:rPr>
              <a:t>Push 2 bits </a:t>
            </a:r>
            <a:r>
              <a:rPr lang="en-US" sz="1800" dirty="0" smtClean="0">
                <a:solidFill>
                  <a:srgbClr val="FF8000"/>
                </a:solidFill>
              </a:rPr>
              <a:t>onto </a:t>
            </a:r>
            <a:r>
              <a:rPr lang="en-US" sz="1800" dirty="0">
                <a:solidFill>
                  <a:srgbClr val="FF8000"/>
                </a:solidFill>
              </a:rPr>
              <a:t>each enable stack to </a:t>
            </a:r>
            <a:r>
              <a:rPr lang="en-US" sz="1800" dirty="0" smtClean="0">
                <a:solidFill>
                  <a:srgbClr val="FF8000"/>
                </a:solidFill>
              </a:rPr>
              <a:t>control the </a:t>
            </a:r>
            <a:r>
              <a:rPr lang="en-US" sz="1800" dirty="0">
                <a:solidFill>
                  <a:srgbClr val="FF8000"/>
                </a:solidFill>
              </a:rPr>
              <a:t>two parts of an </a:t>
            </a:r>
            <a:r>
              <a:rPr lang="en-US" sz="1800" i="1" dirty="0">
                <a:solidFill>
                  <a:srgbClr val="FF8000"/>
                </a:solidFill>
              </a:rPr>
              <a:t>if-else</a:t>
            </a:r>
            <a:r>
              <a:rPr lang="en-US" sz="1800" dirty="0">
                <a:solidFill>
                  <a:srgbClr val="FF8000"/>
                </a:solidFill>
              </a:rPr>
              <a:t/>
            </a:r>
            <a:br>
              <a:rPr lang="en-US" sz="1800" dirty="0">
                <a:solidFill>
                  <a:srgbClr val="FF8000"/>
                </a:solidFill>
              </a:rPr>
            </a:br>
            <a:r>
              <a:rPr lang="en-US" sz="1800" dirty="0"/>
              <a:t>	// </a:t>
            </a:r>
            <a:r>
              <a:rPr lang="en-US" sz="1800" dirty="0" smtClean="0"/>
              <a:t>For </a:t>
            </a:r>
            <a:r>
              <a:rPr lang="en-US" sz="1800" i="1" dirty="0"/>
              <a:t>if</a:t>
            </a:r>
            <a:r>
              <a:rPr lang="en-US" sz="1800" dirty="0"/>
              <a:t> without </a:t>
            </a:r>
            <a:r>
              <a:rPr lang="en-US" sz="1800" i="1" dirty="0"/>
              <a:t>else </a:t>
            </a:r>
            <a:r>
              <a:rPr lang="en-US" sz="1800" dirty="0"/>
              <a:t>push 1 bit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smtClean="0">
                <a:solidFill>
                  <a:srgbClr val="0000FF"/>
                </a:solidFill>
              </a:rPr>
              <a:t> B )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0432FF"/>
                </a:solidFill>
              </a:rPr>
              <a:t>Control instruction:  </a:t>
            </a:r>
            <a:r>
              <a:rPr lang="en-US" sz="1800" dirty="0">
                <a:solidFill>
                  <a:srgbClr val="FF8000"/>
                </a:solidFill>
              </a:rPr>
              <a:t>P</a:t>
            </a:r>
            <a:r>
              <a:rPr lang="en-US" sz="1800" dirty="0" smtClean="0">
                <a:solidFill>
                  <a:srgbClr val="FF8000"/>
                </a:solidFill>
              </a:rPr>
              <a:t>ush 2 bits onto each enable stack for </a:t>
            </a:r>
            <a:r>
              <a:rPr lang="en-US" sz="1800" i="1" dirty="0" smtClean="0">
                <a:solidFill>
                  <a:srgbClr val="FF8000"/>
                </a:solidFill>
              </a:rPr>
              <a:t>if-else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i="1" dirty="0" smtClean="0">
              <a:solidFill>
                <a:srgbClr val="FF93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  C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>
                <a:solidFill>
                  <a:srgbClr val="0432FF"/>
                </a:solidFill>
              </a:rPr>
              <a:t>Control instr.: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/>
              <a:t>if</a:t>
            </a:r>
            <a:r>
              <a:rPr lang="en-US" sz="1800" dirty="0"/>
              <a:t> body </a:t>
            </a:r>
            <a:r>
              <a:rPr lang="en-US" sz="1800" dirty="0" err="1"/>
              <a:t>instrs</a:t>
            </a:r>
            <a:r>
              <a:rPr lang="en-US" sz="1800" dirty="0" smtClean="0"/>
              <a:t>. C </a:t>
            </a:r>
            <a:r>
              <a:rPr lang="en-US" sz="1800" dirty="0">
                <a:solidFill>
                  <a:srgbClr val="FF8000"/>
                </a:solidFill>
              </a:rPr>
              <a:t>from each enable stack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  D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/>
              <a:t>	// </a:t>
            </a:r>
            <a:r>
              <a:rPr lang="en-US" sz="1800" dirty="0">
                <a:solidFill>
                  <a:srgbClr val="0432FF"/>
                </a:solidFill>
              </a:rPr>
              <a:t>Control instruction </a:t>
            </a:r>
            <a:r>
              <a:rPr lang="en-US" sz="1800" i="1" dirty="0"/>
              <a:t>(</a:t>
            </a:r>
            <a:r>
              <a:rPr lang="en-US" sz="1800" i="1" dirty="0" err="1"/>
              <a:t>Quelle</a:t>
            </a:r>
            <a:r>
              <a:rPr lang="en-US" sz="1800" i="1" dirty="0"/>
              <a:t> surprise!)</a:t>
            </a:r>
            <a:endParaRPr lang="en-US" sz="1800" i="1" dirty="0">
              <a:solidFill>
                <a:srgbClr val="0432FF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>
                <a:solidFill>
                  <a:srgbClr val="FF8000"/>
                </a:solidFill>
              </a:rPr>
              <a:t> </a:t>
            </a:r>
            <a:r>
              <a:rPr lang="en-US" sz="1800" dirty="0">
                <a:solidFill>
                  <a:srgbClr val="FF9300"/>
                </a:solidFill>
              </a:rPr>
              <a:t>	</a:t>
            </a:r>
            <a:r>
              <a:rPr lang="en-US" sz="1800" dirty="0"/>
              <a:t>//</a:t>
            </a:r>
            <a:r>
              <a:rPr lang="en-US" sz="1800" dirty="0">
                <a:solidFill>
                  <a:srgbClr val="FF9300"/>
                </a:solidFill>
              </a:rPr>
              <a:t> P</a:t>
            </a:r>
            <a:r>
              <a:rPr lang="en-US" sz="1800" dirty="0">
                <a:solidFill>
                  <a:srgbClr val="FF8000"/>
                </a:solidFill>
              </a:rPr>
              <a:t>op bit controlling </a:t>
            </a:r>
            <a:r>
              <a:rPr lang="en-US" sz="1800" i="1" dirty="0"/>
              <a:t>else</a:t>
            </a:r>
            <a:r>
              <a:rPr lang="en-US" sz="1800" dirty="0"/>
              <a:t> </a:t>
            </a:r>
            <a:r>
              <a:rPr lang="en-US" sz="1800" dirty="0" smtClean="0"/>
              <a:t>instructions D</a:t>
            </a:r>
            <a:r>
              <a:rPr lang="en-US" sz="1800" dirty="0">
                <a:solidFill>
                  <a:srgbClr val="FF9300"/>
                </a:solidFill>
              </a:rPr>
              <a:t/>
            </a:r>
            <a:br>
              <a:rPr lang="en-US" sz="1800" dirty="0">
                <a:solidFill>
                  <a:srgbClr val="FF9300"/>
                </a:solidFill>
              </a:rPr>
            </a:br>
            <a:r>
              <a:rPr lang="en-US" sz="1800" dirty="0"/>
              <a:t>		</a:t>
            </a:r>
            <a:br>
              <a:rPr lang="en-US" sz="1800" dirty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r>
              <a:rPr lang="en-US" sz="1800" dirty="0"/>
              <a:t>	</a:t>
            </a:r>
            <a:r>
              <a:rPr lang="en-US" sz="1800" dirty="0" smtClean="0"/>
              <a:t>// Control instruction:</a:t>
            </a:r>
            <a:r>
              <a:rPr lang="en-US" sz="1800" dirty="0" smtClean="0">
                <a:solidFill>
                  <a:srgbClr val="FF8000"/>
                </a:solidFill>
              </a:rPr>
              <a:t>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>
                <a:solidFill>
                  <a:srgbClr val="009051"/>
                </a:solidFill>
              </a:rPr>
              <a:t>if</a:t>
            </a:r>
            <a:r>
              <a:rPr lang="en-US" sz="1800" dirty="0">
                <a:solidFill>
                  <a:srgbClr val="FF8000"/>
                </a:solidFill>
              </a:rPr>
              <a:t> instruction block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E ;</a:t>
            </a: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}</a:t>
            </a:r>
            <a:r>
              <a:rPr lang="en-US" sz="1800" dirty="0"/>
              <a:t>	</a:t>
            </a:r>
            <a:r>
              <a:rPr lang="en-US" sz="1800" dirty="0" smtClean="0"/>
              <a:t>// Control instruction:  </a:t>
            </a:r>
            <a:r>
              <a:rPr lang="en-US" sz="1800" dirty="0">
                <a:solidFill>
                  <a:srgbClr val="FF8000"/>
                </a:solidFill>
              </a:rPr>
              <a:t>Pop bit controlling </a:t>
            </a:r>
            <a:r>
              <a:rPr lang="en-US" sz="1800" i="1" dirty="0"/>
              <a:t>else</a:t>
            </a:r>
            <a:r>
              <a:rPr lang="en-US" sz="1800" dirty="0"/>
              <a:t> instructions </a:t>
            </a:r>
            <a:r>
              <a:rPr lang="en-US" sz="1800" dirty="0" smtClean="0"/>
              <a:t>E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143000" algn="l"/>
              </a:tabLst>
            </a:pPr>
            <a:r>
              <a:rPr lang="en-US" sz="1800" dirty="0" smtClean="0"/>
              <a:t>F ;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FF0000"/>
                </a:solidFill>
              </a:rPr>
              <a:t>Enable stacks all again same as before </a:t>
            </a:r>
            <a:r>
              <a:rPr lang="en-US" sz="1800" dirty="0" smtClean="0">
                <a:solidFill>
                  <a:srgbClr val="009051"/>
                </a:solidFill>
              </a:rPr>
              <a:t>if (A) { } else { } </a:t>
            </a:r>
            <a:r>
              <a:rPr lang="en-US" sz="1800" dirty="0" smtClean="0">
                <a:solidFill>
                  <a:srgbClr val="FF0000"/>
                </a:solidFill>
              </a:rPr>
              <a:t>statement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38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 </a:t>
            </a:r>
            <a:r>
              <a:rPr lang="en-US" sz="3200" dirty="0" smtClean="0">
                <a:solidFill>
                  <a:srgbClr val="0432FF"/>
                </a:solidFill>
              </a:rPr>
              <a:t>What CU broadcasts</a:t>
            </a:r>
            <a:endParaRPr lang="en-US" sz="32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49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9" y="1171186"/>
            <a:ext cx="8528345" cy="4924814"/>
          </a:xfrm>
        </p:spPr>
        <p:txBody>
          <a:bodyPr/>
          <a:lstStyle/>
          <a:p>
            <a:r>
              <a:rPr lang="en-US" dirty="0" smtClean="0"/>
              <a:t>Lecture today covers chapter 18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 </a:t>
            </a:r>
            <a:r>
              <a:rPr lang="en-US" sz="3200" dirty="0" smtClean="0">
                <a:solidFill>
                  <a:srgbClr val="0432FF"/>
                </a:solidFill>
              </a:rPr>
              <a:t>What CU broadcasts</a:t>
            </a:r>
            <a:endParaRPr lang="en-US" sz="32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354515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</a:t>
            </a:r>
            <a:r>
              <a:rPr lang="en-US" sz="1800" b="1" dirty="0">
                <a:solidFill>
                  <a:srgbClr val="FF8000"/>
                </a:solidFill>
                <a:sym typeface="Wingdings"/>
              </a:rPr>
              <a:t>Push*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 pushes the </a:t>
            </a:r>
            <a:r>
              <a:rPr lang="en-US" sz="1800" i="1" dirty="0">
                <a:solidFill>
                  <a:srgbClr val="FF8000"/>
                </a:solidFill>
                <a:sym typeface="Wingdings"/>
              </a:rPr>
              <a:t>else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 condition,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&lt;</a:t>
            </a:r>
            <a:r>
              <a:rPr lang="en-US" sz="1800" dirty="0" err="1" smtClean="0">
                <a:solidFill>
                  <a:srgbClr val="FF8000"/>
                </a:solidFill>
                <a:sym typeface="Wingdings"/>
              </a:rPr>
              <a:t>condition_expression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&gt;</a:t>
            </a:r>
            <a:r>
              <a:rPr lang="en-US" sz="1800" b="1" dirty="0" smtClean="0">
                <a:solidFill>
                  <a:srgbClr val="FF8000"/>
                </a:solidFill>
                <a:sym typeface="Wingdings"/>
              </a:rPr>
              <a:t>’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•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T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, where T is the current </a:t>
            </a:r>
            <a:r>
              <a:rPr lang="en-US" sz="1800" dirty="0" smtClean="0">
                <a:sym typeface="Wingdings"/>
              </a:rPr>
              <a:t>//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 top bit of the PE enable stack.  If top bit = TRUE, then PE executes conditional code.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/>
              </a:rPr>
              <a:t>//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 </a:t>
            </a:r>
            <a:r>
              <a:rPr lang="en-US" sz="1800" b="1" dirty="0">
                <a:solidFill>
                  <a:srgbClr val="FF8000"/>
                </a:solidFill>
                <a:sym typeface="Wingdings"/>
              </a:rPr>
              <a:t>Push</a:t>
            </a:r>
            <a:r>
              <a:rPr lang="en-US" sz="1800" b="1" dirty="0" smtClean="0">
                <a:solidFill>
                  <a:srgbClr val="FF8000"/>
                </a:solidFill>
                <a:sym typeface="Wingdings"/>
              </a:rPr>
              <a:t>**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pushes  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&lt;</a:t>
            </a:r>
            <a:r>
              <a:rPr lang="en-US" sz="1800" dirty="0" err="1" smtClean="0">
                <a:solidFill>
                  <a:srgbClr val="FF8000"/>
                </a:solidFill>
                <a:sym typeface="Wingdings"/>
              </a:rPr>
              <a:t>condition_expression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&gt;•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T 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by reaching 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one position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below stack top.</a:t>
            </a:r>
            <a:br>
              <a:rPr lang="en-US" sz="1800" dirty="0" smtClean="0">
                <a:solidFill>
                  <a:srgbClr val="FF8000"/>
                </a:solidFill>
                <a:sym typeface="Wingdings"/>
              </a:rPr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731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96839"/>
            <a:ext cx="8324885" cy="74519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SIMD execution example:  </a:t>
            </a:r>
            <a:r>
              <a:rPr lang="en-US" sz="3200" dirty="0" smtClean="0">
                <a:solidFill>
                  <a:srgbClr val="0432FF"/>
                </a:solidFill>
              </a:rPr>
              <a:t>What CU broadcasts</a:t>
            </a:r>
            <a:endParaRPr lang="en-US" sz="3200" dirty="0">
              <a:solidFill>
                <a:srgbClr val="0432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1974"/>
            <a:ext cx="8470901" cy="555659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// </a:t>
            </a:r>
            <a:r>
              <a:rPr lang="en-US" sz="1800" b="1" dirty="0">
                <a:solidFill>
                  <a:srgbClr val="FF8000"/>
                </a:solidFill>
                <a:sym typeface="Wingdings"/>
              </a:rPr>
              <a:t>Push*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 pushes the </a:t>
            </a:r>
            <a:r>
              <a:rPr lang="en-US" sz="1800" i="1" dirty="0">
                <a:solidFill>
                  <a:srgbClr val="FF8000"/>
                </a:solidFill>
                <a:sym typeface="Wingdings"/>
              </a:rPr>
              <a:t>else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 condition, &lt;</a:t>
            </a:r>
            <a:r>
              <a:rPr lang="en-US" sz="1800" dirty="0" err="1">
                <a:solidFill>
                  <a:srgbClr val="FF8000"/>
                </a:solidFill>
                <a:sym typeface="Wingdings"/>
              </a:rPr>
              <a:t>condition_expression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&gt;</a:t>
            </a:r>
            <a:r>
              <a:rPr lang="en-US" sz="1800" b="1" dirty="0">
                <a:solidFill>
                  <a:srgbClr val="FF8000"/>
                </a:solidFill>
                <a:sym typeface="Wingdings"/>
              </a:rPr>
              <a:t>’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•T , where T is the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current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smtClean="0">
                <a:sym typeface="Wingdings"/>
              </a:rPr>
              <a:t>//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 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top bit of the PE enable stack.  If top bit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== 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TRUE, then PE executes conditional code.</a:t>
            </a:r>
          </a:p>
          <a:p>
            <a:pPr marL="0" indent="0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1800" dirty="0">
                <a:sym typeface="Wingdings"/>
              </a:rPr>
              <a:t>//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 </a:t>
            </a:r>
            <a:r>
              <a:rPr lang="en-US" sz="1800" b="1" dirty="0">
                <a:solidFill>
                  <a:srgbClr val="FF8000"/>
                </a:solidFill>
                <a:sym typeface="Wingdings"/>
              </a:rPr>
              <a:t>Push** 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pushes  &lt;</a:t>
            </a:r>
            <a:r>
              <a:rPr lang="en-US" sz="1800" dirty="0" err="1">
                <a:solidFill>
                  <a:srgbClr val="FF8000"/>
                </a:solidFill>
                <a:sym typeface="Wingdings"/>
              </a:rPr>
              <a:t>condition_expression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&gt;•T  by reaching one position below stack 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top</a:t>
            </a:r>
          </a:p>
          <a:p>
            <a:pPr marL="0" indent="0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 A ) {</a:t>
            </a:r>
            <a:r>
              <a:rPr lang="en-US" sz="1800" dirty="0"/>
              <a:t>	</a:t>
            </a:r>
            <a:r>
              <a:rPr lang="en-US" sz="1800" dirty="0" smtClean="0"/>
              <a:t>/</a:t>
            </a:r>
            <a:r>
              <a:rPr lang="en-US" sz="1800" dirty="0"/>
              <a:t>/</a:t>
            </a:r>
            <a:r>
              <a:rPr lang="en-US" sz="1800" dirty="0" smtClean="0"/>
              <a:t> Let </a:t>
            </a:r>
            <a:r>
              <a:rPr lang="en-US" sz="1800" dirty="0" smtClean="0">
                <a:sym typeface="Wingdings"/>
              </a:rPr>
              <a:t>T be </a:t>
            </a:r>
            <a:r>
              <a:rPr lang="en-US" sz="1800" dirty="0">
                <a:sym typeface="Wingdings"/>
              </a:rPr>
              <a:t>the truth value at the top of the enable stack at this </a:t>
            </a:r>
            <a:r>
              <a:rPr lang="en-US" sz="1800" dirty="0" smtClean="0">
                <a:sym typeface="Wingdings"/>
              </a:rPr>
              <a:t>time.</a:t>
            </a:r>
          </a:p>
          <a:p>
            <a:pPr marL="0" indent="0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// </a:t>
            </a:r>
            <a:r>
              <a:rPr lang="en-US" sz="1800" dirty="0" smtClean="0"/>
              <a:t>CU broadcasts these two instructions for all PEs to execute:</a:t>
            </a:r>
          </a:p>
          <a:p>
            <a:pPr marL="0" indent="0">
              <a:spcBef>
                <a:spcPts val="0"/>
              </a:spcBef>
              <a:buNone/>
              <a:tabLst>
                <a:tab pos="1257300" algn="l"/>
                <a:tab pos="2971800" algn="l"/>
              </a:tabLst>
            </a:pP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FF8000"/>
                </a:solidFill>
              </a:rPr>
              <a:t>Push* </a:t>
            </a:r>
            <a:r>
              <a:rPr lang="en-US" sz="1800" dirty="0" smtClean="0">
                <a:solidFill>
                  <a:srgbClr val="009051"/>
                </a:solidFill>
              </a:rPr>
              <a:t>A’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•</a:t>
            </a:r>
            <a:r>
              <a:rPr lang="en-US" sz="1800" dirty="0" smtClean="0">
                <a:sym typeface="Wingdings"/>
              </a:rPr>
              <a:t>T	 AND 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A’ </a:t>
            </a:r>
            <a:r>
              <a:rPr lang="en-US" sz="1800" dirty="0" smtClean="0">
                <a:sym typeface="Wingdings"/>
              </a:rPr>
              <a:t>with current top of enable stack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	// </a:t>
            </a:r>
            <a:r>
              <a:rPr lang="en-US" sz="1800" dirty="0">
                <a:solidFill>
                  <a:srgbClr val="FF8000"/>
                </a:solidFill>
              </a:rPr>
              <a:t>Push</a:t>
            </a:r>
            <a:r>
              <a:rPr lang="en-US" sz="1800" dirty="0" smtClean="0">
                <a:solidFill>
                  <a:srgbClr val="FF8000"/>
                </a:solidFill>
              </a:rPr>
              <a:t>** </a:t>
            </a:r>
            <a:r>
              <a:rPr lang="en-US" sz="1800" dirty="0" smtClean="0">
                <a:solidFill>
                  <a:srgbClr val="009051"/>
                </a:solidFill>
              </a:rPr>
              <a:t>A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•</a:t>
            </a:r>
            <a:r>
              <a:rPr lang="en-US" sz="1800" dirty="0" smtClean="0">
                <a:sym typeface="Wingdings"/>
              </a:rPr>
              <a:t>T	 Reach down into stack to AND with T again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if </a:t>
            </a:r>
            <a:r>
              <a:rPr lang="en-US" sz="1800" dirty="0">
                <a:solidFill>
                  <a:srgbClr val="0000FF"/>
                </a:solidFill>
              </a:rPr>
              <a:t>(</a:t>
            </a:r>
            <a:r>
              <a:rPr lang="en-US" sz="1800" dirty="0" smtClean="0">
                <a:solidFill>
                  <a:srgbClr val="0000FF"/>
                </a:solidFill>
              </a:rPr>
              <a:t> B ) {</a:t>
            </a:r>
            <a:r>
              <a:rPr lang="en-US" sz="1800" dirty="0"/>
              <a:t>	</a:t>
            </a:r>
            <a:r>
              <a:rPr lang="en-US" sz="1800" dirty="0" smtClean="0"/>
              <a:t>// </a:t>
            </a:r>
            <a:r>
              <a:rPr lang="en-US" sz="1800" dirty="0" smtClean="0">
                <a:solidFill>
                  <a:srgbClr val="FF8000"/>
                </a:solidFill>
              </a:rPr>
              <a:t>Push* </a:t>
            </a:r>
            <a:r>
              <a:rPr lang="en-US" sz="1800" dirty="0" smtClean="0">
                <a:solidFill>
                  <a:srgbClr val="0432FF"/>
                </a:solidFill>
              </a:rPr>
              <a:t>B</a:t>
            </a:r>
            <a:r>
              <a:rPr lang="en-US" sz="1800" dirty="0" smtClean="0">
                <a:solidFill>
                  <a:srgbClr val="0432FF"/>
                </a:solidFill>
                <a:sym typeface="Wingdings"/>
              </a:rPr>
              <a:t>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	 </a:t>
            </a:r>
            <a:r>
              <a:rPr lang="en-US" sz="1800" dirty="0">
                <a:solidFill>
                  <a:srgbClr val="0432FF"/>
                </a:solidFill>
                <a:sym typeface="Wingdings"/>
              </a:rPr>
              <a:t>(</a:t>
            </a:r>
            <a:r>
              <a:rPr lang="en-US" sz="1800" dirty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>
                <a:sym typeface="Wingdings"/>
              </a:rPr>
              <a:t>T) is </a:t>
            </a:r>
            <a:r>
              <a:rPr lang="en-US" sz="1800" dirty="0" smtClean="0">
                <a:sym typeface="Wingdings"/>
              </a:rPr>
              <a:t>the new </a:t>
            </a:r>
            <a:r>
              <a:rPr lang="en-US" sz="1800" dirty="0">
                <a:sym typeface="Wingdings"/>
              </a:rPr>
              <a:t>top of enable </a:t>
            </a:r>
            <a:r>
              <a:rPr lang="en-US" sz="1800" dirty="0" smtClean="0">
                <a:sym typeface="Wingdings"/>
              </a:rPr>
              <a:t>stack</a:t>
            </a:r>
            <a:endParaRPr lang="en-US" sz="1800" i="1" dirty="0" smtClean="0"/>
          </a:p>
          <a:p>
            <a:pPr marL="0" indent="0">
              <a:spcBef>
                <a:spcPts val="0"/>
              </a:spcBef>
              <a:buNone/>
              <a:tabLst>
                <a:tab pos="1257300" algn="l"/>
              </a:tabLst>
            </a:pPr>
            <a:r>
              <a:rPr lang="en-US" sz="1800" i="1" dirty="0" smtClean="0">
                <a:solidFill>
                  <a:srgbClr val="FF9300"/>
                </a:solidFill>
              </a:rPr>
              <a:t>	</a:t>
            </a:r>
            <a:r>
              <a:rPr lang="en-US" sz="1800" dirty="0" smtClean="0"/>
              <a:t>//</a:t>
            </a:r>
            <a:r>
              <a:rPr lang="en-US" sz="1800" dirty="0" smtClean="0">
                <a:solidFill>
                  <a:srgbClr val="FA8002"/>
                </a:solidFill>
              </a:rPr>
              <a:t> Push** </a:t>
            </a:r>
            <a:r>
              <a:rPr lang="en-US" sz="1800" dirty="0" smtClean="0">
                <a:solidFill>
                  <a:srgbClr val="0432FF"/>
                </a:solidFill>
              </a:rPr>
              <a:t>B</a:t>
            </a:r>
            <a:r>
              <a:rPr lang="en-US" sz="1800" dirty="0" smtClean="0">
                <a:solidFill>
                  <a:srgbClr val="0432FF"/>
                </a:solidFill>
                <a:sym typeface="Wingdings"/>
              </a:rPr>
              <a:t>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</a:p>
          <a:p>
            <a:pPr marL="0" indent="0">
              <a:spcBef>
                <a:spcPts val="0"/>
              </a:spcBef>
              <a:buNone/>
              <a:tabLst>
                <a:tab pos="1257300" algn="l"/>
                <a:tab pos="2971800" algn="l"/>
              </a:tabLst>
            </a:pPr>
            <a:r>
              <a:rPr lang="en-US" sz="1800" dirty="0" smtClean="0">
                <a:sym typeface="Wingdings"/>
              </a:rPr>
              <a:t>        </a:t>
            </a:r>
            <a:r>
              <a:rPr lang="en-US" sz="1800" dirty="0" smtClean="0"/>
              <a:t>C ;	// Machine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	</a:t>
            </a:r>
            <a:r>
              <a:rPr lang="en-US" sz="1800" dirty="0" smtClean="0">
                <a:sym typeface="Wingdings"/>
              </a:rPr>
              <a:t></a:t>
            </a:r>
            <a:r>
              <a:rPr lang="en-US" sz="1800" dirty="0" smtClean="0"/>
              <a:t>PEs with </a:t>
            </a:r>
            <a:r>
              <a:rPr lang="en-US" sz="1800" dirty="0">
                <a:solidFill>
                  <a:srgbClr val="0432FF"/>
                </a:solidFill>
              </a:rPr>
              <a:t>B</a:t>
            </a:r>
            <a:r>
              <a:rPr lang="en-US" sz="1800" dirty="0">
                <a:solidFill>
                  <a:srgbClr val="0432FF"/>
                </a:solidFill>
                <a:sym typeface="Wingdings"/>
              </a:rPr>
              <a:t>•(</a:t>
            </a:r>
            <a:r>
              <a:rPr lang="en-US" sz="1800" dirty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>
                <a:sym typeface="Wingdings"/>
              </a:rPr>
              <a:t>T</a:t>
            </a:r>
            <a:r>
              <a:rPr lang="en-US" sz="1800" dirty="0" smtClean="0">
                <a:sym typeface="Wingdings"/>
              </a:rPr>
              <a:t>)==TRUE </a:t>
            </a:r>
            <a:r>
              <a:rPr lang="en-US" sz="1800" dirty="0" smtClean="0"/>
              <a:t>execute, other PEs ignore CU</a:t>
            </a:r>
          </a:p>
          <a:p>
            <a:pPr marL="0" indent="0">
              <a:buNone/>
              <a:tabLst>
                <a:tab pos="1257300" algn="l"/>
                <a:tab pos="29718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0000FF"/>
                </a:solidFill>
              </a:rPr>
              <a:t>} else {</a:t>
            </a:r>
            <a:r>
              <a:rPr lang="en-US" sz="1800" dirty="0" smtClean="0"/>
              <a:t>	// </a:t>
            </a:r>
            <a:r>
              <a:rPr lang="en-US" sz="1800" dirty="0" smtClean="0">
                <a:solidFill>
                  <a:srgbClr val="FF8000"/>
                </a:solidFill>
              </a:rPr>
              <a:t>Pop	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 smtClean="0"/>
              <a:t>PE enable stack top bit now </a:t>
            </a:r>
            <a:r>
              <a:rPr lang="en-US" sz="1800" dirty="0" smtClean="0">
                <a:solidFill>
                  <a:srgbClr val="0432FF"/>
                </a:solidFill>
              </a:rPr>
              <a:t>B</a:t>
            </a:r>
            <a:r>
              <a:rPr lang="en-US" sz="1800" dirty="0">
                <a:solidFill>
                  <a:srgbClr val="0432FF"/>
                </a:solidFill>
                <a:sym typeface="Wingdings"/>
              </a:rPr>
              <a:t>’•(</a:t>
            </a:r>
            <a:r>
              <a:rPr lang="en-US" sz="1800" dirty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>
                <a:sym typeface="Wingdings"/>
              </a:rPr>
              <a:t>T</a:t>
            </a:r>
            <a:r>
              <a:rPr lang="en-US" sz="1800" dirty="0" smtClean="0">
                <a:sym typeface="Wingdings"/>
              </a:rPr>
              <a:t>)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257300" algn="l"/>
              </a:tabLst>
            </a:pPr>
            <a:r>
              <a:rPr lang="en-US" sz="1800" dirty="0"/>
              <a:t> </a:t>
            </a:r>
            <a:r>
              <a:rPr lang="en-US" sz="1800" dirty="0" smtClean="0"/>
              <a:t>       D ;	// Machine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</a:t>
            </a:r>
            <a:r>
              <a:rPr lang="en-US" sz="1800" dirty="0" smtClean="0">
                <a:sym typeface="Wingdings"/>
              </a:rPr>
              <a:t></a:t>
            </a:r>
            <a:r>
              <a:rPr lang="en-US" sz="1800" dirty="0" smtClean="0"/>
              <a:t>PEs with </a:t>
            </a:r>
            <a:r>
              <a:rPr lang="en-US" sz="1800" dirty="0">
                <a:solidFill>
                  <a:srgbClr val="0432FF"/>
                </a:solidFill>
              </a:rPr>
              <a:t>B</a:t>
            </a:r>
            <a:r>
              <a:rPr lang="en-US" sz="1800" dirty="0">
                <a:solidFill>
                  <a:srgbClr val="0432FF"/>
                </a:solidFill>
                <a:sym typeface="Wingdings"/>
              </a:rPr>
              <a:t>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T)==TRUE execute, other PEs ignore CU</a:t>
            </a:r>
            <a:endParaRPr lang="en-US" sz="1800" dirty="0" smtClean="0"/>
          </a:p>
          <a:p>
            <a:pPr marL="0" indent="0">
              <a:buNone/>
              <a:tabLst>
                <a:tab pos="1257300" algn="l"/>
                <a:tab pos="2971800" algn="l"/>
              </a:tabLst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0000FF"/>
                </a:solidFill>
              </a:rPr>
              <a:t>}</a:t>
            </a:r>
            <a:r>
              <a:rPr lang="en-US" sz="1800" dirty="0" smtClean="0"/>
              <a:t>	// </a:t>
            </a:r>
            <a:r>
              <a:rPr lang="en-US" sz="1800" dirty="0" smtClean="0">
                <a:solidFill>
                  <a:srgbClr val="FF8000"/>
                </a:solidFill>
              </a:rPr>
              <a:t>Pop	</a:t>
            </a:r>
            <a:r>
              <a:rPr lang="en-US" sz="1800" dirty="0" smtClean="0">
                <a:sym typeface="Wingdings"/>
              </a:rPr>
              <a:t> PE enable stack top</a:t>
            </a:r>
            <a:r>
              <a:rPr lang="en-US" sz="1800" dirty="0" smtClean="0"/>
              <a:t> bit is now </a:t>
            </a:r>
            <a:r>
              <a:rPr lang="en-US" sz="1800" dirty="0" smtClean="0">
                <a:solidFill>
                  <a:srgbClr val="009051"/>
                </a:solidFill>
              </a:rPr>
              <a:t>A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 smtClean="0">
                <a:solidFill>
                  <a:srgbClr val="FF9300"/>
                </a:solidFill>
              </a:rPr>
              <a:t/>
            </a:r>
            <a:br>
              <a:rPr lang="en-US" sz="1800" dirty="0" smtClean="0">
                <a:solidFill>
                  <a:srgbClr val="FF9300"/>
                </a:solidFill>
              </a:rPr>
            </a:br>
            <a:r>
              <a:rPr lang="en-US" sz="1800" dirty="0" smtClean="0">
                <a:solidFill>
                  <a:srgbClr val="FF9300"/>
                </a:solidFill>
              </a:rPr>
              <a:t>	</a:t>
            </a:r>
            <a:r>
              <a:rPr lang="en-US" sz="1800" dirty="0" smtClean="0"/>
              <a:t>//</a:t>
            </a:r>
            <a:r>
              <a:rPr lang="en-US" sz="1800" dirty="0" smtClean="0">
                <a:solidFill>
                  <a:srgbClr val="FF9300"/>
                </a:solidFill>
              </a:rPr>
              <a:t> </a:t>
            </a:r>
            <a:r>
              <a:rPr lang="en-US" sz="1800" dirty="0" smtClean="0"/>
              <a:t>no machine instructions for CU to broadcast		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008000"/>
                </a:solidFill>
              </a:rPr>
              <a:t>} else {</a:t>
            </a:r>
            <a:r>
              <a:rPr lang="en-US" sz="1800" dirty="0" smtClean="0"/>
              <a:t>	// </a:t>
            </a:r>
            <a:r>
              <a:rPr lang="en-US" sz="1800" dirty="0" smtClean="0">
                <a:solidFill>
                  <a:srgbClr val="FF8000"/>
                </a:solidFill>
              </a:rPr>
              <a:t>Pop</a:t>
            </a:r>
            <a:r>
              <a:rPr lang="en-US" sz="1800" dirty="0">
                <a:solidFill>
                  <a:srgbClr val="FF8000"/>
                </a:solidFill>
              </a:rPr>
              <a:t>	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>
                <a:sym typeface="Wingdings"/>
              </a:rPr>
              <a:t>PE enable stack top</a:t>
            </a:r>
            <a:r>
              <a:rPr lang="en-US" sz="1800" dirty="0"/>
              <a:t> bit is now </a:t>
            </a:r>
            <a:r>
              <a:rPr lang="en-US" sz="1800" dirty="0" smtClean="0">
                <a:solidFill>
                  <a:srgbClr val="009051"/>
                </a:solidFill>
              </a:rPr>
              <a:t>A’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•</a:t>
            </a:r>
            <a:r>
              <a:rPr lang="en-US" sz="1800" dirty="0">
                <a:sym typeface="Wingdings"/>
              </a:rPr>
              <a:t>T</a:t>
            </a:r>
            <a:endParaRPr lang="en-US" sz="1800" dirty="0" smtClean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257300" algn="l"/>
                <a:tab pos="1314450" algn="l"/>
              </a:tabLst>
            </a:pPr>
            <a:r>
              <a:rPr lang="en-US" sz="1800" dirty="0" smtClean="0"/>
              <a:t>    E ;	// Machine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 smtClean="0"/>
              <a:t>PEs with </a:t>
            </a:r>
            <a:r>
              <a:rPr lang="en-US" sz="1800" dirty="0" smtClean="0">
                <a:solidFill>
                  <a:srgbClr val="009051"/>
                </a:solidFill>
              </a:rPr>
              <a:t>A’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•</a:t>
            </a:r>
            <a:r>
              <a:rPr lang="en-US" sz="1800" dirty="0" smtClean="0">
                <a:sym typeface="Wingdings"/>
              </a:rPr>
              <a:t>T==TRUE execute, other PEs ignore CU</a:t>
            </a:r>
            <a:endParaRPr lang="en-US" sz="1800" dirty="0" smtClean="0"/>
          </a:p>
          <a:p>
            <a:pPr marL="0" indent="0">
              <a:buNone/>
              <a:tabLst>
                <a:tab pos="1257300" algn="l"/>
                <a:tab pos="2971800" algn="l"/>
              </a:tabLst>
            </a:pPr>
            <a:r>
              <a:rPr lang="en-US" sz="1800" dirty="0">
                <a:solidFill>
                  <a:srgbClr val="008000"/>
                </a:solidFill>
              </a:rPr>
              <a:t>}</a:t>
            </a:r>
            <a:r>
              <a:rPr lang="en-US" sz="1800" dirty="0" smtClean="0"/>
              <a:t>	// </a:t>
            </a:r>
            <a:r>
              <a:rPr lang="en-US" sz="1800" dirty="0">
                <a:solidFill>
                  <a:srgbClr val="FF8000"/>
                </a:solidFill>
              </a:rPr>
              <a:t>Pop	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>
                <a:sym typeface="Wingdings"/>
              </a:rPr>
              <a:t>PE enable stack top</a:t>
            </a:r>
            <a:r>
              <a:rPr lang="en-US" sz="1800" dirty="0"/>
              <a:t> bit is now </a:t>
            </a:r>
            <a:r>
              <a:rPr lang="en-US" sz="1800" dirty="0" smtClean="0">
                <a:sym typeface="Wingdings"/>
              </a:rPr>
              <a:t>T</a:t>
            </a:r>
            <a:endParaRPr lang="en-US" sz="1800" dirty="0">
              <a:solidFill>
                <a:srgbClr val="FF8000"/>
              </a:solidFill>
            </a:endParaRPr>
          </a:p>
          <a:p>
            <a:pPr marL="0" indent="0">
              <a:buNone/>
              <a:tabLst>
                <a:tab pos="1257300" algn="l"/>
              </a:tabLst>
            </a:pPr>
            <a:r>
              <a:rPr lang="en-US" sz="1800" dirty="0" smtClean="0"/>
              <a:t>F ;	// Machine </a:t>
            </a:r>
            <a:r>
              <a:rPr lang="en-US" sz="1800" dirty="0" err="1" smtClean="0"/>
              <a:t>instrs</a:t>
            </a:r>
            <a:r>
              <a:rPr lang="en-US" sz="1800" dirty="0" smtClean="0"/>
              <a:t>. 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 smtClean="0"/>
              <a:t>PEs with T==TRUE execute, other PEs ignore CU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d"/>
      </p:transition>
    </mc:Choice>
    <mc:Fallback xmlns="">
      <p:transition spd="slow">
        <p:wipe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162"/>
            <a:ext cx="8373036" cy="8866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Enable stack lets each PE simulate conditional branch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3300"/>
            <a:ext cx="8515350" cy="550195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FF8000"/>
                </a:solidFill>
                <a:sym typeface="Wingdings"/>
              </a:rPr>
              <a:t>Push</a:t>
            </a:r>
            <a:r>
              <a:rPr lang="en-US" sz="1800" b="1" dirty="0" smtClean="0">
                <a:solidFill>
                  <a:srgbClr val="FF8000"/>
                </a:solidFill>
                <a:sym typeface="Wingdings"/>
              </a:rPr>
              <a:t>*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 pushes  &lt;condition&gt;</a:t>
            </a:r>
            <a:r>
              <a:rPr lang="en-US" sz="2000" b="1" dirty="0" smtClean="0">
                <a:solidFill>
                  <a:srgbClr val="FF8000"/>
                </a:solidFill>
                <a:sym typeface="Wingdings"/>
              </a:rPr>
              <a:t>’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•T ;   </a:t>
            </a:r>
            <a:r>
              <a:rPr lang="en-US" sz="1800" b="1" dirty="0" smtClean="0">
                <a:solidFill>
                  <a:srgbClr val="FF8000"/>
                </a:solidFill>
                <a:sym typeface="Wingdings"/>
              </a:rPr>
              <a:t>Push**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 after a Push* pushes  &lt;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condition</a:t>
            </a: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&gt;•T  by reaching one position below current stack top to obtain correct context for  if ( ) { }</a:t>
            </a:r>
            <a:endParaRPr lang="en-US" sz="1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</a:tabLst>
            </a:pPr>
            <a:r>
              <a:rPr lang="en-US" sz="1800" dirty="0" smtClean="0"/>
              <a:t>Instructions	Which	</a:t>
            </a:r>
            <a:r>
              <a:rPr lang="en-US" sz="1800" b="1" dirty="0"/>
              <a:t>PE enable </a:t>
            </a:r>
            <a:r>
              <a:rPr lang="en-US" sz="1800" b="1" dirty="0" smtClean="0"/>
              <a:t>stack</a:t>
            </a:r>
            <a:endParaRPr lang="en-US" sz="1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</a:tabLst>
            </a:pPr>
            <a:r>
              <a:rPr lang="en-US" sz="1800" dirty="0" smtClean="0"/>
              <a:t>Control Unit	PEs	    Top   </a:t>
            </a:r>
            <a:r>
              <a:rPr lang="en-US" sz="1800" dirty="0" smtClean="0">
                <a:sym typeface="Wingdings"/>
              </a:rPr>
              <a:t> deeper into stack</a:t>
            </a:r>
            <a:endParaRPr lang="en-US" sz="18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</a:tabLst>
            </a:pPr>
            <a:r>
              <a:rPr lang="en-US" sz="1800" u="sng" dirty="0" smtClean="0">
                <a:solidFill>
                  <a:srgbClr val="292929"/>
                </a:solidFill>
              </a:rPr>
              <a:t>Broadcasts	execute?</a:t>
            </a:r>
            <a:r>
              <a:rPr lang="en-US" sz="1800" u="sng" dirty="0" smtClean="0"/>
              <a:t>	Stack contents after instr. executes</a:t>
            </a:r>
            <a:r>
              <a:rPr lang="en-US" sz="2000" u="sng" dirty="0" smtClean="0"/>
              <a:t>		</a:t>
            </a:r>
            <a:endParaRPr lang="en-US" sz="1800" u="sng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5600700" algn="l"/>
              </a:tabLst>
            </a:pPr>
            <a:r>
              <a:rPr lang="en-US" sz="1800" dirty="0" smtClean="0">
                <a:solidFill>
                  <a:srgbClr val="008000"/>
                </a:solidFill>
              </a:rPr>
              <a:t>if </a:t>
            </a:r>
            <a:r>
              <a:rPr lang="en-US" sz="1800" dirty="0">
                <a:solidFill>
                  <a:srgbClr val="008000"/>
                </a:solidFill>
              </a:rPr>
              <a:t>(</a:t>
            </a:r>
            <a:r>
              <a:rPr lang="en-US" sz="1800" dirty="0" smtClean="0">
                <a:solidFill>
                  <a:srgbClr val="008000"/>
                </a:solidFill>
              </a:rPr>
              <a:t>A) {</a:t>
            </a:r>
            <a:r>
              <a:rPr lang="en-US" sz="1800" dirty="0"/>
              <a:t>	</a:t>
            </a:r>
            <a:r>
              <a:rPr lang="en-US" sz="1800" dirty="0" smtClean="0"/>
              <a:t>All	T	</a:t>
            </a:r>
            <a:r>
              <a:rPr lang="en-US" sz="1800" dirty="0" smtClean="0">
                <a:sym typeface="Wingdings"/>
              </a:rPr>
              <a:t> T=initial top; evaluate 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Push*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	T	 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 </a:t>
            </a:r>
            <a:r>
              <a:rPr lang="en-US" sz="1800" dirty="0" smtClean="0">
                <a:sym typeface="Wingdings"/>
              </a:rPr>
              <a:t>known; </a:t>
            </a:r>
            <a:r>
              <a:rPr lang="en-US" sz="1800" dirty="0">
                <a:sym typeface="Wingdings"/>
              </a:rPr>
              <a:t>P</a:t>
            </a:r>
            <a:r>
              <a:rPr lang="en-US" sz="1800" dirty="0" smtClean="0">
                <a:sym typeface="Wingdings"/>
              </a:rPr>
              <a:t>ush* 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A’ and </a:t>
            </a:r>
            <a:r>
              <a:rPr lang="en-US" sz="1800" dirty="0" smtClean="0">
                <a:sym typeface="Wingdings"/>
              </a:rPr>
              <a:t>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Push**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	A’•</a:t>
            </a:r>
            <a:r>
              <a:rPr lang="en-US" sz="1800" dirty="0" smtClean="0">
                <a:sym typeface="Wingdings"/>
              </a:rPr>
              <a:t>T	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 Push** 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 and </a:t>
            </a:r>
            <a:r>
              <a:rPr lang="en-US" sz="1800" dirty="0" smtClean="0">
                <a:sym typeface="Wingdings"/>
              </a:rPr>
              <a:t>T on stack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5600700" algn="l"/>
              </a:tabLst>
            </a:pP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if (B) {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	 evaluate </a:t>
            </a:r>
            <a:r>
              <a:rPr lang="en-US" sz="1800" dirty="0" smtClean="0">
                <a:solidFill>
                  <a:srgbClr val="0432FF"/>
                </a:solidFill>
                <a:sym typeface="Wingdings"/>
              </a:rPr>
              <a:t>B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474345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Push</a:t>
            </a:r>
            <a:r>
              <a:rPr lang="en-US" sz="1800" dirty="0">
                <a:solidFill>
                  <a:srgbClr val="FF8000"/>
                </a:solidFill>
                <a:sym typeface="Wingdings"/>
              </a:rPr>
              <a:t>*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B’•(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	T	 Push*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B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’•(</a:t>
            </a:r>
            <a:r>
              <a:rPr lang="en-US" sz="1800" dirty="0" smtClean="0">
                <a:sym typeface="Wingdings"/>
              </a:rPr>
              <a:t>current top)</a:t>
            </a:r>
            <a:endParaRPr lang="en-US" sz="1800" dirty="0"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4743450" algn="l"/>
                <a:tab pos="531495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Push**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B•(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B’•(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A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4743450" algn="l"/>
                <a:tab pos="5314950" algn="l"/>
                <a:tab pos="5600700" algn="l"/>
              </a:tabLst>
            </a:pPr>
            <a:r>
              <a:rPr lang="en-US" sz="1800" dirty="0" smtClean="0">
                <a:solidFill>
                  <a:srgbClr val="292929"/>
                </a:solidFill>
                <a:sym typeface="Wingdings"/>
              </a:rPr>
              <a:t>C ;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sym typeface="Wingdings"/>
              </a:rPr>
              <a:t>Enabled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B•(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B’•(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	 Enabled if </a:t>
            </a:r>
            <a:r>
              <a:rPr lang="en-US" sz="1800" dirty="0">
                <a:solidFill>
                  <a:srgbClr val="0000FF"/>
                </a:solidFill>
                <a:sym typeface="Wingdings"/>
              </a:rPr>
              <a:t>B•(</a:t>
            </a:r>
            <a:r>
              <a:rPr lang="en-US" sz="1800" dirty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>
                <a:sym typeface="Wingdings"/>
              </a:rPr>
              <a:t>T</a:t>
            </a:r>
            <a:r>
              <a:rPr lang="en-US" sz="1800" dirty="0" smtClean="0">
                <a:sym typeface="Wingdings"/>
              </a:rPr>
              <a:t>)==TRUE</a:t>
            </a:r>
            <a:endParaRPr lang="en-US" sz="1800" dirty="0" smtClean="0">
              <a:solidFill>
                <a:srgbClr val="0000FF"/>
              </a:solidFill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474345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Pop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B’•(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	 </a:t>
            </a:r>
            <a:r>
              <a:rPr lang="en-US" sz="1800" dirty="0">
                <a:sym typeface="Wingdings"/>
              </a:rPr>
              <a:t>P</a:t>
            </a:r>
            <a:r>
              <a:rPr lang="en-US" sz="1800" dirty="0" smtClean="0">
                <a:sym typeface="Wingdings"/>
              </a:rPr>
              <a:t>op signals </a:t>
            </a:r>
            <a:r>
              <a:rPr lang="en-US" sz="1800" i="1" dirty="0" smtClean="0">
                <a:solidFill>
                  <a:srgbClr val="0432FF"/>
                </a:solidFill>
                <a:sym typeface="Wingdings"/>
              </a:rPr>
              <a:t>end if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4743450" algn="l"/>
              </a:tabLst>
            </a:pPr>
            <a:r>
              <a:rPr lang="en-US" sz="1800" dirty="0" smtClean="0">
                <a:solidFill>
                  <a:srgbClr val="292929"/>
                </a:solidFill>
                <a:sym typeface="Wingdings"/>
              </a:rPr>
              <a:t>D ;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sym typeface="Wingdings"/>
              </a:rPr>
              <a:t>Enabled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B’•(</a:t>
            </a:r>
            <a:r>
              <a:rPr lang="en-US" sz="1800" dirty="0" smtClean="0">
                <a:solidFill>
                  <a:srgbClr val="009051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T)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</a:t>
            </a:r>
            <a:endParaRPr lang="en-US" sz="1800" dirty="0" smtClean="0">
              <a:solidFill>
                <a:srgbClr val="0000FF"/>
              </a:solidFill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411480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Pop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	A’•</a:t>
            </a:r>
            <a:r>
              <a:rPr lang="en-US" sz="1800" dirty="0" smtClean="0">
                <a:sym typeface="Wingdings"/>
              </a:rPr>
              <a:t>T	T	 </a:t>
            </a:r>
            <a:r>
              <a:rPr lang="en-US" sz="1800" dirty="0">
                <a:sym typeface="Wingdings"/>
              </a:rPr>
              <a:t>P</a:t>
            </a:r>
            <a:r>
              <a:rPr lang="en-US" sz="1800" dirty="0" smtClean="0">
                <a:sym typeface="Wingdings"/>
              </a:rPr>
              <a:t>op </a:t>
            </a:r>
            <a:r>
              <a:rPr lang="en-US" sz="1800" dirty="0">
                <a:sym typeface="Wingdings"/>
              </a:rPr>
              <a:t>signals </a:t>
            </a:r>
            <a:r>
              <a:rPr lang="en-US" sz="1800" i="1" dirty="0">
                <a:solidFill>
                  <a:srgbClr val="0432FF"/>
                </a:solidFill>
                <a:sym typeface="Wingdings"/>
              </a:rPr>
              <a:t>end </a:t>
            </a:r>
            <a:r>
              <a:rPr lang="en-US" sz="1800" i="1" dirty="0" smtClean="0">
                <a:solidFill>
                  <a:srgbClr val="0432FF"/>
                </a:solidFill>
                <a:sym typeface="Wingdings"/>
              </a:rPr>
              <a:t>else</a:t>
            </a:r>
            <a:endParaRPr lang="en-US" sz="1800" i="1" dirty="0">
              <a:solidFill>
                <a:srgbClr val="0432FF"/>
              </a:solidFill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Pop	</a:t>
            </a:r>
            <a:r>
              <a:rPr lang="en-US" sz="1800" dirty="0" smtClean="0">
                <a:sym typeface="Wingdings"/>
              </a:rPr>
              <a:t>All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>
                <a:sym typeface="Wingdings"/>
              </a:rPr>
              <a:t>P</a:t>
            </a:r>
            <a:r>
              <a:rPr lang="en-US" sz="1800" dirty="0" smtClean="0">
                <a:sym typeface="Wingdings"/>
              </a:rPr>
              <a:t>op </a:t>
            </a:r>
            <a:r>
              <a:rPr lang="en-US" sz="1800" dirty="0">
                <a:sym typeface="Wingdings"/>
              </a:rPr>
              <a:t>signals </a:t>
            </a:r>
            <a:r>
              <a:rPr lang="en-US" sz="1800" i="1" dirty="0">
                <a:solidFill>
                  <a:srgbClr val="009051"/>
                </a:solidFill>
                <a:sym typeface="Wingdings"/>
              </a:rPr>
              <a:t>end </a:t>
            </a:r>
            <a:r>
              <a:rPr lang="en-US" sz="1800" i="1" dirty="0" smtClean="0">
                <a:solidFill>
                  <a:srgbClr val="009051"/>
                </a:solidFill>
                <a:sym typeface="Wingdings"/>
              </a:rPr>
              <a:t>if</a:t>
            </a:r>
            <a:endParaRPr lang="en-US" sz="1800" dirty="0" smtClean="0">
              <a:solidFill>
                <a:srgbClr val="009051"/>
              </a:solidFill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3200400" algn="l"/>
              </a:tabLst>
            </a:pPr>
            <a:r>
              <a:rPr lang="en-US" sz="1800" dirty="0" smtClean="0">
                <a:sym typeface="Wingdings"/>
              </a:rPr>
              <a:t>E ;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b="1" dirty="0" smtClean="0">
                <a:solidFill>
                  <a:srgbClr val="7030A0"/>
                </a:solidFill>
                <a:sym typeface="Wingdings"/>
              </a:rPr>
              <a:t>Enabled</a:t>
            </a:r>
            <a:r>
              <a:rPr lang="en-US" sz="1800" dirty="0" smtClean="0">
                <a:solidFill>
                  <a:srgbClr val="0000FF"/>
                </a:solidFill>
                <a:sym typeface="Wingdings"/>
              </a:rPr>
              <a:t>	</a:t>
            </a:r>
            <a:r>
              <a:rPr lang="en-US" sz="1800" dirty="0" smtClean="0">
                <a:solidFill>
                  <a:srgbClr val="008000"/>
                </a:solidFill>
                <a:sym typeface="Wingdings"/>
              </a:rPr>
              <a:t>A’•</a:t>
            </a:r>
            <a:r>
              <a:rPr lang="en-US" sz="1800" dirty="0" smtClean="0">
                <a:sym typeface="Wingdings"/>
              </a:rPr>
              <a:t>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T</a:t>
            </a:r>
            <a:endParaRPr lang="en-US" sz="1800" dirty="0">
              <a:solidFill>
                <a:srgbClr val="0000FF"/>
              </a:solidFill>
              <a:sym typeface="Wingdings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1257300" algn="l"/>
                <a:tab pos="2286000" algn="l"/>
                <a:tab pos="5600700" algn="l"/>
              </a:tabLst>
            </a:pPr>
            <a:r>
              <a:rPr lang="en-US" sz="1800" dirty="0" smtClean="0">
                <a:solidFill>
                  <a:srgbClr val="FF8000"/>
                </a:solidFill>
                <a:sym typeface="Wingdings"/>
              </a:rPr>
              <a:t>Pop</a:t>
            </a:r>
            <a:r>
              <a:rPr lang="en-US" sz="1800" dirty="0">
                <a:solidFill>
                  <a:srgbClr val="008000"/>
                </a:solidFill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All	T</a:t>
            </a:r>
            <a:r>
              <a:rPr lang="en-US" sz="1800" dirty="0">
                <a:sym typeface="Wingdings"/>
              </a:rPr>
              <a:t>	</a:t>
            </a:r>
            <a:r>
              <a:rPr lang="en-US" sz="1800" dirty="0" smtClean="0">
                <a:sym typeface="Wingdings"/>
              </a:rPr>
              <a:t> </a:t>
            </a:r>
            <a:r>
              <a:rPr lang="en-US" sz="1800" dirty="0">
                <a:sym typeface="Wingdings"/>
              </a:rPr>
              <a:t>P</a:t>
            </a:r>
            <a:r>
              <a:rPr lang="en-US" sz="1800" dirty="0" smtClean="0">
                <a:sym typeface="Wingdings"/>
              </a:rPr>
              <a:t>op </a:t>
            </a:r>
            <a:r>
              <a:rPr lang="en-US" sz="1800" dirty="0">
                <a:sym typeface="Wingdings"/>
              </a:rPr>
              <a:t>signals </a:t>
            </a:r>
            <a:r>
              <a:rPr lang="en-US" sz="1800" i="1" dirty="0">
                <a:solidFill>
                  <a:srgbClr val="009051"/>
                </a:solidFill>
                <a:sym typeface="Wingdings"/>
              </a:rPr>
              <a:t>end </a:t>
            </a:r>
            <a:r>
              <a:rPr lang="en-US" sz="1800" i="1" dirty="0" smtClean="0">
                <a:solidFill>
                  <a:srgbClr val="009051"/>
                </a:solidFill>
                <a:sym typeface="Wingdings"/>
              </a:rPr>
              <a:t>else</a:t>
            </a:r>
            <a:endParaRPr lang="en-US" sz="1800" i="1" dirty="0">
              <a:solidFill>
                <a:srgbClr val="009051"/>
              </a:solidFill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1731232" y="1712192"/>
            <a:ext cx="0" cy="47957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2710411" y="1712192"/>
            <a:ext cx="0" cy="47957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H="1">
            <a:off x="3661100" y="2578100"/>
            <a:ext cx="2850" cy="39298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4578350" y="2578100"/>
            <a:ext cx="564" cy="39298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5194300" y="2578100"/>
            <a:ext cx="722" cy="39298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5778500" y="2578100"/>
            <a:ext cx="881" cy="39298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547662" y="2958361"/>
            <a:ext cx="5522938" cy="7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548474" y="3262346"/>
            <a:ext cx="5522126" cy="7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549286" y="3566331"/>
            <a:ext cx="5521314" cy="23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550098" y="3865426"/>
            <a:ext cx="5520502" cy="17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550910" y="4169411"/>
            <a:ext cx="5519690" cy="25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551722" y="4473396"/>
            <a:ext cx="55188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552534" y="4772491"/>
            <a:ext cx="55180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553346" y="5076476"/>
            <a:ext cx="55172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>
            <a:off x="554158" y="5380461"/>
            <a:ext cx="55164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554970" y="5674666"/>
            <a:ext cx="551563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>
            <a:off x="555782" y="5978651"/>
            <a:ext cx="551481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>
            <a:off x="556594" y="6277746"/>
            <a:ext cx="55140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>
            <a:off x="2739031" y="1713007"/>
            <a:ext cx="0" cy="479572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6070600" y="2571750"/>
            <a:ext cx="881" cy="392981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/>
          <p:nvPr/>
        </p:nvGrpSpPr>
        <p:grpSpPr>
          <a:xfrm>
            <a:off x="2566281" y="4445000"/>
            <a:ext cx="1035779" cy="304801"/>
            <a:chOff x="2566281" y="4451350"/>
            <a:chExt cx="1035779" cy="304801"/>
          </a:xfrm>
        </p:grpSpPr>
        <p:sp>
          <p:nvSpPr>
            <p:cNvPr id="17" name="Rounded Rectangle 16"/>
            <p:cNvSpPr/>
            <p:nvPr/>
          </p:nvSpPr>
          <p:spPr bwMode="auto">
            <a:xfrm>
              <a:off x="2789831" y="4451350"/>
              <a:ext cx="812229" cy="304801"/>
            </a:xfrm>
            <a:prstGeom prst="round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7" name="Straight Arrow Connector 46"/>
            <p:cNvCxnSpPr>
              <a:endCxn id="17" idx="1"/>
            </p:cNvCxnSpPr>
            <p:nvPr/>
          </p:nvCxnSpPr>
          <p:spPr bwMode="auto">
            <a:xfrm>
              <a:off x="2566281" y="4602244"/>
              <a:ext cx="223550" cy="150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3" name="Group 52"/>
          <p:cNvGrpSpPr/>
          <p:nvPr/>
        </p:nvGrpSpPr>
        <p:grpSpPr>
          <a:xfrm>
            <a:off x="2566281" y="5044005"/>
            <a:ext cx="1080229" cy="300080"/>
            <a:chOff x="2566281" y="5056705"/>
            <a:chExt cx="1080229" cy="300080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2774001" y="5056705"/>
              <a:ext cx="872509" cy="300080"/>
            </a:xfrm>
            <a:prstGeom prst="round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2566281" y="5211674"/>
              <a:ext cx="204500" cy="1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2553581" y="5943600"/>
            <a:ext cx="1057809" cy="304801"/>
            <a:chOff x="2553581" y="5956300"/>
            <a:chExt cx="1057809" cy="304801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2783481" y="5956300"/>
              <a:ext cx="827909" cy="304801"/>
            </a:xfrm>
            <a:prstGeom prst="roundRect">
              <a:avLst/>
            </a:prstGeom>
            <a:noFill/>
            <a:ln w="571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flipV="1">
              <a:off x="2553581" y="6107024"/>
              <a:ext cx="204500" cy="16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35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282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Graphics processors follow the </a:t>
            </a:r>
            <a:r>
              <a:rPr lang="en-US" sz="2800" dirty="0" err="1" smtClean="0"/>
              <a:t>SIMD</a:t>
            </a:r>
            <a:r>
              <a:rPr lang="en-US" sz="2800" dirty="0" smtClean="0"/>
              <a:t> design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Technique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Divide image or video frame into many parts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Send each image part to an identical graphic processor unit circuit where an identical algorithm is applied to the image subset data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MIMD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44920" cy="4924814"/>
          </a:xfrm>
        </p:spPr>
        <p:txBody>
          <a:bodyPr/>
          <a:lstStyle/>
          <a:p>
            <a:r>
              <a:rPr lang="en-US" dirty="0" err="1" smtClean="0"/>
              <a:t>MIMD</a:t>
            </a:r>
            <a:r>
              <a:rPr lang="en-US" dirty="0" smtClean="0"/>
              <a:t> has multiple physical processors of </a:t>
            </a:r>
            <a:r>
              <a:rPr lang="en-US" dirty="0" err="1" smtClean="0"/>
              <a:t>SISD</a:t>
            </a:r>
            <a:r>
              <a:rPr lang="en-US" dirty="0" smtClean="0"/>
              <a:t> (typical) or </a:t>
            </a:r>
            <a:r>
              <a:rPr lang="en-US" dirty="0" err="1" smtClean="0"/>
              <a:t>SIMD</a:t>
            </a:r>
            <a:r>
              <a:rPr lang="en-US" dirty="0" smtClean="0"/>
              <a:t> (uncommon) category</a:t>
            </a:r>
          </a:p>
          <a:p>
            <a:r>
              <a:rPr lang="en-US" dirty="0" smtClean="0"/>
              <a:t>Each processor</a:t>
            </a:r>
          </a:p>
          <a:p>
            <a:pPr lvl="1"/>
            <a:r>
              <a:rPr lang="en-US" dirty="0" smtClean="0"/>
              <a:t>Fetch-Executes its own program</a:t>
            </a:r>
          </a:p>
          <a:p>
            <a:pPr lvl="1"/>
            <a:r>
              <a:rPr lang="en-US" dirty="0" smtClean="0"/>
              <a:t>May have dedicated I/O devices (e.g., its own disk)</a:t>
            </a:r>
          </a:p>
          <a:p>
            <a:r>
              <a:rPr lang="en-US" dirty="0" smtClean="0"/>
              <a:t>Parallelism is visible to the programmer</a:t>
            </a:r>
          </a:p>
          <a:p>
            <a:r>
              <a:rPr lang="en-US" dirty="0" smtClean="0"/>
              <a:t>Use when computation can be decomposed into fairly independent (modest need for communication to coordinate) pieces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IMD</a:t>
            </a:r>
            <a:r>
              <a:rPr lang="en-US" dirty="0" smtClean="0"/>
              <a:t> machine diagram</a:t>
            </a:r>
            <a:endParaRPr lang="en-US" dirty="0"/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>
          <a:xfrm>
            <a:off x="486830" y="1050244"/>
            <a:ext cx="8247965" cy="49248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Processor </a:t>
            </a:r>
            <a:r>
              <a:rPr lang="en-US" sz="2000" dirty="0"/>
              <a:t>memories store programs and data; </a:t>
            </a:r>
            <a:r>
              <a:rPr lang="en-US" sz="2000" dirty="0" smtClean="0"/>
              <a:t>may </a:t>
            </a:r>
            <a:r>
              <a:rPr lang="en-US" sz="2000" dirty="0"/>
              <a:t>be different for </a:t>
            </a:r>
            <a:r>
              <a:rPr lang="en-US" sz="2000" dirty="0" smtClean="0"/>
              <a:t>each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/>
              <a:t>Processors </a:t>
            </a:r>
            <a:r>
              <a:rPr lang="en-US" sz="2000" dirty="0"/>
              <a:t>fetch and execute their own instructions; communicate with other </a:t>
            </a:r>
            <a:r>
              <a:rPr lang="en-US" sz="2000" dirty="0" smtClean="0"/>
              <a:t>processors </a:t>
            </a:r>
            <a:r>
              <a:rPr lang="en-US" sz="2000" dirty="0"/>
              <a:t>as software </a:t>
            </a:r>
            <a:r>
              <a:rPr lang="en-US" sz="2000" dirty="0" smtClean="0"/>
              <a:t>directs (explicit parallelism)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Coordinator</a:t>
            </a:r>
            <a:r>
              <a:rPr lang="en-US" sz="2000" dirty="0" smtClean="0"/>
              <a:t> helps </a:t>
            </a:r>
            <a:r>
              <a:rPr lang="en-US" sz="2000" dirty="0"/>
              <a:t>implement BARRIERS, which synchronize </a:t>
            </a:r>
            <a:r>
              <a:rPr lang="en-US" sz="2000" dirty="0" smtClean="0"/>
              <a:t>processors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Interconnection network</a:t>
            </a:r>
            <a:r>
              <a:rPr lang="en-US" sz="2000" dirty="0" smtClean="0"/>
              <a:t> for </a:t>
            </a:r>
            <a:r>
              <a:rPr lang="en-US" sz="2000" dirty="0"/>
              <a:t>data communication among </a:t>
            </a:r>
            <a:r>
              <a:rPr lang="en-US" sz="2000" dirty="0" smtClean="0"/>
              <a:t>processors</a:t>
            </a:r>
            <a:endParaRPr lang="en-US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52799" y="2711036"/>
            <a:ext cx="7652022" cy="3642139"/>
            <a:chOff x="752799" y="2711036"/>
            <a:chExt cx="7652022" cy="3642139"/>
          </a:xfrm>
        </p:grpSpPr>
        <p:grpSp>
          <p:nvGrpSpPr>
            <p:cNvPr id="100" name="Group 99"/>
            <p:cNvGrpSpPr/>
            <p:nvPr/>
          </p:nvGrpSpPr>
          <p:grpSpPr>
            <a:xfrm>
              <a:off x="752799" y="3849281"/>
              <a:ext cx="3017022" cy="1671456"/>
              <a:chOff x="752799" y="4372251"/>
              <a:chExt cx="3017022" cy="1671456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984044" y="4860580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All pipeline stages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982810" y="5407589"/>
                <a:ext cx="2557000" cy="3759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Memory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 0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 flipV="1">
                <a:off x="2261310" y="5226713"/>
                <a:ext cx="0" cy="18087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Rounded Rectangle 11"/>
              <p:cNvSpPr/>
              <p:nvPr/>
            </p:nvSpPr>
            <p:spPr bwMode="auto">
              <a:xfrm>
                <a:off x="752799" y="4372251"/>
                <a:ext cx="3017022" cy="1671456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Processor 0</a:t>
                </a:r>
              </a:p>
            </p:txBody>
          </p:sp>
        </p:grpSp>
        <p:sp>
          <p:nvSpPr>
            <p:cNvPr id="39" name="Rounded Rectangle 38"/>
            <p:cNvSpPr/>
            <p:nvPr/>
          </p:nvSpPr>
          <p:spPr bwMode="auto">
            <a:xfrm>
              <a:off x="3106248" y="2711036"/>
              <a:ext cx="2953912" cy="419158"/>
            </a:xfrm>
            <a:prstGeom prst="round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ＭＳ Ｐゴシック" charset="0"/>
                </a:rPr>
                <a:t>Coordinator</a:t>
              </a:r>
              <a:r>
                <a:rPr kumimoji="0" lang="en-US" sz="1800" b="1" i="0" u="none" strike="noStrike" cap="none" normalizeH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Arial" charset="0"/>
                  <a:ea typeface="ＭＳ Ｐゴシック" charset="0"/>
                </a:rPr>
                <a:t> (barriers)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 bwMode="auto">
            <a:xfrm>
              <a:off x="6891313" y="3502232"/>
              <a:ext cx="7590" cy="355611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2215119" y="3526655"/>
              <a:ext cx="4693830" cy="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2" name="Straight Connector 81"/>
            <p:cNvCxnSpPr/>
            <p:nvPr/>
          </p:nvCxnSpPr>
          <p:spPr bwMode="auto">
            <a:xfrm flipV="1">
              <a:off x="2215119" y="3502232"/>
              <a:ext cx="0" cy="34916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7" name="TextBox 86"/>
            <p:cNvSpPr txBox="1"/>
            <p:nvPr/>
          </p:nvSpPr>
          <p:spPr>
            <a:xfrm>
              <a:off x="4244106" y="4460247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387799" y="3844790"/>
              <a:ext cx="3017022" cy="1671456"/>
              <a:chOff x="752799" y="4372251"/>
              <a:chExt cx="3017022" cy="1671456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984044" y="4860580"/>
                <a:ext cx="2554532" cy="36613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All pipeline stages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982810" y="5407589"/>
                <a:ext cx="2557000" cy="375991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Memory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 N-1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 bwMode="auto">
              <a:xfrm flipV="1">
                <a:off x="2261310" y="5226713"/>
                <a:ext cx="0" cy="180876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Rounded Rectangle 35"/>
              <p:cNvSpPr/>
              <p:nvPr/>
            </p:nvSpPr>
            <p:spPr bwMode="auto">
              <a:xfrm>
                <a:off x="752799" y="4372251"/>
                <a:ext cx="3017022" cy="1671456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Processor N-1</a:t>
                </a:r>
              </a:p>
            </p:txBody>
          </p:sp>
        </p:grpSp>
        <p:cxnSp>
          <p:nvCxnSpPr>
            <p:cNvPr id="37" name="Straight Connector 36"/>
            <p:cNvCxnSpPr/>
            <p:nvPr/>
          </p:nvCxnSpPr>
          <p:spPr bwMode="auto">
            <a:xfrm>
              <a:off x="4584606" y="3130148"/>
              <a:ext cx="8738" cy="409422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1" name="Rounded Rectangle 40"/>
            <p:cNvSpPr/>
            <p:nvPr/>
          </p:nvSpPr>
          <p:spPr bwMode="auto">
            <a:xfrm>
              <a:off x="752799" y="5934017"/>
              <a:ext cx="7652022" cy="419158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  <a:ea typeface="ＭＳ Ｐゴシック" charset="0"/>
                </a:rPr>
                <a:t>Interconnection network (processor-to-processor communication)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" name="Straight Connector 13"/>
            <p:cNvCxnSpPr>
              <a:stCxn id="12" idx="2"/>
            </p:cNvCxnSpPr>
            <p:nvPr/>
          </p:nvCxnSpPr>
          <p:spPr bwMode="auto">
            <a:xfrm>
              <a:off x="2261310" y="5520737"/>
              <a:ext cx="0" cy="4132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909671" y="5516246"/>
              <a:ext cx="0" cy="41328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1659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SIMD-MIMD</a:t>
            </a:r>
            <a:r>
              <a:rPr lang="en-US" dirty="0" smtClean="0"/>
              <a:t>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334068"/>
          </a:xfrm>
        </p:spPr>
        <p:txBody>
          <a:bodyPr/>
          <a:lstStyle/>
          <a:p>
            <a:r>
              <a:rPr lang="en-US" sz="2800" dirty="0" err="1" smtClean="0"/>
              <a:t>SIMD</a:t>
            </a:r>
            <a:endParaRPr lang="en-US" sz="2800" dirty="0" smtClean="0"/>
          </a:p>
          <a:p>
            <a:pPr lvl="1"/>
            <a:r>
              <a:rPr lang="en-US" sz="2400" dirty="0" smtClean="0"/>
              <a:t>Programs slightly more difficult to write than </a:t>
            </a:r>
            <a:r>
              <a:rPr lang="en-US" sz="2400" dirty="0" err="1" smtClean="0"/>
              <a:t>SISD</a:t>
            </a:r>
            <a:endParaRPr lang="en-US" sz="2400" dirty="0" smtClean="0"/>
          </a:p>
          <a:p>
            <a:pPr lvl="1"/>
            <a:r>
              <a:rPr lang="en-US" sz="2400" dirty="0" smtClean="0"/>
              <a:t>Only one copy of program in memory</a:t>
            </a:r>
          </a:p>
          <a:p>
            <a:pPr lvl="1"/>
            <a:r>
              <a:rPr lang="en-US" sz="2400" dirty="0"/>
              <a:t>No synchronization </a:t>
            </a:r>
            <a:r>
              <a:rPr lang="en-US" sz="2400" dirty="0" smtClean="0"/>
              <a:t>overhead</a:t>
            </a:r>
          </a:p>
          <a:p>
            <a:pPr lvl="1"/>
            <a:r>
              <a:rPr lang="en-US" sz="2400" dirty="0" smtClean="0"/>
              <a:t>Some algorithms will be very inefficient on </a:t>
            </a:r>
            <a:r>
              <a:rPr lang="en-US" sz="2400" dirty="0" err="1" smtClean="0"/>
              <a:t>SIMD</a:t>
            </a:r>
            <a:endParaRPr lang="en-US" sz="2400" dirty="0" smtClean="0"/>
          </a:p>
          <a:p>
            <a:pPr lvl="1"/>
            <a:r>
              <a:rPr lang="en-US" sz="2400" dirty="0" smtClean="0"/>
              <a:t>If-then-else and while loops are </a:t>
            </a:r>
            <a:r>
              <a:rPr lang="en-US" sz="2400" u="sng" dirty="0" smtClean="0"/>
              <a:t>interesting</a:t>
            </a:r>
          </a:p>
          <a:p>
            <a:r>
              <a:rPr lang="en-US" sz="2800" dirty="0" err="1" smtClean="0"/>
              <a:t>MIMD</a:t>
            </a:r>
            <a:endParaRPr lang="en-US" sz="2800" dirty="0" smtClean="0"/>
          </a:p>
          <a:p>
            <a:pPr lvl="1"/>
            <a:r>
              <a:rPr lang="en-US" sz="2400" dirty="0" smtClean="0"/>
              <a:t>Program much more difficult to write than </a:t>
            </a:r>
            <a:r>
              <a:rPr lang="en-US" sz="2400" dirty="0" err="1" smtClean="0"/>
              <a:t>SISD</a:t>
            </a:r>
            <a:endParaRPr lang="en-US" sz="2400" dirty="0" smtClean="0"/>
          </a:p>
          <a:p>
            <a:pPr lvl="1"/>
            <a:r>
              <a:rPr lang="en-US" sz="2400" dirty="0"/>
              <a:t>Copy of program in each processor</a:t>
            </a:r>
          </a:p>
          <a:p>
            <a:pPr lvl="1"/>
            <a:r>
              <a:rPr lang="en-US" sz="2400" dirty="0" smtClean="0"/>
              <a:t>Explicit synchronization required (barriers)</a:t>
            </a:r>
          </a:p>
          <a:p>
            <a:pPr lvl="1"/>
            <a:r>
              <a:rPr lang="en-US" sz="2400" dirty="0" smtClean="0"/>
              <a:t>Execute if-then-else constructs fully in parallel</a:t>
            </a:r>
          </a:p>
          <a:p>
            <a:pPr lvl="1"/>
            <a:r>
              <a:rPr lang="en-US" sz="2400" dirty="0" smtClean="0"/>
              <a:t>While loops are not harder to execute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SISD-MIMD-SIMD</a:t>
            </a:r>
            <a:r>
              <a:rPr lang="en-US" sz="3600" dirty="0" smtClean="0"/>
              <a:t> run-time comparison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 line code:  statements S1; S2; and S3;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864" y="1758579"/>
            <a:ext cx="6514651" cy="817293"/>
            <a:chOff x="884509" y="2266607"/>
            <a:chExt cx="6514651" cy="817293"/>
          </a:xfrm>
        </p:grpSpPr>
        <p:sp>
          <p:nvSpPr>
            <p:cNvPr id="6" name="TextBox 5"/>
            <p:cNvSpPr txBox="1"/>
            <p:nvPr/>
          </p:nvSpPr>
          <p:spPr>
            <a:xfrm>
              <a:off x="889000" y="2622235"/>
              <a:ext cx="734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SISD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62004" y="2617744"/>
              <a:ext cx="977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MIMD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3036" y="2613253"/>
              <a:ext cx="856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SIMD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4509" y="2266607"/>
              <a:ext cx="267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traces for</a:t>
              </a:r>
              <a:endParaRPr lang="en-US" sz="2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009328" y="2754017"/>
            <a:ext cx="564851" cy="2678283"/>
            <a:chOff x="7090383" y="1624046"/>
            <a:chExt cx="564851" cy="2678283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>
              <a:off x="7365923" y="1624046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7365923" y="2411481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lternate Process 14"/>
            <p:cNvSpPr/>
            <p:nvPr/>
          </p:nvSpPr>
          <p:spPr bwMode="auto">
            <a:xfrm>
              <a:off x="7090383" y="3526846"/>
              <a:ext cx="564851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S3;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>
              <a:off x="7365923" y="3202610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7365923" y="3973623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" name="Alternate Process 17"/>
            <p:cNvSpPr/>
            <p:nvPr/>
          </p:nvSpPr>
          <p:spPr bwMode="auto">
            <a:xfrm>
              <a:off x="7090383" y="1960916"/>
              <a:ext cx="564851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S1;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Alternate Process 18"/>
            <p:cNvSpPr/>
            <p:nvPr/>
          </p:nvSpPr>
          <p:spPr bwMode="auto">
            <a:xfrm>
              <a:off x="7090383" y="2748351"/>
              <a:ext cx="564851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S2;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126536" y="2754017"/>
            <a:ext cx="1740713" cy="2678283"/>
            <a:chOff x="2334610" y="2776430"/>
            <a:chExt cx="1740713" cy="2678283"/>
          </a:xfrm>
        </p:grpSpPr>
        <p:grpSp>
          <p:nvGrpSpPr>
            <p:cNvPr id="20" name="Group 19"/>
            <p:cNvGrpSpPr/>
            <p:nvPr/>
          </p:nvGrpSpPr>
          <p:grpSpPr>
            <a:xfrm>
              <a:off x="2334610" y="2776430"/>
              <a:ext cx="564851" cy="2678283"/>
              <a:chOff x="7090383" y="1624046"/>
              <a:chExt cx="564851" cy="2678283"/>
            </a:xfrm>
          </p:grpSpPr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7365923" y="1624046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7365923" y="2411481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Alternate Process 22"/>
              <p:cNvSpPr/>
              <p:nvPr/>
            </p:nvSpPr>
            <p:spPr bwMode="auto">
              <a:xfrm>
                <a:off x="7090383" y="3526846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S3;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 bwMode="auto">
              <a:xfrm>
                <a:off x="7365923" y="3202610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7365923" y="3973623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Alternate Process 25"/>
              <p:cNvSpPr/>
              <p:nvPr/>
            </p:nvSpPr>
            <p:spPr bwMode="auto">
              <a:xfrm>
                <a:off x="7090383" y="1960916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S1;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7" name="Alternate Process 26"/>
              <p:cNvSpPr/>
              <p:nvPr/>
            </p:nvSpPr>
            <p:spPr bwMode="auto">
              <a:xfrm>
                <a:off x="7090383" y="2748351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S2;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10472" y="2776430"/>
              <a:ext cx="564851" cy="2678283"/>
              <a:chOff x="7090383" y="1624046"/>
              <a:chExt cx="564851" cy="2678283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>
                <a:off x="7365923" y="1624046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>
                <a:off x="7365923" y="2411481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Alternate Process 30"/>
              <p:cNvSpPr/>
              <p:nvPr/>
            </p:nvSpPr>
            <p:spPr bwMode="auto">
              <a:xfrm>
                <a:off x="7090383" y="3526846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S3;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7365923" y="3202610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7365923" y="3973623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Alternate Process 33"/>
              <p:cNvSpPr/>
              <p:nvPr/>
            </p:nvSpPr>
            <p:spPr bwMode="auto">
              <a:xfrm>
                <a:off x="7090383" y="1960916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S1;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Alternate Process 34"/>
              <p:cNvSpPr/>
              <p:nvPr/>
            </p:nvSpPr>
            <p:spPr bwMode="auto">
              <a:xfrm>
                <a:off x="7090383" y="2748351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S2;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86610" y="3148124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82119" y="3935559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7628" y="4715523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147800" y="2754017"/>
            <a:ext cx="1740713" cy="3176602"/>
            <a:chOff x="5393229" y="2783925"/>
            <a:chExt cx="1740713" cy="3176602"/>
          </a:xfrm>
        </p:grpSpPr>
        <p:grpSp>
          <p:nvGrpSpPr>
            <p:cNvPr id="64" name="Group 63"/>
            <p:cNvGrpSpPr/>
            <p:nvPr/>
          </p:nvGrpSpPr>
          <p:grpSpPr>
            <a:xfrm>
              <a:off x="5393229" y="2783925"/>
              <a:ext cx="1740713" cy="1221380"/>
              <a:chOff x="5393229" y="2783925"/>
              <a:chExt cx="1740713" cy="1221380"/>
            </a:xfrm>
          </p:grpSpPr>
          <p:sp>
            <p:nvSpPr>
              <p:cNvPr id="36" name="Alternate Process 35"/>
              <p:cNvSpPr/>
              <p:nvPr/>
            </p:nvSpPr>
            <p:spPr bwMode="auto">
              <a:xfrm>
                <a:off x="5936609" y="2783925"/>
                <a:ext cx="602598" cy="440765"/>
              </a:xfrm>
              <a:prstGeom prst="flowChartAlternateProcess">
                <a:avLst/>
              </a:prstGeom>
              <a:solidFill>
                <a:schemeClr val="accent2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CU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" name="Alternate Process 40"/>
              <p:cNvSpPr/>
              <p:nvPr/>
            </p:nvSpPr>
            <p:spPr bwMode="auto">
              <a:xfrm>
                <a:off x="5393229" y="3564540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S1;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5672504" y="3224690"/>
                <a:ext cx="1175862" cy="331686"/>
                <a:chOff x="5672504" y="2634481"/>
                <a:chExt cx="1175862" cy="331686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 bwMode="auto">
                <a:xfrm flipH="1">
                  <a:off x="5672504" y="2634481"/>
                  <a:ext cx="565437" cy="3316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6237941" y="2637461"/>
                  <a:ext cx="610425" cy="32870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47" name="Alternate Process 46"/>
              <p:cNvSpPr/>
              <p:nvPr/>
            </p:nvSpPr>
            <p:spPr bwMode="auto">
              <a:xfrm>
                <a:off x="6569091" y="3564540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S1;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945229" y="3599364"/>
                <a:ext cx="633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• • •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393229" y="3900066"/>
              <a:ext cx="1740713" cy="892674"/>
              <a:chOff x="5393229" y="3900066"/>
              <a:chExt cx="1740713" cy="892674"/>
            </a:xfrm>
          </p:grpSpPr>
          <p:sp>
            <p:nvSpPr>
              <p:cNvPr id="42" name="Alternate Process 41"/>
              <p:cNvSpPr/>
              <p:nvPr/>
            </p:nvSpPr>
            <p:spPr bwMode="auto">
              <a:xfrm>
                <a:off x="5393229" y="4351975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S2;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" name="Alternate Process 47"/>
              <p:cNvSpPr/>
              <p:nvPr/>
            </p:nvSpPr>
            <p:spPr bwMode="auto">
              <a:xfrm>
                <a:off x="6569091" y="4351975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S2;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940738" y="4386799"/>
                <a:ext cx="633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• • •</a:t>
                </a:r>
                <a:endParaRPr lang="en-US" dirty="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5675484" y="4012125"/>
                <a:ext cx="1175862" cy="331686"/>
                <a:chOff x="5672504" y="2634481"/>
                <a:chExt cx="1175862" cy="331686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5672504" y="2634481"/>
                  <a:ext cx="565437" cy="3316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6237941" y="2637461"/>
                  <a:ext cx="610425" cy="32870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1" name="Alternate Process 60"/>
              <p:cNvSpPr/>
              <p:nvPr/>
            </p:nvSpPr>
            <p:spPr bwMode="auto">
              <a:xfrm>
                <a:off x="5952700" y="3900066"/>
                <a:ext cx="602598" cy="440765"/>
              </a:xfrm>
              <a:prstGeom prst="flowChartAlternateProcess">
                <a:avLst/>
              </a:prstGeom>
              <a:solidFill>
                <a:schemeClr val="accent2">
                  <a:alpha val="21000"/>
                </a:schemeClr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charset="0"/>
                  </a:rPr>
                  <a:t>CU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393229" y="4709914"/>
              <a:ext cx="1740713" cy="861321"/>
              <a:chOff x="5393229" y="4709914"/>
              <a:chExt cx="1740713" cy="861321"/>
            </a:xfrm>
          </p:grpSpPr>
          <p:sp>
            <p:nvSpPr>
              <p:cNvPr id="40" name="Alternate Process 39"/>
              <p:cNvSpPr/>
              <p:nvPr/>
            </p:nvSpPr>
            <p:spPr bwMode="auto">
              <a:xfrm>
                <a:off x="5393229" y="5130470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S3;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6" name="Alternate Process 45"/>
              <p:cNvSpPr/>
              <p:nvPr/>
            </p:nvSpPr>
            <p:spPr bwMode="auto">
              <a:xfrm>
                <a:off x="6569091" y="5130470"/>
                <a:ext cx="564851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S3;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936247" y="5166763"/>
                <a:ext cx="633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• • •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5678464" y="4799560"/>
                <a:ext cx="1175862" cy="331686"/>
                <a:chOff x="5672504" y="2634481"/>
                <a:chExt cx="1175862" cy="331686"/>
              </a:xfrm>
            </p:grpSpPr>
            <p:cxnSp>
              <p:nvCxnSpPr>
                <p:cNvPr id="56" name="Straight Arrow Connector 55"/>
                <p:cNvCxnSpPr/>
                <p:nvPr/>
              </p:nvCxnSpPr>
              <p:spPr bwMode="auto">
                <a:xfrm flipH="1">
                  <a:off x="5672504" y="2634481"/>
                  <a:ext cx="565437" cy="3316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>
                  <a:off x="6237941" y="2637461"/>
                  <a:ext cx="610425" cy="32870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2" name="Alternate Process 61"/>
              <p:cNvSpPr/>
              <p:nvPr/>
            </p:nvSpPr>
            <p:spPr bwMode="auto">
              <a:xfrm>
                <a:off x="5963151" y="4709914"/>
                <a:ext cx="602598" cy="440765"/>
              </a:xfrm>
              <a:prstGeom prst="flowChartAlternateProcess">
                <a:avLst/>
              </a:prstGeom>
              <a:solidFill>
                <a:schemeClr val="accent2">
                  <a:alpha val="21000"/>
                </a:schemeClr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charset="0"/>
                  </a:rPr>
                  <a:t>CU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5670636" y="5519762"/>
              <a:ext cx="1175862" cy="440765"/>
              <a:chOff x="5673973" y="5519762"/>
              <a:chExt cx="1175862" cy="440765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673973" y="5601937"/>
                <a:ext cx="1175862" cy="331686"/>
                <a:chOff x="5672504" y="2634481"/>
                <a:chExt cx="1175862" cy="331686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 bwMode="auto">
                <a:xfrm flipH="1">
                  <a:off x="5672504" y="2634481"/>
                  <a:ext cx="565437" cy="33168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0" name="Straight Arrow Connector 59"/>
                <p:cNvCxnSpPr/>
                <p:nvPr/>
              </p:nvCxnSpPr>
              <p:spPr bwMode="auto">
                <a:xfrm>
                  <a:off x="6237941" y="2637461"/>
                  <a:ext cx="610425" cy="32870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63" name="Alternate Process 62"/>
              <p:cNvSpPr/>
              <p:nvPr/>
            </p:nvSpPr>
            <p:spPr bwMode="auto">
              <a:xfrm>
                <a:off x="5973602" y="5519762"/>
                <a:ext cx="602598" cy="440765"/>
              </a:xfrm>
              <a:prstGeom prst="flowChartAlternateProcess">
                <a:avLst/>
              </a:prstGeom>
              <a:solidFill>
                <a:schemeClr val="accent2">
                  <a:alpha val="21000"/>
                </a:schemeClr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solidFill>
                      <a:schemeClr val="bg1">
                        <a:lumMod val="75000"/>
                      </a:schemeClr>
                    </a:solidFill>
                    <a:latin typeface="Arial" charset="0"/>
                    <a:ea typeface="ＭＳ Ｐゴシック" charset="0"/>
                  </a:rPr>
                  <a:t>CU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>
                      <a:lumMod val="75000"/>
                    </a:schemeClr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1533744" y="2711797"/>
            <a:ext cx="923262" cy="760833"/>
            <a:chOff x="1533744" y="3040521"/>
            <a:chExt cx="923262" cy="760833"/>
          </a:xfrm>
        </p:grpSpPr>
        <p:sp>
          <p:nvSpPr>
            <p:cNvPr id="70" name="TextBox 69"/>
            <p:cNvSpPr txBox="1"/>
            <p:nvPr/>
          </p:nvSpPr>
          <p:spPr>
            <a:xfrm>
              <a:off x="1533744" y="3040521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536724" y="3491761"/>
            <a:ext cx="923262" cy="760833"/>
            <a:chOff x="1533744" y="3040521"/>
            <a:chExt cx="923262" cy="760833"/>
          </a:xfrm>
        </p:grpSpPr>
        <p:sp>
          <p:nvSpPr>
            <p:cNvPr id="74" name="TextBox 73"/>
            <p:cNvSpPr txBox="1"/>
            <p:nvPr/>
          </p:nvSpPr>
          <p:spPr>
            <a:xfrm>
              <a:off x="1533744" y="3040521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539704" y="4286667"/>
            <a:ext cx="923262" cy="760833"/>
            <a:chOff x="1533744" y="3040521"/>
            <a:chExt cx="923262" cy="760833"/>
          </a:xfrm>
        </p:grpSpPr>
        <p:sp>
          <p:nvSpPr>
            <p:cNvPr id="77" name="TextBox 76"/>
            <p:cNvSpPr txBox="1"/>
            <p:nvPr/>
          </p:nvSpPr>
          <p:spPr>
            <a:xfrm>
              <a:off x="1533744" y="3040521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289050" y="2767103"/>
            <a:ext cx="1483587" cy="1119441"/>
            <a:chOff x="973419" y="2681913"/>
            <a:chExt cx="1483587" cy="1119441"/>
          </a:xfrm>
        </p:grpSpPr>
        <p:sp>
          <p:nvSpPr>
            <p:cNvPr id="80" name="TextBox 79"/>
            <p:cNvSpPr txBox="1"/>
            <p:nvPr/>
          </p:nvSpPr>
          <p:spPr>
            <a:xfrm>
              <a:off x="973419" y="2681913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292030" y="3920617"/>
            <a:ext cx="1483587" cy="783246"/>
            <a:chOff x="973419" y="3018108"/>
            <a:chExt cx="1483587" cy="783246"/>
          </a:xfrm>
        </p:grpSpPr>
        <p:sp>
          <p:nvSpPr>
            <p:cNvPr id="84" name="TextBox 83"/>
            <p:cNvSpPr txBox="1"/>
            <p:nvPr/>
          </p:nvSpPr>
          <p:spPr>
            <a:xfrm>
              <a:off x="973419" y="3018108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7287539" y="4708052"/>
            <a:ext cx="1483587" cy="783246"/>
            <a:chOff x="973419" y="3018108"/>
            <a:chExt cx="1483587" cy="783246"/>
          </a:xfrm>
        </p:grpSpPr>
        <p:sp>
          <p:nvSpPr>
            <p:cNvPr id="87" name="TextBox 86"/>
            <p:cNvSpPr txBox="1"/>
            <p:nvPr/>
          </p:nvSpPr>
          <p:spPr>
            <a:xfrm>
              <a:off x="973419" y="3018108"/>
              <a:ext cx="701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Fetch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33744" y="3432022"/>
              <a:ext cx="92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Execute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2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SISD-MIMD-SIMD</a:t>
            </a:r>
            <a:r>
              <a:rPr lang="en-US" sz="3600" dirty="0" smtClean="0"/>
              <a:t> run-time comparison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(A) { B; } else { C;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864" y="1758579"/>
            <a:ext cx="5685370" cy="817293"/>
            <a:chOff x="884509" y="2266607"/>
            <a:chExt cx="5685370" cy="817293"/>
          </a:xfrm>
        </p:grpSpPr>
        <p:sp>
          <p:nvSpPr>
            <p:cNvPr id="6" name="TextBox 5"/>
            <p:cNvSpPr txBox="1"/>
            <p:nvPr/>
          </p:nvSpPr>
          <p:spPr>
            <a:xfrm>
              <a:off x="889000" y="2622235"/>
              <a:ext cx="734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SISD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54533" y="2617744"/>
              <a:ext cx="977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MIMD</a:t>
              </a:r>
              <a:endParaRPr lang="en-US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13755" y="2613253"/>
              <a:ext cx="856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SIMD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4509" y="2266607"/>
              <a:ext cx="267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traces for</a:t>
              </a:r>
              <a:endParaRPr lang="en-US" sz="24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60319" y="2749204"/>
            <a:ext cx="1814430" cy="2816427"/>
            <a:chOff x="899391" y="2256118"/>
            <a:chExt cx="1814430" cy="2816427"/>
          </a:xfrm>
        </p:grpSpPr>
        <p:sp>
          <p:nvSpPr>
            <p:cNvPr id="123" name="Decision 122"/>
            <p:cNvSpPr/>
            <p:nvPr/>
          </p:nvSpPr>
          <p:spPr bwMode="auto">
            <a:xfrm>
              <a:off x="1045882" y="2584824"/>
              <a:ext cx="933824" cy="776941"/>
            </a:xfrm>
            <a:prstGeom prst="flowChartDecision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Connector 123"/>
            <p:cNvSpPr/>
            <p:nvPr/>
          </p:nvSpPr>
          <p:spPr bwMode="auto">
            <a:xfrm>
              <a:off x="1389535" y="4459957"/>
              <a:ext cx="246530" cy="246530"/>
            </a:xfrm>
            <a:prstGeom prst="flowChartConnector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5" name="Straight Arrow Connector 124"/>
            <p:cNvCxnSpPr>
              <a:endCxn id="123" idx="0"/>
            </p:cNvCxnSpPr>
            <p:nvPr/>
          </p:nvCxnSpPr>
          <p:spPr bwMode="auto">
            <a:xfrm>
              <a:off x="1509059" y="2256118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6" name="Straight Arrow Connector 125"/>
            <p:cNvCxnSpPr/>
            <p:nvPr/>
          </p:nvCxnSpPr>
          <p:spPr bwMode="auto">
            <a:xfrm>
              <a:off x="1516530" y="4706487"/>
              <a:ext cx="0" cy="36605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7" name="Straight Connector 126"/>
            <p:cNvCxnSpPr>
              <a:stCxn id="123" idx="3"/>
            </p:cNvCxnSpPr>
            <p:nvPr/>
          </p:nvCxnSpPr>
          <p:spPr bwMode="auto">
            <a:xfrm>
              <a:off x="1979706" y="2973295"/>
              <a:ext cx="494540" cy="74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8" name="TextBox 127"/>
            <p:cNvSpPr txBox="1"/>
            <p:nvPr/>
          </p:nvSpPr>
          <p:spPr>
            <a:xfrm>
              <a:off x="1904996" y="2644578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99391" y="326018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30" name="Alternate Process 129"/>
            <p:cNvSpPr/>
            <p:nvPr/>
          </p:nvSpPr>
          <p:spPr bwMode="auto">
            <a:xfrm>
              <a:off x="2203832" y="3294529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C;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31" name="Alternate Process 130"/>
            <p:cNvSpPr/>
            <p:nvPr/>
          </p:nvSpPr>
          <p:spPr bwMode="auto">
            <a:xfrm>
              <a:off x="1257995" y="3686001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B;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32" name="Straight Arrow Connector 131"/>
            <p:cNvCxnSpPr/>
            <p:nvPr/>
          </p:nvCxnSpPr>
          <p:spPr bwMode="auto">
            <a:xfrm>
              <a:off x="1505324" y="3361765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3" name="Straight Arrow Connector 132"/>
            <p:cNvCxnSpPr/>
            <p:nvPr/>
          </p:nvCxnSpPr>
          <p:spPr bwMode="auto">
            <a:xfrm>
              <a:off x="2470511" y="2965823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4" name="Straight Arrow Connector 133"/>
            <p:cNvCxnSpPr/>
            <p:nvPr/>
          </p:nvCxnSpPr>
          <p:spPr bwMode="auto">
            <a:xfrm>
              <a:off x="1508304" y="4126787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5" name="Straight Arrow Connector 134"/>
            <p:cNvCxnSpPr>
              <a:stCxn id="130" idx="2"/>
              <a:endCxn id="124" idx="7"/>
            </p:cNvCxnSpPr>
            <p:nvPr/>
          </p:nvCxnSpPr>
          <p:spPr bwMode="auto">
            <a:xfrm flipH="1">
              <a:off x="1599962" y="3735294"/>
              <a:ext cx="858865" cy="76076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2720804" y="2720789"/>
            <a:ext cx="3145737" cy="2816427"/>
            <a:chOff x="2578855" y="2720789"/>
            <a:chExt cx="3145737" cy="2816427"/>
          </a:xfrm>
        </p:grpSpPr>
        <p:grpSp>
          <p:nvGrpSpPr>
            <p:cNvPr id="64" name="Group 63"/>
            <p:cNvGrpSpPr/>
            <p:nvPr/>
          </p:nvGrpSpPr>
          <p:grpSpPr>
            <a:xfrm>
              <a:off x="3910162" y="2720789"/>
              <a:ext cx="1814430" cy="2816427"/>
              <a:chOff x="899391" y="2256118"/>
              <a:chExt cx="1814430" cy="2816427"/>
            </a:xfrm>
            <a:scene3d>
              <a:camera prst="isometricOffAxis2Left"/>
              <a:lightRig rig="threePt" dir="t"/>
            </a:scene3d>
          </p:grpSpPr>
          <p:sp>
            <p:nvSpPr>
              <p:cNvPr id="65" name="Decision 64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" name="Connector 65"/>
              <p:cNvSpPr/>
              <p:nvPr/>
            </p:nvSpPr>
            <p:spPr bwMode="auto">
              <a:xfrm>
                <a:off x="1389535" y="4459957"/>
                <a:ext cx="246530" cy="246530"/>
              </a:xfrm>
              <a:prstGeom prst="flowChartConnector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67" name="Straight Arrow Connector 66"/>
              <p:cNvCxnSpPr>
                <a:endCxn id="65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8" name="Straight Arrow Connector 67"/>
              <p:cNvCxnSpPr/>
              <p:nvPr/>
            </p:nvCxnSpPr>
            <p:spPr bwMode="auto">
              <a:xfrm>
                <a:off x="1516530" y="4706487"/>
                <a:ext cx="0" cy="3660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9" name="Straight Connector 68"/>
              <p:cNvCxnSpPr>
                <a:stCxn id="65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70" name="TextBox 69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72" name="Alternate Process 71"/>
              <p:cNvSpPr/>
              <p:nvPr/>
            </p:nvSpPr>
            <p:spPr bwMode="auto">
              <a:xfrm>
                <a:off x="2203832" y="3294529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C;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3" name="Alternate Process 72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B;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Arrow Connector 74"/>
              <p:cNvCxnSpPr/>
              <p:nvPr/>
            </p:nvCxnSpPr>
            <p:spPr bwMode="auto">
              <a:xfrm>
                <a:off x="2470511" y="2965823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Straight Arrow Connector 75"/>
              <p:cNvCxnSpPr/>
              <p:nvPr/>
            </p:nvCxnSpPr>
            <p:spPr bwMode="auto">
              <a:xfrm>
                <a:off x="1508304" y="4126787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Arrow Connector 76"/>
              <p:cNvCxnSpPr>
                <a:stCxn id="72" idx="2"/>
                <a:endCxn id="66" idx="7"/>
              </p:cNvCxnSpPr>
              <p:nvPr/>
            </p:nvCxnSpPr>
            <p:spPr bwMode="auto">
              <a:xfrm flipH="1">
                <a:off x="1599962" y="3735294"/>
                <a:ext cx="858865" cy="76076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8" name="Group 77"/>
            <p:cNvGrpSpPr/>
            <p:nvPr/>
          </p:nvGrpSpPr>
          <p:grpSpPr>
            <a:xfrm>
              <a:off x="2865733" y="2720789"/>
              <a:ext cx="1814430" cy="2816427"/>
              <a:chOff x="899391" y="2256118"/>
              <a:chExt cx="1814430" cy="2816427"/>
            </a:xfrm>
            <a:scene3d>
              <a:camera prst="isometricOffAxis2Left"/>
              <a:lightRig rig="threePt" dir="t"/>
            </a:scene3d>
          </p:grpSpPr>
          <p:sp>
            <p:nvSpPr>
              <p:cNvPr id="79" name="Decision 78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" name="Connector 79"/>
              <p:cNvSpPr/>
              <p:nvPr/>
            </p:nvSpPr>
            <p:spPr bwMode="auto">
              <a:xfrm>
                <a:off x="1389535" y="4459957"/>
                <a:ext cx="246530" cy="246530"/>
              </a:xfrm>
              <a:prstGeom prst="flowChartConnector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81" name="Straight Arrow Connector 80"/>
              <p:cNvCxnSpPr>
                <a:endCxn id="79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Arrow Connector 81"/>
              <p:cNvCxnSpPr/>
              <p:nvPr/>
            </p:nvCxnSpPr>
            <p:spPr bwMode="auto">
              <a:xfrm>
                <a:off x="1516530" y="4706487"/>
                <a:ext cx="0" cy="3660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/>
              <p:cNvCxnSpPr>
                <a:stCxn id="79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TextBox 83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86" name="Alternate Process 85"/>
              <p:cNvSpPr/>
              <p:nvPr/>
            </p:nvSpPr>
            <p:spPr bwMode="auto">
              <a:xfrm>
                <a:off x="2203832" y="3294529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C;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7" name="Alternate Process 86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B;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88" name="Straight Arrow Connector 87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>
                <a:off x="2470511" y="2965823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Arrow Connector 89"/>
              <p:cNvCxnSpPr/>
              <p:nvPr/>
            </p:nvCxnSpPr>
            <p:spPr bwMode="auto">
              <a:xfrm>
                <a:off x="1508304" y="4126787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Arrow Connector 90"/>
              <p:cNvCxnSpPr>
                <a:stCxn id="86" idx="2"/>
                <a:endCxn id="80" idx="7"/>
              </p:cNvCxnSpPr>
              <p:nvPr/>
            </p:nvCxnSpPr>
            <p:spPr bwMode="auto">
              <a:xfrm flipH="1">
                <a:off x="1599962" y="3735294"/>
                <a:ext cx="858865" cy="76076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" name="Group 91"/>
            <p:cNvGrpSpPr/>
            <p:nvPr/>
          </p:nvGrpSpPr>
          <p:grpSpPr>
            <a:xfrm>
              <a:off x="2578855" y="2720789"/>
              <a:ext cx="1814430" cy="2816427"/>
              <a:chOff x="899391" y="2256118"/>
              <a:chExt cx="1814430" cy="2816427"/>
            </a:xfrm>
            <a:scene3d>
              <a:camera prst="isometricOffAxis2Left"/>
              <a:lightRig rig="threePt" dir="t"/>
            </a:scene3d>
          </p:grpSpPr>
          <p:sp>
            <p:nvSpPr>
              <p:cNvPr id="93" name="Decision 92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Connector 93"/>
              <p:cNvSpPr/>
              <p:nvPr/>
            </p:nvSpPr>
            <p:spPr bwMode="auto">
              <a:xfrm>
                <a:off x="1389535" y="4459957"/>
                <a:ext cx="246530" cy="246530"/>
              </a:xfrm>
              <a:prstGeom prst="flowChartConnector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5" name="Straight Arrow Connector 94"/>
              <p:cNvCxnSpPr>
                <a:endCxn id="93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1516530" y="4706487"/>
                <a:ext cx="0" cy="3660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7" name="Straight Connector 96"/>
              <p:cNvCxnSpPr>
                <a:stCxn id="93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98" name="TextBox 97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100" name="Alternate Process 99"/>
              <p:cNvSpPr/>
              <p:nvPr/>
            </p:nvSpPr>
            <p:spPr bwMode="auto">
              <a:xfrm>
                <a:off x="2203832" y="3294529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C;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" name="Alternate Process 100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B;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02" name="Straight Arrow Connector 101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Arrow Connector 102"/>
              <p:cNvCxnSpPr/>
              <p:nvPr/>
            </p:nvCxnSpPr>
            <p:spPr bwMode="auto">
              <a:xfrm>
                <a:off x="2470511" y="2965823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Arrow Connector 103"/>
              <p:cNvCxnSpPr/>
              <p:nvPr/>
            </p:nvCxnSpPr>
            <p:spPr bwMode="auto">
              <a:xfrm>
                <a:off x="1508304" y="4126787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Arrow Connector 104"/>
              <p:cNvCxnSpPr>
                <a:stCxn id="100" idx="2"/>
                <a:endCxn id="94" idx="7"/>
              </p:cNvCxnSpPr>
              <p:nvPr/>
            </p:nvCxnSpPr>
            <p:spPr bwMode="auto">
              <a:xfrm flipH="1">
                <a:off x="1599962" y="3735294"/>
                <a:ext cx="858865" cy="76076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36" name="TextBox 135"/>
            <p:cNvSpPr txBox="1"/>
            <p:nvPr/>
          </p:nvSpPr>
          <p:spPr>
            <a:xfrm>
              <a:off x="3668085" y="2749181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671065" y="4993461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6953880" y="1141472"/>
            <a:ext cx="1159289" cy="5565625"/>
            <a:chOff x="6796989" y="1059291"/>
            <a:chExt cx="1159289" cy="5565625"/>
          </a:xfrm>
        </p:grpSpPr>
        <p:sp>
          <p:nvSpPr>
            <p:cNvPr id="139" name="Decision 138"/>
            <p:cNvSpPr/>
            <p:nvPr/>
          </p:nvSpPr>
          <p:spPr bwMode="auto">
            <a:xfrm>
              <a:off x="6909721" y="1395468"/>
              <a:ext cx="933824" cy="776941"/>
            </a:xfrm>
            <a:prstGeom prst="flowChartDecision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0" name="Straight Arrow Connector 139"/>
            <p:cNvCxnSpPr/>
            <p:nvPr/>
          </p:nvCxnSpPr>
          <p:spPr bwMode="auto">
            <a:xfrm>
              <a:off x="7374766" y="1059291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1" name="Alternate Process 140"/>
            <p:cNvSpPr/>
            <p:nvPr/>
          </p:nvSpPr>
          <p:spPr bwMode="auto">
            <a:xfrm>
              <a:off x="6796989" y="3106993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Push** 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Alternate Process 141"/>
            <p:cNvSpPr/>
            <p:nvPr/>
          </p:nvSpPr>
          <p:spPr bwMode="auto">
            <a:xfrm>
              <a:off x="6796989" y="2415953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Push* A’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3" name="Straight Arrow Connector 142"/>
            <p:cNvCxnSpPr/>
            <p:nvPr/>
          </p:nvCxnSpPr>
          <p:spPr bwMode="auto">
            <a:xfrm>
              <a:off x="7374766" y="2161960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Arrow Connector 143"/>
            <p:cNvCxnSpPr/>
            <p:nvPr/>
          </p:nvCxnSpPr>
          <p:spPr bwMode="auto">
            <a:xfrm>
              <a:off x="7374766" y="2859743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5" name="Alternate Process 144"/>
            <p:cNvSpPr/>
            <p:nvPr/>
          </p:nvSpPr>
          <p:spPr bwMode="auto">
            <a:xfrm>
              <a:off x="7121639" y="3795802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B;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 bwMode="auto">
            <a:xfrm>
              <a:off x="7374766" y="3561220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7" name="Alternate Process 146"/>
            <p:cNvSpPr/>
            <p:nvPr/>
          </p:nvSpPr>
          <p:spPr bwMode="auto">
            <a:xfrm>
              <a:off x="6796989" y="4489831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Pop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48" name="Straight Arrow Connector 147"/>
            <p:cNvCxnSpPr/>
            <p:nvPr/>
          </p:nvCxnSpPr>
          <p:spPr bwMode="auto">
            <a:xfrm>
              <a:off x="7374766" y="4242581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9" name="Alternate Process 148"/>
            <p:cNvSpPr/>
            <p:nvPr/>
          </p:nvSpPr>
          <p:spPr bwMode="auto">
            <a:xfrm>
              <a:off x="7121639" y="5172638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C;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0" name="Straight Arrow Connector 149"/>
            <p:cNvCxnSpPr/>
            <p:nvPr/>
          </p:nvCxnSpPr>
          <p:spPr bwMode="auto">
            <a:xfrm>
              <a:off x="7374766" y="4933586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1" name="Alternate Process 150"/>
            <p:cNvSpPr/>
            <p:nvPr/>
          </p:nvSpPr>
          <p:spPr bwMode="auto">
            <a:xfrm>
              <a:off x="6796989" y="5852457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Pop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2" name="Straight Arrow Connector 151"/>
            <p:cNvCxnSpPr/>
            <p:nvPr/>
          </p:nvCxnSpPr>
          <p:spPr bwMode="auto">
            <a:xfrm>
              <a:off x="7374766" y="6296210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3" name="Straight Arrow Connector 152"/>
            <p:cNvCxnSpPr/>
            <p:nvPr/>
          </p:nvCxnSpPr>
          <p:spPr bwMode="auto">
            <a:xfrm>
              <a:off x="7374766" y="5613405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79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SISD-MIMD-SIMD</a:t>
            </a:r>
            <a:r>
              <a:rPr lang="en-US" sz="3600" dirty="0" smtClean="0"/>
              <a:t> run-time comparison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(A) { L; 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864" y="1758579"/>
            <a:ext cx="4847830" cy="817293"/>
            <a:chOff x="884509" y="2266607"/>
            <a:chExt cx="4847830" cy="817293"/>
          </a:xfrm>
        </p:grpSpPr>
        <p:sp>
          <p:nvSpPr>
            <p:cNvPr id="6" name="TextBox 5"/>
            <p:cNvSpPr txBox="1"/>
            <p:nvPr/>
          </p:nvSpPr>
          <p:spPr>
            <a:xfrm>
              <a:off x="889000" y="2622235"/>
              <a:ext cx="7343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SISD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54487" y="2617744"/>
              <a:ext cx="9778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MIMD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4509" y="2266607"/>
              <a:ext cx="267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traces for</a:t>
              </a:r>
              <a:endParaRPr lang="en-US" sz="24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920346" y="2913566"/>
            <a:ext cx="1800946" cy="2427941"/>
            <a:chOff x="763455" y="2256118"/>
            <a:chExt cx="1800946" cy="2427941"/>
          </a:xfrm>
        </p:grpSpPr>
        <p:sp>
          <p:nvSpPr>
            <p:cNvPr id="107" name="Decision 106"/>
            <p:cNvSpPr/>
            <p:nvPr/>
          </p:nvSpPr>
          <p:spPr bwMode="auto">
            <a:xfrm>
              <a:off x="1045882" y="2584824"/>
              <a:ext cx="933824" cy="776941"/>
            </a:xfrm>
            <a:prstGeom prst="flowChartDecision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8" name="Straight Arrow Connector 107"/>
            <p:cNvCxnSpPr>
              <a:endCxn id="107" idx="0"/>
            </p:cNvCxnSpPr>
            <p:nvPr/>
          </p:nvCxnSpPr>
          <p:spPr bwMode="auto">
            <a:xfrm>
              <a:off x="1509059" y="2256118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9" name="Straight Connector 108"/>
            <p:cNvCxnSpPr>
              <a:stCxn id="107" idx="3"/>
            </p:cNvCxnSpPr>
            <p:nvPr/>
          </p:nvCxnSpPr>
          <p:spPr bwMode="auto">
            <a:xfrm>
              <a:off x="1979706" y="2973295"/>
              <a:ext cx="494540" cy="74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10" name="TextBox 109"/>
            <p:cNvSpPr txBox="1"/>
            <p:nvPr/>
          </p:nvSpPr>
          <p:spPr>
            <a:xfrm>
              <a:off x="1904996" y="2644578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99391" y="326018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112" name="Alternate Process 111"/>
            <p:cNvSpPr/>
            <p:nvPr/>
          </p:nvSpPr>
          <p:spPr bwMode="auto">
            <a:xfrm>
              <a:off x="1257995" y="3686001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 bwMode="auto">
            <a:xfrm>
              <a:off x="1505324" y="3361765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4" name="Straight Arrow Connector 113"/>
            <p:cNvCxnSpPr/>
            <p:nvPr/>
          </p:nvCxnSpPr>
          <p:spPr bwMode="auto">
            <a:xfrm>
              <a:off x="2470511" y="2965823"/>
              <a:ext cx="3735" cy="17182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Arrow Connector 114"/>
            <p:cNvCxnSpPr/>
            <p:nvPr/>
          </p:nvCxnSpPr>
          <p:spPr bwMode="auto">
            <a:xfrm>
              <a:off x="763455" y="2965823"/>
              <a:ext cx="282427" cy="104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6" name="Straight Connector 115"/>
            <p:cNvCxnSpPr/>
            <p:nvPr/>
          </p:nvCxnSpPr>
          <p:spPr bwMode="auto">
            <a:xfrm>
              <a:off x="763455" y="4400176"/>
              <a:ext cx="7388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7" name="Straight Connector 116"/>
            <p:cNvCxnSpPr/>
            <p:nvPr/>
          </p:nvCxnSpPr>
          <p:spPr bwMode="auto">
            <a:xfrm>
              <a:off x="763455" y="2965823"/>
              <a:ext cx="0" cy="14343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8" name="Straight Connector 117"/>
            <p:cNvCxnSpPr/>
            <p:nvPr/>
          </p:nvCxnSpPr>
          <p:spPr bwMode="auto">
            <a:xfrm>
              <a:off x="1502297" y="4126766"/>
              <a:ext cx="0" cy="2734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19" name="Group 118"/>
          <p:cNvGrpSpPr/>
          <p:nvPr/>
        </p:nvGrpSpPr>
        <p:grpSpPr>
          <a:xfrm>
            <a:off x="3917686" y="2749181"/>
            <a:ext cx="3087469" cy="2695793"/>
            <a:chOff x="3305064" y="2136559"/>
            <a:chExt cx="3087469" cy="2695793"/>
          </a:xfrm>
        </p:grpSpPr>
        <p:grpSp>
          <p:nvGrpSpPr>
            <p:cNvPr id="120" name="Group 119"/>
            <p:cNvGrpSpPr/>
            <p:nvPr/>
          </p:nvGrpSpPr>
          <p:grpSpPr>
            <a:xfrm>
              <a:off x="4591587" y="2259098"/>
              <a:ext cx="1800946" cy="2427941"/>
              <a:chOff x="763455" y="2256118"/>
              <a:chExt cx="1800946" cy="2427941"/>
            </a:xfrm>
            <a:scene3d>
              <a:camera prst="isometricOffAxis2Left"/>
              <a:lightRig rig="threePt" dir="t"/>
            </a:scene3d>
          </p:grpSpPr>
          <p:sp>
            <p:nvSpPr>
              <p:cNvPr id="181" name="Decision 180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82" name="Straight Arrow Connector 181"/>
              <p:cNvCxnSpPr>
                <a:endCxn id="181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3" name="Straight Connector 182"/>
              <p:cNvCxnSpPr>
                <a:stCxn id="181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84" name="TextBox 183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186" name="Alternate Process 185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L;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8" name="Straight Arrow Connector 187"/>
              <p:cNvCxnSpPr/>
              <p:nvPr/>
            </p:nvCxnSpPr>
            <p:spPr bwMode="auto">
              <a:xfrm>
                <a:off x="2470511" y="2965823"/>
                <a:ext cx="3735" cy="17182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9" name="Straight Arrow Connector 188"/>
              <p:cNvCxnSpPr/>
              <p:nvPr/>
            </p:nvCxnSpPr>
            <p:spPr bwMode="auto">
              <a:xfrm>
                <a:off x="763455" y="2965823"/>
                <a:ext cx="282427" cy="1049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0" name="Straight Connector 189"/>
              <p:cNvCxnSpPr/>
              <p:nvPr/>
            </p:nvCxnSpPr>
            <p:spPr bwMode="auto">
              <a:xfrm>
                <a:off x="763455" y="4400176"/>
                <a:ext cx="7388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>
                <a:off x="763455" y="2965823"/>
                <a:ext cx="0" cy="14343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2" name="Straight Connector 191"/>
              <p:cNvCxnSpPr/>
              <p:nvPr/>
            </p:nvCxnSpPr>
            <p:spPr bwMode="auto">
              <a:xfrm>
                <a:off x="1502297" y="4126766"/>
                <a:ext cx="0" cy="27341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1" name="Group 120"/>
            <p:cNvGrpSpPr/>
            <p:nvPr/>
          </p:nvGrpSpPr>
          <p:grpSpPr>
            <a:xfrm>
              <a:off x="3571040" y="2262078"/>
              <a:ext cx="1800946" cy="2427941"/>
              <a:chOff x="763455" y="2256118"/>
              <a:chExt cx="1800946" cy="2427941"/>
            </a:xfrm>
            <a:scene3d>
              <a:camera prst="isometricOffAxis2Left"/>
              <a:lightRig rig="threePt" dir="t"/>
            </a:scene3d>
          </p:grpSpPr>
          <p:sp>
            <p:nvSpPr>
              <p:cNvPr id="169" name="Decision 168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70" name="Straight Arrow Connector 169"/>
              <p:cNvCxnSpPr>
                <a:endCxn id="169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Straight Connector 170"/>
              <p:cNvCxnSpPr>
                <a:stCxn id="169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72" name="TextBox 171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174" name="Alternate Process 173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L;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75" name="Straight Arrow Connector 174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Straight Arrow Connector 175"/>
              <p:cNvCxnSpPr/>
              <p:nvPr/>
            </p:nvCxnSpPr>
            <p:spPr bwMode="auto">
              <a:xfrm>
                <a:off x="2470511" y="2965823"/>
                <a:ext cx="3735" cy="17182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7" name="Straight Arrow Connector 176"/>
              <p:cNvCxnSpPr/>
              <p:nvPr/>
            </p:nvCxnSpPr>
            <p:spPr bwMode="auto">
              <a:xfrm>
                <a:off x="763455" y="2965823"/>
                <a:ext cx="282427" cy="1049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8" name="Straight Connector 177"/>
              <p:cNvCxnSpPr/>
              <p:nvPr/>
            </p:nvCxnSpPr>
            <p:spPr bwMode="auto">
              <a:xfrm>
                <a:off x="763455" y="4400176"/>
                <a:ext cx="7388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9" name="Straight Connector 178"/>
              <p:cNvCxnSpPr/>
              <p:nvPr/>
            </p:nvCxnSpPr>
            <p:spPr bwMode="auto">
              <a:xfrm>
                <a:off x="763455" y="2965823"/>
                <a:ext cx="0" cy="14343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1502297" y="4126766"/>
                <a:ext cx="0" cy="27341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4" name="Group 153"/>
            <p:cNvGrpSpPr/>
            <p:nvPr/>
          </p:nvGrpSpPr>
          <p:grpSpPr>
            <a:xfrm>
              <a:off x="3305064" y="2265058"/>
              <a:ext cx="1800946" cy="2427941"/>
              <a:chOff x="763455" y="2256118"/>
              <a:chExt cx="1800946" cy="2427941"/>
            </a:xfrm>
            <a:scene3d>
              <a:camera prst="isometricOffAxis2Left"/>
              <a:lightRig rig="threePt" dir="t"/>
            </a:scene3d>
          </p:grpSpPr>
          <p:sp>
            <p:nvSpPr>
              <p:cNvPr id="157" name="Decision 156"/>
              <p:cNvSpPr/>
              <p:nvPr/>
            </p:nvSpPr>
            <p:spPr bwMode="auto">
              <a:xfrm>
                <a:off x="1045882" y="2584824"/>
                <a:ext cx="933824" cy="776941"/>
              </a:xfrm>
              <a:prstGeom prst="flowChartDecision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A?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58" name="Straight Arrow Connector 157"/>
              <p:cNvCxnSpPr>
                <a:endCxn id="157" idx="0"/>
              </p:cNvCxnSpPr>
              <p:nvPr/>
            </p:nvCxnSpPr>
            <p:spPr bwMode="auto">
              <a:xfrm>
                <a:off x="1509059" y="2256118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Straight Connector 158"/>
              <p:cNvCxnSpPr>
                <a:stCxn id="157" idx="3"/>
              </p:cNvCxnSpPr>
              <p:nvPr/>
            </p:nvCxnSpPr>
            <p:spPr bwMode="auto">
              <a:xfrm>
                <a:off x="1979706" y="2973295"/>
                <a:ext cx="494540" cy="74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0" name="TextBox 159"/>
              <p:cNvSpPr txBox="1"/>
              <p:nvPr/>
            </p:nvSpPr>
            <p:spPr>
              <a:xfrm>
                <a:off x="1904996" y="2644578"/>
                <a:ext cx="65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False</a:t>
                </a:r>
                <a:endParaRPr lang="en-US" dirty="0"/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899391" y="3260180"/>
                <a:ext cx="613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True</a:t>
                </a:r>
                <a:endParaRPr lang="en-US" dirty="0"/>
              </a:p>
            </p:txBody>
          </p:sp>
          <p:sp>
            <p:nvSpPr>
              <p:cNvPr id="162" name="Alternate Process 161"/>
              <p:cNvSpPr/>
              <p:nvPr/>
            </p:nvSpPr>
            <p:spPr bwMode="auto">
              <a:xfrm>
                <a:off x="1257995" y="3686001"/>
                <a:ext cx="509989" cy="440765"/>
              </a:xfrm>
              <a:prstGeom prst="flowChartAlternateProcess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Arial" charset="0"/>
                    <a:ea typeface="ＭＳ Ｐゴシック" charset="0"/>
                  </a:rPr>
                  <a:t>L;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63" name="Straight Arrow Connector 162"/>
              <p:cNvCxnSpPr/>
              <p:nvPr/>
            </p:nvCxnSpPr>
            <p:spPr bwMode="auto">
              <a:xfrm>
                <a:off x="1505324" y="3361765"/>
                <a:ext cx="373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4" name="Straight Arrow Connector 163"/>
              <p:cNvCxnSpPr/>
              <p:nvPr/>
            </p:nvCxnSpPr>
            <p:spPr bwMode="auto">
              <a:xfrm>
                <a:off x="2470511" y="2965823"/>
                <a:ext cx="3735" cy="17182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Straight Arrow Connector 164"/>
              <p:cNvCxnSpPr/>
              <p:nvPr/>
            </p:nvCxnSpPr>
            <p:spPr bwMode="auto">
              <a:xfrm>
                <a:off x="763455" y="2965823"/>
                <a:ext cx="282427" cy="1049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6" name="Straight Connector 165"/>
              <p:cNvCxnSpPr/>
              <p:nvPr/>
            </p:nvCxnSpPr>
            <p:spPr bwMode="auto">
              <a:xfrm>
                <a:off x="763455" y="4400176"/>
                <a:ext cx="738842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7" name="Straight Connector 166"/>
              <p:cNvCxnSpPr/>
              <p:nvPr/>
            </p:nvCxnSpPr>
            <p:spPr bwMode="auto">
              <a:xfrm>
                <a:off x="763455" y="2965823"/>
                <a:ext cx="0" cy="143435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Straight Connector 167"/>
              <p:cNvCxnSpPr/>
              <p:nvPr/>
            </p:nvCxnSpPr>
            <p:spPr bwMode="auto">
              <a:xfrm>
                <a:off x="1502297" y="4126766"/>
                <a:ext cx="0" cy="27341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55" name="TextBox 154"/>
            <p:cNvSpPr txBox="1"/>
            <p:nvPr/>
          </p:nvSpPr>
          <p:spPr>
            <a:xfrm>
              <a:off x="4504837" y="2136559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389395" y="4463020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02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</a:t>
            </a:r>
            <a:r>
              <a:rPr lang="en-US" dirty="0"/>
              <a:t>evaluation survey is now </a:t>
            </a:r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I welcome your comments and will use them to improve the course</a:t>
            </a:r>
          </a:p>
          <a:p>
            <a:pPr lvl="1"/>
            <a:r>
              <a:rPr lang="en-US" dirty="0" smtClean="0"/>
              <a:t>Thank you for paying it forward to CS students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SISD-MIMD-SIMD</a:t>
            </a:r>
            <a:r>
              <a:rPr lang="en-US" sz="3600" dirty="0" smtClean="0"/>
              <a:t> run-time comparison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6830" y="1171186"/>
            <a:ext cx="8492817" cy="4924814"/>
          </a:xfrm>
        </p:spPr>
        <p:txBody>
          <a:bodyPr/>
          <a:lstStyle/>
          <a:p>
            <a:r>
              <a:rPr lang="en-US" dirty="0"/>
              <a:t>while (</a:t>
            </a:r>
            <a:r>
              <a:rPr lang="en-US" dirty="0" smtClean="0"/>
              <a:t>A) </a:t>
            </a:r>
            <a:r>
              <a:rPr lang="en-US" dirty="0"/>
              <a:t>{ L; </a:t>
            </a:r>
            <a:r>
              <a:rPr lang="en-US" dirty="0" smtClean="0"/>
              <a:t>}  //</a:t>
            </a:r>
            <a:r>
              <a:rPr lang="en-US" sz="1800" dirty="0" smtClean="0"/>
              <a:t>if fixed # iterations, let </a:t>
            </a:r>
            <a:r>
              <a:rPr lang="en-US" sz="1800" dirty="0" err="1" smtClean="0"/>
              <a:t>SIMD</a:t>
            </a:r>
            <a:r>
              <a:rPr lang="en-US" sz="1800" dirty="0" smtClean="0"/>
              <a:t> CU perform loop count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864" y="1758579"/>
            <a:ext cx="7486773" cy="817293"/>
            <a:chOff x="884509" y="2266607"/>
            <a:chExt cx="7486773" cy="817293"/>
          </a:xfrm>
        </p:grpSpPr>
        <p:sp>
          <p:nvSpPr>
            <p:cNvPr id="6" name="TextBox 5"/>
            <p:cNvSpPr txBox="1"/>
            <p:nvPr/>
          </p:nvSpPr>
          <p:spPr>
            <a:xfrm>
              <a:off x="889000" y="2622235"/>
              <a:ext cx="28934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SISD</a:t>
              </a:r>
              <a:r>
                <a:rPr lang="en-US" sz="2400" dirty="0" smtClean="0"/>
                <a:t> (for comparison)</a:t>
              </a:r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54487" y="2617744"/>
              <a:ext cx="3616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SIMD</a:t>
              </a:r>
              <a:r>
                <a:rPr lang="en-US" sz="2400" dirty="0" smtClean="0"/>
                <a:t> (fixed # of iterations)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4509" y="2266607"/>
              <a:ext cx="2672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traces for</a:t>
              </a:r>
              <a:endParaRPr lang="en-US" sz="2400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075069" y="2782032"/>
            <a:ext cx="1756800" cy="3679339"/>
            <a:chOff x="5381267" y="2193716"/>
            <a:chExt cx="1756800" cy="3679339"/>
          </a:xfrm>
        </p:grpSpPr>
        <p:sp>
          <p:nvSpPr>
            <p:cNvPr id="66" name="Alternate Process 65"/>
            <p:cNvSpPr/>
            <p:nvPr/>
          </p:nvSpPr>
          <p:spPr bwMode="auto">
            <a:xfrm>
              <a:off x="5936609" y="2193716"/>
              <a:ext cx="602598" cy="440765"/>
            </a:xfrm>
            <a:prstGeom prst="flowChartAlternateProcess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CU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7" name="Alternate Process 66"/>
            <p:cNvSpPr/>
            <p:nvPr/>
          </p:nvSpPr>
          <p:spPr bwMode="auto">
            <a:xfrm>
              <a:off x="5385758" y="2974331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L0;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Alternate Process 67"/>
            <p:cNvSpPr/>
            <p:nvPr/>
          </p:nvSpPr>
          <p:spPr bwMode="auto">
            <a:xfrm>
              <a:off x="5385758" y="3761766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L1;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5672504" y="2634481"/>
              <a:ext cx="1175862" cy="331686"/>
              <a:chOff x="5672504" y="2634481"/>
              <a:chExt cx="1175862" cy="331686"/>
            </a:xfrm>
          </p:grpSpPr>
          <p:cxnSp>
            <p:nvCxnSpPr>
              <p:cNvPr id="86" name="Straight Arrow Connector 85"/>
              <p:cNvCxnSpPr/>
              <p:nvPr/>
            </p:nvCxnSpPr>
            <p:spPr bwMode="auto">
              <a:xfrm flipH="1">
                <a:off x="5672504" y="2634481"/>
                <a:ext cx="565437" cy="33168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>
                <a:off x="6237941" y="2637461"/>
                <a:ext cx="61042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0" name="Alternate Process 69"/>
            <p:cNvSpPr/>
            <p:nvPr/>
          </p:nvSpPr>
          <p:spPr bwMode="auto">
            <a:xfrm>
              <a:off x="6591504" y="2974331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L0;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Alternate Process 70"/>
            <p:cNvSpPr/>
            <p:nvPr/>
          </p:nvSpPr>
          <p:spPr bwMode="auto">
            <a:xfrm>
              <a:off x="6591504" y="3761766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L1;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45229" y="3009155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40738" y="3796590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 rot="5400000">
              <a:off x="5936247" y="4434605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5675484" y="3421916"/>
              <a:ext cx="1175862" cy="331686"/>
              <a:chOff x="5672504" y="2634481"/>
              <a:chExt cx="1175862" cy="331686"/>
            </a:xfrm>
          </p:grpSpPr>
          <p:cxnSp>
            <p:nvCxnSpPr>
              <p:cNvPr id="84" name="Straight Arrow Connector 83"/>
              <p:cNvCxnSpPr/>
              <p:nvPr/>
            </p:nvCxnSpPr>
            <p:spPr bwMode="auto">
              <a:xfrm flipH="1">
                <a:off x="5672504" y="2634481"/>
                <a:ext cx="565437" cy="33168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5" name="Straight Arrow Connector 84"/>
              <p:cNvCxnSpPr/>
              <p:nvPr/>
            </p:nvCxnSpPr>
            <p:spPr bwMode="auto">
              <a:xfrm>
                <a:off x="6237941" y="2637461"/>
                <a:ext cx="61042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6" name="Group 75"/>
            <p:cNvGrpSpPr/>
            <p:nvPr/>
          </p:nvGrpSpPr>
          <p:grpSpPr>
            <a:xfrm>
              <a:off x="5673973" y="5101380"/>
              <a:ext cx="1175862" cy="331686"/>
              <a:chOff x="5668013" y="3526510"/>
              <a:chExt cx="1175862" cy="331686"/>
            </a:xfrm>
          </p:grpSpPr>
          <p:cxnSp>
            <p:nvCxnSpPr>
              <p:cNvPr id="82" name="Straight Arrow Connector 81"/>
              <p:cNvCxnSpPr/>
              <p:nvPr/>
            </p:nvCxnSpPr>
            <p:spPr bwMode="auto">
              <a:xfrm flipH="1">
                <a:off x="5668013" y="3526510"/>
                <a:ext cx="565437" cy="33168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Arrow Connector 82"/>
              <p:cNvCxnSpPr/>
              <p:nvPr/>
            </p:nvCxnSpPr>
            <p:spPr bwMode="auto">
              <a:xfrm>
                <a:off x="6233450" y="3529490"/>
                <a:ext cx="610425" cy="32870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7" name="Alternate Process 76"/>
            <p:cNvSpPr/>
            <p:nvPr/>
          </p:nvSpPr>
          <p:spPr bwMode="auto">
            <a:xfrm>
              <a:off x="5952700" y="3309857"/>
              <a:ext cx="602598" cy="440765"/>
            </a:xfrm>
            <a:prstGeom prst="flowChartAlternateProcess">
              <a:avLst/>
            </a:prstGeom>
            <a:solidFill>
              <a:schemeClr val="accent2">
                <a:alpha val="21000"/>
              </a:schemeClr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ＭＳ Ｐゴシック" charset="0"/>
                </a:rPr>
                <a:t>CU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8" name="Alternate Process 77"/>
            <p:cNvSpPr/>
            <p:nvPr/>
          </p:nvSpPr>
          <p:spPr bwMode="auto">
            <a:xfrm>
              <a:off x="5381267" y="5432290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Ln;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79" name="Alternate Process 78"/>
            <p:cNvSpPr/>
            <p:nvPr/>
          </p:nvSpPr>
          <p:spPr bwMode="auto">
            <a:xfrm>
              <a:off x="6587013" y="5432290"/>
              <a:ext cx="546563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Ln;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931756" y="5468583"/>
              <a:ext cx="633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• • •</a:t>
              </a:r>
              <a:endParaRPr lang="en-US" dirty="0"/>
            </a:p>
          </p:txBody>
        </p:sp>
        <p:sp>
          <p:nvSpPr>
            <p:cNvPr id="81" name="Alternate Process 80"/>
            <p:cNvSpPr/>
            <p:nvPr/>
          </p:nvSpPr>
          <p:spPr bwMode="auto">
            <a:xfrm>
              <a:off x="5958660" y="5011734"/>
              <a:ext cx="602598" cy="440765"/>
            </a:xfrm>
            <a:prstGeom prst="flowChartAlternateProcess">
              <a:avLst/>
            </a:prstGeom>
            <a:solidFill>
              <a:schemeClr val="accent2">
                <a:alpha val="21000"/>
              </a:schemeClr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ＭＳ Ｐゴシック" charset="0"/>
                </a:rPr>
                <a:t>CU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376077" y="2793989"/>
            <a:ext cx="1800946" cy="2427941"/>
            <a:chOff x="763455" y="2256118"/>
            <a:chExt cx="1800946" cy="2427941"/>
          </a:xfrm>
        </p:grpSpPr>
        <p:sp>
          <p:nvSpPr>
            <p:cNvPr id="90" name="Decision 89"/>
            <p:cNvSpPr/>
            <p:nvPr/>
          </p:nvSpPr>
          <p:spPr bwMode="auto">
            <a:xfrm>
              <a:off x="1045882" y="2584824"/>
              <a:ext cx="933824" cy="776941"/>
            </a:xfrm>
            <a:prstGeom prst="flowChartDecision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1" name="Straight Arrow Connector 90"/>
            <p:cNvCxnSpPr>
              <a:endCxn id="90" idx="0"/>
            </p:cNvCxnSpPr>
            <p:nvPr/>
          </p:nvCxnSpPr>
          <p:spPr bwMode="auto">
            <a:xfrm>
              <a:off x="1509059" y="2256118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2" name="Straight Connector 91"/>
            <p:cNvCxnSpPr>
              <a:stCxn id="90" idx="3"/>
            </p:cNvCxnSpPr>
            <p:nvPr/>
          </p:nvCxnSpPr>
          <p:spPr bwMode="auto">
            <a:xfrm>
              <a:off x="1979706" y="2973295"/>
              <a:ext cx="494540" cy="74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3" name="TextBox 92"/>
            <p:cNvSpPr txBox="1"/>
            <p:nvPr/>
          </p:nvSpPr>
          <p:spPr>
            <a:xfrm>
              <a:off x="1904996" y="2644578"/>
              <a:ext cx="659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False</a:t>
              </a:r>
              <a:endParaRPr 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99391" y="3260180"/>
              <a:ext cx="613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True</a:t>
              </a:r>
              <a:endParaRPr lang="en-US" dirty="0"/>
            </a:p>
          </p:txBody>
        </p:sp>
        <p:sp>
          <p:nvSpPr>
            <p:cNvPr id="95" name="Alternate Process 94"/>
            <p:cNvSpPr/>
            <p:nvPr/>
          </p:nvSpPr>
          <p:spPr bwMode="auto">
            <a:xfrm>
              <a:off x="1257995" y="3686001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1505324" y="3361765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2470511" y="2965823"/>
              <a:ext cx="3735" cy="17182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763455" y="2965823"/>
              <a:ext cx="282427" cy="104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9" name="Straight Connector 98"/>
            <p:cNvCxnSpPr/>
            <p:nvPr/>
          </p:nvCxnSpPr>
          <p:spPr bwMode="auto">
            <a:xfrm>
              <a:off x="763455" y="4400176"/>
              <a:ext cx="73884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" name="Straight Connector 99"/>
            <p:cNvCxnSpPr/>
            <p:nvPr/>
          </p:nvCxnSpPr>
          <p:spPr bwMode="auto">
            <a:xfrm>
              <a:off x="763455" y="2965823"/>
              <a:ext cx="0" cy="1434353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1" name="Straight Connector 100"/>
            <p:cNvCxnSpPr/>
            <p:nvPr/>
          </p:nvCxnSpPr>
          <p:spPr bwMode="auto">
            <a:xfrm>
              <a:off x="1502297" y="4126766"/>
              <a:ext cx="0" cy="27341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8" name="TextBox 7"/>
          <p:cNvSpPr txBox="1"/>
          <p:nvPr/>
        </p:nvSpPr>
        <p:spPr>
          <a:xfrm>
            <a:off x="6297649" y="279398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Initial loop count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300629" y="3932561"/>
            <a:ext cx="152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oop count +1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303609" y="5616516"/>
            <a:ext cx="152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oop count =n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78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3" grpId="0"/>
      <p:bldP spid="1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/>
              <a:t>SISD-MIMD-SIMD</a:t>
            </a:r>
            <a:r>
              <a:rPr lang="en-US" sz="3600" dirty="0" smtClean="0"/>
              <a:t> run-time comparison</a:t>
            </a:r>
            <a:endParaRPr lang="en-US" sz="3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(</a:t>
            </a:r>
            <a:r>
              <a:rPr lang="en-US" dirty="0" smtClean="0"/>
              <a:t>A) </a:t>
            </a:r>
            <a:r>
              <a:rPr lang="en-US" dirty="0"/>
              <a:t>{ L; </a:t>
            </a:r>
            <a:r>
              <a:rPr lang="en-US" dirty="0" smtClean="0"/>
              <a:t>}  // </a:t>
            </a:r>
            <a:r>
              <a:rPr lang="en-US" sz="1800" dirty="0" smtClean="0"/>
              <a:t>assume data-dependent number of iterations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921864" y="1758579"/>
            <a:ext cx="4040203" cy="812802"/>
            <a:chOff x="884509" y="2266607"/>
            <a:chExt cx="4040203" cy="812802"/>
          </a:xfrm>
        </p:grpSpPr>
        <p:sp>
          <p:nvSpPr>
            <p:cNvPr id="7" name="TextBox 6"/>
            <p:cNvSpPr txBox="1"/>
            <p:nvPr/>
          </p:nvSpPr>
          <p:spPr>
            <a:xfrm>
              <a:off x="899451" y="2617744"/>
              <a:ext cx="40252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data-dependent # of iterations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84509" y="2266607"/>
              <a:ext cx="3918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trace for </a:t>
              </a:r>
              <a:r>
                <a:rPr lang="en-US" sz="2400" dirty="0" err="1" smtClean="0"/>
                <a:t>SIMD</a:t>
              </a:r>
              <a:r>
                <a:rPr lang="en-US" sz="2400" dirty="0" smtClean="0"/>
                <a:t> with</a:t>
              </a:r>
              <a:endParaRPr lang="en-US" sz="24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36805" y="2602728"/>
            <a:ext cx="41730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Each PE must individually evaluate A on its local data and determine if another loop iteration is needed.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If a PE evaluates A == True, then the PE reports that to the CU, which requests that a loop iteration be broadcast.  The CU will</a:t>
            </a:r>
          </a:p>
          <a:p>
            <a:r>
              <a:rPr lang="en-US" dirty="0"/>
              <a:t> </a:t>
            </a:r>
            <a:r>
              <a:rPr lang="en-US" dirty="0" smtClean="0"/>
              <a:t>   Push* A on all PE enable stacks,</a:t>
            </a:r>
            <a:br>
              <a:rPr lang="en-US" dirty="0" smtClean="0"/>
            </a:br>
            <a:r>
              <a:rPr lang="en-US" dirty="0" smtClean="0"/>
              <a:t>    broadcast the loop body instructions, L,</a:t>
            </a:r>
            <a:br>
              <a:rPr lang="en-US" dirty="0" smtClean="0"/>
            </a:br>
            <a:r>
              <a:rPr lang="en-US" dirty="0" smtClean="0"/>
              <a:t>    Pop the PE enable stacks,</a:t>
            </a:r>
            <a:br>
              <a:rPr lang="en-US" dirty="0" smtClean="0"/>
            </a:br>
            <a:r>
              <a:rPr lang="en-US" dirty="0" smtClean="0"/>
              <a:t>    broadcast the instructions for A, and then examine the PE reports to determine if another iteration is necessary. </a:t>
            </a:r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610435" y="1754094"/>
            <a:ext cx="3008250" cy="4747233"/>
            <a:chOff x="5072523" y="625973"/>
            <a:chExt cx="3008250" cy="4747233"/>
          </a:xfrm>
        </p:grpSpPr>
        <p:sp>
          <p:nvSpPr>
            <p:cNvPr id="90" name="Decision 89"/>
            <p:cNvSpPr/>
            <p:nvPr/>
          </p:nvSpPr>
          <p:spPr bwMode="auto">
            <a:xfrm>
              <a:off x="6084316" y="962150"/>
              <a:ext cx="933824" cy="776941"/>
            </a:xfrm>
            <a:prstGeom prst="flowChartDecision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1" name="Straight Arrow Connector 90"/>
            <p:cNvCxnSpPr/>
            <p:nvPr/>
          </p:nvCxnSpPr>
          <p:spPr bwMode="auto">
            <a:xfrm>
              <a:off x="6540022" y="625973"/>
              <a:ext cx="3735" cy="3287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2" name="Alternate Process 91"/>
            <p:cNvSpPr/>
            <p:nvPr/>
          </p:nvSpPr>
          <p:spPr bwMode="auto">
            <a:xfrm>
              <a:off x="5970827" y="3293768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Push* 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3" name="Straight Arrow Connector 92"/>
            <p:cNvCxnSpPr/>
            <p:nvPr/>
          </p:nvCxnSpPr>
          <p:spPr bwMode="auto">
            <a:xfrm>
              <a:off x="6543757" y="1728642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4" name="Straight Arrow Connector 93"/>
            <p:cNvCxnSpPr/>
            <p:nvPr/>
          </p:nvCxnSpPr>
          <p:spPr bwMode="auto">
            <a:xfrm>
              <a:off x="6546737" y="2912039"/>
              <a:ext cx="3735" cy="36655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5" name="Alternate Process 94"/>
            <p:cNvSpPr/>
            <p:nvPr/>
          </p:nvSpPr>
          <p:spPr bwMode="auto">
            <a:xfrm>
              <a:off x="6295477" y="3990048"/>
              <a:ext cx="5099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L;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96" name="Straight Arrow Connector 95"/>
            <p:cNvCxnSpPr/>
            <p:nvPr/>
          </p:nvCxnSpPr>
          <p:spPr bwMode="auto">
            <a:xfrm>
              <a:off x="6542806" y="3747995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7" name="Straight Arrow Connector 96"/>
            <p:cNvCxnSpPr/>
            <p:nvPr/>
          </p:nvCxnSpPr>
          <p:spPr bwMode="auto">
            <a:xfrm>
              <a:off x="5072523" y="1349848"/>
              <a:ext cx="100546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8" name="Straight Arrow Connector 97"/>
            <p:cNvCxnSpPr/>
            <p:nvPr/>
          </p:nvCxnSpPr>
          <p:spPr bwMode="auto">
            <a:xfrm>
              <a:off x="8049021" y="2441383"/>
              <a:ext cx="0" cy="29292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9" name="Alternate Process 98"/>
            <p:cNvSpPr/>
            <p:nvPr/>
          </p:nvSpPr>
          <p:spPr bwMode="auto">
            <a:xfrm>
              <a:off x="5986246" y="4679510"/>
              <a:ext cx="1159289" cy="440765"/>
            </a:xfrm>
            <a:prstGeom prst="flowChartAlternateProcess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Arial" charset="0"/>
                  <a:ea typeface="ＭＳ Ｐゴシック" charset="0"/>
                </a:rPr>
                <a:t>Pop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>
              <a:off x="6550472" y="4437533"/>
              <a:ext cx="3735" cy="22811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1" name="Preparation 100"/>
            <p:cNvSpPr/>
            <p:nvPr/>
          </p:nvSpPr>
          <p:spPr bwMode="auto">
            <a:xfrm>
              <a:off x="5416291" y="1967693"/>
              <a:ext cx="2271059" cy="945836"/>
            </a:xfrm>
            <a:prstGeom prst="flowChartPreparation">
              <a:avLst/>
            </a:prstGeom>
            <a:solidFill>
              <a:srgbClr val="CCCC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Any </a:t>
              </a: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PEs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 report true to CU?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075898" y="284482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625375" y="2085761"/>
              <a:ext cx="455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cxnSp>
          <p:nvCxnSpPr>
            <p:cNvPr id="104" name="Straight Connector 103"/>
            <p:cNvCxnSpPr/>
            <p:nvPr/>
          </p:nvCxnSpPr>
          <p:spPr bwMode="auto">
            <a:xfrm>
              <a:off x="5087471" y="1349848"/>
              <a:ext cx="0" cy="402335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5" name="Straight Connector 104"/>
            <p:cNvCxnSpPr/>
            <p:nvPr/>
          </p:nvCxnSpPr>
          <p:spPr bwMode="auto">
            <a:xfrm flipH="1">
              <a:off x="5080000" y="5364470"/>
              <a:ext cx="1487896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6" name="Straight Connector 105"/>
            <p:cNvCxnSpPr/>
            <p:nvPr/>
          </p:nvCxnSpPr>
          <p:spPr bwMode="auto">
            <a:xfrm flipH="1">
              <a:off x="7665248" y="2431636"/>
              <a:ext cx="396535" cy="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7" name="Straight Connector 106"/>
            <p:cNvCxnSpPr/>
            <p:nvPr/>
          </p:nvCxnSpPr>
          <p:spPr bwMode="auto">
            <a:xfrm>
              <a:off x="6554207" y="5120276"/>
              <a:ext cx="0" cy="22668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960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Some next steps to increase parallelism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46950"/>
            <a:ext cx="8247965" cy="5282184"/>
          </a:xfrm>
        </p:spPr>
        <p:txBody>
          <a:bodyPr/>
          <a:lstStyle/>
          <a:p>
            <a:r>
              <a:rPr lang="en-US" sz="2800" dirty="0" smtClean="0"/>
              <a:t>Examples of parallelism covered so far</a:t>
            </a:r>
          </a:p>
          <a:p>
            <a:pPr lvl="1"/>
            <a:r>
              <a:rPr lang="en-US" sz="2400" dirty="0"/>
              <a:t>Larger CPU word </a:t>
            </a:r>
            <a:r>
              <a:rPr lang="en-US" sz="2400" dirty="0" smtClean="0"/>
              <a:t>size: </a:t>
            </a:r>
            <a:r>
              <a:rPr lang="en-US" sz="2400" dirty="0"/>
              <a:t>process more bits per clock</a:t>
            </a:r>
          </a:p>
          <a:p>
            <a:pPr lvl="1"/>
            <a:r>
              <a:rPr lang="en-US" sz="2400" dirty="0"/>
              <a:t>Pipelining </a:t>
            </a:r>
            <a:r>
              <a:rPr lang="en-US" sz="2400" dirty="0" smtClean="0"/>
              <a:t>CPU:  overlap instruction processing</a:t>
            </a:r>
            <a:endParaRPr lang="en-US" sz="2400" dirty="0"/>
          </a:p>
          <a:p>
            <a:pPr lvl="1"/>
            <a:r>
              <a:rPr lang="en-US" sz="2400" dirty="0" smtClean="0"/>
              <a:t>Multiple memory modules:  </a:t>
            </a:r>
            <a:r>
              <a:rPr lang="en-US" sz="2400" dirty="0"/>
              <a:t>increase </a:t>
            </a:r>
            <a:r>
              <a:rPr lang="en-US" sz="2400" dirty="0" smtClean="0"/>
              <a:t>throughput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dvanced ideas, one example</a:t>
            </a:r>
          </a:p>
          <a:p>
            <a:pPr lvl="1"/>
            <a:r>
              <a:rPr lang="en-US" sz="2400" dirty="0" smtClean="0"/>
              <a:t>Have IF and ID stages fetch, decode, and issue multiple instructions simultaneously, example</a:t>
            </a:r>
          </a:p>
          <a:p>
            <a:pPr lvl="2"/>
            <a:r>
              <a:rPr lang="en-US" sz="2000" dirty="0" smtClean="0"/>
              <a:t>Fetch all instructions in a </a:t>
            </a:r>
            <a:r>
              <a:rPr lang="en-US" sz="2000" dirty="0" err="1" smtClean="0"/>
              <a:t>i</a:t>
            </a:r>
            <a:r>
              <a:rPr lang="en-US" sz="2000" dirty="0" smtClean="0"/>
              <a:t>-cache block simultaneously</a:t>
            </a:r>
          </a:p>
          <a:p>
            <a:pPr lvl="2"/>
            <a:r>
              <a:rPr lang="en-US" sz="2000" dirty="0" smtClean="0"/>
              <a:t>Decode, analyze for dependence, rename registers to eliminate anti- and output dependences, then</a:t>
            </a:r>
          </a:p>
          <a:p>
            <a:pPr lvl="2"/>
            <a:r>
              <a:rPr lang="en-US" sz="2000" dirty="0" smtClean="0"/>
              <a:t>Send to EX all instructions that do not violate a true data dependence nor cause a structural hazard (and, while we are at it, use Moore’s Law to add more </a:t>
            </a:r>
            <a:r>
              <a:rPr lang="en-US" sz="2000" dirty="0" err="1" smtClean="0"/>
              <a:t>ALU</a:t>
            </a:r>
            <a:r>
              <a:rPr lang="en-US" sz="2000" dirty="0" smtClean="0"/>
              <a:t>, </a:t>
            </a:r>
            <a:r>
              <a:rPr lang="en-US" sz="2000" dirty="0" err="1" smtClean="0"/>
              <a:t>MEM</a:t>
            </a:r>
            <a:r>
              <a:rPr lang="en-US" sz="2000" dirty="0" smtClean="0"/>
              <a:t>, and WB hardware to reduce incidence of structural hazards)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70" y="1447266"/>
            <a:ext cx="8292327" cy="4924814"/>
          </a:xfrm>
        </p:spPr>
        <p:txBody>
          <a:bodyPr/>
          <a:lstStyle/>
          <a:p>
            <a:r>
              <a:rPr lang="en-US" i="1" dirty="0" smtClean="0"/>
              <a:t>Parallel computer</a:t>
            </a:r>
            <a:r>
              <a:rPr lang="en-US" dirty="0" smtClean="0"/>
              <a:t> term used when parallelism dominates the entire architecture</a:t>
            </a:r>
          </a:p>
          <a:p>
            <a:r>
              <a:rPr lang="en-US" dirty="0"/>
              <a:t>Employ a “team” of processors to increase performance for large computational </a:t>
            </a:r>
            <a:r>
              <a:rPr lang="en-US" dirty="0" smtClean="0"/>
              <a:t>tasks</a:t>
            </a:r>
          </a:p>
          <a:p>
            <a:r>
              <a:rPr lang="en-US" dirty="0" smtClean="0"/>
              <a:t>Challenges, two main questions</a:t>
            </a:r>
          </a:p>
          <a:p>
            <a:pPr lvl="1"/>
            <a:r>
              <a:rPr lang="en-US" dirty="0" smtClean="0">
                <a:solidFill>
                  <a:srgbClr val="009051"/>
                </a:solidFill>
              </a:rPr>
              <a:t>How to decompose the overall computation into a set of tasks for the set of processors?</a:t>
            </a:r>
            <a:br>
              <a:rPr lang="en-US" dirty="0" smtClean="0">
                <a:solidFill>
                  <a:srgbClr val="009051"/>
                </a:solidFill>
              </a:rPr>
            </a:br>
            <a:endParaRPr lang="en-US" dirty="0" smtClean="0">
              <a:solidFill>
                <a:srgbClr val="009051"/>
              </a:solidFill>
            </a:endParaRPr>
          </a:p>
          <a:p>
            <a:pPr lvl="1"/>
            <a:r>
              <a:rPr lang="en-US" dirty="0" smtClean="0">
                <a:solidFill>
                  <a:srgbClr val="009051"/>
                </a:solidFill>
              </a:rPr>
              <a:t>How to coordinate the work of the “team”?</a:t>
            </a:r>
            <a:endParaRPr lang="en-US" dirty="0">
              <a:solidFill>
                <a:srgbClr val="009051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2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29" y="96839"/>
            <a:ext cx="8465627" cy="745196"/>
          </a:xfrm>
        </p:spPr>
        <p:txBody>
          <a:bodyPr/>
          <a:lstStyle/>
          <a:p>
            <a:r>
              <a:rPr lang="en-US" dirty="0" smtClean="0"/>
              <a:t>Decomposition and data dependences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240772"/>
          </a:xfrm>
        </p:spPr>
        <p:txBody>
          <a:bodyPr/>
          <a:lstStyle/>
          <a:p>
            <a:r>
              <a:rPr lang="en-US" dirty="0" smtClean="0"/>
              <a:t>Calculations </a:t>
            </a:r>
            <a:r>
              <a:rPr lang="en-US" dirty="0"/>
              <a:t>that depend </a:t>
            </a:r>
            <a:r>
              <a:rPr lang="en-US" dirty="0" smtClean="0"/>
              <a:t>on </a:t>
            </a:r>
            <a:r>
              <a:rPr lang="en-US" dirty="0"/>
              <a:t>prior calculations </a:t>
            </a:r>
            <a:r>
              <a:rPr lang="en-US" dirty="0" smtClean="0"/>
              <a:t>must </a:t>
            </a:r>
            <a:r>
              <a:rPr lang="en-US" dirty="0"/>
              <a:t>be executed in </a:t>
            </a:r>
            <a:r>
              <a:rPr lang="en-US" dirty="0" smtClean="0"/>
              <a:t>program order</a:t>
            </a:r>
          </a:p>
          <a:p>
            <a:r>
              <a:rPr lang="en-US" dirty="0" smtClean="0"/>
              <a:t>No </a:t>
            </a:r>
            <a:r>
              <a:rPr lang="en-US" dirty="0"/>
              <a:t>program can run more quickly than </a:t>
            </a:r>
            <a:r>
              <a:rPr lang="en-US" dirty="0" smtClean="0"/>
              <a:t>its </a:t>
            </a:r>
            <a:r>
              <a:rPr lang="en-US" dirty="0"/>
              <a:t>longest chain of dependent </a:t>
            </a:r>
            <a:r>
              <a:rPr lang="en-US" dirty="0" smtClean="0"/>
              <a:t>calculations, known as </a:t>
            </a: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critical </a:t>
            </a:r>
            <a:r>
              <a:rPr lang="en-US" dirty="0" smtClean="0">
                <a:solidFill>
                  <a:srgbClr val="0000FF"/>
                </a:solidFill>
              </a:rPr>
              <a:t>path</a:t>
            </a:r>
          </a:p>
          <a:p>
            <a:r>
              <a:rPr lang="en-US" dirty="0" smtClean="0"/>
              <a:t>However</a:t>
            </a:r>
            <a:r>
              <a:rPr lang="en-US" dirty="0"/>
              <a:t>, most algorithms do not consist of just </a:t>
            </a:r>
            <a:r>
              <a:rPr lang="en-US" dirty="0" smtClean="0"/>
              <a:t>one </a:t>
            </a:r>
            <a:r>
              <a:rPr lang="en-US" dirty="0"/>
              <a:t>long chain of dependent calculations; there are usually opportunities to execute independent calculations in </a:t>
            </a:r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8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Categorization by cost of coordination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0754"/>
            <a:ext cx="8247965" cy="54445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Fine-grain parallelism</a:t>
            </a:r>
            <a:r>
              <a:rPr lang="en-US" dirty="0" smtClean="0"/>
              <a:t>:  communication between tasks is frequent</a:t>
            </a:r>
          </a:p>
          <a:p>
            <a:pPr lvl="1"/>
            <a:r>
              <a:rPr lang="en-US" dirty="0" smtClean="0"/>
              <a:t>Issuing multiple instructions per clock cycle is fine grain parallelism because each instruction computes a result that likely is read by an instruction following closely within the program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Coarse-grain parallelism</a:t>
            </a:r>
            <a:r>
              <a:rPr lang="en-US" dirty="0" smtClean="0"/>
              <a:t>:  communication between parallel tasks is infrequent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Embarrassingly parallel</a:t>
            </a:r>
            <a:r>
              <a:rPr lang="en-US" dirty="0" smtClean="0"/>
              <a:t>:  communication between parallel tasks is rare or never occurs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 parallel architecture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26244"/>
            <a:ext cx="8247965" cy="5334068"/>
          </a:xfrm>
        </p:spPr>
        <p:txBody>
          <a:bodyPr/>
          <a:lstStyle/>
          <a:p>
            <a:r>
              <a:rPr lang="en-US" sz="2400" dirty="0" smtClean="0"/>
              <a:t>Classify programs and computers by number</a:t>
            </a:r>
            <a:br>
              <a:rPr lang="en-US" sz="2400" dirty="0" smtClean="0"/>
            </a:br>
            <a:r>
              <a:rPr lang="en-US" sz="2400" dirty="0" smtClean="0"/>
              <a:t>of </a:t>
            </a:r>
            <a:r>
              <a:rPr lang="en-US" sz="2400" i="1" dirty="0" smtClean="0">
                <a:solidFill>
                  <a:srgbClr val="0432FF"/>
                </a:solidFill>
              </a:rPr>
              <a:t>instruction streams</a:t>
            </a:r>
            <a:r>
              <a:rPr lang="en-US" sz="2400" dirty="0" smtClean="0">
                <a:solidFill>
                  <a:srgbClr val="0432FF"/>
                </a:solidFill>
              </a:rPr>
              <a:t> </a:t>
            </a:r>
            <a:r>
              <a:rPr lang="en-US" sz="2400" dirty="0" smtClean="0"/>
              <a:t>and number of </a:t>
            </a:r>
            <a:r>
              <a:rPr lang="en-US" sz="2400" i="1" dirty="0" smtClean="0">
                <a:solidFill>
                  <a:srgbClr val="0432FF"/>
                </a:solidFill>
              </a:rPr>
              <a:t>data streams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SISD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ingle </a:t>
            </a:r>
            <a:r>
              <a:rPr lang="en-US" sz="2400" dirty="0" smtClean="0">
                <a:solidFill>
                  <a:srgbClr val="0000FF"/>
                </a:solidFill>
              </a:rPr>
              <a:t>I</a:t>
            </a:r>
            <a:r>
              <a:rPr lang="en-US" sz="2400" dirty="0" smtClean="0"/>
              <a:t>nstruction stream/</a:t>
            </a:r>
            <a:r>
              <a:rPr lang="en-US" sz="2400" dirty="0" smtClean="0">
                <a:solidFill>
                  <a:srgbClr val="0000FF"/>
                </a:solidFill>
              </a:rPr>
              <a:t>S</a:t>
            </a:r>
            <a:r>
              <a:rPr lang="en-US" sz="2400" dirty="0" smtClean="0"/>
              <a:t>ingle </a:t>
            </a:r>
            <a:r>
              <a:rPr lang="en-US" sz="2400" dirty="0" smtClean="0">
                <a:solidFill>
                  <a:srgbClr val="0000FF"/>
                </a:solidFill>
              </a:rPr>
              <a:t>D</a:t>
            </a:r>
            <a:r>
              <a:rPr lang="en-US" sz="2400" dirty="0" smtClean="0"/>
              <a:t>ata stream):</a:t>
            </a:r>
            <a:br>
              <a:rPr lang="en-US" sz="2400" dirty="0" smtClean="0"/>
            </a:br>
            <a:r>
              <a:rPr lang="en-US" sz="2400" dirty="0" smtClean="0"/>
              <a:t>the classic sequential computer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SIMD</a:t>
            </a:r>
            <a:r>
              <a:rPr lang="en-US" sz="2400" dirty="0" smtClean="0"/>
              <a:t> (Single Instruction stream/Multiple-Data streams):  each instruction applied simultaneously to multiple elements of a data set; the typical </a:t>
            </a:r>
            <a:r>
              <a:rPr lang="en-US" sz="2400" dirty="0" err="1" smtClean="0"/>
              <a:t>GPU</a:t>
            </a:r>
            <a:endParaRPr lang="en-US" sz="2400" dirty="0" smtClean="0"/>
          </a:p>
          <a:p>
            <a:r>
              <a:rPr lang="en-US" sz="2400" dirty="0" err="1" smtClean="0">
                <a:solidFill>
                  <a:srgbClr val="0000FF"/>
                </a:solidFill>
              </a:rPr>
              <a:t>MISD</a:t>
            </a:r>
            <a:r>
              <a:rPr lang="en-US" sz="2400" dirty="0" smtClean="0"/>
              <a:t> (Multiple-Instruction streams/Single-data stream):  rare; seen in fault-tolerant, critical computing applications</a:t>
            </a:r>
          </a:p>
          <a:p>
            <a:r>
              <a:rPr lang="en-US" sz="2400" dirty="0" err="1" smtClean="0">
                <a:solidFill>
                  <a:srgbClr val="0000FF"/>
                </a:solidFill>
              </a:rPr>
              <a:t>MIMD</a:t>
            </a:r>
            <a:r>
              <a:rPr lang="en-US" sz="2400" dirty="0" smtClean="0"/>
              <a:t> (Multiple-Instruction streams/Multiple-data streams):  high-performance cluster computers</a:t>
            </a:r>
          </a:p>
          <a:p>
            <a:r>
              <a:rPr lang="en-US" sz="2400" dirty="0" smtClean="0"/>
              <a:t>Some computers are hybrids of the above, some do not neatly fit in, but this simple scheme gives a useful first approximation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SIMD</a:t>
            </a:r>
            <a:r>
              <a:rPr lang="en-US" dirty="0" smtClean="0"/>
              <a:t>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43018" cy="5282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00FF"/>
                </a:solidFill>
              </a:rPr>
              <a:t>Control Unit (CU)</a:t>
            </a:r>
            <a:r>
              <a:rPr lang="en-US" sz="2800" dirty="0" smtClean="0"/>
              <a:t> </a:t>
            </a:r>
            <a:r>
              <a:rPr lang="en-US" sz="2800" i="1" dirty="0" smtClean="0"/>
              <a:t>contains IF and ID stages and instruction memory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432FF"/>
                </a:solidFill>
              </a:rPr>
              <a:t>P</a:t>
            </a:r>
            <a:r>
              <a:rPr lang="en-US" sz="2800" dirty="0" smtClean="0">
                <a:solidFill>
                  <a:srgbClr val="0432FF"/>
                </a:solidFill>
              </a:rPr>
              <a:t>rocessing </a:t>
            </a:r>
            <a:r>
              <a:rPr lang="en-US" sz="2800" dirty="0">
                <a:solidFill>
                  <a:srgbClr val="0432FF"/>
                </a:solidFill>
              </a:rPr>
              <a:t>E</a:t>
            </a:r>
            <a:r>
              <a:rPr lang="en-US" sz="2800" dirty="0" smtClean="0">
                <a:solidFill>
                  <a:srgbClr val="0432FF"/>
                </a:solidFill>
              </a:rPr>
              <a:t>lements (PEs) </a:t>
            </a:r>
            <a:r>
              <a:rPr lang="en-US" sz="2800" i="1" dirty="0" smtClean="0"/>
              <a:t>each contain </a:t>
            </a:r>
            <a:r>
              <a:rPr lang="en-US" sz="2800" i="1" dirty="0"/>
              <a:t>EX/MEM/WB </a:t>
            </a:r>
            <a:r>
              <a:rPr lang="en-US" sz="2800" i="1" dirty="0" smtClean="0"/>
              <a:t>stages and data memory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CU fetches, decodes, and </a:t>
            </a:r>
            <a:r>
              <a:rPr lang="en-US" sz="2800" dirty="0" smtClean="0">
                <a:solidFill>
                  <a:srgbClr val="0432FF"/>
                </a:solidFill>
              </a:rPr>
              <a:t>broadcasts</a:t>
            </a:r>
            <a:r>
              <a:rPr lang="en-US" sz="2800" dirty="0" smtClean="0"/>
              <a:t> decoded instructions to PEs:  </a:t>
            </a:r>
            <a:r>
              <a:rPr lang="en-US" sz="2800" i="1" dirty="0" smtClean="0"/>
              <a:t>single instruction stream </a:t>
            </a:r>
            <a:r>
              <a:rPr lang="en-US" sz="2800" dirty="0" smtClean="0"/>
              <a:t>sent from CU to all PEs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PEs execute instructions using their locally stored data:  </a:t>
            </a:r>
            <a:r>
              <a:rPr lang="en-US" sz="2800" i="1" dirty="0" smtClean="0"/>
              <a:t>multiple data streams</a:t>
            </a:r>
            <a:r>
              <a:rPr lang="en-US" sz="2800" dirty="0" smtClean="0"/>
              <a:t>, one per PE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Straight line code execution looks similar to SISD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009051"/>
                </a:solidFill>
              </a:rPr>
              <a:t>Program structures with conditional execution –</a:t>
            </a:r>
            <a:br>
              <a:rPr lang="en-US" sz="2800" dirty="0" smtClean="0">
                <a:solidFill>
                  <a:srgbClr val="009051"/>
                </a:solidFill>
              </a:rPr>
            </a:br>
            <a:r>
              <a:rPr lang="en-US" sz="2800" dirty="0" smtClean="0">
                <a:solidFill>
                  <a:srgbClr val="009051"/>
                </a:solidFill>
              </a:rPr>
              <a:t>if ( ) { }   and   while ( ) { }   – require special handling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41677</TotalTime>
  <Words>1991</Words>
  <Application>Microsoft Macintosh PowerPoint</Application>
  <PresentationFormat>On-screen Show (4:3)</PresentationFormat>
  <Paragraphs>448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Calibri</vt:lpstr>
      <vt:lpstr>ＭＳ Ｐゴシック</vt:lpstr>
      <vt:lpstr>Palatino</vt:lpstr>
      <vt:lpstr>Times New Roman</vt:lpstr>
      <vt:lpstr>Wingdings</vt:lpstr>
      <vt:lpstr>Arial</vt:lpstr>
      <vt:lpstr>TM10203755</vt:lpstr>
      <vt:lpstr>CS250 Lecture 40 – Parallel computers  </vt:lpstr>
      <vt:lpstr>Announcements</vt:lpstr>
      <vt:lpstr>Announcement</vt:lpstr>
      <vt:lpstr>Some next steps to increase parallelism</vt:lpstr>
      <vt:lpstr>Parallel computers</vt:lpstr>
      <vt:lpstr>Decomposition and data dependences</vt:lpstr>
      <vt:lpstr>Categorization by cost of coordination</vt:lpstr>
      <vt:lpstr>Flynn parallel architecture taxonomy</vt:lpstr>
      <vt:lpstr>SIMD details</vt:lpstr>
      <vt:lpstr>SIMD machine diagram:  CU and PEs</vt:lpstr>
      <vt:lpstr>SIMD execution example: Nested conditionals</vt:lpstr>
      <vt:lpstr>SIMD execution example: Nested conditionals</vt:lpstr>
      <vt:lpstr>SIMD execution example: Nested conditionals</vt:lpstr>
      <vt:lpstr>SIMD execution example: Nested conditionals</vt:lpstr>
      <vt:lpstr>SIMD execution example: Nested conditionals</vt:lpstr>
      <vt:lpstr>SIMD execution example: Nested conditionals</vt:lpstr>
      <vt:lpstr>SIMD execution example: Nested conditionals</vt:lpstr>
      <vt:lpstr>SIMD execution example: Nested conditionals</vt:lpstr>
      <vt:lpstr>SIMD execution example:  What CU broadcasts</vt:lpstr>
      <vt:lpstr>SIMD execution example:  What CU broadcasts</vt:lpstr>
      <vt:lpstr>SIMD execution example:  What CU broadcasts</vt:lpstr>
      <vt:lpstr>Enable stack lets each PE simulate conditional branch</vt:lpstr>
      <vt:lpstr>SIMD example</vt:lpstr>
      <vt:lpstr>MIMD details</vt:lpstr>
      <vt:lpstr>MIMD machine diagram</vt:lpstr>
      <vt:lpstr>SIMD-MIMD comparison</vt:lpstr>
      <vt:lpstr>SISD-MIMD-SIMD run-time comparison</vt:lpstr>
      <vt:lpstr>SISD-MIMD-SIMD run-time comparison</vt:lpstr>
      <vt:lpstr>SISD-MIMD-SIMD run-time comparison</vt:lpstr>
      <vt:lpstr>SISD-MIMD-SIMD run-time comparison</vt:lpstr>
      <vt:lpstr>SISD-MIMD-SIMD run-time comparison</vt:lpstr>
    </vt:vector>
  </TitlesOfParts>
  <Company>Purdue University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1115</cp:revision>
  <cp:lastPrinted>2017-10-17T21:59:48Z</cp:lastPrinted>
  <dcterms:created xsi:type="dcterms:W3CDTF">2017-01-09T11:24:18Z</dcterms:created>
  <dcterms:modified xsi:type="dcterms:W3CDTF">2017-11-30T02:50:06Z</dcterms:modified>
</cp:coreProperties>
</file>