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65" r:id="rId4"/>
    <p:sldId id="258" r:id="rId5"/>
    <p:sldId id="340" r:id="rId6"/>
    <p:sldId id="329" r:id="rId7"/>
    <p:sldId id="33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77233"/>
  </p:normalViewPr>
  <p:slideViewPr>
    <p:cSldViewPr snapToGrid="0" snapToObjects="1">
      <p:cViewPr varScale="1">
        <p:scale>
          <a:sx n="87" d="100"/>
          <a:sy n="87" d="100"/>
        </p:scale>
        <p:origin x="164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62D74-4128-FE47-A9BC-3E5AA5DF44F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32271-116F-4C4A-8850-9454DF14B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8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32271-116F-4C4A-8850-9454DF14B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7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32271-116F-4C4A-8850-9454DF14B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73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32271-116F-4C4A-8850-9454DF14B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4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AFDE-0E4D-B64F-93D2-34F98943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8659E-830F-BA46-A13A-0A810CA01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C4E6-70D0-1F4C-A305-370CF2DA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9DD4-2F6A-CB4A-9DCD-F4FCF2BDFAF4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30A6C-E46F-3F42-8E1D-C08F5F17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80E3F-F433-5442-8BEB-78EFEDD7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9142-00C1-7F4B-B3E0-4DEA38A67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F123-43E0-5E40-B12B-2087AB57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8DA77-B8A9-F045-8969-98A731D46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04FE7-D700-6446-9A73-8FB054C8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9DD4-2F6A-CB4A-9DCD-F4FCF2BDFAF4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D4C28-01DB-984F-98D4-7A6B3BBF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08D6-6CD5-0D42-8AAD-ECF28096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9142-00C1-7F4B-B3E0-4DEA38A67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1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FD956-DE4F-7B44-9710-0179718DC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C5CED-E3A0-844C-813F-76631FB74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CD186-D23A-DE43-B7D1-EF7A9D6F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9DD4-2F6A-CB4A-9DCD-F4FCF2BDFAF4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B2902-BE1A-AD43-B785-FAEB964D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8916-B0A3-1449-9C62-A74682A7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9142-00C1-7F4B-B3E0-4DEA38A67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6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DF97-87D3-B549-BE1F-D97EB4B2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3CC4-6DAE-454B-B25F-488EE71B1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5F4D0-F394-1142-8A4C-EAB6A047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9DD4-2F6A-CB4A-9DCD-F4FCF2BDFAF4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D753-7FC6-1C44-8C5E-41FB8186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B3E4-BAFB-F44E-841D-A59102E6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9142-00C1-7F4B-B3E0-4DEA38A67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EF52-A9D6-DB45-A3DA-68009DE0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B65EE-4B77-544B-9B72-7633502CC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8FB0A-3397-9E43-8979-539F0220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9DD4-2F6A-CB4A-9DCD-F4FCF2BDFAF4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77FFF-354F-DC43-9272-ED426BC4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C8DDA-64A5-D44F-87F4-C69EF919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9142-00C1-7F4B-B3E0-4DEA38A67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4C27-C89E-A047-A16B-D64AAE50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F0535-5BE1-134C-96C0-3BA8EAA74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388CD-2C58-8743-AAFC-3B24BD56C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B6F5-7A8D-AA4F-A396-6AA87687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9DD4-2F6A-CB4A-9DCD-F4FCF2BDFAF4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DB5AE-BC37-984C-9321-4CFD3C92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528E1-F6B9-2B49-8648-53C67CF7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9142-00C1-7F4B-B3E0-4DEA38A67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4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C7FC-2E52-734C-B315-9E731859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8FBFC-7796-1449-A64F-204B3DB7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50FA3-5784-554C-9425-164C08F53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B84A3-437D-3847-B2B0-8C33436DF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BED1C-8B30-5645-BB7A-B0E6A9029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5195A-E642-F547-8A7E-1AFACC5E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9DD4-2F6A-CB4A-9DCD-F4FCF2BDFAF4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19FF7-63B3-B346-A1C6-34B18EED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6BFD5-C584-CA40-904F-5EEEE0F7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9142-00C1-7F4B-B3E0-4DEA38A67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E0BC-C884-DC49-AD44-8A7F63D4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FCB0A-3012-744A-BF84-2E2DF59C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9DD4-2F6A-CB4A-9DCD-F4FCF2BDFAF4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7E319-7BCC-4540-82E5-5D85CCEF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E19A7-53D0-524A-8CF6-AEAE1970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9142-00C1-7F4B-B3E0-4DEA38A67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5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75CB0-E40D-0A4F-B9D2-6D36817C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9DD4-2F6A-CB4A-9DCD-F4FCF2BDFAF4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55BD0-BB06-374B-BB99-3212AF63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D7D64-788F-6D4B-96B2-F9FBA5E8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9142-00C1-7F4B-B3E0-4DEA38A67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9F67-67E0-C345-BFEC-1A61ADC4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4AF9-C138-F748-AF11-DDE86FEC8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5EDB9-90DB-954A-B05A-E421E4DB3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1BC75-62D3-5D40-8D78-25869F90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9DD4-2F6A-CB4A-9DCD-F4FCF2BDFAF4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90E23-4282-D847-9905-1DE4A16D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CCDAF-E4A9-784C-97C7-C0A391CE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9142-00C1-7F4B-B3E0-4DEA38A67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6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2500-3162-CE47-9B47-EA6CA8FB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6E53A-E31E-D94C-B4EA-C509FC4F9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ABB4A-6DB7-2144-A76F-687D9B924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93DBA-3D40-AE4A-B5B8-05E0CA39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9DD4-2F6A-CB4A-9DCD-F4FCF2BDFAF4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F51B0-05C1-C842-8704-81D0CA2F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63CF6-A629-A243-9D49-9FD4A614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9142-00C1-7F4B-B3E0-4DEA38A67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C3EC4-E965-484D-832C-DFDF59A5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9FE6F-B749-F045-AEFD-5D5F14E37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DCCD-F45C-B347-AF36-6DF037118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A9DD4-2F6A-CB4A-9DCD-F4FCF2BDFAF4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7833B-4235-4B4C-AA65-62BEAAE7F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03943-9D58-0E48-80D5-8AEEBBFB0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9142-00C1-7F4B-B3E0-4DEA38A67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0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61AA-3AFB-EE48-AF32-135BB39D9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217" y="515815"/>
            <a:ext cx="4645250" cy="4525108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Optimizing Graph Neural Networks for Language Modeling: Dynamic </a:t>
            </a:r>
            <a:r>
              <a:rPr lang="en-US" sz="4000" dirty="0" err="1"/>
              <a:t>kNN</a:t>
            </a:r>
            <a:r>
              <a:rPr lang="en-US" sz="4000" dirty="0"/>
              <a:t>, ANN, and Adaptive Graph Construction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2B3D0-151F-514B-A737-8BF3E05AD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217" y="5487399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700" dirty="0"/>
              <a:t>Presented By: Firoz Shaik and Aryan Rao </a:t>
            </a:r>
            <a:r>
              <a:rPr lang="en-US" sz="1700" dirty="0" err="1"/>
              <a:t>Neelagiri</a:t>
            </a:r>
            <a:endParaRPr lang="en-US" sz="17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0D790-1227-494D-8100-750CD8BCC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50" r="676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8866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D9330-7BD6-1248-BB6C-C08878F2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Authors’ Application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D843AA-1FB2-52DE-26F3-DE5342E0A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3900" y="2662932"/>
            <a:ext cx="10744200" cy="333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0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2C420-2AA1-144D-B325-0F6DBE0B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b="1" dirty="0"/>
              <a:t>Research Motivation</a:t>
            </a:r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7758-932D-4249-B425-D0232580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Autofit/>
          </a:bodyPr>
          <a:lstStyle/>
          <a:p>
            <a:r>
              <a:rPr lang="en-US" sz="2000" dirty="0"/>
              <a:t>Inefficiencies in Static Graph Construction</a:t>
            </a:r>
          </a:p>
          <a:p>
            <a:r>
              <a:rPr lang="en-US" sz="2000" dirty="0"/>
              <a:t>Limited Adaptability to Token Complexity</a:t>
            </a:r>
          </a:p>
          <a:p>
            <a:r>
              <a:rPr lang="en-US" sz="2000" dirty="0"/>
              <a:t>Challenges in Scalability</a:t>
            </a:r>
          </a:p>
          <a:p>
            <a:r>
              <a:rPr lang="en-US" sz="2000" dirty="0"/>
              <a:t>Demand for Enhanced Contextual Relevance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B33C0FAB-6C80-414F-ADE6-1844AE855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7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481E7-936D-414E-9819-E81821A2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Problem Statement: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8965-F2A4-3941-91F8-1C6FCECE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The static graph construction in GNN-LM is resource-inefficient due to its uniform application of a fixed number of neighbors (</a:t>
            </a:r>
            <a:r>
              <a:rPr lang="en-US" sz="2000" dirty="0" err="1"/>
              <a:t>kNN</a:t>
            </a:r>
            <a:r>
              <a:rPr lang="en-US" sz="2000" dirty="0"/>
              <a:t>), leading to overuse of resources for simple tokens and insufficient context for complex ones. This approach lacks scalability and adaptability, limiting both model performance and computational efficiency, particularly in large-scale language tasks.</a:t>
            </a:r>
          </a:p>
        </p:txBody>
      </p:sp>
      <p:pic>
        <p:nvPicPr>
          <p:cNvPr id="5" name="Picture 4" descr="A large neon question mark in a room">
            <a:extLst>
              <a:ext uri="{FF2B5EF4-FFF2-40B4-BE49-F238E27FC236}">
                <a16:creationId xmlns:a16="http://schemas.microsoft.com/office/drawing/2014/main" id="{077D9B7E-BE77-8741-9881-E64D16461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8" r="20856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8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DEB031-429E-A2A7-4321-5C19CE2E5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7CABE-0041-DC44-E932-22139D01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Datasets</a:t>
            </a:r>
            <a:endParaRPr lang="en-US" sz="5400" b="1" dirty="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9D38AEA-F875-D8AF-1721-FE479CDD1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WikiText-103: </a:t>
            </a:r>
            <a:r>
              <a:rPr lang="en-US" sz="2200" dirty="0"/>
              <a:t>A large word-level language modeling benchmark containing 103 million tokens, commonly used for evaluating long-term dependencies.</a:t>
            </a:r>
          </a:p>
          <a:p>
            <a:pPr marL="0" indent="0">
              <a:buNone/>
            </a:pPr>
            <a:r>
              <a:rPr lang="en-US" sz="2200" b="1" dirty="0"/>
              <a:t>One Billion Word Benchmark: </a:t>
            </a:r>
            <a:r>
              <a:rPr lang="en-US" sz="2200" dirty="0"/>
              <a:t>A large-scale dataset with around 768 million tokens, primarily used for language modeling with short-term dependencies.</a:t>
            </a:r>
          </a:p>
          <a:p>
            <a:pPr marL="0" indent="0">
              <a:buNone/>
            </a:pPr>
            <a:r>
              <a:rPr lang="en-US" sz="2200" b="1" dirty="0"/>
              <a:t>Enwik8: </a:t>
            </a:r>
            <a:r>
              <a:rPr lang="en-US" sz="2200" dirty="0"/>
              <a:t>A character-level dataset consisting of 100 million characters from English Wikipedia articles, used for evaluating character-level language modeling.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9898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30DF65-5C1D-2B40-A94F-8E8DD8CD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02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A770A2-DBEA-B96A-E335-13D4E77A4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C4353C-C927-1758-0BEF-21E9E0D8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60E01-D9EB-CE49-401B-FCB88C24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140" y="1366080"/>
            <a:ext cx="10069605" cy="4620767"/>
          </a:xfrm>
        </p:spPr>
        <p:txBody>
          <a:bodyPr>
            <a:normAutofit/>
          </a:bodyPr>
          <a:lstStyle/>
          <a:p>
            <a:r>
              <a:rPr lang="en-US" sz="2000" b="1" dirty="0"/>
              <a:t>Efficiency with </a:t>
            </a:r>
            <a:r>
              <a:rPr lang="en-US" sz="2000" b="1" dirty="0" err="1"/>
              <a:t>kNN</a:t>
            </a:r>
            <a:r>
              <a:rPr lang="en-US" sz="2000" b="1" dirty="0"/>
              <a:t>:</a:t>
            </a:r>
          </a:p>
          <a:p>
            <a:pPr lvl="1"/>
            <a:r>
              <a:rPr lang="en-US" sz="2000" dirty="0"/>
              <a:t>Dynamic k: Fixed neighbor count is inefficient. Dynamic k adjusts the number of neighbors based on input complexity, optimizing accuracy and resource usage.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b="1" dirty="0"/>
              <a:t>Scalability with ANN:</a:t>
            </a:r>
          </a:p>
          <a:p>
            <a:pPr lvl="1"/>
            <a:r>
              <a:rPr lang="en-US" sz="2000" dirty="0"/>
              <a:t>ANN algorithms use heuristics to quickly identify regions of the space that are likely to contain the nearest neighbors.</a:t>
            </a:r>
          </a:p>
          <a:p>
            <a:r>
              <a:rPr lang="en-US" sz="2000" b="1" dirty="0"/>
              <a:t>Adaptive Graph Construction:</a:t>
            </a:r>
          </a:p>
          <a:p>
            <a:pPr lvl="1"/>
            <a:r>
              <a:rPr lang="en-US" sz="2000" dirty="0"/>
              <a:t>During graph construction, not all nodes (tokens) or edges (relationships between tokens) contribute equally to the final prediction.</a:t>
            </a:r>
          </a:p>
          <a:p>
            <a:pPr lvl="1"/>
            <a:r>
              <a:rPr lang="en-US" sz="2000" dirty="0"/>
              <a:t> </a:t>
            </a:r>
            <a:r>
              <a:rPr lang="en-US" sz="2000" b="1" dirty="0"/>
              <a:t>A pruning mechanism </a:t>
            </a:r>
            <a:r>
              <a:rPr lang="en-US" sz="2000" dirty="0"/>
              <a:t>could be implemented to remove low-impact nodes and edges during graph construction.</a:t>
            </a:r>
          </a:p>
          <a:p>
            <a:pPr lvl="2"/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B0518E-F12D-7B3C-A107-4E3C98716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83" y="2514601"/>
            <a:ext cx="4897577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DD3D1A-B8BD-B67A-122E-F073F8EF6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260" y="2500314"/>
            <a:ext cx="4897577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7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280</Words>
  <Application>Microsoft Macintosh PowerPoint</Application>
  <PresentationFormat>Widescreen</PresentationFormat>
  <Paragraphs>29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Optimizing Graph Neural Networks for Language Modeling: Dynamic kNN, ANN, and Adaptive Graph Construction</vt:lpstr>
      <vt:lpstr>Authors’ Application</vt:lpstr>
      <vt:lpstr>Research Motivation</vt:lpstr>
      <vt:lpstr>Problem Statement:</vt:lpstr>
      <vt:lpstr>Datasets</vt:lpstr>
      <vt:lpstr>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Automatically Generating Questions about Novel Metaphors in Literature</dc:title>
  <dc:creator>Parde, Natalie</dc:creator>
  <cp:lastModifiedBy>Shaik, Firoz</cp:lastModifiedBy>
  <cp:revision>8</cp:revision>
  <dcterms:created xsi:type="dcterms:W3CDTF">2020-01-10T00:29:50Z</dcterms:created>
  <dcterms:modified xsi:type="dcterms:W3CDTF">2024-10-16T17:59:54Z</dcterms:modified>
</cp:coreProperties>
</file>