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DA7D20-2AAB-4721-B667-7F1D106744A5}">
  <a:tblStyle styleId="{4FDA7D20-2AAB-4721-B667-7F1D106744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EFFEC41-CC61-4F09-8454-8F1CFA2ED00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434c95aeb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6434c95aeb_3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021ac51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7021ac5168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021ac51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7021ac5168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021ac51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7021ac5168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021ac51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7021ac5168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021ac516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7021ac516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21ac516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7021ac516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21ac516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7021ac5168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021ac51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7021ac5168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021ac516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7021ac5168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021ac516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7021ac5168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34c95a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34c95a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434c95aeb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6434c95aeb_3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01addc7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01addc7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021ac5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7021ac51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021ac51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7021ac516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021ac516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7021ac516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21ac516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7021ac516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21ac516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7021ac516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021ac516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7021ac516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1" name="Shape 11"/>
        <p:cNvGrpSpPr/>
        <p:nvPr/>
      </p:nvGrpSpPr>
      <p:grpSpPr>
        <a:xfrm>
          <a:off x="0" y="0"/>
          <a:ext cx="0" cy="0"/>
          <a:chOff x="0" y="0"/>
          <a:chExt cx="0" cy="0"/>
        </a:xfrm>
      </p:grpSpPr>
      <p:sp>
        <p:nvSpPr>
          <p:cNvPr id="12" name="Google Shape;12;p2"/>
          <p:cNvSpPr txBox="1"/>
          <p:nvPr>
            <p:ph idx="1" type="body"/>
          </p:nvPr>
        </p:nvSpPr>
        <p:spPr>
          <a:xfrm>
            <a:off x="285750" y="911613"/>
            <a:ext cx="8572500" cy="3447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 name="Google Shape;13;p2"/>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 name="Google Shape;14;p2"/>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 name="Google Shape;15;p2"/>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type="title">
  <p:cSld name="TITLE">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1"/>
          <p:cNvSpPr txBox="1"/>
          <p:nvPr>
            <p:ph type="ctrTitle"/>
          </p:nvPr>
        </p:nvSpPr>
        <p:spPr>
          <a:xfrm>
            <a:off x="3725332" y="1168400"/>
            <a:ext cx="5097000" cy="1676400"/>
          </a:xfrm>
          <a:prstGeom prst="rect">
            <a:avLst/>
          </a:prstGeom>
          <a:noFill/>
          <a:ln>
            <a:noFill/>
          </a:ln>
        </p:spPr>
        <p:txBody>
          <a:bodyPr anchorCtr="0" anchor="b" bIns="45700" lIns="91425" spcFirstLastPara="1" rIns="91425" wrap="square" tIns="45700">
            <a:noAutofit/>
          </a:bodyPr>
          <a:lstStyle>
            <a:lvl1pPr lvl="0" rtl="0" algn="l">
              <a:lnSpc>
                <a:spcPct val="133333"/>
              </a:lnSpc>
              <a:spcBef>
                <a:spcPts val="0"/>
              </a:spcBef>
              <a:spcAft>
                <a:spcPts val="0"/>
              </a:spcAft>
              <a:buClr>
                <a:schemeClr val="lt1"/>
              </a:buClr>
              <a:buSzPts val="3600"/>
              <a:buFont typeface="Calibri"/>
              <a:buNone/>
              <a:defRPr b="1" cap="none">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1"/>
          <p:cNvSpPr txBox="1"/>
          <p:nvPr>
            <p:ph idx="1" type="subTitle"/>
          </p:nvPr>
        </p:nvSpPr>
        <p:spPr>
          <a:xfrm>
            <a:off x="3725331" y="3206750"/>
            <a:ext cx="5097000" cy="901800"/>
          </a:xfrm>
          <a:prstGeom prst="rect">
            <a:avLst/>
          </a:prstGeom>
          <a:noFill/>
          <a:ln>
            <a:noFill/>
          </a:ln>
        </p:spPr>
        <p:txBody>
          <a:bodyPr anchorCtr="0" anchor="t" bIns="45700" lIns="91425" spcFirstLastPara="1" rIns="91425" wrap="square" tIns="45700">
            <a:noAutofit/>
          </a:bodyPr>
          <a:lstStyle>
            <a:lvl1pPr lvl="0" rtl="0" algn="l">
              <a:lnSpc>
                <a:spcPct val="116666"/>
              </a:lnSpc>
              <a:spcBef>
                <a:spcPts val="480"/>
              </a:spcBef>
              <a:spcAft>
                <a:spcPts val="0"/>
              </a:spcAft>
              <a:buClr>
                <a:schemeClr val="lt1"/>
              </a:buClr>
              <a:buSzPts val="2400"/>
              <a:buNone/>
              <a:defRPr sz="2400" cap="none">
                <a:solidFill>
                  <a:schemeClr val="lt1"/>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sp>
        <p:nvSpPr>
          <p:cNvPr id="72" name="Google Shape;72;p1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4" name="Google Shape;74;p1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75" name="Shape 75"/>
        <p:cNvGrpSpPr/>
        <p:nvPr/>
      </p:nvGrpSpPr>
      <p:grpSpPr>
        <a:xfrm>
          <a:off x="0" y="0"/>
          <a:ext cx="0" cy="0"/>
          <a:chOff x="0" y="0"/>
          <a:chExt cx="0" cy="0"/>
        </a:xfrm>
      </p:grpSpPr>
      <p:sp>
        <p:nvSpPr>
          <p:cNvPr id="76" name="Google Shape;76;p13"/>
          <p:cNvSpPr txBox="1"/>
          <p:nvPr>
            <p:ph idx="1" type="subTitle"/>
          </p:nvPr>
        </p:nvSpPr>
        <p:spPr>
          <a:xfrm>
            <a:off x="3239196" y="2844801"/>
            <a:ext cx="5097000" cy="12636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Condensed Light"/>
                <a:ea typeface="Roboto Condensed Light"/>
                <a:cs typeface="Roboto Condensed Light"/>
                <a:sym typeface="Roboto Condensed Light"/>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77" name="Google Shape;77;p13"/>
          <p:cNvSpPr txBox="1"/>
          <p:nvPr>
            <p:ph type="ctrTitle"/>
          </p:nvPr>
        </p:nvSpPr>
        <p:spPr>
          <a:xfrm>
            <a:off x="3239197" y="250224"/>
            <a:ext cx="5097000" cy="2594400"/>
          </a:xfrm>
          <a:prstGeom prst="rect">
            <a:avLst/>
          </a:prstGeom>
          <a:noFill/>
          <a:ln>
            <a:noFill/>
          </a:ln>
        </p:spPr>
        <p:txBody>
          <a:bodyPr anchorCtr="0" anchor="b" bIns="45700" lIns="91425" spcFirstLastPara="1" rIns="91425" wrap="square" tIns="45700">
            <a:no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rtl="0">
              <a:spcBef>
                <a:spcPts val="0"/>
              </a:spcBef>
              <a:spcAft>
                <a:spcPts val="0"/>
              </a:spcAft>
              <a:buSzPts val="1100"/>
              <a:buNone/>
              <a:defRPr sz="1800"/>
            </a:lvl2pPr>
            <a:lvl3pPr lvl="2" rtl="0">
              <a:spcBef>
                <a:spcPts val="0"/>
              </a:spcBef>
              <a:spcAft>
                <a:spcPts val="0"/>
              </a:spcAft>
              <a:buSzPts val="1100"/>
              <a:buNone/>
              <a:defRPr sz="1800"/>
            </a:lvl3pPr>
            <a:lvl4pPr lvl="3" rtl="0">
              <a:spcBef>
                <a:spcPts val="0"/>
              </a:spcBef>
              <a:spcAft>
                <a:spcPts val="0"/>
              </a:spcAft>
              <a:buSzPts val="1100"/>
              <a:buNone/>
              <a:defRPr sz="1800"/>
            </a:lvl4pPr>
            <a:lvl5pPr lvl="4" rtl="0">
              <a:spcBef>
                <a:spcPts val="0"/>
              </a:spcBef>
              <a:spcAft>
                <a:spcPts val="0"/>
              </a:spcAft>
              <a:buSzPts val="1100"/>
              <a:buNone/>
              <a:defRPr sz="1800"/>
            </a:lvl5pPr>
            <a:lvl6pPr lvl="5" rtl="0">
              <a:spcBef>
                <a:spcPts val="0"/>
              </a:spcBef>
              <a:spcAft>
                <a:spcPts val="0"/>
              </a:spcAft>
              <a:buSzPts val="1100"/>
              <a:buNone/>
              <a:defRPr sz="1800"/>
            </a:lvl6pPr>
            <a:lvl7pPr lvl="6" rtl="0">
              <a:spcBef>
                <a:spcPts val="0"/>
              </a:spcBef>
              <a:spcAft>
                <a:spcPts val="0"/>
              </a:spcAft>
              <a:buSzPts val="1100"/>
              <a:buNone/>
              <a:defRPr sz="1800"/>
            </a:lvl7pPr>
            <a:lvl8pPr lvl="7" rtl="0">
              <a:spcBef>
                <a:spcPts val="0"/>
              </a:spcBef>
              <a:spcAft>
                <a:spcPts val="0"/>
              </a:spcAft>
              <a:buSzPts val="1100"/>
              <a:buNone/>
              <a:defRPr sz="1800"/>
            </a:lvl8pPr>
            <a:lvl9pPr lvl="8" rtl="0">
              <a:spcBef>
                <a:spcPts val="0"/>
              </a:spcBef>
              <a:spcAft>
                <a:spcPts val="0"/>
              </a:spcAft>
              <a:buSzPts val="11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1" type="obj">
  <p:cSld name="OBJECT">
    <p:spTree>
      <p:nvGrpSpPr>
        <p:cNvPr id="78" name="Shape 78"/>
        <p:cNvGrpSpPr/>
        <p:nvPr/>
      </p:nvGrpSpPr>
      <p:grpSpPr>
        <a:xfrm>
          <a:off x="0" y="0"/>
          <a:ext cx="0" cy="0"/>
          <a:chOff x="0" y="0"/>
          <a:chExt cx="0" cy="0"/>
        </a:xfrm>
      </p:grpSpPr>
      <p:sp>
        <p:nvSpPr>
          <p:cNvPr id="79" name="Google Shape;79;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0" name="Google Shape;80;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1" name="Google Shape;8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5" name="Shape 85"/>
        <p:cNvGrpSpPr/>
        <p:nvPr/>
      </p:nvGrpSpPr>
      <p:grpSpPr>
        <a:xfrm>
          <a:off x="0" y="0"/>
          <a:ext cx="0" cy="0"/>
          <a:chOff x="0" y="0"/>
          <a:chExt cx="0" cy="0"/>
        </a:xfrm>
      </p:grpSpPr>
      <p:sp>
        <p:nvSpPr>
          <p:cNvPr id="86" name="Google Shape;86;p16"/>
          <p:cNvSpPr txBox="1"/>
          <p:nvPr>
            <p:ph idx="1" type="subTitle"/>
          </p:nvPr>
        </p:nvSpPr>
        <p:spPr>
          <a:xfrm>
            <a:off x="3239196" y="2844801"/>
            <a:ext cx="5097000" cy="1263600"/>
          </a:xfrm>
          <a:prstGeom prst="rect">
            <a:avLst/>
          </a:prstGeom>
          <a:noFill/>
          <a:ln>
            <a:noFill/>
          </a:ln>
        </p:spPr>
        <p:txBody>
          <a:bodyPr anchorCtr="0" anchor="t" bIns="45700" lIns="91425" spcFirstLastPara="1" rIns="91425" wrap="square" tIns="45700">
            <a:noAutofit/>
          </a:bodyPr>
          <a:lstStyle>
            <a:lvl1pPr lvl="0" marR="0" rtl="0" algn="l">
              <a:lnSpc>
                <a:spcPct val="120000"/>
              </a:lnSpc>
              <a:spcBef>
                <a:spcPts val="600"/>
              </a:spcBef>
              <a:spcAft>
                <a:spcPts val="0"/>
              </a:spcAft>
              <a:buClr>
                <a:srgbClr val="7F7F7F"/>
              </a:buClr>
              <a:buSzPts val="3000"/>
              <a:buFont typeface="Arial"/>
              <a:buNone/>
              <a:defRPr b="0" i="0" sz="3000" u="none" cap="none" strike="noStrike">
                <a:solidFill>
                  <a:srgbClr val="7F7F7F"/>
                </a:solidFill>
                <a:latin typeface="Roboto Condensed Light"/>
                <a:ea typeface="Roboto Condensed Light"/>
                <a:cs typeface="Roboto Condensed Light"/>
                <a:sym typeface="Roboto Condensed Light"/>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Arial"/>
                <a:ea typeface="Arial"/>
                <a:cs typeface="Arial"/>
                <a:sym typeface="Arial"/>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Arial"/>
                <a:ea typeface="Arial"/>
                <a:cs typeface="Arial"/>
                <a:sym typeface="Arial"/>
              </a:defRPr>
            </a:lvl9pPr>
          </a:lstStyle>
          <a:p/>
        </p:txBody>
      </p:sp>
      <p:sp>
        <p:nvSpPr>
          <p:cNvPr id="87" name="Google Shape;87;p16"/>
          <p:cNvSpPr txBox="1"/>
          <p:nvPr>
            <p:ph type="ctrTitle"/>
          </p:nvPr>
        </p:nvSpPr>
        <p:spPr>
          <a:xfrm>
            <a:off x="3239197" y="250224"/>
            <a:ext cx="5097000" cy="2594400"/>
          </a:xfrm>
          <a:prstGeom prst="rect">
            <a:avLst/>
          </a:prstGeom>
          <a:noFill/>
          <a:ln>
            <a:noFill/>
          </a:ln>
        </p:spPr>
        <p:txBody>
          <a:bodyPr anchorCtr="0" anchor="b" bIns="45700" lIns="91425" spcFirstLastPara="1" rIns="91425" wrap="square" tIns="45700">
            <a:noAutofit/>
          </a:bodyPr>
          <a:lstStyle>
            <a:lvl1pPr lvl="0" marR="0" rtl="0" algn="l">
              <a:lnSpc>
                <a:spcPct val="114285"/>
              </a:lnSpc>
              <a:spcBef>
                <a:spcPts val="0"/>
              </a:spcBef>
              <a:spcAft>
                <a:spcPts val="0"/>
              </a:spcAft>
              <a:buClr>
                <a:srgbClr val="A7934B"/>
              </a:buClr>
              <a:buSzPts val="4200"/>
              <a:buFont typeface="Roboto"/>
              <a:buNone/>
              <a:defRPr b="1" i="0" sz="4200" u="none" cap="none" strike="noStrike">
                <a:solidFill>
                  <a:srgbClr val="A7934B"/>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9" name="Google Shape;19;p3"/>
          <p:cNvSpPr txBox="1"/>
          <p:nvPr>
            <p:ph idx="1" type="body"/>
          </p:nvPr>
        </p:nvSpPr>
        <p:spPr>
          <a:xfrm>
            <a:off x="284286" y="911612"/>
            <a:ext cx="4211400" cy="372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 name="Google Shape;20;p3"/>
          <p:cNvSpPr txBox="1"/>
          <p:nvPr>
            <p:ph idx="2" type="body"/>
          </p:nvPr>
        </p:nvSpPr>
        <p:spPr>
          <a:xfrm>
            <a:off x="4648200" y="911612"/>
            <a:ext cx="4209900" cy="37212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1" name="Google Shape;21;p3"/>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 name="Google Shape;22;p3"/>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 name="Google Shape;23;p3"/>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24" name="Shape 24"/>
        <p:cNvGrpSpPr/>
        <p:nvPr/>
      </p:nvGrpSpPr>
      <p:grpSpPr>
        <a:xfrm>
          <a:off x="0" y="0"/>
          <a:ext cx="0" cy="0"/>
          <a:chOff x="0" y="0"/>
          <a:chExt cx="0" cy="0"/>
        </a:xfrm>
      </p:grpSpPr>
      <p:sp>
        <p:nvSpPr>
          <p:cNvPr id="25" name="Google Shape;25;p4"/>
          <p:cNvSpPr txBox="1"/>
          <p:nvPr>
            <p:ph idx="1" type="body"/>
          </p:nvPr>
        </p:nvSpPr>
        <p:spPr>
          <a:xfrm>
            <a:off x="285751" y="926335"/>
            <a:ext cx="4213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6" name="Google Shape;26;p4"/>
          <p:cNvSpPr txBox="1"/>
          <p:nvPr>
            <p:ph idx="2" type="body"/>
          </p:nvPr>
        </p:nvSpPr>
        <p:spPr>
          <a:xfrm>
            <a:off x="285751" y="1558993"/>
            <a:ext cx="4213200" cy="308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7" name="Google Shape;27;p4"/>
          <p:cNvSpPr txBox="1"/>
          <p:nvPr>
            <p:ph idx="3" type="body"/>
          </p:nvPr>
        </p:nvSpPr>
        <p:spPr>
          <a:xfrm>
            <a:off x="4629150" y="926335"/>
            <a:ext cx="42291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28" name="Google Shape;28;p4"/>
          <p:cNvSpPr txBox="1"/>
          <p:nvPr>
            <p:ph idx="4" type="body"/>
          </p:nvPr>
        </p:nvSpPr>
        <p:spPr>
          <a:xfrm>
            <a:off x="4629150" y="1558993"/>
            <a:ext cx="4229100" cy="308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9" name="Google Shape;29;p4"/>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0" name="Google Shape;30;p4"/>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1" name="Google Shape;31;p4"/>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4"/>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5" name="Google Shape;35;p5"/>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5"/>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5"/>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8" name="Shape 38"/>
        <p:cNvGrpSpPr/>
        <p:nvPr/>
      </p:nvGrpSpPr>
      <p:grpSpPr>
        <a:xfrm>
          <a:off x="0" y="0"/>
          <a:ext cx="0" cy="0"/>
          <a:chOff x="0" y="0"/>
          <a:chExt cx="0" cy="0"/>
        </a:xfrm>
      </p:grpSpPr>
      <p:sp>
        <p:nvSpPr>
          <p:cNvPr id="39" name="Google Shape;39;p6"/>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0" name="Google Shape;40;p6"/>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1" name="Google Shape;41;p6"/>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285751" y="342900"/>
            <a:ext cx="29496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A7934B"/>
              </a:buClr>
              <a:buSzPts val="2400"/>
              <a:buFont typeface="Robot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4" name="Google Shape;44;p7"/>
          <p:cNvSpPr txBox="1"/>
          <p:nvPr>
            <p:ph idx="1" type="body"/>
          </p:nvPr>
        </p:nvSpPr>
        <p:spPr>
          <a:xfrm>
            <a:off x="3235326" y="342901"/>
            <a:ext cx="5622900" cy="40530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45" name="Google Shape;45;p7"/>
          <p:cNvSpPr txBox="1"/>
          <p:nvPr>
            <p:ph idx="2" type="body"/>
          </p:nvPr>
        </p:nvSpPr>
        <p:spPr>
          <a:xfrm>
            <a:off x="285751" y="1706137"/>
            <a:ext cx="2949600" cy="2695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46" name="Google Shape;46;p7"/>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7" name="Google Shape;47;p7"/>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8" name="Google Shape;48;p7"/>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9" name="Shape 49"/>
        <p:cNvGrpSpPr/>
        <p:nvPr/>
      </p:nvGrpSpPr>
      <p:grpSpPr>
        <a:xfrm>
          <a:off x="0" y="0"/>
          <a:ext cx="0" cy="0"/>
          <a:chOff x="0" y="0"/>
          <a:chExt cx="0" cy="0"/>
        </a:xfrm>
      </p:grpSpPr>
      <p:sp>
        <p:nvSpPr>
          <p:cNvPr id="50" name="Google Shape;50;p8"/>
          <p:cNvSpPr txBox="1"/>
          <p:nvPr>
            <p:ph type="title"/>
          </p:nvPr>
        </p:nvSpPr>
        <p:spPr>
          <a:xfrm>
            <a:off x="285751" y="342900"/>
            <a:ext cx="29496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A7934B"/>
              </a:buClr>
              <a:buSzPts val="2400"/>
              <a:buFont typeface="Roboto"/>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 name="Google Shape;51;p8"/>
          <p:cNvSpPr/>
          <p:nvPr>
            <p:ph idx="2" type="pic"/>
          </p:nvPr>
        </p:nvSpPr>
        <p:spPr>
          <a:xfrm>
            <a:off x="3235326" y="342901"/>
            <a:ext cx="5622900" cy="4053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Roboto"/>
                <a:ea typeface="Roboto"/>
                <a:cs typeface="Roboto"/>
                <a:sym typeface="Roboto"/>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Roboto"/>
                <a:ea typeface="Roboto"/>
                <a:cs typeface="Roboto"/>
                <a:sym typeface="Roboto"/>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a:ea typeface="Roboto"/>
                <a:cs typeface="Roboto"/>
                <a:sym typeface="Roboto"/>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Roboto"/>
                <a:ea typeface="Roboto"/>
                <a:cs typeface="Roboto"/>
                <a:sym typeface="Roboto"/>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2" name="Google Shape;52;p8"/>
          <p:cNvSpPr txBox="1"/>
          <p:nvPr>
            <p:ph idx="1" type="body"/>
          </p:nvPr>
        </p:nvSpPr>
        <p:spPr>
          <a:xfrm>
            <a:off x="285751" y="1706137"/>
            <a:ext cx="2949600" cy="2695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53" name="Google Shape;53;p8"/>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4" name="Google Shape;54;p8"/>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5" name="Google Shape;55;p8"/>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6" name="Shape 56"/>
        <p:cNvGrpSpPr/>
        <p:nvPr/>
      </p:nvGrpSpPr>
      <p:grpSpPr>
        <a:xfrm>
          <a:off x="0" y="0"/>
          <a:ext cx="0" cy="0"/>
          <a:chOff x="0" y="0"/>
          <a:chExt cx="0" cy="0"/>
        </a:xfrm>
      </p:grpSpPr>
      <p:sp>
        <p:nvSpPr>
          <p:cNvPr id="57" name="Google Shape;57;p9"/>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9"/>
          <p:cNvSpPr txBox="1"/>
          <p:nvPr>
            <p:ph idx="1" type="body"/>
          </p:nvPr>
        </p:nvSpPr>
        <p:spPr>
          <a:xfrm rot="5400000">
            <a:off x="2848350" y="-1650987"/>
            <a:ext cx="3447300" cy="85725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9"/>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9"/>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9"/>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10"/>
          <p:cNvSpPr txBox="1"/>
          <p:nvPr>
            <p:ph type="title"/>
          </p:nvPr>
        </p:nvSpPr>
        <p:spPr>
          <a:xfrm rot="5400000">
            <a:off x="5692951"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A7934B"/>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0"/>
          <p:cNvSpPr txBox="1"/>
          <p:nvPr>
            <p:ph idx="1" type="body"/>
          </p:nvPr>
        </p:nvSpPr>
        <p:spPr>
          <a:xfrm rot="5400000">
            <a:off x="1406626" y="-847106"/>
            <a:ext cx="4359000" cy="6600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0"/>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0"/>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0"/>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150541"/>
            <a:ext cx="8572500" cy="7611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A7934B"/>
              </a:buClr>
              <a:buSzPts val="2700"/>
              <a:buFont typeface="Roboto"/>
              <a:buNone/>
              <a:defRPr b="1" i="0" sz="2700" u="none" cap="none" strike="noStrike">
                <a:solidFill>
                  <a:srgbClr val="A7934B"/>
                </a:solidFill>
                <a:latin typeface="Roboto"/>
                <a:ea typeface="Roboto"/>
                <a:cs typeface="Roboto"/>
                <a:sym typeface="Roboto"/>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285750" y="911613"/>
            <a:ext cx="8572500" cy="34473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Roboto"/>
                <a:ea typeface="Roboto"/>
                <a:cs typeface="Roboto"/>
                <a:sym typeface="Robo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285750" y="4358879"/>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2344615" y="4358879"/>
            <a:ext cx="44562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800850" y="4358879"/>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anaconda.com/what-is-anaconda/" TargetMode="External"/><Relationship Id="rId5" Type="http://schemas.openxmlformats.org/officeDocument/2006/relationships/image" Target="../media/image9.png"/><Relationship Id="rId6" Type="http://schemas.openxmlformats.org/officeDocument/2006/relationships/hyperlink" Target="https://www.anaconda.com/distribu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https://www.ibm.com/cloud/watson-tone-analyzer" TargetMode="External"/><Relationship Id="rId5" Type="http://schemas.openxmlformats.org/officeDocument/2006/relationships/image" Target="../media/image9.png"/><Relationship Id="rId6" Type="http://schemas.openxmlformats.org/officeDocument/2006/relationships/hyperlink" Target="https://www.ibm.com/cloud/watson-tone-analyz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rstudio.com/products/rstudio/" TargetMode="External"/><Relationship Id="rId5" Type="http://schemas.openxmlformats.org/officeDocument/2006/relationships/image" Target="../media/image9.png"/><Relationship Id="rId6" Type="http://schemas.openxmlformats.org/officeDocument/2006/relationships/hyperlink" Target="https://rstudio.com/products/rstud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nvSpPr>
        <p:spPr>
          <a:xfrm>
            <a:off x="3478300" y="3547725"/>
            <a:ext cx="5398800" cy="13974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None/>
            </a:pPr>
            <a:r>
              <a:rPr lang="en" sz="1500">
                <a:solidFill>
                  <a:srgbClr val="C66F3A"/>
                </a:solidFill>
                <a:latin typeface="Calibri"/>
                <a:ea typeface="Calibri"/>
                <a:cs typeface="Calibri"/>
                <a:sym typeface="Calibri"/>
              </a:rPr>
              <a:t>Dr. Tuba Ketenci </a:t>
            </a:r>
            <a:endParaRPr sz="1500">
              <a:solidFill>
                <a:srgbClr val="7F7F7F"/>
              </a:solidFill>
              <a:latin typeface="Roboto Condensed Light"/>
              <a:ea typeface="Roboto Condensed Light"/>
              <a:cs typeface="Roboto Condensed Light"/>
              <a:sym typeface="Roboto Condensed Light"/>
            </a:endParaRPr>
          </a:p>
          <a:p>
            <a:pPr indent="0" lvl="0" marL="0" rtl="0" algn="r">
              <a:lnSpc>
                <a:spcPct val="80000"/>
              </a:lnSpc>
              <a:spcBef>
                <a:spcPts val="0"/>
              </a:spcBef>
              <a:spcAft>
                <a:spcPts val="0"/>
              </a:spcAft>
              <a:buNone/>
            </a:pPr>
            <a:r>
              <a:rPr lang="en" sz="1500">
                <a:solidFill>
                  <a:srgbClr val="C66F3A"/>
                </a:solidFill>
                <a:latin typeface="Calibri"/>
                <a:ea typeface="Calibri"/>
                <a:cs typeface="Calibri"/>
                <a:sym typeface="Calibri"/>
              </a:rPr>
              <a:t>H. Milton Stewart School of Industrial &amp; Systems Engineering</a:t>
            </a:r>
            <a:endParaRPr sz="1500">
              <a:solidFill>
                <a:srgbClr val="7F7F7F"/>
              </a:solidFill>
              <a:latin typeface="Roboto Condensed Light"/>
              <a:ea typeface="Roboto Condensed Light"/>
              <a:cs typeface="Roboto Condensed Light"/>
              <a:sym typeface="Roboto Condensed Light"/>
            </a:endParaRPr>
          </a:p>
          <a:p>
            <a:pPr indent="0" lvl="0" marL="0" rtl="0" algn="r">
              <a:lnSpc>
                <a:spcPct val="80000"/>
              </a:lnSpc>
              <a:spcBef>
                <a:spcPts val="0"/>
              </a:spcBef>
              <a:spcAft>
                <a:spcPts val="0"/>
              </a:spcAft>
              <a:buNone/>
            </a:pPr>
            <a:r>
              <a:rPr lang="en" sz="1500">
                <a:solidFill>
                  <a:srgbClr val="C66F3A"/>
                </a:solidFill>
                <a:latin typeface="Calibri"/>
                <a:ea typeface="Calibri"/>
                <a:cs typeface="Calibri"/>
                <a:sym typeface="Calibri"/>
              </a:rPr>
              <a:t>Georgia Institute of Technology, Atlanta, Georgia</a:t>
            </a:r>
            <a:endParaRPr sz="1500">
              <a:solidFill>
                <a:srgbClr val="7F7F7F"/>
              </a:solidFill>
              <a:latin typeface="Roboto Condensed Light"/>
              <a:ea typeface="Roboto Condensed Light"/>
              <a:cs typeface="Roboto Condensed Light"/>
              <a:sym typeface="Roboto Condensed Light"/>
            </a:endParaRPr>
          </a:p>
          <a:p>
            <a:pPr indent="0" lvl="0" marL="0" rtl="0" algn="r">
              <a:lnSpc>
                <a:spcPct val="80000"/>
              </a:lnSpc>
              <a:spcBef>
                <a:spcPts val="0"/>
              </a:spcBef>
              <a:spcAft>
                <a:spcPts val="0"/>
              </a:spcAft>
              <a:buNone/>
            </a:pPr>
            <a:r>
              <a:t/>
            </a:r>
            <a:endParaRPr sz="1500">
              <a:solidFill>
                <a:srgbClr val="C66F3A"/>
              </a:solidFill>
              <a:latin typeface="Calibri"/>
              <a:ea typeface="Calibri"/>
              <a:cs typeface="Calibri"/>
              <a:sym typeface="Calibri"/>
            </a:endParaRPr>
          </a:p>
          <a:p>
            <a:pPr indent="0" lvl="0" marL="0" rtl="0" algn="r">
              <a:lnSpc>
                <a:spcPct val="80000"/>
              </a:lnSpc>
              <a:spcBef>
                <a:spcPts val="0"/>
              </a:spcBef>
              <a:spcAft>
                <a:spcPts val="0"/>
              </a:spcAft>
              <a:buNone/>
            </a:pPr>
            <a:r>
              <a:rPr lang="en" sz="1500">
                <a:solidFill>
                  <a:srgbClr val="C66F3A"/>
                </a:solidFill>
                <a:latin typeface="Calibri"/>
                <a:ea typeface="Calibri"/>
                <a:cs typeface="Calibri"/>
                <a:sym typeface="Calibri"/>
              </a:rPr>
              <a:t>Krishna Kumar</a:t>
            </a:r>
            <a:endParaRPr sz="1500">
              <a:solidFill>
                <a:srgbClr val="7F7F7F"/>
              </a:solidFill>
              <a:latin typeface="Roboto Condensed Light"/>
              <a:ea typeface="Roboto Condensed Light"/>
              <a:cs typeface="Roboto Condensed Light"/>
              <a:sym typeface="Roboto Condensed Light"/>
            </a:endParaRPr>
          </a:p>
          <a:p>
            <a:pPr indent="0" lvl="0" marL="0" rtl="0" algn="r">
              <a:lnSpc>
                <a:spcPct val="80000"/>
              </a:lnSpc>
              <a:spcBef>
                <a:spcPts val="0"/>
              </a:spcBef>
              <a:spcAft>
                <a:spcPts val="0"/>
              </a:spcAft>
              <a:buNone/>
            </a:pPr>
            <a:r>
              <a:rPr lang="en" sz="1500">
                <a:solidFill>
                  <a:srgbClr val="C66F3A"/>
                </a:solidFill>
                <a:latin typeface="Calibri"/>
                <a:ea typeface="Calibri"/>
                <a:cs typeface="Calibri"/>
                <a:sym typeface="Calibri"/>
              </a:rPr>
              <a:t>Henry W. Grady High School, Atlanta, Georgia</a:t>
            </a:r>
            <a:endParaRPr sz="1500">
              <a:solidFill>
                <a:srgbClr val="7F7F7F"/>
              </a:solidFill>
              <a:latin typeface="Roboto Condensed Light"/>
              <a:ea typeface="Roboto Condensed Light"/>
              <a:cs typeface="Roboto Condensed Light"/>
              <a:sym typeface="Roboto Condensed Light"/>
            </a:endParaRPr>
          </a:p>
        </p:txBody>
      </p:sp>
      <p:sp>
        <p:nvSpPr>
          <p:cNvPr id="93" name="Google Shape;93;p17"/>
          <p:cNvSpPr txBox="1"/>
          <p:nvPr/>
        </p:nvSpPr>
        <p:spPr>
          <a:xfrm>
            <a:off x="3478300" y="1405450"/>
            <a:ext cx="4366200" cy="2219100"/>
          </a:xfrm>
          <a:prstGeom prst="rect">
            <a:avLst/>
          </a:prstGeom>
          <a:noFill/>
          <a:ln>
            <a:noFill/>
          </a:ln>
        </p:spPr>
        <p:txBody>
          <a:bodyPr anchorCtr="0" anchor="b" bIns="45700" lIns="91425" spcFirstLastPara="1" rIns="91425" wrap="square" tIns="45700">
            <a:noAutofit/>
          </a:bodyPr>
          <a:lstStyle/>
          <a:p>
            <a:pPr indent="0" lvl="0" marL="0" rtl="0" algn="l">
              <a:lnSpc>
                <a:spcPct val="141176"/>
              </a:lnSpc>
              <a:spcBef>
                <a:spcPts val="0"/>
              </a:spcBef>
              <a:spcAft>
                <a:spcPts val="0"/>
              </a:spcAft>
              <a:buNone/>
            </a:pPr>
            <a:r>
              <a:rPr b="1" lang="en" sz="3400">
                <a:solidFill>
                  <a:srgbClr val="FFC000"/>
                </a:solidFill>
                <a:latin typeface="Calibri"/>
                <a:ea typeface="Calibri"/>
                <a:cs typeface="Calibri"/>
                <a:sym typeface="Calibri"/>
              </a:rPr>
              <a:t>Emotion Analysis for </a:t>
            </a:r>
            <a:endParaRPr b="1" sz="3400">
              <a:solidFill>
                <a:srgbClr val="FFC000"/>
              </a:solidFill>
              <a:latin typeface="Calibri"/>
              <a:ea typeface="Calibri"/>
              <a:cs typeface="Calibri"/>
              <a:sym typeface="Calibri"/>
            </a:endParaRPr>
          </a:p>
          <a:p>
            <a:pPr indent="0" lvl="0" marL="0" rtl="0" algn="l">
              <a:lnSpc>
                <a:spcPct val="141176"/>
              </a:lnSpc>
              <a:spcBef>
                <a:spcPts val="0"/>
              </a:spcBef>
              <a:spcAft>
                <a:spcPts val="0"/>
              </a:spcAft>
              <a:buNone/>
            </a:pPr>
            <a:r>
              <a:rPr b="1" lang="en" sz="3400">
                <a:solidFill>
                  <a:srgbClr val="FFC000"/>
                </a:solidFill>
                <a:latin typeface="Calibri"/>
                <a:ea typeface="Calibri"/>
                <a:cs typeface="Calibri"/>
                <a:sym typeface="Calibri"/>
              </a:rPr>
              <a:t>Discussion Board Posts</a:t>
            </a:r>
            <a:br>
              <a:rPr lang="en" sz="3400">
                <a:solidFill>
                  <a:srgbClr val="FFC000"/>
                </a:solidFill>
                <a:latin typeface="Calibri"/>
                <a:ea typeface="Calibri"/>
                <a:cs typeface="Calibri"/>
                <a:sym typeface="Calibri"/>
              </a:rPr>
            </a:br>
            <a:r>
              <a:rPr lang="en" sz="3400">
                <a:solidFill>
                  <a:srgbClr val="FFC000"/>
                </a:solidFill>
                <a:latin typeface="Calibri"/>
                <a:ea typeface="Calibri"/>
                <a:cs typeface="Calibri"/>
                <a:sym typeface="Calibri"/>
              </a:rPr>
              <a:t>Paper ID: 56083</a:t>
            </a:r>
            <a:endParaRPr b="1" sz="4200">
              <a:solidFill>
                <a:srgbClr val="FFC000"/>
              </a:solidFill>
              <a:latin typeface="Roboto"/>
              <a:ea typeface="Roboto"/>
              <a:cs typeface="Roboto"/>
              <a:sym typeface="Roboto"/>
            </a:endParaRPr>
          </a:p>
        </p:txBody>
      </p:sp>
      <p:pic>
        <p:nvPicPr>
          <p:cNvPr descr="Image result for Society for Information Technology &amp; Teacher Education" id="94" name="Google Shape;94;p17"/>
          <p:cNvPicPr preferRelativeResize="0"/>
          <p:nvPr/>
        </p:nvPicPr>
        <p:blipFill rotWithShape="1">
          <a:blip r:embed="rId3">
            <a:alphaModFix/>
          </a:blip>
          <a:srcRect b="0" l="1515" r="108" t="0"/>
          <a:stretch/>
        </p:blipFill>
        <p:spPr>
          <a:xfrm>
            <a:off x="6795349" y="253725"/>
            <a:ext cx="2081750" cy="80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0" y="457691"/>
            <a:ext cx="7886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2. Emotion Analysis: Installing Python</a:t>
            </a:r>
            <a:endParaRPr sz="2400"/>
          </a:p>
        </p:txBody>
      </p:sp>
      <p:grpSp>
        <p:nvGrpSpPr>
          <p:cNvPr id="232" name="Google Shape;232;p26"/>
          <p:cNvGrpSpPr/>
          <p:nvPr/>
        </p:nvGrpSpPr>
        <p:grpSpPr>
          <a:xfrm>
            <a:off x="323850" y="1084094"/>
            <a:ext cx="8058225" cy="3883079"/>
            <a:chOff x="0" y="36395"/>
            <a:chExt cx="10744300" cy="5177439"/>
          </a:xfrm>
        </p:grpSpPr>
        <p:sp>
          <p:nvSpPr>
            <p:cNvPr id="233" name="Google Shape;233;p26"/>
            <p:cNvSpPr/>
            <p:nvPr/>
          </p:nvSpPr>
          <p:spPr>
            <a:xfrm>
              <a:off x="0" y="36395"/>
              <a:ext cx="10515600" cy="1572000"/>
            </a:xfrm>
            <a:prstGeom prst="roundRect">
              <a:avLst>
                <a:gd fmla="val 10000" name="adj"/>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4" name="Google Shape;234;p26"/>
            <p:cNvSpPr/>
            <p:nvPr/>
          </p:nvSpPr>
          <p:spPr>
            <a:xfrm>
              <a:off x="272339" y="186902"/>
              <a:ext cx="864600" cy="8646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5" name="Google Shape;235;p26"/>
            <p:cNvSpPr/>
            <p:nvPr/>
          </p:nvSpPr>
          <p:spPr>
            <a:xfrm>
              <a:off x="1815696" y="36395"/>
              <a:ext cx="47319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26"/>
            <p:cNvSpPr txBox="1"/>
            <p:nvPr/>
          </p:nvSpPr>
          <p:spPr>
            <a:xfrm>
              <a:off x="848363" y="36395"/>
              <a:ext cx="47319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What are Python &amp; Anaconda?</a:t>
              </a:r>
              <a:endParaRPr sz="1100"/>
            </a:p>
          </p:txBody>
        </p:sp>
        <p:sp>
          <p:nvSpPr>
            <p:cNvPr id="237" name="Google Shape;237;p26"/>
            <p:cNvSpPr/>
            <p:nvPr/>
          </p:nvSpPr>
          <p:spPr>
            <a:xfrm>
              <a:off x="6547716" y="36395"/>
              <a:ext cx="39660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8" name="Google Shape;238;p26"/>
            <p:cNvSpPr txBox="1"/>
            <p:nvPr/>
          </p:nvSpPr>
          <p:spPr>
            <a:xfrm>
              <a:off x="5105800" y="138003"/>
              <a:ext cx="56385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15000"/>
                </a:lnSpc>
                <a:spcBef>
                  <a:spcPts val="0"/>
                </a:spcBef>
                <a:spcAft>
                  <a:spcPts val="0"/>
                </a:spcAft>
                <a:buNone/>
              </a:pPr>
              <a:r>
                <a:rPr b="0" i="0" lang="en" sz="900" u="none" cap="none" strike="noStrike">
                  <a:solidFill>
                    <a:schemeClr val="dk1"/>
                  </a:solidFill>
                  <a:latin typeface="Calibri"/>
                  <a:ea typeface="Calibri"/>
                  <a:cs typeface="Calibri"/>
                  <a:sym typeface="Calibri"/>
                </a:rPr>
                <a:t>Python is an interpreted, high-level, general-purpose programming language</a:t>
              </a:r>
              <a:endParaRPr sz="900"/>
            </a:p>
            <a:p>
              <a:pPr indent="0" lvl="0" marL="0" marR="0" rtl="0" algn="l">
                <a:lnSpc>
                  <a:spcPct val="115000"/>
                </a:lnSpc>
                <a:spcBef>
                  <a:spcPts val="1000"/>
                </a:spcBef>
                <a:spcAft>
                  <a:spcPts val="0"/>
                </a:spcAft>
                <a:buNone/>
              </a:pPr>
              <a:r>
                <a:rPr b="0" i="0" lang="en" sz="900" u="none" cap="none" strike="noStrike">
                  <a:solidFill>
                    <a:schemeClr val="dk1"/>
                  </a:solidFill>
                  <a:latin typeface="Calibri"/>
                  <a:ea typeface="Calibri"/>
                  <a:cs typeface="Calibri"/>
                  <a:sym typeface="Calibri"/>
                </a:rPr>
                <a:t>Anaconda is a free and open-source distribution of the Python and R programming languages for scientific computing, that aims to simplify package management and deployment.</a:t>
              </a:r>
              <a:endParaRPr sz="900"/>
            </a:p>
            <a:p>
              <a:pPr indent="0" lvl="0" marL="0" marR="0" rtl="0" algn="l">
                <a:lnSpc>
                  <a:spcPct val="115000"/>
                </a:lnSpc>
                <a:spcBef>
                  <a:spcPts val="1000"/>
                </a:spcBef>
                <a:spcAft>
                  <a:spcPts val="1000"/>
                </a:spcAft>
                <a:buNone/>
              </a:pPr>
              <a:r>
                <a:rPr b="0" i="0" lang="en" sz="900" u="none" cap="none" strike="noStrike">
                  <a:solidFill>
                    <a:schemeClr val="dk1"/>
                  </a:solidFill>
                  <a:latin typeface="Calibri"/>
                  <a:ea typeface="Calibri"/>
                  <a:cs typeface="Calibri"/>
                  <a:sym typeface="Calibri"/>
                </a:rPr>
                <a:t>Reference: </a:t>
              </a:r>
              <a:r>
                <a:rPr b="0" i="0" lang="en" sz="900" u="sng" cap="none" strike="noStrike">
                  <a:solidFill>
                    <a:schemeClr val="dk1"/>
                  </a:solidFill>
                  <a:latin typeface="Calibri"/>
                  <a:ea typeface="Calibri"/>
                  <a:cs typeface="Calibri"/>
                  <a:sym typeface="Calibri"/>
                  <a:hlinkClick r:id="rId4"/>
                </a:rPr>
                <a:t>https://www.anaconda.com/what-is-anaconda/</a:t>
              </a:r>
              <a:endParaRPr b="0" i="0" sz="900" u="none" cap="none" strike="noStrike">
                <a:solidFill>
                  <a:schemeClr val="dk1"/>
                </a:solidFill>
                <a:latin typeface="Calibri"/>
                <a:ea typeface="Calibri"/>
                <a:cs typeface="Calibri"/>
                <a:sym typeface="Calibri"/>
              </a:endParaRPr>
            </a:p>
          </p:txBody>
        </p:sp>
        <p:sp>
          <p:nvSpPr>
            <p:cNvPr id="239" name="Google Shape;239;p26"/>
            <p:cNvSpPr/>
            <p:nvPr/>
          </p:nvSpPr>
          <p:spPr>
            <a:xfrm>
              <a:off x="0" y="2001434"/>
              <a:ext cx="10515600" cy="3212400"/>
            </a:xfrm>
            <a:prstGeom prst="roundRect">
              <a:avLst>
                <a:gd fmla="val 10000" name="adj"/>
              </a:avLst>
            </a:prstGeom>
            <a:solidFill>
              <a:srgbClr val="A4A4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0" name="Google Shape;240;p26"/>
            <p:cNvSpPr/>
            <p:nvPr/>
          </p:nvSpPr>
          <p:spPr>
            <a:xfrm>
              <a:off x="475539" y="3175387"/>
              <a:ext cx="864600" cy="864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1" name="Google Shape;241;p26"/>
            <p:cNvSpPr/>
            <p:nvPr/>
          </p:nvSpPr>
          <p:spPr>
            <a:xfrm>
              <a:off x="1815696" y="2821680"/>
              <a:ext cx="47319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2" name="Google Shape;242;p26"/>
            <p:cNvSpPr txBox="1"/>
            <p:nvPr/>
          </p:nvSpPr>
          <p:spPr>
            <a:xfrm>
              <a:off x="1815696" y="2821680"/>
              <a:ext cx="47319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Installing RStudio Desktop</a:t>
              </a:r>
              <a:endParaRPr sz="1100"/>
            </a:p>
          </p:txBody>
        </p:sp>
        <p:sp>
          <p:nvSpPr>
            <p:cNvPr id="243" name="Google Shape;243;p26"/>
            <p:cNvSpPr/>
            <p:nvPr/>
          </p:nvSpPr>
          <p:spPr>
            <a:xfrm>
              <a:off x="6547716" y="2821680"/>
              <a:ext cx="39660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26"/>
            <p:cNvSpPr txBox="1"/>
            <p:nvPr/>
          </p:nvSpPr>
          <p:spPr>
            <a:xfrm>
              <a:off x="6547716" y="2821680"/>
              <a:ext cx="39660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00000"/>
                </a:lnSpc>
                <a:spcBef>
                  <a:spcPts val="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Go to </a:t>
              </a:r>
              <a:r>
                <a:rPr b="0" i="0" lang="en" sz="800" u="sng" cap="none" strike="noStrike">
                  <a:solidFill>
                    <a:schemeClr val="dk1"/>
                  </a:solidFill>
                  <a:latin typeface="Calibri"/>
                  <a:ea typeface="Calibri"/>
                  <a:cs typeface="Calibri"/>
                  <a:sym typeface="Calibri"/>
                  <a:hlinkClick r:id="rId6"/>
                </a:rPr>
                <a:t>https://www.anaconda.com/distribution/</a:t>
              </a:r>
              <a:endParaRPr b="0" i="0" sz="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Download the appropriate version of the free Open Source edition. We used Python version 3.7</a:t>
              </a:r>
              <a:endParaRPr sz="1100"/>
            </a:p>
            <a:p>
              <a:pPr indent="0" lvl="0" marL="0" marR="0" rtl="0" algn="l">
                <a:lnSpc>
                  <a:spcPct val="100000"/>
                </a:lnSpc>
                <a:spcBef>
                  <a:spcPts val="30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The main component within Anaconda that we will be using is Spyder, which is an integrated development environment (IDE) for Python</a:t>
              </a:r>
              <a:endParaRPr sz="1100"/>
            </a:p>
            <a:p>
              <a:pPr indent="0" lvl="0" marL="0" marR="0" rtl="0" algn="l">
                <a:lnSpc>
                  <a:spcPct val="100000"/>
                </a:lnSpc>
                <a:spcBef>
                  <a:spcPts val="30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Choose the right edition for your personal computer (Windows, Mac, Ubuntu etc)</a:t>
              </a:r>
              <a:endParaRPr sz="1100"/>
            </a:p>
            <a:p>
              <a:pPr indent="0" lvl="0" marL="0" marR="0" rtl="0" algn="l">
                <a:lnSpc>
                  <a:spcPct val="100000"/>
                </a:lnSpc>
                <a:spcBef>
                  <a:spcPts val="300"/>
                </a:spcBef>
                <a:spcAft>
                  <a:spcPts val="0"/>
                </a:spcAft>
                <a:buClr>
                  <a:schemeClr val="dk1"/>
                </a:buClr>
                <a:buSzPts val="800"/>
                <a:buFont typeface="Calibri"/>
                <a:buNone/>
              </a:pPr>
              <a:r>
                <a:t/>
              </a:r>
              <a:endParaRPr b="0" i="0" sz="800" u="none" cap="none" strike="noStrike">
                <a:solidFill>
                  <a:schemeClr val="dk1"/>
                </a:solidFill>
                <a:latin typeface="Calibri"/>
                <a:ea typeface="Calibri"/>
                <a:cs typeface="Calibri"/>
                <a:sym typeface="Calibri"/>
              </a:endParaRPr>
            </a:p>
            <a:p>
              <a:pPr indent="0" lvl="0" marL="0" marR="0" rtl="0" algn="l">
                <a:lnSpc>
                  <a:spcPct val="100000"/>
                </a:lnSpc>
                <a:spcBef>
                  <a:spcPts val="30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Follow the detailed instructions to install the software</a:t>
              </a:r>
              <a:endParaRPr sz="1100"/>
            </a:p>
            <a:p>
              <a:pPr indent="0" lvl="0" marL="0" marR="0" rtl="0" algn="l">
                <a:lnSpc>
                  <a:spcPct val="100000"/>
                </a:lnSpc>
                <a:spcBef>
                  <a:spcPts val="30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The Python Software along with standard packages are automatically included</a:t>
              </a:r>
              <a:endParaRPr sz="1100"/>
            </a:p>
          </p:txBody>
        </p:sp>
      </p:grpSp>
      <p:sp>
        <p:nvSpPr>
          <p:cNvPr id="245" name="Google Shape;245;p26"/>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46" name="Google Shape;246;p26"/>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47" name="Google Shape;247;p26"/>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0" y="547091"/>
            <a:ext cx="7886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2. Emotion Analysis: IBM Watson ToneAnalyzer</a:t>
            </a:r>
            <a:endParaRPr b="1" sz="2400"/>
          </a:p>
        </p:txBody>
      </p:sp>
      <p:grpSp>
        <p:nvGrpSpPr>
          <p:cNvPr id="253" name="Google Shape;253;p27"/>
          <p:cNvGrpSpPr/>
          <p:nvPr/>
        </p:nvGrpSpPr>
        <p:grpSpPr>
          <a:xfrm>
            <a:off x="247650" y="1160294"/>
            <a:ext cx="7886700" cy="3883079"/>
            <a:chOff x="0" y="36395"/>
            <a:chExt cx="10515600" cy="5177439"/>
          </a:xfrm>
        </p:grpSpPr>
        <p:sp>
          <p:nvSpPr>
            <p:cNvPr id="254" name="Google Shape;254;p27"/>
            <p:cNvSpPr/>
            <p:nvPr/>
          </p:nvSpPr>
          <p:spPr>
            <a:xfrm>
              <a:off x="0" y="36395"/>
              <a:ext cx="10515600" cy="1572000"/>
            </a:xfrm>
            <a:prstGeom prst="roundRect">
              <a:avLst>
                <a:gd fmla="val 10000" name="adj"/>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27"/>
            <p:cNvSpPr/>
            <p:nvPr/>
          </p:nvSpPr>
          <p:spPr>
            <a:xfrm>
              <a:off x="475539" y="390102"/>
              <a:ext cx="864600" cy="8646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6" name="Google Shape;256;p27"/>
            <p:cNvSpPr/>
            <p:nvPr/>
          </p:nvSpPr>
          <p:spPr>
            <a:xfrm>
              <a:off x="1815696" y="36395"/>
              <a:ext cx="47319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7" name="Google Shape;257;p27"/>
            <p:cNvSpPr txBox="1"/>
            <p:nvPr/>
          </p:nvSpPr>
          <p:spPr>
            <a:xfrm>
              <a:off x="1815696" y="36395"/>
              <a:ext cx="47319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What is IBM ToneAnalyzer</a:t>
              </a:r>
              <a:endParaRPr b="0" i="0" sz="1900" u="none" cap="none" strike="noStrike">
                <a:solidFill>
                  <a:schemeClr val="dk1"/>
                </a:solidFill>
                <a:latin typeface="Calibri"/>
                <a:ea typeface="Calibri"/>
                <a:cs typeface="Calibri"/>
                <a:sym typeface="Calibri"/>
              </a:endParaRPr>
            </a:p>
          </p:txBody>
        </p:sp>
        <p:sp>
          <p:nvSpPr>
            <p:cNvPr id="258" name="Google Shape;258;p27"/>
            <p:cNvSpPr/>
            <p:nvPr/>
          </p:nvSpPr>
          <p:spPr>
            <a:xfrm>
              <a:off x="6547716" y="36395"/>
              <a:ext cx="39660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9" name="Google Shape;259;p27"/>
            <p:cNvSpPr txBox="1"/>
            <p:nvPr/>
          </p:nvSpPr>
          <p:spPr>
            <a:xfrm>
              <a:off x="5781867" y="36403"/>
              <a:ext cx="47319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70000"/>
                </a:lnSpc>
                <a:spcBef>
                  <a:spcPts val="0"/>
                </a:spcBef>
                <a:spcAft>
                  <a:spcPts val="0"/>
                </a:spcAft>
                <a:buClr>
                  <a:schemeClr val="dk1"/>
                </a:buClr>
                <a:buSzPts val="800"/>
                <a:buFont typeface="Calibri"/>
                <a:buNone/>
              </a:pPr>
              <a:r>
                <a:rPr i="0" lang="en" sz="1200" u="none" cap="none" strike="noStrike">
                  <a:solidFill>
                    <a:schemeClr val="dk1"/>
                  </a:solidFill>
                  <a:latin typeface="Calibri"/>
                  <a:ea typeface="Calibri"/>
                  <a:cs typeface="Calibri"/>
                  <a:sym typeface="Calibri"/>
                </a:rPr>
                <a:t>The IBM Watson™ Tone Analyzer service uses linguistic analysis to detect emotional and language tones in written text</a:t>
              </a:r>
              <a:endParaRPr sz="1200">
                <a:latin typeface="Calibri"/>
                <a:ea typeface="Calibri"/>
                <a:cs typeface="Calibri"/>
                <a:sym typeface="Calibri"/>
              </a:endParaRPr>
            </a:p>
            <a:p>
              <a:pPr indent="0" lvl="0" marL="0" marR="0" rtl="0" algn="l">
                <a:lnSpc>
                  <a:spcPct val="70000"/>
                </a:lnSpc>
                <a:spcBef>
                  <a:spcPts val="0"/>
                </a:spcBef>
                <a:spcAft>
                  <a:spcPts val="0"/>
                </a:spcAft>
                <a:buClr>
                  <a:schemeClr val="dk1"/>
                </a:buClr>
                <a:buSzPts val="800"/>
                <a:buFont typeface="Calibri"/>
                <a:buNone/>
              </a:pPr>
              <a:r>
                <a:t/>
              </a:r>
              <a:endParaRPr i="0" sz="120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Clr>
                  <a:schemeClr val="dk1"/>
                </a:buClr>
                <a:buSzPts val="800"/>
                <a:buFont typeface="Calibri"/>
                <a:buNone/>
              </a:pPr>
              <a:r>
                <a:rPr i="0" lang="en" sz="1200" u="none" cap="none" strike="noStrike">
                  <a:solidFill>
                    <a:schemeClr val="dk1"/>
                  </a:solidFill>
                  <a:latin typeface="Calibri"/>
                  <a:ea typeface="Calibri"/>
                  <a:cs typeface="Calibri"/>
                  <a:sym typeface="Calibri"/>
                </a:rPr>
                <a:t>Reference: </a:t>
              </a:r>
              <a:r>
                <a:rPr i="0" lang="en" sz="1200" u="sng" cap="none" strike="noStrike">
                  <a:solidFill>
                    <a:schemeClr val="dk1"/>
                  </a:solidFill>
                  <a:latin typeface="Calibri"/>
                  <a:ea typeface="Calibri"/>
                  <a:cs typeface="Calibri"/>
                  <a:sym typeface="Calibri"/>
                  <a:hlinkClick r:id="rId4"/>
                </a:rPr>
                <a:t>https://www.ibm.com/cloud/watson-tone-analyzer</a:t>
              </a:r>
              <a:endParaRPr i="0" sz="1200" u="none" cap="none" strike="noStrike">
                <a:solidFill>
                  <a:schemeClr val="dk1"/>
                </a:solidFill>
                <a:latin typeface="Calibri"/>
                <a:ea typeface="Calibri"/>
                <a:cs typeface="Calibri"/>
                <a:sym typeface="Calibri"/>
              </a:endParaRPr>
            </a:p>
          </p:txBody>
        </p:sp>
        <p:sp>
          <p:nvSpPr>
            <p:cNvPr id="260" name="Google Shape;260;p27"/>
            <p:cNvSpPr/>
            <p:nvPr/>
          </p:nvSpPr>
          <p:spPr>
            <a:xfrm>
              <a:off x="0" y="2001434"/>
              <a:ext cx="10515600" cy="3212400"/>
            </a:xfrm>
            <a:prstGeom prst="roundRect">
              <a:avLst>
                <a:gd fmla="val 10000" name="adj"/>
              </a:avLst>
            </a:prstGeom>
            <a:solidFill>
              <a:srgbClr val="A4A4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1" name="Google Shape;261;p27"/>
            <p:cNvSpPr/>
            <p:nvPr/>
          </p:nvSpPr>
          <p:spPr>
            <a:xfrm>
              <a:off x="475539" y="3175387"/>
              <a:ext cx="864600" cy="8646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2" name="Google Shape;262;p27"/>
            <p:cNvSpPr/>
            <p:nvPr/>
          </p:nvSpPr>
          <p:spPr>
            <a:xfrm>
              <a:off x="1815696" y="2821680"/>
              <a:ext cx="47319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3" name="Google Shape;263;p27"/>
            <p:cNvSpPr txBox="1"/>
            <p:nvPr/>
          </p:nvSpPr>
          <p:spPr>
            <a:xfrm>
              <a:off x="1815696" y="2821680"/>
              <a:ext cx="47319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Creating your Credentials</a:t>
              </a:r>
              <a:endParaRPr sz="1100"/>
            </a:p>
          </p:txBody>
        </p:sp>
        <p:sp>
          <p:nvSpPr>
            <p:cNvPr id="264" name="Google Shape;264;p27"/>
            <p:cNvSpPr/>
            <p:nvPr/>
          </p:nvSpPr>
          <p:spPr>
            <a:xfrm>
              <a:off x="6547716" y="2821680"/>
              <a:ext cx="3966000" cy="1572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5" name="Google Shape;265;p27"/>
            <p:cNvSpPr txBox="1"/>
            <p:nvPr/>
          </p:nvSpPr>
          <p:spPr>
            <a:xfrm>
              <a:off x="5948164" y="2821669"/>
              <a:ext cx="4565400" cy="1572000"/>
            </a:xfrm>
            <a:prstGeom prst="rect">
              <a:avLst/>
            </a:prstGeom>
            <a:noFill/>
            <a:ln>
              <a:noFill/>
            </a:ln>
          </p:spPr>
          <p:txBody>
            <a:bodyPr anchorCtr="0" anchor="ctr" bIns="124775" lIns="124775" spcFirstLastPara="1" rIns="124775" wrap="square" tIns="124775">
              <a:noAutofit/>
            </a:bodyPr>
            <a:lstStyle/>
            <a:p>
              <a:pPr indent="0" lvl="0" marL="0" marR="0" rtl="0" algn="l">
                <a:lnSpc>
                  <a:spcPct val="60000"/>
                </a:lnSpc>
                <a:spcBef>
                  <a:spcPts val="0"/>
                </a:spcBef>
                <a:spcAft>
                  <a:spcPts val="0"/>
                </a:spcAft>
                <a:buNone/>
              </a:pPr>
              <a:r>
                <a:rPr b="0" i="0" lang="en" sz="1200" u="none" cap="none" strike="noStrike">
                  <a:solidFill>
                    <a:schemeClr val="dk1"/>
                  </a:solidFill>
                  <a:latin typeface="Calibri"/>
                  <a:ea typeface="Calibri"/>
                  <a:cs typeface="Calibri"/>
                  <a:sym typeface="Calibri"/>
                </a:rPr>
                <a:t>Go to </a:t>
              </a:r>
              <a:r>
                <a:rPr b="0" i="0" lang="en" sz="1200" u="sng" cap="none" strike="noStrike">
                  <a:solidFill>
                    <a:schemeClr val="dk1"/>
                  </a:solidFill>
                  <a:latin typeface="Calibri"/>
                  <a:ea typeface="Calibri"/>
                  <a:cs typeface="Calibri"/>
                  <a:sym typeface="Calibri"/>
                  <a:hlinkClick r:id="rId6"/>
                </a:rPr>
                <a:t>https://www.ibm.com/cloud/watson-tone-analyzer</a:t>
              </a:r>
              <a:endParaRPr b="0" i="0" sz="1200" u="none" cap="none" strike="noStrike">
                <a:solidFill>
                  <a:schemeClr val="dk1"/>
                </a:solidFill>
                <a:latin typeface="Calibri"/>
                <a:ea typeface="Calibri"/>
                <a:cs typeface="Calibri"/>
                <a:sym typeface="Calibri"/>
              </a:endParaRPr>
            </a:p>
            <a:p>
              <a:pPr indent="0" lvl="0" marL="0" marR="0" rtl="0" algn="l">
                <a:lnSpc>
                  <a:spcPct val="6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60000"/>
                </a:lnSpc>
                <a:spcBef>
                  <a:spcPts val="0"/>
                </a:spcBef>
                <a:spcAft>
                  <a:spcPts val="0"/>
                </a:spcAft>
                <a:buNone/>
              </a:pPr>
              <a:r>
                <a:rPr b="0" i="0" lang="en" sz="1200" u="none" cap="none" strike="noStrike">
                  <a:solidFill>
                    <a:schemeClr val="dk1"/>
                  </a:solidFill>
                  <a:latin typeface="Calibri"/>
                  <a:ea typeface="Calibri"/>
                  <a:cs typeface="Calibri"/>
                  <a:sym typeface="Calibri"/>
                </a:rPr>
                <a:t>Click on Sign-up (button on Top Right of screen)</a:t>
              </a:r>
              <a:endParaRPr sz="1200"/>
            </a:p>
            <a:p>
              <a:pPr indent="0" lvl="0" marL="0" marR="0" rtl="0" algn="l">
                <a:lnSpc>
                  <a:spcPct val="6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60000"/>
                </a:lnSpc>
                <a:spcBef>
                  <a:spcPts val="0"/>
                </a:spcBef>
                <a:spcAft>
                  <a:spcPts val="0"/>
                </a:spcAft>
                <a:buNone/>
              </a:pPr>
              <a:r>
                <a:rPr b="0" i="0" lang="en" sz="1200" u="none" cap="none" strike="noStrike">
                  <a:solidFill>
                    <a:schemeClr val="dk1"/>
                  </a:solidFill>
                  <a:latin typeface="Calibri"/>
                  <a:ea typeface="Calibri"/>
                  <a:cs typeface="Calibri"/>
                  <a:sym typeface="Calibri"/>
                </a:rPr>
                <a:t>Complete the form and verify your email account</a:t>
              </a:r>
              <a:endParaRPr sz="1200"/>
            </a:p>
            <a:p>
              <a:pPr indent="0" lvl="0" marL="0" marR="0" rtl="0" algn="l">
                <a:lnSpc>
                  <a:spcPct val="6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60000"/>
                </a:lnSpc>
                <a:spcBef>
                  <a:spcPts val="0"/>
                </a:spcBef>
                <a:spcAft>
                  <a:spcPts val="0"/>
                </a:spcAft>
                <a:buNone/>
              </a:pPr>
              <a:r>
                <a:rPr b="0" i="0" lang="en" sz="1200" u="none" cap="none" strike="noStrike">
                  <a:solidFill>
                    <a:schemeClr val="dk1"/>
                  </a:solidFill>
                  <a:latin typeface="Calibri"/>
                  <a:ea typeface="Calibri"/>
                  <a:cs typeface="Calibri"/>
                  <a:sym typeface="Calibri"/>
                </a:rPr>
                <a:t>With the free offering, you will be able to call this service 2500 times a month at no cost</a:t>
              </a:r>
              <a:endParaRPr sz="1200"/>
            </a:p>
            <a:p>
              <a:pPr indent="0" lvl="0" marL="0" marR="0" rtl="0" algn="l">
                <a:lnSpc>
                  <a:spcPct val="6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lnSpc>
                  <a:spcPct val="60000"/>
                </a:lnSpc>
                <a:spcBef>
                  <a:spcPts val="0"/>
                </a:spcBef>
                <a:spcAft>
                  <a:spcPts val="0"/>
                </a:spcAft>
                <a:buNone/>
              </a:pPr>
              <a:r>
                <a:rPr b="0" i="0" lang="en" sz="1200" u="none" cap="none" strike="noStrike">
                  <a:solidFill>
                    <a:schemeClr val="dk1"/>
                  </a:solidFill>
                  <a:latin typeface="Calibri"/>
                  <a:ea typeface="Calibri"/>
                  <a:cs typeface="Calibri"/>
                  <a:sym typeface="Calibri"/>
                </a:rPr>
                <a:t>With each call, you can send this service your text, and you will get a response with all the various emotions that IBM detects in the text, along with the respective strengths</a:t>
              </a:r>
              <a:endParaRPr sz="1200"/>
            </a:p>
          </p:txBody>
        </p:sp>
      </p:grpSp>
      <p:sp>
        <p:nvSpPr>
          <p:cNvPr id="266" name="Google Shape;266;p27"/>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67" name="Google Shape;267;p27"/>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68" name="Google Shape;268;p27"/>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628650" y="494848"/>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2. Emotion Analysis: Python Code</a:t>
            </a:r>
            <a:endParaRPr sz="2400"/>
          </a:p>
        </p:txBody>
      </p:sp>
      <p:sp>
        <p:nvSpPr>
          <p:cNvPr id="274" name="Google Shape;274;p28"/>
          <p:cNvSpPr txBox="1"/>
          <p:nvPr>
            <p:ph idx="1" type="body"/>
          </p:nvPr>
        </p:nvSpPr>
        <p:spPr>
          <a:xfrm>
            <a:off x="628650" y="1297408"/>
            <a:ext cx="7886700" cy="32331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Char char="•"/>
            </a:pPr>
            <a:r>
              <a:rPr lang="en" sz="1500"/>
              <a:t>We will now go through each of 666 text files, and send them to IBM Watson one at a time</a:t>
            </a:r>
            <a:endParaRPr/>
          </a:p>
          <a:p>
            <a:pPr indent="-171450" lvl="0" marL="177800" rtl="0" algn="l">
              <a:lnSpc>
                <a:spcPct val="90000"/>
              </a:lnSpc>
              <a:spcBef>
                <a:spcPts val="800"/>
              </a:spcBef>
              <a:spcAft>
                <a:spcPts val="0"/>
              </a:spcAft>
              <a:buClr>
                <a:schemeClr val="dk1"/>
              </a:buClr>
              <a:buSzPts val="1500"/>
              <a:buChar char="•"/>
            </a:pPr>
            <a:r>
              <a:rPr lang="en" sz="1500"/>
              <a:t>For each file, we will get a response back with the emotions (and their strengths) that IBM detects</a:t>
            </a:r>
            <a:endParaRPr/>
          </a:p>
          <a:p>
            <a:pPr indent="-171450" lvl="0" marL="177800" rtl="0" algn="l">
              <a:lnSpc>
                <a:spcPct val="90000"/>
              </a:lnSpc>
              <a:spcBef>
                <a:spcPts val="800"/>
              </a:spcBef>
              <a:spcAft>
                <a:spcPts val="0"/>
              </a:spcAft>
              <a:buClr>
                <a:schemeClr val="dk1"/>
              </a:buClr>
              <a:buSzPts val="1500"/>
              <a:buChar char="•"/>
            </a:pPr>
            <a:r>
              <a:rPr lang="en" sz="1500"/>
              <a:t>IBM Watson detects the following emotions in the Text</a:t>
            </a:r>
            <a:endParaRPr/>
          </a:p>
          <a:p>
            <a:pPr indent="-177800" lvl="1" marL="520700" rtl="0" algn="l">
              <a:lnSpc>
                <a:spcPct val="90000"/>
              </a:lnSpc>
              <a:spcBef>
                <a:spcPts val="400"/>
              </a:spcBef>
              <a:spcAft>
                <a:spcPts val="0"/>
              </a:spcAft>
              <a:buClr>
                <a:schemeClr val="dk1"/>
              </a:buClr>
              <a:buSzPts val="1200"/>
              <a:buChar char="•"/>
            </a:pPr>
            <a:r>
              <a:rPr lang="en" sz="1200"/>
              <a:t>Anger</a:t>
            </a:r>
            <a:endParaRPr/>
          </a:p>
          <a:p>
            <a:pPr indent="-177800" lvl="1" marL="520700" rtl="0" algn="l">
              <a:lnSpc>
                <a:spcPct val="90000"/>
              </a:lnSpc>
              <a:spcBef>
                <a:spcPts val="400"/>
              </a:spcBef>
              <a:spcAft>
                <a:spcPts val="0"/>
              </a:spcAft>
              <a:buClr>
                <a:schemeClr val="dk1"/>
              </a:buClr>
              <a:buSzPts val="1200"/>
              <a:buChar char="•"/>
            </a:pPr>
            <a:r>
              <a:rPr lang="en" sz="1200"/>
              <a:t>Fear</a:t>
            </a:r>
            <a:endParaRPr/>
          </a:p>
          <a:p>
            <a:pPr indent="-177800" lvl="1" marL="520700" rtl="0" algn="l">
              <a:lnSpc>
                <a:spcPct val="90000"/>
              </a:lnSpc>
              <a:spcBef>
                <a:spcPts val="400"/>
              </a:spcBef>
              <a:spcAft>
                <a:spcPts val="0"/>
              </a:spcAft>
              <a:buClr>
                <a:schemeClr val="dk1"/>
              </a:buClr>
              <a:buSzPts val="1200"/>
              <a:buChar char="•"/>
            </a:pPr>
            <a:r>
              <a:rPr lang="en" sz="1200"/>
              <a:t>Joy</a:t>
            </a:r>
            <a:endParaRPr/>
          </a:p>
          <a:p>
            <a:pPr indent="-177800" lvl="1" marL="520700" rtl="0" algn="l">
              <a:lnSpc>
                <a:spcPct val="90000"/>
              </a:lnSpc>
              <a:spcBef>
                <a:spcPts val="400"/>
              </a:spcBef>
              <a:spcAft>
                <a:spcPts val="0"/>
              </a:spcAft>
              <a:buClr>
                <a:schemeClr val="dk1"/>
              </a:buClr>
              <a:buSzPts val="1200"/>
              <a:buChar char="•"/>
            </a:pPr>
            <a:r>
              <a:rPr lang="en" sz="1200"/>
              <a:t>Sadness</a:t>
            </a:r>
            <a:endParaRPr/>
          </a:p>
          <a:p>
            <a:pPr indent="-177800" lvl="1" marL="520700" rtl="0" algn="l">
              <a:lnSpc>
                <a:spcPct val="90000"/>
              </a:lnSpc>
              <a:spcBef>
                <a:spcPts val="400"/>
              </a:spcBef>
              <a:spcAft>
                <a:spcPts val="0"/>
              </a:spcAft>
              <a:buClr>
                <a:schemeClr val="dk1"/>
              </a:buClr>
              <a:buSzPts val="1200"/>
              <a:buChar char="•"/>
            </a:pPr>
            <a:r>
              <a:rPr lang="en" sz="1200"/>
              <a:t>Analytical</a:t>
            </a:r>
            <a:endParaRPr/>
          </a:p>
          <a:p>
            <a:pPr indent="-177800" lvl="1" marL="520700" rtl="0" algn="l">
              <a:lnSpc>
                <a:spcPct val="90000"/>
              </a:lnSpc>
              <a:spcBef>
                <a:spcPts val="400"/>
              </a:spcBef>
              <a:spcAft>
                <a:spcPts val="0"/>
              </a:spcAft>
              <a:buClr>
                <a:schemeClr val="dk1"/>
              </a:buClr>
              <a:buSzPts val="1200"/>
              <a:buChar char="•"/>
            </a:pPr>
            <a:r>
              <a:rPr lang="en" sz="1200"/>
              <a:t>Confident</a:t>
            </a:r>
            <a:endParaRPr/>
          </a:p>
          <a:p>
            <a:pPr indent="-177800" lvl="1" marL="520700" rtl="0" algn="l">
              <a:lnSpc>
                <a:spcPct val="90000"/>
              </a:lnSpc>
              <a:spcBef>
                <a:spcPts val="400"/>
              </a:spcBef>
              <a:spcAft>
                <a:spcPts val="0"/>
              </a:spcAft>
              <a:buClr>
                <a:schemeClr val="dk1"/>
              </a:buClr>
              <a:buSzPts val="1200"/>
              <a:buChar char="•"/>
            </a:pPr>
            <a:r>
              <a:rPr lang="en" sz="1200"/>
              <a:t>Tentative</a:t>
            </a:r>
            <a:endParaRPr/>
          </a:p>
          <a:p>
            <a:pPr indent="-171450" lvl="0" marL="177800" rtl="0" algn="l">
              <a:lnSpc>
                <a:spcPct val="90000"/>
              </a:lnSpc>
              <a:spcBef>
                <a:spcPts val="800"/>
              </a:spcBef>
              <a:spcAft>
                <a:spcPts val="0"/>
              </a:spcAft>
              <a:buClr>
                <a:schemeClr val="dk1"/>
              </a:buClr>
              <a:buSzPts val="1500"/>
              <a:buChar char="•"/>
            </a:pPr>
            <a:r>
              <a:rPr lang="en" sz="1500"/>
              <a:t>Each of these emotions is assigned a score between 0.50 to 0.99. If an emotion has a value of less than 0.50, then it is deemed weak and ignored</a:t>
            </a:r>
            <a:endParaRPr/>
          </a:p>
          <a:p>
            <a:pPr indent="-76200" lvl="0" marL="177800" rtl="0" algn="l">
              <a:lnSpc>
                <a:spcPct val="90000"/>
              </a:lnSpc>
              <a:spcBef>
                <a:spcPts val="800"/>
              </a:spcBef>
              <a:spcAft>
                <a:spcPts val="0"/>
              </a:spcAft>
              <a:buClr>
                <a:schemeClr val="dk1"/>
              </a:buClr>
              <a:buSzPts val="1500"/>
              <a:buNone/>
            </a:pPr>
            <a:r>
              <a:t/>
            </a:r>
            <a:endParaRPr sz="1500"/>
          </a:p>
        </p:txBody>
      </p:sp>
      <p:sp>
        <p:nvSpPr>
          <p:cNvPr id="275" name="Google Shape;275;p28"/>
          <p:cNvSpPr/>
          <p:nvPr/>
        </p:nvSpPr>
        <p:spPr>
          <a:xfrm>
            <a:off x="4780925"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76" name="Google Shape;276;p28"/>
          <p:cNvSpPr/>
          <p:nvPr/>
        </p:nvSpPr>
        <p:spPr>
          <a:xfrm>
            <a:off x="5953975" y="1657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77" name="Google Shape;277;p28"/>
          <p:cNvSpPr/>
          <p:nvPr/>
        </p:nvSpPr>
        <p:spPr>
          <a:xfrm>
            <a:off x="7207600"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476250" y="304800"/>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2. Emotion Analysis: Python Code – 1 of 4</a:t>
            </a:r>
            <a:endParaRPr sz="2400"/>
          </a:p>
        </p:txBody>
      </p:sp>
      <p:graphicFrame>
        <p:nvGraphicFramePr>
          <p:cNvPr id="283" name="Google Shape;283;p29"/>
          <p:cNvGraphicFramePr/>
          <p:nvPr/>
        </p:nvGraphicFramePr>
        <p:xfrm>
          <a:off x="557213" y="1005900"/>
          <a:ext cx="3000000" cy="3000000"/>
        </p:xfrm>
        <a:graphic>
          <a:graphicData uri="http://schemas.openxmlformats.org/drawingml/2006/table">
            <a:tbl>
              <a:tblPr>
                <a:noFill/>
                <a:tableStyleId>{4FDA7D20-2AAB-4721-B667-7F1D106744A5}</a:tableStyleId>
              </a:tblPr>
              <a:tblGrid>
                <a:gridCol w="3857625"/>
                <a:gridCol w="3857625"/>
              </a:tblGrid>
              <a:tr h="285750">
                <a:tc>
                  <a:txBody>
                    <a:bodyPr/>
                    <a:lstStyle/>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Code </a:t>
                      </a:r>
                      <a:endParaRPr sz="900">
                        <a:solidFill>
                          <a:schemeClr val="dk1"/>
                        </a:solidFill>
                        <a:latin typeface="Courier New"/>
                        <a:ea typeface="Courier New"/>
                        <a:cs typeface="Courier New"/>
                        <a:sym typeface="Courier New"/>
                      </a:endParaRPr>
                    </a:p>
                  </a:txBody>
                  <a:tcPr marT="68575" marB="68575" marR="68575" marL="68575"/>
                </a:tc>
                <a:tc>
                  <a:txBody>
                    <a:bodyPr/>
                    <a:lstStyle/>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Comments </a:t>
                      </a:r>
                      <a:endParaRPr sz="900">
                        <a:solidFill>
                          <a:schemeClr val="dk1"/>
                        </a:solidFill>
                        <a:latin typeface="Courier New"/>
                        <a:ea typeface="Courier New"/>
                        <a:cs typeface="Courier New"/>
                        <a:sym typeface="Courier New"/>
                      </a:endParaRPr>
                    </a:p>
                  </a:txBody>
                  <a:tcPr marT="68575" marB="68575" marR="68575" marL="68575"/>
                </a:tc>
              </a:tr>
              <a:tr h="285750">
                <a:tc>
                  <a:txBody>
                    <a:bodyPr/>
                    <a:lstStyle/>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from ibm_watson import ToneAnalyzerV3</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from ibm_cloud_sdk_core.authenticators import IAMAuthenticator</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import re</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import glob</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import os</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import csv</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import pandas as pd</a:t>
                      </a:r>
                      <a:endParaRPr sz="900">
                        <a:solidFill>
                          <a:schemeClr val="dk1"/>
                        </a:solidFill>
                        <a:latin typeface="Courier New"/>
                        <a:ea typeface="Courier New"/>
                        <a:cs typeface="Courier New"/>
                        <a:sym typeface="Courier New"/>
                      </a:endParaRPr>
                    </a:p>
                  </a:txBody>
                  <a:tcPr marT="68575" marB="68575" marR="68575" marL="68575"/>
                </a:tc>
                <a:tc>
                  <a:txBody>
                    <a:bodyPr/>
                    <a:lstStyle/>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Import libraries for Sentiment Analysis, File Processing and DataFrames</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Note: If ibm_watson is not importing, please open the Anaconda prompt that was installed with the Anaconda on your computer.</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Then, use the function pip install --upgrade ibm-watson to install Watson. </a:t>
                      </a:r>
                      <a:endParaRPr sz="900">
                        <a:solidFill>
                          <a:schemeClr val="dk1"/>
                        </a:solidFill>
                        <a:latin typeface="Courier New"/>
                        <a:ea typeface="Courier New"/>
                        <a:cs typeface="Courier New"/>
                        <a:sym typeface="Courier New"/>
                      </a:endParaRPr>
                    </a:p>
                    <a:p>
                      <a:pPr indent="0" lvl="0" marL="0" marR="0" rtl="0" algn="l">
                        <a:lnSpc>
                          <a:spcPct val="70000"/>
                        </a:lnSpc>
                        <a:spcBef>
                          <a:spcPts val="800"/>
                        </a:spcBef>
                        <a:spcAft>
                          <a:spcPts val="0"/>
                        </a:spcAft>
                        <a:buNone/>
                      </a:pPr>
                      <a:r>
                        <a:t/>
                      </a:r>
                      <a:endParaRPr sz="900">
                        <a:solidFill>
                          <a:schemeClr val="dk1"/>
                        </a:solidFill>
                        <a:latin typeface="Courier New"/>
                        <a:ea typeface="Courier New"/>
                        <a:cs typeface="Courier New"/>
                        <a:sym typeface="Courier New"/>
                      </a:endParaRPr>
                    </a:p>
                  </a:txBody>
                  <a:tcPr marT="68575" marB="68575" marR="68575" marL="68575"/>
                </a:tc>
              </a:tr>
              <a:tr h="285750">
                <a:tc>
                  <a:txBody>
                    <a:bodyPr/>
                    <a:lstStyle/>
                    <a:p>
                      <a:pPr indent="0" lvl="0" marL="0" rtl="0" algn="l">
                        <a:lnSpc>
                          <a:spcPct val="70000"/>
                        </a:lnSpc>
                        <a:spcBef>
                          <a:spcPts val="800"/>
                        </a:spcBef>
                        <a:spcAft>
                          <a:spcPts val="0"/>
                        </a:spcAft>
                        <a:buClr>
                          <a:schemeClr val="dk1"/>
                        </a:buClr>
                        <a:buSzPts val="900"/>
                        <a:buFont typeface="Arial"/>
                        <a:buNone/>
                      </a:pPr>
                      <a:r>
                        <a:rPr lang="en" sz="900">
                          <a:solidFill>
                            <a:schemeClr val="dk1"/>
                          </a:solidFill>
                          <a:latin typeface="Courier New"/>
                          <a:ea typeface="Courier New"/>
                          <a:cs typeface="Courier New"/>
                          <a:sym typeface="Courier New"/>
                        </a:rPr>
                        <a:t>authenticator = IAMAuthenticator('</a:t>
                      </a:r>
                      <a:r>
                        <a:rPr lang="en" sz="900">
                          <a:solidFill>
                            <a:schemeClr val="dk1"/>
                          </a:solidFill>
                          <a:highlight>
                            <a:schemeClr val="dk1"/>
                          </a:highlight>
                          <a:latin typeface="Courier New"/>
                          <a:ea typeface="Courier New"/>
                          <a:cs typeface="Courier New"/>
                          <a:sym typeface="Courier New"/>
                        </a:rPr>
                        <a:t>                          </a:t>
                      </a:r>
                      <a:r>
                        <a:rPr lang="en" sz="900">
                          <a:solidFill>
                            <a:schemeClr val="dk1"/>
                          </a:solidFill>
                          <a:latin typeface="Courier New"/>
                          <a:ea typeface="Courier New"/>
                          <a:cs typeface="Courier New"/>
                          <a:sym typeface="Courier New"/>
                        </a:rPr>
                        <a:t>')</a:t>
                      </a:r>
                      <a:endParaRPr sz="2100">
                        <a:solidFill>
                          <a:schemeClr val="dk1"/>
                        </a:solidFill>
                        <a:latin typeface="Calibri"/>
                        <a:ea typeface="Calibri"/>
                        <a:cs typeface="Calibri"/>
                        <a:sym typeface="Calibri"/>
                      </a:endParaRPr>
                    </a:p>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tone_analyzer = ToneAnalyzerV3(version='2017-09-21', authenticator=authenticator)</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Setup authentication for IBM Watson Tone Analyser</a:t>
                      </a:r>
                      <a:endParaRPr sz="1100">
                        <a:latin typeface="Courier New"/>
                        <a:ea typeface="Courier New"/>
                        <a:cs typeface="Courier New"/>
                        <a:sym typeface="Courier New"/>
                      </a:endParaRPr>
                    </a:p>
                  </a:txBody>
                  <a:tcPr marT="68575" marB="68575" marR="68575" marL="68575"/>
                </a:tc>
              </a:tr>
              <a:tr h="285750">
                <a:tc>
                  <a:txBody>
                    <a:bodyPr/>
                    <a:lstStyle/>
                    <a:p>
                      <a:pPr indent="0" lvl="0" marL="0" rtl="0" algn="l">
                        <a:lnSpc>
                          <a:spcPct val="70000"/>
                        </a:lnSpc>
                        <a:spcBef>
                          <a:spcPts val="800"/>
                        </a:spcBef>
                        <a:spcAft>
                          <a:spcPts val="0"/>
                        </a:spcAft>
                        <a:buClr>
                          <a:schemeClr val="dk1"/>
                        </a:buClr>
                        <a:buSzPts val="900"/>
                        <a:buFont typeface="Arial"/>
                        <a:buNone/>
                      </a:pPr>
                      <a:r>
                        <a:rPr lang="en" sz="900">
                          <a:solidFill>
                            <a:schemeClr val="dk1"/>
                          </a:solidFill>
                          <a:latin typeface="Courier New"/>
                          <a:ea typeface="Courier New"/>
                          <a:cs typeface="Courier New"/>
                          <a:sym typeface="Courier New"/>
                        </a:rPr>
                        <a:t>tone_analyzer.set_service_url('https://gateway.watsonplatform.net/tone-analyzer/api')</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Setup the URL for IBM Watson Tone Analyzer</a:t>
                      </a:r>
                      <a:endParaRPr sz="1100">
                        <a:latin typeface="Courier New"/>
                        <a:ea typeface="Courier New"/>
                        <a:cs typeface="Courier New"/>
                        <a:sym typeface="Courier New"/>
                      </a:endParaRPr>
                    </a:p>
                  </a:txBody>
                  <a:tcPr marT="68575" marB="68575" marR="68575" marL="68575"/>
                </a:tc>
              </a:tr>
              <a:tr h="285750">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os.chdir("")</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Put the file location of the Text Files Folder in the quotes below</a:t>
                      </a:r>
                      <a:endParaRPr sz="1100">
                        <a:latin typeface="Courier New"/>
                        <a:ea typeface="Courier New"/>
                        <a:cs typeface="Courier New"/>
                        <a:sym typeface="Courier New"/>
                      </a:endParaRPr>
                    </a:p>
                  </a:txBody>
                  <a:tcPr marT="68575" marB="68575" marR="68575" marL="68575"/>
                </a:tc>
              </a:tr>
              <a:tr h="285750">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listOfFiles = glob.glob("*.txt")</a:t>
                      </a:r>
                      <a:endParaRPr sz="9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900">
                          <a:solidFill>
                            <a:schemeClr val="dk1"/>
                          </a:solidFill>
                          <a:latin typeface="Courier New"/>
                          <a:ea typeface="Courier New"/>
                          <a:cs typeface="Courier New"/>
                          <a:sym typeface="Courier New"/>
                        </a:rPr>
                        <a:t># Create a list of the 666 text files</a:t>
                      </a:r>
                      <a:endParaRPr sz="900">
                        <a:solidFill>
                          <a:schemeClr val="dk1"/>
                        </a:solidFill>
                        <a:latin typeface="Courier New"/>
                        <a:ea typeface="Courier New"/>
                        <a:cs typeface="Courier New"/>
                        <a:sym typeface="Courier New"/>
                      </a:endParaRPr>
                    </a:p>
                  </a:txBody>
                  <a:tcPr marT="68575" marB="68575" marR="68575" marL="68575"/>
                </a:tc>
              </a:tr>
            </a:tbl>
          </a:graphicData>
        </a:graphic>
      </p:graphicFrame>
      <p:sp>
        <p:nvSpPr>
          <p:cNvPr id="284" name="Google Shape;284;p29"/>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85" name="Google Shape;285;p29"/>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86" name="Google Shape;286;p29"/>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628650" y="228600"/>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2. Emotion Analysis: Python Code – 2 of 4</a:t>
            </a:r>
            <a:endParaRPr sz="2400"/>
          </a:p>
        </p:txBody>
      </p:sp>
      <p:graphicFrame>
        <p:nvGraphicFramePr>
          <p:cNvPr id="292" name="Google Shape;292;p30"/>
          <p:cNvGraphicFramePr/>
          <p:nvPr/>
        </p:nvGraphicFramePr>
        <p:xfrm>
          <a:off x="714375" y="957263"/>
          <a:ext cx="3000000" cy="3000000"/>
        </p:xfrm>
        <a:graphic>
          <a:graphicData uri="http://schemas.openxmlformats.org/drawingml/2006/table">
            <a:tbl>
              <a:tblPr>
                <a:noFill/>
                <a:tableStyleId>{4FDA7D20-2AAB-4721-B667-7F1D106744A5}</a:tableStyleId>
              </a:tblPr>
              <a:tblGrid>
                <a:gridCol w="3857625"/>
                <a:gridCol w="3857625"/>
              </a:tblGrid>
              <a:tr h="285750">
                <a:tc>
                  <a:txBody>
                    <a:bodyPr/>
                    <a:lstStyle/>
                    <a:p>
                      <a:pPr indent="0" lvl="0" marL="0" rtl="0" algn="l">
                        <a:spcBef>
                          <a:spcPts val="0"/>
                        </a:spcBef>
                        <a:spcAft>
                          <a:spcPts val="0"/>
                        </a:spcAft>
                        <a:buNone/>
                      </a:pPr>
                      <a:r>
                        <a:rPr lang="en" sz="1100">
                          <a:latin typeface="Courier New"/>
                          <a:ea typeface="Courier New"/>
                          <a:cs typeface="Courier New"/>
                          <a:sym typeface="Courier New"/>
                        </a:rPr>
                        <a:t>Code </a:t>
                      </a:r>
                      <a:endParaRPr sz="11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1100">
                          <a:latin typeface="Courier New"/>
                          <a:ea typeface="Courier New"/>
                          <a:cs typeface="Courier New"/>
                          <a:sym typeface="Courier New"/>
                        </a:rPr>
                        <a:t>Comments</a:t>
                      </a:r>
                      <a:endParaRPr sz="1100">
                        <a:latin typeface="Courier New"/>
                        <a:ea typeface="Courier New"/>
                        <a:cs typeface="Courier New"/>
                        <a:sym typeface="Courier New"/>
                      </a:endParaRPr>
                    </a:p>
                  </a:txBody>
                  <a:tcPr marT="68575" marB="68575" marR="68575" marL="68575"/>
                </a:tc>
              </a:tr>
              <a:tr h="285750">
                <a:tc>
                  <a:txBody>
                    <a:bodyPr/>
                    <a:lstStyle/>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weekDict = {}</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idDict = {}</a:t>
                      </a:r>
                      <a:endParaRPr sz="10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for file in listOfFiles:</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details = file.split('-')</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weekDict[file] = int(details[0][2:])</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idDict[file] = int(details[1])</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t/>
                      </a:r>
                      <a:endParaRPr sz="10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rows = []</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for Id in list(set(idDict.values())):</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for week in list(set(weekDict.values())):</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combine = []</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for file in listOfFiles:</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if idDict[file] == Id and weekDict[file] == week:</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                combine.append(file)</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rows.append(combine) </a:t>
                      </a:r>
                      <a:endParaRPr sz="10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90000"/>
                        </a:lnSpc>
                        <a:spcBef>
                          <a:spcPts val="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#getting list of lists of files with matching id and week</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bl>
          </a:graphicData>
        </a:graphic>
      </p:graphicFrame>
      <p:sp>
        <p:nvSpPr>
          <p:cNvPr id="293" name="Google Shape;293;p30"/>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94" name="Google Shape;294;p30"/>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95" name="Google Shape;295;p30"/>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552450" y="685800"/>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2. Emotion Analysis: Python Code – 3 of 4</a:t>
            </a:r>
            <a:endParaRPr sz="2400"/>
          </a:p>
        </p:txBody>
      </p:sp>
      <p:graphicFrame>
        <p:nvGraphicFramePr>
          <p:cNvPr id="301" name="Google Shape;301;p31"/>
          <p:cNvGraphicFramePr/>
          <p:nvPr/>
        </p:nvGraphicFramePr>
        <p:xfrm>
          <a:off x="628650" y="1385888"/>
          <a:ext cx="3000000" cy="3000000"/>
        </p:xfrm>
        <a:graphic>
          <a:graphicData uri="http://schemas.openxmlformats.org/drawingml/2006/table">
            <a:tbl>
              <a:tblPr>
                <a:noFill/>
                <a:tableStyleId>{4FDA7D20-2AAB-4721-B667-7F1D106744A5}</a:tableStyleId>
              </a:tblPr>
              <a:tblGrid>
                <a:gridCol w="3857625"/>
                <a:gridCol w="3857625"/>
              </a:tblGrid>
              <a:tr h="285750">
                <a:tc>
                  <a:txBody>
                    <a:bodyPr/>
                    <a:lstStyle/>
                    <a:p>
                      <a:pPr indent="0" lvl="0" marL="0" rtl="0" algn="l">
                        <a:spcBef>
                          <a:spcPts val="0"/>
                        </a:spcBef>
                        <a:spcAft>
                          <a:spcPts val="0"/>
                        </a:spcAft>
                        <a:buNone/>
                      </a:pPr>
                      <a:r>
                        <a:rPr lang="en" sz="1100">
                          <a:latin typeface="Courier New"/>
                          <a:ea typeface="Courier New"/>
                          <a:cs typeface="Courier New"/>
                          <a:sym typeface="Courier New"/>
                        </a:rPr>
                        <a:t>Code </a:t>
                      </a:r>
                      <a:endParaRPr sz="11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1100">
                          <a:latin typeface="Courier New"/>
                          <a:ea typeface="Courier New"/>
                          <a:cs typeface="Courier New"/>
                          <a:sym typeface="Courier New"/>
                        </a:rPr>
                        <a:t>Comments</a:t>
                      </a:r>
                      <a:endParaRPr sz="1100">
                        <a:latin typeface="Courier New"/>
                        <a:ea typeface="Courier New"/>
                        <a:cs typeface="Courier New"/>
                        <a:sym typeface="Courier New"/>
                      </a:endParaRPr>
                    </a:p>
                  </a:txBody>
                  <a:tcPr marT="68575" marB="68575" marR="68575" marL="68575"/>
                </a:tc>
              </a:tr>
              <a:tr h="285750">
                <a:tc>
                  <a:txBody>
                    <a:bodyPr/>
                    <a:lstStyle/>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combinedFiles = []</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for row in rows:</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if row:</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details = row[0].split('-')</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newName = details[0] + '-' + details[1] + '.txt'</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combinedFiles.append(newName)</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with open(newName, 'w') as new:</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for file in row:</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with open(file, 'r') as f:</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for line in f:</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new.write(line)</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90000"/>
                        </a:lnSpc>
                        <a:spcBef>
                          <a:spcPts val="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#Now, we concatenate the files.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bl>
          </a:graphicData>
        </a:graphic>
      </p:graphicFrame>
      <p:sp>
        <p:nvSpPr>
          <p:cNvPr id="302" name="Google Shape;302;p31"/>
          <p:cNvSpPr/>
          <p:nvPr/>
        </p:nvSpPr>
        <p:spPr>
          <a:xfrm>
            <a:off x="4780925" y="3181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303" name="Google Shape;303;p31"/>
          <p:cNvSpPr/>
          <p:nvPr/>
        </p:nvSpPr>
        <p:spPr>
          <a:xfrm>
            <a:off x="5953975" y="3181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304" name="Google Shape;304;p31"/>
          <p:cNvSpPr/>
          <p:nvPr/>
        </p:nvSpPr>
        <p:spPr>
          <a:xfrm>
            <a:off x="7207600" y="3181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95250" y="309563"/>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2. Emotion Analysis: Python Code – 4 of 4</a:t>
            </a:r>
            <a:endParaRPr sz="2400"/>
          </a:p>
        </p:txBody>
      </p:sp>
      <p:graphicFrame>
        <p:nvGraphicFramePr>
          <p:cNvPr id="310" name="Google Shape;310;p32"/>
          <p:cNvGraphicFramePr/>
          <p:nvPr/>
        </p:nvGraphicFramePr>
        <p:xfrm>
          <a:off x="-12" y="1063988"/>
          <a:ext cx="3000000" cy="3000000"/>
        </p:xfrm>
        <a:graphic>
          <a:graphicData uri="http://schemas.openxmlformats.org/drawingml/2006/table">
            <a:tbl>
              <a:tblPr>
                <a:noFill/>
                <a:tableStyleId>{4FDA7D20-2AAB-4721-B667-7F1D106744A5}</a:tableStyleId>
              </a:tblPr>
              <a:tblGrid>
                <a:gridCol w="5253475"/>
                <a:gridCol w="3736450"/>
              </a:tblGrid>
              <a:tr h="237150">
                <a:tc>
                  <a:txBody>
                    <a:bodyPr/>
                    <a:lstStyle/>
                    <a:p>
                      <a:pPr indent="0" lvl="0" marL="0" rtl="0" algn="l">
                        <a:spcBef>
                          <a:spcPts val="0"/>
                        </a:spcBef>
                        <a:spcAft>
                          <a:spcPts val="0"/>
                        </a:spcAft>
                        <a:buNone/>
                      </a:pPr>
                      <a:r>
                        <a:rPr lang="en" sz="1100">
                          <a:latin typeface="Courier New"/>
                          <a:ea typeface="Courier New"/>
                          <a:cs typeface="Courier New"/>
                          <a:sym typeface="Courier New"/>
                        </a:rPr>
                        <a:t>Code </a:t>
                      </a:r>
                      <a:endParaRPr sz="11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1100">
                          <a:latin typeface="Courier New"/>
                          <a:ea typeface="Courier New"/>
                          <a:cs typeface="Courier New"/>
                          <a:sym typeface="Courier New"/>
                        </a:rPr>
                        <a:t>Comments </a:t>
                      </a:r>
                      <a:endParaRPr sz="1100">
                        <a:latin typeface="Courier New"/>
                        <a:ea typeface="Courier New"/>
                        <a:cs typeface="Courier New"/>
                        <a:sym typeface="Courier New"/>
                      </a:endParaRPr>
                    </a:p>
                  </a:txBody>
                  <a:tcPr marT="68575" marB="68575" marR="68575" marL="68575"/>
                </a:tc>
              </a:tr>
              <a:tr h="3770900">
                <a:tc>
                  <a:txBody>
                    <a:bodyPr/>
                    <a:lstStyle/>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returnedTones = ['Anger', 'Fear', 'Joy', 'Sadness', 'Analytical', 'Confident', 'Tentative']</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filesData = []</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for file in combinedFiles:</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tone_analysis = tone_analyzer.tone({'text':open(file, "r").read()}, content_type='application/json').get_result()  </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fileDict = {}</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details = file.split('-')</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fileDict['ID'] = int(details[1][:len(details[1])-4])</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fileDict['Week'] = int(details[0][2:])</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for item in tone_analysis['document_tone']['tones']:</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fileDict[item['tone_name']] = item['score']</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filesData.append(fileDict)</a:t>
                      </a:r>
                      <a:endParaRPr sz="6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rowList = []</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for fileDict in filesData:</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rowDict = {}</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rowDict['ID'] = fileDict['ID']</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rowDict['Week'] = fileDict['Week']</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for tone in returnedTones:</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if tone in fileDict.keys():</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rowDict[tone] = fileDict[tone]</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else:</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rowDict[tone] = 0</a:t>
                      </a:r>
                      <a:endParaRPr sz="600">
                        <a:solidFill>
                          <a:schemeClr val="dk1"/>
                        </a:solidFill>
                        <a:latin typeface="Calibri"/>
                        <a:ea typeface="Calibri"/>
                        <a:cs typeface="Calibri"/>
                        <a:sym typeface="Calibri"/>
                      </a:endParaRPr>
                    </a:p>
                    <a:p>
                      <a:pPr indent="0" lvl="0" marL="0" rtl="0" algn="l">
                        <a:lnSpc>
                          <a:spcPct val="70000"/>
                        </a:lnSpc>
                        <a:spcBef>
                          <a:spcPts val="800"/>
                        </a:spcBef>
                        <a:spcAft>
                          <a:spcPts val="0"/>
                        </a:spcAft>
                        <a:buClr>
                          <a:schemeClr val="dk1"/>
                        </a:buClr>
                        <a:buSzPts val="700"/>
                        <a:buFont typeface="Arial"/>
                        <a:buNone/>
                      </a:pPr>
                      <a:r>
                        <a:rPr lang="en" sz="600">
                          <a:solidFill>
                            <a:schemeClr val="dk1"/>
                          </a:solidFill>
                          <a:latin typeface="Courier New"/>
                          <a:ea typeface="Courier New"/>
                          <a:cs typeface="Courier New"/>
                          <a:sym typeface="Courier New"/>
                        </a:rPr>
                        <a:t>    rowList.append(rowDict)</a:t>
                      </a:r>
                      <a:endParaRPr sz="600">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0"/>
                        </a:spcBef>
                        <a:spcAft>
                          <a:spcPts val="0"/>
                        </a:spcAft>
                        <a:buClr>
                          <a:schemeClr val="dk1"/>
                        </a:buClr>
                        <a:buSzPts val="700"/>
                        <a:buFont typeface="Arial"/>
                        <a:buNone/>
                      </a:pPr>
                      <a:r>
                        <a:rPr lang="en" sz="1100">
                          <a:solidFill>
                            <a:schemeClr val="dk1"/>
                          </a:solidFill>
                          <a:latin typeface="Courier New"/>
                          <a:ea typeface="Courier New"/>
                          <a:cs typeface="Courier New"/>
                          <a:sym typeface="Courier New"/>
                        </a:rPr>
                        <a:t># Loop through the 666 files, call Tone Analyzer and add the appropriate values to the three lists </a:t>
                      </a:r>
                      <a:endParaRPr sz="11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Clr>
                          <a:schemeClr val="dk1"/>
                        </a:buClr>
                        <a:buSzPts val="700"/>
                        <a:buFont typeface="Arial"/>
                        <a:buNone/>
                      </a:pPr>
                      <a:r>
                        <a:rPr lang="en" sz="1100">
                          <a:solidFill>
                            <a:schemeClr val="dk1"/>
                          </a:solidFill>
                          <a:latin typeface="Courier New"/>
                          <a:ea typeface="Courier New"/>
                          <a:cs typeface="Courier New"/>
                          <a:sym typeface="Courier New"/>
                        </a:rPr>
                        <a:t>#score of 0 indicates that the tone is unlikely to be perceived</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bl>
          </a:graphicData>
        </a:graphic>
      </p:graphicFrame>
      <p:sp>
        <p:nvSpPr>
          <p:cNvPr id="311" name="Google Shape;311;p32"/>
          <p:cNvSpPr/>
          <p:nvPr/>
        </p:nvSpPr>
        <p:spPr>
          <a:xfrm>
            <a:off x="4780925"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312" name="Google Shape;312;p32"/>
          <p:cNvSpPr/>
          <p:nvPr/>
        </p:nvSpPr>
        <p:spPr>
          <a:xfrm>
            <a:off x="5953975" y="1657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313" name="Google Shape;313;p32"/>
          <p:cNvSpPr/>
          <p:nvPr/>
        </p:nvSpPr>
        <p:spPr>
          <a:xfrm>
            <a:off x="7207600"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0" y="547091"/>
            <a:ext cx="7886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3. Presenting Results in an Excel File</a:t>
            </a:r>
            <a:endParaRPr sz="2400"/>
          </a:p>
        </p:txBody>
      </p:sp>
      <p:grpSp>
        <p:nvGrpSpPr>
          <p:cNvPr id="319" name="Google Shape;319;p33"/>
          <p:cNvGrpSpPr/>
          <p:nvPr/>
        </p:nvGrpSpPr>
        <p:grpSpPr>
          <a:xfrm>
            <a:off x="247650" y="1311061"/>
            <a:ext cx="7886700" cy="3650929"/>
            <a:chOff x="0" y="34218"/>
            <a:chExt cx="10515600" cy="4867905"/>
          </a:xfrm>
        </p:grpSpPr>
        <p:sp>
          <p:nvSpPr>
            <p:cNvPr id="320" name="Google Shape;320;p33"/>
            <p:cNvSpPr/>
            <p:nvPr/>
          </p:nvSpPr>
          <p:spPr>
            <a:xfrm>
              <a:off x="0" y="34218"/>
              <a:ext cx="10515600" cy="1478100"/>
            </a:xfrm>
            <a:prstGeom prst="roundRect">
              <a:avLst>
                <a:gd fmla="val 10000" name="adj"/>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1" name="Google Shape;321;p33"/>
            <p:cNvSpPr/>
            <p:nvPr/>
          </p:nvSpPr>
          <p:spPr>
            <a:xfrm>
              <a:off x="447096" y="366769"/>
              <a:ext cx="813000" cy="8130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2" name="Google Shape;322;p33"/>
            <p:cNvSpPr/>
            <p:nvPr/>
          </p:nvSpPr>
          <p:spPr>
            <a:xfrm>
              <a:off x="1707094" y="34218"/>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3" name="Google Shape;323;p33"/>
            <p:cNvSpPr txBox="1"/>
            <p:nvPr/>
          </p:nvSpPr>
          <p:spPr>
            <a:xfrm>
              <a:off x="1707094" y="34218"/>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The output from IBM Watson ToneAnalyzer</a:t>
              </a:r>
              <a:endParaRPr b="0" i="0" sz="1900" u="none" cap="none" strike="noStrike">
                <a:solidFill>
                  <a:schemeClr val="dk1"/>
                </a:solidFill>
                <a:latin typeface="Calibri"/>
                <a:ea typeface="Calibri"/>
                <a:cs typeface="Calibri"/>
                <a:sym typeface="Calibri"/>
              </a:endParaRPr>
            </a:p>
          </p:txBody>
        </p:sp>
        <p:sp>
          <p:nvSpPr>
            <p:cNvPr id="324" name="Google Shape;324;p33"/>
            <p:cNvSpPr/>
            <p:nvPr/>
          </p:nvSpPr>
          <p:spPr>
            <a:xfrm>
              <a:off x="6439114" y="34218"/>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5" name="Google Shape;325;p33"/>
            <p:cNvSpPr txBox="1"/>
            <p:nvPr/>
          </p:nvSpPr>
          <p:spPr>
            <a:xfrm>
              <a:off x="6439114" y="34218"/>
              <a:ext cx="4074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IBM Watson detects the following emotions in the Text</a:t>
              </a:r>
              <a:endParaRPr sz="1100"/>
            </a:p>
            <a:p>
              <a:pPr indent="-50800" lvl="1" marL="38100" marR="0" rtl="0" algn="l">
                <a:lnSpc>
                  <a:spcPct val="90000"/>
                </a:lnSpc>
                <a:spcBef>
                  <a:spcPts val="300"/>
                </a:spcBef>
                <a:spcAft>
                  <a:spcPts val="0"/>
                </a:spcAft>
                <a:buClr>
                  <a:schemeClr val="dk1"/>
                </a:buClr>
                <a:buSzPts val="800"/>
                <a:buFont typeface="Calibri"/>
                <a:buChar char="•"/>
              </a:pPr>
              <a:r>
                <a:rPr b="0" i="0" lang="en" sz="800" u="none" cap="none" strike="noStrike">
                  <a:solidFill>
                    <a:schemeClr val="dk1"/>
                  </a:solidFill>
                  <a:latin typeface="Calibri"/>
                  <a:ea typeface="Calibri"/>
                  <a:cs typeface="Calibri"/>
                  <a:sym typeface="Calibri"/>
                </a:rPr>
                <a:t> Anger, Fear, Joy, Sadness, Analytical, Confident, Tentative</a:t>
              </a:r>
              <a:endParaRPr sz="1100"/>
            </a:p>
            <a:p>
              <a:pPr indent="-50800" lvl="1" marL="38100" marR="0" rtl="0" algn="l">
                <a:lnSpc>
                  <a:spcPct val="90000"/>
                </a:lnSpc>
                <a:spcBef>
                  <a:spcPts val="100"/>
                </a:spcBef>
                <a:spcAft>
                  <a:spcPts val="0"/>
                </a:spcAft>
                <a:buClr>
                  <a:schemeClr val="dk1"/>
                </a:buClr>
                <a:buSzPts val="800"/>
                <a:buFont typeface="Calibri"/>
                <a:buChar char="•"/>
              </a:pPr>
              <a:r>
                <a:rPr b="0" i="0" lang="en" sz="800" u="none" cap="none" strike="noStrike">
                  <a:solidFill>
                    <a:schemeClr val="dk1"/>
                  </a:solidFill>
                  <a:latin typeface="Calibri"/>
                  <a:ea typeface="Calibri"/>
                  <a:cs typeface="Calibri"/>
                  <a:sym typeface="Calibri"/>
                </a:rPr>
                <a:t> Each of these emotions is assigned a score between 0.50 to 0.99. If an emotion has a value of less than 0.50, then it is deemed weak and ignored</a:t>
              </a:r>
              <a:endParaRPr sz="1100"/>
            </a:p>
          </p:txBody>
        </p:sp>
        <p:sp>
          <p:nvSpPr>
            <p:cNvPr id="326" name="Google Shape;326;p33"/>
            <p:cNvSpPr/>
            <p:nvPr/>
          </p:nvSpPr>
          <p:spPr>
            <a:xfrm>
              <a:off x="0" y="1881723"/>
              <a:ext cx="10515600" cy="3020400"/>
            </a:xfrm>
            <a:prstGeom prst="roundRect">
              <a:avLst>
                <a:gd fmla="val 10000" name="adj"/>
              </a:avLst>
            </a:prstGeom>
            <a:solidFill>
              <a:srgbClr val="A4A4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7" name="Google Shape;327;p33"/>
            <p:cNvSpPr/>
            <p:nvPr/>
          </p:nvSpPr>
          <p:spPr>
            <a:xfrm>
              <a:off x="447096" y="2985459"/>
              <a:ext cx="813000" cy="8130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8" name="Google Shape;328;p33"/>
            <p:cNvSpPr/>
            <p:nvPr/>
          </p:nvSpPr>
          <p:spPr>
            <a:xfrm>
              <a:off x="1707094" y="2652909"/>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9" name="Google Shape;329;p33"/>
            <p:cNvSpPr txBox="1"/>
            <p:nvPr/>
          </p:nvSpPr>
          <p:spPr>
            <a:xfrm>
              <a:off x="1707094" y="2652909"/>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Analyzing the Emotions</a:t>
              </a:r>
              <a:endParaRPr sz="1100"/>
            </a:p>
          </p:txBody>
        </p:sp>
        <p:sp>
          <p:nvSpPr>
            <p:cNvPr id="330" name="Google Shape;330;p33"/>
            <p:cNvSpPr/>
            <p:nvPr/>
          </p:nvSpPr>
          <p:spPr>
            <a:xfrm>
              <a:off x="6439114" y="2652909"/>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1" name="Google Shape;331;p33"/>
            <p:cNvSpPr txBox="1"/>
            <p:nvPr/>
          </p:nvSpPr>
          <p:spPr>
            <a:xfrm>
              <a:off x="6439114" y="2652909"/>
              <a:ext cx="4074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800"/>
                <a:buFont typeface="Calibri"/>
                <a:buNone/>
              </a:pPr>
              <a:r>
                <a:rPr b="0" i="0" lang="en" sz="800" u="none" cap="none" strike="noStrike">
                  <a:solidFill>
                    <a:schemeClr val="dk1"/>
                  </a:solidFill>
                  <a:latin typeface="Calibri"/>
                  <a:ea typeface="Calibri"/>
                  <a:cs typeface="Calibri"/>
                  <a:sym typeface="Calibri"/>
                </a:rPr>
                <a:t>To effectively analyze the participants’ emotions, we will create another Excel file the following columns</a:t>
              </a:r>
              <a:endParaRPr sz="1100"/>
            </a:p>
            <a:p>
              <a:pPr indent="-50800" lvl="1" marL="38100" marR="0" rtl="0" algn="l">
                <a:lnSpc>
                  <a:spcPct val="90000"/>
                </a:lnSpc>
                <a:spcBef>
                  <a:spcPts val="300"/>
                </a:spcBef>
                <a:spcAft>
                  <a:spcPts val="0"/>
                </a:spcAft>
                <a:buClr>
                  <a:schemeClr val="dk1"/>
                </a:buClr>
                <a:buSzPts val="800"/>
                <a:buFont typeface="Calibri"/>
                <a:buChar char="•"/>
              </a:pPr>
              <a:r>
                <a:rPr b="0" i="0" lang="en" sz="800" u="none" cap="none" strike="noStrike">
                  <a:solidFill>
                    <a:schemeClr val="dk1"/>
                  </a:solidFill>
                  <a:latin typeface="Calibri"/>
                  <a:ea typeface="Calibri"/>
                  <a:cs typeface="Calibri"/>
                  <a:sym typeface="Calibri"/>
                </a:rPr>
                <a:t>Participant number</a:t>
              </a:r>
              <a:endParaRPr sz="1100"/>
            </a:p>
            <a:p>
              <a:pPr indent="-50800" lvl="1" marL="38100" marR="0" rtl="0" algn="l">
                <a:lnSpc>
                  <a:spcPct val="90000"/>
                </a:lnSpc>
                <a:spcBef>
                  <a:spcPts val="100"/>
                </a:spcBef>
                <a:spcAft>
                  <a:spcPts val="0"/>
                </a:spcAft>
                <a:buClr>
                  <a:schemeClr val="dk1"/>
                </a:buClr>
                <a:buSzPts val="800"/>
                <a:buFont typeface="Calibri"/>
                <a:buChar char="•"/>
              </a:pPr>
              <a:r>
                <a:rPr b="0" i="0" lang="en" sz="800" u="none" cap="none" strike="noStrike">
                  <a:solidFill>
                    <a:schemeClr val="dk1"/>
                  </a:solidFill>
                  <a:latin typeface="Calibri"/>
                  <a:ea typeface="Calibri"/>
                  <a:cs typeface="Calibri"/>
                  <a:sym typeface="Calibri"/>
                </a:rPr>
                <a:t>Week (in which he or she posted in the online forum)</a:t>
              </a:r>
              <a:endParaRPr sz="1100"/>
            </a:p>
            <a:p>
              <a:pPr indent="-50800" lvl="1" marL="38100" marR="0" rtl="0" algn="l">
                <a:lnSpc>
                  <a:spcPct val="90000"/>
                </a:lnSpc>
                <a:spcBef>
                  <a:spcPts val="100"/>
                </a:spcBef>
                <a:spcAft>
                  <a:spcPts val="0"/>
                </a:spcAft>
                <a:buClr>
                  <a:schemeClr val="dk1"/>
                </a:buClr>
                <a:buSzPts val="800"/>
                <a:buFont typeface="Calibri"/>
                <a:buChar char="•"/>
              </a:pPr>
              <a:r>
                <a:rPr b="0" i="0" lang="en" sz="800" u="none" cap="none" strike="noStrike">
                  <a:solidFill>
                    <a:schemeClr val="dk1"/>
                  </a:solidFill>
                  <a:latin typeface="Calibri"/>
                  <a:ea typeface="Calibri"/>
                  <a:cs typeface="Calibri"/>
                  <a:sym typeface="Calibri"/>
                </a:rPr>
                <a:t> IBM ToneAnalyzer’s assessment of the emotion in that post. There will be a column for each emotion. So, we will have seven columns for each of the Emotion scores</a:t>
              </a:r>
              <a:endParaRPr sz="1100"/>
            </a:p>
          </p:txBody>
        </p:sp>
      </p:grpSp>
      <p:sp>
        <p:nvSpPr>
          <p:cNvPr id="332" name="Google Shape;332;p33"/>
          <p:cNvSpPr/>
          <p:nvPr/>
        </p:nvSpPr>
        <p:spPr>
          <a:xfrm>
            <a:off x="4780925"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333" name="Google Shape;333;p33"/>
          <p:cNvSpPr/>
          <p:nvPr/>
        </p:nvSpPr>
        <p:spPr>
          <a:xfrm>
            <a:off x="5953975" y="1657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334" name="Google Shape;334;p33"/>
          <p:cNvSpPr/>
          <p:nvPr/>
        </p:nvSpPr>
        <p:spPr>
          <a:xfrm>
            <a:off x="7207600" y="1657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0" y="318491"/>
            <a:ext cx="86868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3. Presenting Results in an Excel File: Python Code</a:t>
            </a:r>
            <a:endParaRPr sz="2400"/>
          </a:p>
        </p:txBody>
      </p:sp>
      <p:graphicFrame>
        <p:nvGraphicFramePr>
          <p:cNvPr id="340" name="Google Shape;340;p34"/>
          <p:cNvGraphicFramePr/>
          <p:nvPr/>
        </p:nvGraphicFramePr>
        <p:xfrm>
          <a:off x="76200" y="890588"/>
          <a:ext cx="3000000" cy="3000000"/>
        </p:xfrm>
        <a:graphic>
          <a:graphicData uri="http://schemas.openxmlformats.org/drawingml/2006/table">
            <a:tbl>
              <a:tblPr>
                <a:noFill/>
                <a:tableStyleId>{4FDA7D20-2AAB-4721-B667-7F1D106744A5}</a:tableStyleId>
              </a:tblPr>
              <a:tblGrid>
                <a:gridCol w="5189775"/>
                <a:gridCol w="3852550"/>
              </a:tblGrid>
              <a:tr h="265475">
                <a:tc>
                  <a:txBody>
                    <a:bodyPr/>
                    <a:lstStyle/>
                    <a:p>
                      <a:pPr indent="0" lvl="0" marL="0" rtl="0" algn="l">
                        <a:spcBef>
                          <a:spcPts val="0"/>
                        </a:spcBef>
                        <a:spcAft>
                          <a:spcPts val="0"/>
                        </a:spcAft>
                        <a:buNone/>
                      </a:pPr>
                      <a:r>
                        <a:rPr lang="en" sz="1100">
                          <a:latin typeface="Courier New"/>
                          <a:ea typeface="Courier New"/>
                          <a:cs typeface="Courier New"/>
                          <a:sym typeface="Courier New"/>
                        </a:rPr>
                        <a:t>Code </a:t>
                      </a:r>
                      <a:endParaRPr sz="11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1100">
                          <a:latin typeface="Courier New"/>
                          <a:ea typeface="Courier New"/>
                          <a:cs typeface="Courier New"/>
                          <a:sym typeface="Courier New"/>
                        </a:rPr>
                        <a:t>Comments</a:t>
                      </a:r>
                      <a:endParaRPr sz="1100">
                        <a:latin typeface="Courier New"/>
                        <a:ea typeface="Courier New"/>
                        <a:cs typeface="Courier New"/>
                        <a:sym typeface="Courier New"/>
                      </a:endParaRPr>
                    </a:p>
                  </a:txBody>
                  <a:tcPr marT="68575" marB="68575" marR="68575" marL="68575"/>
                </a:tc>
              </a:tr>
              <a:tr h="2641600">
                <a:tc>
                  <a:txBody>
                    <a:bodyPr/>
                    <a:lstStyle/>
                    <a:p>
                      <a:pPr indent="0" lvl="0" marL="0" rtl="0" algn="l">
                        <a:lnSpc>
                          <a:spcPct val="80000"/>
                        </a:lnSpc>
                        <a:spcBef>
                          <a:spcPts val="0"/>
                        </a:spcBef>
                        <a:spcAft>
                          <a:spcPts val="0"/>
                        </a:spcAft>
                        <a:buNone/>
                      </a:pPr>
                      <a:r>
                        <a:rPr lang="en" sz="900">
                          <a:solidFill>
                            <a:schemeClr val="dk1"/>
                          </a:solidFill>
                          <a:latin typeface="Courier New"/>
                          <a:ea typeface="Courier New"/>
                          <a:cs typeface="Courier New"/>
                          <a:sym typeface="Courier New"/>
                        </a:rPr>
                        <a:t> idCol = [rowDict['ID']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weekCol = [rowDict['Week']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angerCol = [rowDict['Anger']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fearCol = [rowDict['Fear']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joyCol = [rowDict['Joy']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sadnessCol = [rowDict['Sadness']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analyticalCol = [rowDict['Analytical']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confidentCol = [rowDict['Confident']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rPr lang="en" sz="900">
                          <a:solidFill>
                            <a:schemeClr val="dk1"/>
                          </a:solidFill>
                          <a:latin typeface="Courier New"/>
                          <a:ea typeface="Courier New"/>
                          <a:cs typeface="Courier New"/>
                          <a:sym typeface="Courier New"/>
                        </a:rPr>
                        <a:t>tentativeCol = [rowDict['Tentative'] for rowDict in rowList]</a:t>
                      </a:r>
                      <a:endParaRPr sz="900">
                        <a:solidFill>
                          <a:schemeClr val="dk1"/>
                        </a:solidFill>
                        <a:latin typeface="Calibri"/>
                        <a:ea typeface="Calibri"/>
                        <a:cs typeface="Calibri"/>
                        <a:sym typeface="Calibri"/>
                      </a:endParaRPr>
                    </a:p>
                    <a:p>
                      <a:pPr indent="0" lvl="0" marL="0" rtl="0" algn="l">
                        <a:lnSpc>
                          <a:spcPct val="80000"/>
                        </a:lnSpc>
                        <a:spcBef>
                          <a:spcPts val="800"/>
                        </a:spcBef>
                        <a:spcAft>
                          <a:spcPts val="0"/>
                        </a:spcAft>
                        <a:buClr>
                          <a:schemeClr val="dk1"/>
                        </a:buClr>
                        <a:buSzPts val="800"/>
                        <a:buFont typeface="Arial"/>
                        <a:buNone/>
                      </a:pPr>
                      <a:r>
                        <a:t/>
                      </a:r>
                      <a:endParaRPr sz="900">
                        <a:solidFill>
                          <a:schemeClr val="dk1"/>
                        </a:solidFill>
                        <a:latin typeface="Courier New"/>
                        <a:ea typeface="Courier New"/>
                        <a:cs typeface="Courier New"/>
                        <a:sym typeface="Courier New"/>
                      </a:endParaRPr>
                    </a:p>
                    <a:p>
                      <a:pPr indent="0" lvl="0" marL="0" rtl="0" algn="l">
                        <a:lnSpc>
                          <a:spcPct val="80000"/>
                        </a:lnSpc>
                        <a:spcBef>
                          <a:spcPts val="800"/>
                        </a:spcBef>
                        <a:spcAft>
                          <a:spcPts val="0"/>
                        </a:spcAft>
                        <a:buNone/>
                      </a:pPr>
                      <a:r>
                        <a:rPr lang="en" sz="900">
                          <a:solidFill>
                            <a:schemeClr val="dk1"/>
                          </a:solidFill>
                          <a:latin typeface="Courier New"/>
                          <a:ea typeface="Courier New"/>
                          <a:cs typeface="Courier New"/>
                          <a:sym typeface="Courier New"/>
                        </a:rPr>
                        <a:t>tuples = list(zip(idCol, weekCol, angerCol, fearCol, joyCol, sadnessCol, analyticalCol, confidentCol, tentativeCol))  </a:t>
                      </a:r>
                      <a:endParaRPr sz="9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80000"/>
                        </a:lnSpc>
                        <a:spcBef>
                          <a:spcPts val="0"/>
                        </a:spcBef>
                        <a:spcAft>
                          <a:spcPts val="0"/>
                        </a:spcAft>
                        <a:buClr>
                          <a:schemeClr val="dk1"/>
                        </a:buClr>
                        <a:buSzPts val="800"/>
                        <a:buFont typeface="Arial"/>
                        <a:buNone/>
                      </a:pPr>
                      <a:r>
                        <a:rPr lang="en" sz="1000">
                          <a:solidFill>
                            <a:schemeClr val="dk1"/>
                          </a:solidFill>
                          <a:latin typeface="Courier New"/>
                          <a:ea typeface="Courier New"/>
                          <a:cs typeface="Courier New"/>
                          <a:sym typeface="Courier New"/>
                        </a:rPr>
                        <a:t># Generate list of tuples from column lists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r h="560425">
                <a:tc>
                  <a:txBody>
                    <a:bodyPr/>
                    <a:lstStyle/>
                    <a:p>
                      <a:pPr indent="0" lvl="0" marL="0" rtl="0" algn="l">
                        <a:lnSpc>
                          <a:spcPct val="8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df = pd.DataFrame(tuples, columns = ['ID', 'Week', 'Anger', 'Fear', 'Joy', 'Sadness', 'Analytical', 'Confident', 'Tentative']) </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8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 Convert lists of tuples into pandas Dataframe.  </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r h="748875">
                <a:tc>
                  <a:txBody>
                    <a:bodyPr/>
                    <a:lstStyle/>
                    <a:p>
                      <a:pPr indent="0" lvl="0" marL="0" rtl="0" algn="l">
                        <a:lnSpc>
                          <a:spcPct val="8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df.to_csv(r'SentimentScoresWatson.csv')</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80000"/>
                        </a:lnSpc>
                        <a:spcBef>
                          <a:spcPts val="800"/>
                        </a:spcBef>
                        <a:spcAft>
                          <a:spcPts val="0"/>
                        </a:spcAft>
                        <a:buClr>
                          <a:schemeClr val="dk1"/>
                        </a:buClr>
                        <a:buSzPts val="1000"/>
                        <a:buFont typeface="Arial"/>
                        <a:buNone/>
                      </a:pPr>
                      <a:r>
                        <a:rPr lang="en" sz="900">
                          <a:solidFill>
                            <a:schemeClr val="dk1"/>
                          </a:solidFill>
                          <a:latin typeface="Courier New"/>
                          <a:ea typeface="Courier New"/>
                          <a:cs typeface="Courier New"/>
                          <a:sym typeface="Courier New"/>
                        </a:rPr>
                        <a:t># Write pandas Dataframe to CSV file</a:t>
                      </a:r>
                      <a:endParaRPr sz="900">
                        <a:solidFill>
                          <a:schemeClr val="dk1"/>
                        </a:solidFill>
                        <a:latin typeface="Calibri"/>
                        <a:ea typeface="Calibri"/>
                        <a:cs typeface="Calibri"/>
                        <a:sym typeface="Calibri"/>
                      </a:endParaRPr>
                    </a:p>
                    <a:p>
                      <a:pPr indent="0" lvl="0" marL="0" rtl="0" algn="l">
                        <a:spcBef>
                          <a:spcPts val="0"/>
                        </a:spcBef>
                        <a:spcAft>
                          <a:spcPts val="0"/>
                        </a:spcAft>
                        <a:buNone/>
                      </a:pPr>
                      <a:r>
                        <a:rPr lang="en" sz="900">
                          <a:latin typeface="Courier New"/>
                          <a:ea typeface="Courier New"/>
                          <a:cs typeface="Courier New"/>
                          <a:sym typeface="Courier New"/>
                        </a:rPr>
                        <a:t># Note: Running the code more than once will cause an error due to new text files being saved to your subdirectory. </a:t>
                      </a:r>
                      <a:endParaRPr sz="900">
                        <a:latin typeface="Courier New"/>
                        <a:ea typeface="Courier New"/>
                        <a:cs typeface="Courier New"/>
                        <a:sym typeface="Courier New"/>
                      </a:endParaRPr>
                    </a:p>
                  </a:txBody>
                  <a:tcPr marT="68575" marB="68575" marR="68575" marL="68575"/>
                </a:tc>
              </a:tr>
            </a:tbl>
          </a:graphicData>
        </a:graphic>
      </p:graphicFrame>
      <p:sp>
        <p:nvSpPr>
          <p:cNvPr id="341" name="Google Shape;341;p34"/>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342" name="Google Shape;342;p34"/>
          <p:cNvSpPr/>
          <p:nvPr/>
        </p:nvSpPr>
        <p:spPr>
          <a:xfrm>
            <a:off x="595397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343" name="Google Shape;343;p34"/>
          <p:cNvSpPr/>
          <p:nvPr/>
        </p:nvSpPr>
        <p:spPr>
          <a:xfrm>
            <a:off x="7207600"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alpha val="34900"/>
          </a:schemeClr>
        </a:solidFill>
      </p:bgPr>
    </p:bg>
    <p:spTree>
      <p:nvGrpSpPr>
        <p:cNvPr id="347" name="Shape 347"/>
        <p:cNvGrpSpPr/>
        <p:nvPr/>
      </p:nvGrpSpPr>
      <p:grpSpPr>
        <a:xfrm>
          <a:off x="0" y="0"/>
          <a:ext cx="0" cy="0"/>
          <a:chOff x="0" y="0"/>
          <a:chExt cx="0" cy="0"/>
        </a:xfrm>
      </p:grpSpPr>
      <p:sp>
        <p:nvSpPr>
          <p:cNvPr id="348" name="Google Shape;348;p35"/>
          <p:cNvSpPr/>
          <p:nvPr/>
        </p:nvSpPr>
        <p:spPr>
          <a:xfrm>
            <a:off x="-50" y="420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9" name="Google Shape;349;p35"/>
          <p:cNvSpPr txBox="1"/>
          <p:nvPr>
            <p:ph type="title"/>
          </p:nvPr>
        </p:nvSpPr>
        <p:spPr>
          <a:xfrm>
            <a:off x="317175" y="405125"/>
            <a:ext cx="3021600" cy="16020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3600"/>
              <a:buFont typeface="Calibri"/>
              <a:buNone/>
            </a:pPr>
            <a:r>
              <a:rPr b="1" lang="en" sz="2400"/>
              <a:t>3. Presenting Results in an Excel File</a:t>
            </a:r>
            <a:endParaRPr sz="2400"/>
          </a:p>
        </p:txBody>
      </p:sp>
      <p:sp>
        <p:nvSpPr>
          <p:cNvPr id="350" name="Google Shape;350;p35"/>
          <p:cNvSpPr txBox="1"/>
          <p:nvPr>
            <p:ph idx="1" type="body"/>
          </p:nvPr>
        </p:nvSpPr>
        <p:spPr>
          <a:xfrm>
            <a:off x="317175" y="2160339"/>
            <a:ext cx="3021600" cy="23217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400"/>
              <a:buChar char="•"/>
            </a:pPr>
            <a:r>
              <a:rPr lang="en" sz="1400"/>
              <a:t>With the preceding steps, we have now created an Excel file called SentimentScoresWatson.xls that looks like this (only the first few rows are being shown)</a:t>
            </a:r>
            <a:endParaRPr/>
          </a:p>
          <a:p>
            <a:pPr indent="-88900" lvl="0" marL="177800" rtl="0" algn="l">
              <a:lnSpc>
                <a:spcPct val="90000"/>
              </a:lnSpc>
              <a:spcBef>
                <a:spcPts val="800"/>
              </a:spcBef>
              <a:spcAft>
                <a:spcPts val="0"/>
              </a:spcAft>
              <a:buClr>
                <a:schemeClr val="dk1"/>
              </a:buClr>
              <a:buSzPts val="1400"/>
              <a:buNone/>
            </a:pPr>
            <a:r>
              <a:t/>
            </a:r>
            <a:endParaRPr sz="1400"/>
          </a:p>
          <a:p>
            <a:pPr indent="-177800" lvl="0" marL="177800" rtl="0" algn="l">
              <a:lnSpc>
                <a:spcPct val="90000"/>
              </a:lnSpc>
              <a:spcBef>
                <a:spcPts val="800"/>
              </a:spcBef>
              <a:spcAft>
                <a:spcPts val="0"/>
              </a:spcAft>
              <a:buClr>
                <a:schemeClr val="dk1"/>
              </a:buClr>
              <a:buSzPts val="1400"/>
              <a:buChar char="•"/>
            </a:pPr>
            <a:r>
              <a:rPr lang="en" sz="1400"/>
              <a:t>We can now use standard Excel tools to analyze the various type of emotions, by participant, by week, by emotion type or by the strength the emotions</a:t>
            </a:r>
            <a:endParaRPr/>
          </a:p>
        </p:txBody>
      </p:sp>
      <p:graphicFrame>
        <p:nvGraphicFramePr>
          <p:cNvPr id="351" name="Google Shape;351;p35"/>
          <p:cNvGraphicFramePr/>
          <p:nvPr/>
        </p:nvGraphicFramePr>
        <p:xfrm>
          <a:off x="3670835" y="886801"/>
          <a:ext cx="3000000" cy="3000000"/>
        </p:xfrm>
        <a:graphic>
          <a:graphicData uri="http://schemas.openxmlformats.org/drawingml/2006/table">
            <a:tbl>
              <a:tblPr>
                <a:noFill/>
                <a:tableStyleId>{EEFFEC41-CC61-4F09-8454-8F1CFA2ED005}</a:tableStyleId>
              </a:tblPr>
              <a:tblGrid>
                <a:gridCol w="326000"/>
                <a:gridCol w="440375"/>
                <a:gridCol w="453650"/>
                <a:gridCol w="376525"/>
                <a:gridCol w="643850"/>
                <a:gridCol w="643850"/>
                <a:gridCol w="658475"/>
                <a:gridCol w="658475"/>
                <a:gridCol w="643850"/>
              </a:tblGrid>
              <a:tr h="197975">
                <a:tc>
                  <a:txBody>
                    <a:bodyPr/>
                    <a:lstStyle/>
                    <a:p>
                      <a:pPr indent="0" lvl="0" marL="0" marR="0" rtl="0" algn="l">
                        <a:spcBef>
                          <a:spcPts val="0"/>
                        </a:spcBef>
                        <a:spcAft>
                          <a:spcPts val="0"/>
                        </a:spcAft>
                        <a:buNone/>
                      </a:pPr>
                      <a:r>
                        <a:rPr lang="en" sz="1000" u="none" cap="none" strike="noStrike"/>
                        <a:t>ID</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Week</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Anger</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Fear</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Joy</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Sadness</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Analytical</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Confident</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lang="en" sz="1000" u="none" cap="none" strike="noStrike"/>
                        <a:t>Tentative</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0.680879</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0.641686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0.634235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0.933875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0.604556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0.953583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0.626102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0.909476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0.642403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0.951664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0.584641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0.956847</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0.839776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7</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0.579968</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0.525609</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0.885591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0.527905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0.850913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0.562725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0.89395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0.61956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0.92357</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0.609781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0.600821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0.943912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0.556696</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0.60314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0.964098</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0.591484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0.712813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0.641465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0.593309</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0.914462</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0.623005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0.629873</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0.936225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7975">
                <a:tc>
                  <a:txBody>
                    <a:bodyPr/>
                    <a:lstStyle/>
                    <a:p>
                      <a:pPr indent="0" lvl="0" marL="0" marR="0" rtl="0" algn="r">
                        <a:spcBef>
                          <a:spcPts val="0"/>
                        </a:spcBef>
                        <a:spcAft>
                          <a:spcPts val="0"/>
                        </a:spcAft>
                        <a:buNone/>
                      </a:pPr>
                      <a:r>
                        <a:rPr lang="en" sz="1000" u="none" cap="none" strike="noStrike"/>
                        <a:t>101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0.557144</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0.929555</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r">
                        <a:spcBef>
                          <a:spcPts val="0"/>
                        </a:spcBef>
                        <a:spcAft>
                          <a:spcPts val="0"/>
                        </a:spcAft>
                        <a:buNone/>
                      </a:pPr>
                      <a:r>
                        <a:rPr lang="en" sz="1000" u="none" cap="none" strike="noStrike"/>
                        <a:t>0.784651</a:t>
                      </a:r>
                      <a:endParaRPr sz="1100"/>
                    </a:p>
                  </a:txBody>
                  <a:tcPr marT="7050" marB="7050" marR="10575" marL="10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352" name="Google Shape;352;p35"/>
          <p:cNvSpPr/>
          <p:nvPr/>
        </p:nvSpPr>
        <p:spPr>
          <a:xfrm>
            <a:off x="478092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353" name="Google Shape;353;p35"/>
          <p:cNvSpPr/>
          <p:nvPr/>
        </p:nvSpPr>
        <p:spPr>
          <a:xfrm>
            <a:off x="595397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354" name="Google Shape;354;p35"/>
          <p:cNvSpPr/>
          <p:nvPr/>
        </p:nvSpPr>
        <p:spPr>
          <a:xfrm>
            <a:off x="7207600"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826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Introduction</a:t>
            </a:r>
            <a:endParaRPr sz="2400"/>
          </a:p>
        </p:txBody>
      </p:sp>
      <p:sp>
        <p:nvSpPr>
          <p:cNvPr id="100" name="Google Shape;100;p18"/>
          <p:cNvSpPr/>
          <p:nvPr/>
        </p:nvSpPr>
        <p:spPr>
          <a:xfrm>
            <a:off x="4780925"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101" name="Google Shape;101;p18"/>
          <p:cNvSpPr/>
          <p:nvPr/>
        </p:nvSpPr>
        <p:spPr>
          <a:xfrm>
            <a:off x="595397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102" name="Google Shape;102;p18"/>
          <p:cNvSpPr/>
          <p:nvPr/>
        </p:nvSpPr>
        <p:spPr>
          <a:xfrm>
            <a:off x="7207600"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
        <p:nvSpPr>
          <p:cNvPr id="103" name="Google Shape;103;p18"/>
          <p:cNvSpPr/>
          <p:nvPr/>
        </p:nvSpPr>
        <p:spPr>
          <a:xfrm>
            <a:off x="1246675" y="1328300"/>
            <a:ext cx="6504300" cy="879000"/>
          </a:xfrm>
          <a:prstGeom prst="roundRect">
            <a:avLst>
              <a:gd fmla="val 10000" name="adj"/>
            </a:avLst>
          </a:prstGeom>
          <a:solidFill>
            <a:srgbClr val="ED7D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1573133" y="1432286"/>
            <a:ext cx="593700" cy="6237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2392482" y="1161601"/>
            <a:ext cx="3082200" cy="126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2244120" y="1305638"/>
            <a:ext cx="5239200" cy="9243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rgbClr val="000000"/>
              </a:buClr>
              <a:buSzPts val="1800"/>
              <a:buFont typeface="Calibri"/>
              <a:buNone/>
            </a:pPr>
            <a:r>
              <a:rPr b="0" i="0" lang="en" sz="1700" u="none" cap="none" strike="noStrike">
                <a:solidFill>
                  <a:srgbClr val="000000"/>
                </a:solidFill>
                <a:latin typeface="Calibri"/>
                <a:ea typeface="Calibri"/>
                <a:cs typeface="Calibri"/>
                <a:sym typeface="Calibri"/>
              </a:rPr>
              <a:t>Learner collaboration has radically changed due to the extensive use of asynchronous online discussion forums (Dillenbourg, Järvelä, and Fischer, 2009)</a:t>
            </a:r>
            <a:endParaRPr sz="1700"/>
          </a:p>
        </p:txBody>
      </p:sp>
      <p:sp>
        <p:nvSpPr>
          <p:cNvPr id="107" name="Google Shape;107;p18"/>
          <p:cNvSpPr/>
          <p:nvPr/>
        </p:nvSpPr>
        <p:spPr>
          <a:xfrm>
            <a:off x="1246675" y="2362668"/>
            <a:ext cx="6504300" cy="879000"/>
          </a:xfrm>
          <a:prstGeom prst="roundRect">
            <a:avLst>
              <a:gd fmla="val 10000" name="adj"/>
            </a:avLst>
          </a:prstGeom>
          <a:solidFill>
            <a:srgbClr val="A5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1573156" y="2561465"/>
            <a:ext cx="593700" cy="6237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2392482" y="2736810"/>
            <a:ext cx="3082200" cy="126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2213625" y="2309201"/>
            <a:ext cx="5596800" cy="9768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rgbClr val="000000"/>
              </a:buClr>
              <a:buSzPts val="1800"/>
              <a:buFont typeface="Calibri"/>
              <a:buNone/>
            </a:pPr>
            <a:r>
              <a:rPr b="0" i="0" lang="en" sz="1700" u="none" cap="none" strike="noStrike">
                <a:solidFill>
                  <a:srgbClr val="000000"/>
                </a:solidFill>
                <a:latin typeface="Calibri"/>
                <a:ea typeface="Calibri"/>
                <a:cs typeface="Calibri"/>
                <a:sym typeface="Calibri"/>
              </a:rPr>
              <a:t>New technologies can be used to conduct Emotion Analysis on these discussion forums to gain valuable insight into student feelings and improve their learning outcomes</a:t>
            </a:r>
            <a:endParaRPr sz="1700"/>
          </a:p>
        </p:txBody>
      </p:sp>
      <p:sp>
        <p:nvSpPr>
          <p:cNvPr id="111" name="Google Shape;111;p18"/>
          <p:cNvSpPr/>
          <p:nvPr/>
        </p:nvSpPr>
        <p:spPr>
          <a:xfrm>
            <a:off x="1246675" y="3444245"/>
            <a:ext cx="6504300" cy="879000"/>
          </a:xfrm>
          <a:prstGeom prst="roundRect">
            <a:avLst>
              <a:gd fmla="val 10000" name="adj"/>
            </a:avLst>
          </a:prstGeom>
          <a:solidFill>
            <a:srgbClr val="FFC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73133" y="3548231"/>
            <a:ext cx="593700" cy="6237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2295762" y="4440527"/>
            <a:ext cx="3223717" cy="13691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2392470" y="3505900"/>
            <a:ext cx="4942500" cy="755700"/>
          </a:xfrm>
          <a:prstGeom prst="rect">
            <a:avLst/>
          </a:prstGeom>
          <a:noFill/>
          <a:ln>
            <a:noFill/>
          </a:ln>
        </p:spPr>
        <p:txBody>
          <a:bodyPr anchorCtr="0" anchor="ctr" bIns="177900" lIns="177900" spcFirstLastPara="1" rIns="177900" wrap="square" tIns="177900">
            <a:noAutofit/>
          </a:bodyPr>
          <a:lstStyle/>
          <a:p>
            <a:pPr indent="0" lvl="0" marL="0" marR="0" rtl="0" algn="l">
              <a:lnSpc>
                <a:spcPct val="90000"/>
              </a:lnSpc>
              <a:spcBef>
                <a:spcPts val="0"/>
              </a:spcBef>
              <a:spcAft>
                <a:spcPts val="0"/>
              </a:spcAft>
              <a:buClr>
                <a:srgbClr val="000000"/>
              </a:buClr>
              <a:buSzPts val="1800"/>
              <a:buFont typeface="Calibri"/>
              <a:buNone/>
            </a:pPr>
            <a:r>
              <a:rPr b="0" i="0" lang="en" sz="1700" u="none" cap="none" strike="noStrike">
                <a:solidFill>
                  <a:srgbClr val="000000"/>
                </a:solidFill>
                <a:latin typeface="Calibri"/>
                <a:ea typeface="Calibri"/>
                <a:cs typeface="Calibri"/>
                <a:sym typeface="Calibri"/>
              </a:rPr>
              <a:t>In this workshop, we will detail the steps to analyze student emotions from online discussion forums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6"/>
          <p:cNvSpPr txBox="1"/>
          <p:nvPr>
            <p:ph type="ctrTitle"/>
          </p:nvPr>
        </p:nvSpPr>
        <p:spPr>
          <a:xfrm>
            <a:off x="4443749" y="1844700"/>
            <a:ext cx="3224400" cy="1454100"/>
          </a:xfrm>
          <a:prstGeom prst="rect">
            <a:avLst/>
          </a:prstGeom>
          <a:noFill/>
          <a:ln>
            <a:noFill/>
          </a:ln>
        </p:spPr>
        <p:txBody>
          <a:bodyPr anchorCtr="0" anchor="b" bIns="45700" lIns="91425" spcFirstLastPara="1" rIns="91425" wrap="square" tIns="45700">
            <a:noAutofit/>
          </a:bodyPr>
          <a:lstStyle/>
          <a:p>
            <a:pPr indent="0" lvl="0" marL="0" rtl="0" algn="l">
              <a:lnSpc>
                <a:spcPct val="114285"/>
              </a:lnSpc>
              <a:spcBef>
                <a:spcPts val="0"/>
              </a:spcBef>
              <a:spcAft>
                <a:spcPts val="0"/>
              </a:spcAft>
              <a:buClr>
                <a:srgbClr val="A7934B"/>
              </a:buClr>
              <a:buSzPts val="4200"/>
              <a:buFont typeface="Roboto"/>
              <a:buNone/>
            </a:pPr>
            <a:r>
              <a:rPr lang="en"/>
              <a:t>Questions? </a:t>
            </a:r>
            <a:endParaRPr/>
          </a:p>
          <a:p>
            <a:pPr indent="0" lvl="0" marL="0" rtl="0" algn="l">
              <a:lnSpc>
                <a:spcPct val="114285"/>
              </a:lnSpc>
              <a:spcBef>
                <a:spcPts val="0"/>
              </a:spcBef>
              <a:spcAft>
                <a:spcPts val="0"/>
              </a:spcAft>
              <a:buClr>
                <a:srgbClr val="A7934B"/>
              </a:buClr>
              <a:buSzPts val="4200"/>
              <a:buFont typeface="Roboto"/>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7498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Workshop Agenda</a:t>
            </a:r>
            <a:endParaRPr sz="2400"/>
          </a:p>
        </p:txBody>
      </p:sp>
      <p:sp>
        <p:nvSpPr>
          <p:cNvPr id="120" name="Google Shape;120;p19"/>
          <p:cNvSpPr/>
          <p:nvPr/>
        </p:nvSpPr>
        <p:spPr>
          <a:xfrm>
            <a:off x="4780925"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121" name="Google Shape;121;p19"/>
          <p:cNvSpPr/>
          <p:nvPr/>
        </p:nvSpPr>
        <p:spPr>
          <a:xfrm>
            <a:off x="595397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122" name="Google Shape;122;p19"/>
          <p:cNvSpPr/>
          <p:nvPr/>
        </p:nvSpPr>
        <p:spPr>
          <a:xfrm>
            <a:off x="7207600"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
        <p:nvSpPr>
          <p:cNvPr id="123" name="Google Shape;123;p19"/>
          <p:cNvSpPr/>
          <p:nvPr/>
        </p:nvSpPr>
        <p:spPr>
          <a:xfrm>
            <a:off x="1573133" y="1432286"/>
            <a:ext cx="593700" cy="6237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2392482" y="1161601"/>
            <a:ext cx="3082200" cy="126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295762" y="4440527"/>
            <a:ext cx="3223800" cy="136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1246675" y="1215425"/>
            <a:ext cx="6504300" cy="9495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1418198" y="1429091"/>
            <a:ext cx="554400" cy="5223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2549353" y="1188689"/>
            <a:ext cx="17574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100000"/>
              </a:lnSpc>
              <a:spcBef>
                <a:spcPts val="0"/>
              </a:spcBef>
              <a:spcAft>
                <a:spcPts val="0"/>
              </a:spcAft>
              <a:buClr>
                <a:srgbClr val="000000"/>
              </a:buClr>
              <a:buSzPts val="2500"/>
              <a:buFont typeface="Calibri"/>
              <a:buNone/>
            </a:pPr>
            <a:r>
              <a:rPr b="0" i="0" lang="en" sz="2400" u="none" cap="none" strike="noStrike">
                <a:solidFill>
                  <a:srgbClr val="000000"/>
                </a:solidFill>
                <a:latin typeface="Calibri"/>
                <a:ea typeface="Calibri"/>
                <a:cs typeface="Calibri"/>
                <a:sym typeface="Calibri"/>
              </a:rPr>
              <a:t>Preparing Text Data</a:t>
            </a:r>
            <a:endParaRPr sz="2400"/>
          </a:p>
        </p:txBody>
      </p:sp>
      <p:sp>
        <p:nvSpPr>
          <p:cNvPr id="129" name="Google Shape;129;p19"/>
          <p:cNvSpPr txBox="1"/>
          <p:nvPr/>
        </p:nvSpPr>
        <p:spPr>
          <a:xfrm>
            <a:off x="4173726" y="1215388"/>
            <a:ext cx="32238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Excel Template for Discussion Form Messages</a:t>
            </a:r>
            <a:endParaRPr sz="1600">
              <a:latin typeface="Calibri"/>
              <a:ea typeface="Calibri"/>
              <a:cs typeface="Calibri"/>
              <a:sym typeface="Calibri"/>
            </a:endParaRPr>
          </a:p>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Installing R and Rstudio</a:t>
            </a:r>
            <a:endParaRPr sz="1600">
              <a:latin typeface="Calibri"/>
              <a:ea typeface="Calibri"/>
              <a:cs typeface="Calibri"/>
              <a:sym typeface="Calibri"/>
            </a:endParaRPr>
          </a:p>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Converting Excel cells into txt files</a:t>
            </a:r>
            <a:endParaRPr sz="1600">
              <a:latin typeface="Calibri"/>
              <a:ea typeface="Calibri"/>
              <a:cs typeface="Calibri"/>
              <a:sym typeface="Calibri"/>
            </a:endParaRPr>
          </a:p>
        </p:txBody>
      </p:sp>
      <p:sp>
        <p:nvSpPr>
          <p:cNvPr id="130" name="Google Shape;130;p19"/>
          <p:cNvSpPr/>
          <p:nvPr/>
        </p:nvSpPr>
        <p:spPr>
          <a:xfrm>
            <a:off x="1246675" y="2470525"/>
            <a:ext cx="6504300" cy="9495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1418198" y="2684101"/>
            <a:ext cx="554400" cy="5223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4306778" y="4552124"/>
            <a:ext cx="1757428" cy="9495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2643340" y="2470512"/>
            <a:ext cx="17574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100000"/>
              </a:lnSpc>
              <a:spcBef>
                <a:spcPts val="0"/>
              </a:spcBef>
              <a:spcAft>
                <a:spcPts val="0"/>
              </a:spcAft>
              <a:buClr>
                <a:srgbClr val="000000"/>
              </a:buClr>
              <a:buSzPts val="2500"/>
              <a:buFont typeface="Calibri"/>
              <a:buNone/>
            </a:pPr>
            <a:r>
              <a:rPr b="0" i="0" lang="en" sz="2400" u="none" cap="none" strike="noStrike">
                <a:solidFill>
                  <a:srgbClr val="000000"/>
                </a:solidFill>
                <a:latin typeface="Calibri"/>
                <a:ea typeface="Calibri"/>
                <a:cs typeface="Calibri"/>
                <a:sym typeface="Calibri"/>
              </a:rPr>
              <a:t>Emotion Analysis</a:t>
            </a:r>
            <a:endParaRPr sz="2400"/>
          </a:p>
        </p:txBody>
      </p:sp>
      <p:sp>
        <p:nvSpPr>
          <p:cNvPr id="134" name="Google Shape;134;p19"/>
          <p:cNvSpPr/>
          <p:nvPr/>
        </p:nvSpPr>
        <p:spPr>
          <a:xfrm>
            <a:off x="6064279" y="4552124"/>
            <a:ext cx="983764" cy="9495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4158575" y="2470525"/>
            <a:ext cx="38991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Installing Python</a:t>
            </a:r>
            <a:endParaRPr sz="1600">
              <a:latin typeface="Calibri"/>
              <a:ea typeface="Calibri"/>
              <a:cs typeface="Calibri"/>
              <a:sym typeface="Calibri"/>
            </a:endParaRPr>
          </a:p>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Creating IBM-Watson credentials for free</a:t>
            </a:r>
            <a:endParaRPr sz="1600">
              <a:latin typeface="Calibri"/>
              <a:ea typeface="Calibri"/>
              <a:cs typeface="Calibri"/>
              <a:sym typeface="Calibri"/>
            </a:endParaRPr>
          </a:p>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Running Python Code for conducting emotion analysis</a:t>
            </a:r>
            <a:endParaRPr sz="1600">
              <a:latin typeface="Calibri"/>
              <a:ea typeface="Calibri"/>
              <a:cs typeface="Calibri"/>
              <a:sym typeface="Calibri"/>
            </a:endParaRPr>
          </a:p>
        </p:txBody>
      </p:sp>
      <p:sp>
        <p:nvSpPr>
          <p:cNvPr id="136" name="Google Shape;136;p19"/>
          <p:cNvSpPr/>
          <p:nvPr/>
        </p:nvSpPr>
        <p:spPr>
          <a:xfrm>
            <a:off x="1246675" y="3725600"/>
            <a:ext cx="6504300" cy="9495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1418198" y="3939148"/>
            <a:ext cx="554400" cy="5223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4306778" y="5739009"/>
            <a:ext cx="1757428" cy="9495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nvSpPr>
        <p:spPr>
          <a:xfrm>
            <a:off x="2480353" y="3725634"/>
            <a:ext cx="17574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80000"/>
              </a:lnSpc>
              <a:spcBef>
                <a:spcPts val="0"/>
              </a:spcBef>
              <a:spcAft>
                <a:spcPts val="0"/>
              </a:spcAft>
              <a:buClr>
                <a:srgbClr val="000000"/>
              </a:buClr>
              <a:buSzPts val="2500"/>
              <a:buFont typeface="Calibri"/>
              <a:buNone/>
            </a:pPr>
            <a:r>
              <a:rPr b="0" i="0" lang="en" sz="2400" u="none" cap="none" strike="noStrike">
                <a:solidFill>
                  <a:srgbClr val="000000"/>
                </a:solidFill>
                <a:latin typeface="Calibri"/>
                <a:ea typeface="Calibri"/>
                <a:cs typeface="Calibri"/>
                <a:sym typeface="Calibri"/>
              </a:rPr>
              <a:t>Converting Result into Excel Files</a:t>
            </a:r>
            <a:endParaRPr sz="2400"/>
          </a:p>
        </p:txBody>
      </p:sp>
      <p:sp>
        <p:nvSpPr>
          <p:cNvPr id="140" name="Google Shape;140;p19"/>
          <p:cNvSpPr/>
          <p:nvPr/>
        </p:nvSpPr>
        <p:spPr>
          <a:xfrm>
            <a:off x="6064279" y="5739009"/>
            <a:ext cx="983764" cy="94954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txBox="1"/>
          <p:nvPr/>
        </p:nvSpPr>
        <p:spPr>
          <a:xfrm>
            <a:off x="4158575" y="3725600"/>
            <a:ext cx="3592500" cy="949500"/>
          </a:xfrm>
          <a:prstGeom prst="rect">
            <a:avLst/>
          </a:prstGeom>
          <a:noFill/>
          <a:ln>
            <a:noFill/>
          </a:ln>
        </p:spPr>
        <p:txBody>
          <a:bodyPr anchorCtr="0" anchor="ctr" bIns="177900" lIns="177900" spcFirstLastPara="1" rIns="177900" wrap="square" tIns="177900">
            <a:noAutofit/>
          </a:bodyPr>
          <a:lstStyle/>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Understanding the IBM-Watson output</a:t>
            </a:r>
            <a:endParaRPr sz="1600">
              <a:latin typeface="Calibri"/>
              <a:ea typeface="Calibri"/>
              <a:cs typeface="Calibri"/>
              <a:sym typeface="Calibri"/>
            </a:endParaRPr>
          </a:p>
          <a:p>
            <a:pPr indent="0" lvl="0" marL="0" marR="0" rtl="0" algn="l">
              <a:lnSpc>
                <a:spcPct val="70000"/>
              </a:lnSpc>
              <a:spcBef>
                <a:spcPts val="0"/>
              </a:spcBef>
              <a:spcAft>
                <a:spcPts val="0"/>
              </a:spcAft>
              <a:buClr>
                <a:srgbClr val="000000"/>
              </a:buClr>
              <a:buSzPts val="1100"/>
              <a:buFont typeface="Calibri"/>
              <a:buNone/>
            </a:pPr>
            <a:r>
              <a:rPr i="0" lang="en" sz="1600" u="none" cap="none" strike="noStrike">
                <a:solidFill>
                  <a:srgbClr val="000000"/>
                </a:solidFill>
                <a:latin typeface="Calibri"/>
                <a:ea typeface="Calibri"/>
                <a:cs typeface="Calibri"/>
                <a:sym typeface="Calibri"/>
              </a:rPr>
              <a:t>Combining results for each txt file and uploading the results into one excel</a:t>
            </a:r>
            <a:endParaRPr sz="1600">
              <a:latin typeface="Calibri"/>
              <a:ea typeface="Calibri"/>
              <a:cs typeface="Calibri"/>
              <a:sym typeface="Calibri"/>
            </a:endParaRPr>
          </a:p>
        </p:txBody>
      </p:sp>
      <p:sp>
        <p:nvSpPr>
          <p:cNvPr id="142" name="Google Shape;142;p19"/>
          <p:cNvSpPr txBox="1"/>
          <p:nvPr/>
        </p:nvSpPr>
        <p:spPr>
          <a:xfrm>
            <a:off x="2106475" y="1402300"/>
            <a:ext cx="309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1</a:t>
            </a:r>
            <a:endParaRPr sz="2500">
              <a:latin typeface="Calibri"/>
              <a:ea typeface="Calibri"/>
              <a:cs typeface="Calibri"/>
              <a:sym typeface="Calibri"/>
            </a:endParaRPr>
          </a:p>
        </p:txBody>
      </p:sp>
      <p:sp>
        <p:nvSpPr>
          <p:cNvPr id="143" name="Google Shape;143;p19"/>
          <p:cNvSpPr txBox="1"/>
          <p:nvPr/>
        </p:nvSpPr>
        <p:spPr>
          <a:xfrm>
            <a:off x="2106475" y="2684100"/>
            <a:ext cx="309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2</a:t>
            </a:r>
            <a:endParaRPr sz="2500">
              <a:latin typeface="Calibri"/>
              <a:ea typeface="Calibri"/>
              <a:cs typeface="Calibri"/>
              <a:sym typeface="Calibri"/>
            </a:endParaRPr>
          </a:p>
        </p:txBody>
      </p:sp>
      <p:sp>
        <p:nvSpPr>
          <p:cNvPr id="144" name="Google Shape;144;p19"/>
          <p:cNvSpPr txBox="1"/>
          <p:nvPr/>
        </p:nvSpPr>
        <p:spPr>
          <a:xfrm>
            <a:off x="2106475" y="3889750"/>
            <a:ext cx="309000" cy="5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3</a:t>
            </a:r>
            <a:endParaRPr sz="2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20"/>
          <p:cNvSpPr txBox="1"/>
          <p:nvPr>
            <p:ph type="title"/>
          </p:nvPr>
        </p:nvSpPr>
        <p:spPr>
          <a:xfrm>
            <a:off x="0" y="760841"/>
            <a:ext cx="7886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1. Preparing Text Data: Excel Template  </a:t>
            </a:r>
            <a:endParaRPr sz="2400"/>
          </a:p>
        </p:txBody>
      </p:sp>
      <p:grpSp>
        <p:nvGrpSpPr>
          <p:cNvPr id="150" name="Google Shape;150;p20"/>
          <p:cNvGrpSpPr/>
          <p:nvPr/>
        </p:nvGrpSpPr>
        <p:grpSpPr>
          <a:xfrm>
            <a:off x="552450" y="1387250"/>
            <a:ext cx="7979725" cy="3650940"/>
            <a:chOff x="0" y="34203"/>
            <a:chExt cx="10639633" cy="4867920"/>
          </a:xfrm>
        </p:grpSpPr>
        <p:sp>
          <p:nvSpPr>
            <p:cNvPr id="151" name="Google Shape;151;p20"/>
            <p:cNvSpPr/>
            <p:nvPr/>
          </p:nvSpPr>
          <p:spPr>
            <a:xfrm>
              <a:off x="0" y="34218"/>
              <a:ext cx="10515600" cy="1478100"/>
            </a:xfrm>
            <a:prstGeom prst="roundRect">
              <a:avLst>
                <a:gd fmla="val 10000" name="adj"/>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20"/>
            <p:cNvSpPr/>
            <p:nvPr/>
          </p:nvSpPr>
          <p:spPr>
            <a:xfrm>
              <a:off x="447096" y="366752"/>
              <a:ext cx="813000" cy="8130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20"/>
            <p:cNvSpPr/>
            <p:nvPr/>
          </p:nvSpPr>
          <p:spPr>
            <a:xfrm>
              <a:off x="1707094" y="34218"/>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20"/>
            <p:cNvSpPr txBox="1"/>
            <p:nvPr/>
          </p:nvSpPr>
          <p:spPr>
            <a:xfrm>
              <a:off x="1402294" y="34218"/>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9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Our starting point was an Excel file with three columns:</a:t>
              </a:r>
              <a:endParaRPr sz="1100"/>
            </a:p>
          </p:txBody>
        </p:sp>
        <p:sp>
          <p:nvSpPr>
            <p:cNvPr id="155" name="Google Shape;155;p20"/>
            <p:cNvSpPr/>
            <p:nvPr/>
          </p:nvSpPr>
          <p:spPr>
            <a:xfrm>
              <a:off x="6439114" y="34218"/>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20"/>
            <p:cNvSpPr txBox="1"/>
            <p:nvPr/>
          </p:nvSpPr>
          <p:spPr>
            <a:xfrm>
              <a:off x="6109333" y="34203"/>
              <a:ext cx="45303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90000"/>
                </a:lnSpc>
                <a:spcBef>
                  <a:spcPts val="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Week, with values going from WK01, WK02 …. to WK15, representing the 15 weeks of the semester</a:t>
              </a:r>
              <a:endParaRPr sz="1200"/>
            </a:p>
            <a:p>
              <a:pPr indent="0" lvl="0" marL="0" marR="0" rtl="0" algn="l">
                <a:lnSpc>
                  <a:spcPct val="90000"/>
                </a:lnSpc>
                <a:spcBef>
                  <a:spcPts val="30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Writer Name, with values ranging from 100, 101 … to 110, representing the 11 participants</a:t>
              </a:r>
              <a:endParaRPr sz="1200"/>
            </a:p>
            <a:p>
              <a:pPr indent="0" lvl="0" marL="0" marR="0" rtl="0" algn="l">
                <a:lnSpc>
                  <a:spcPct val="90000"/>
                </a:lnSpc>
                <a:spcBef>
                  <a:spcPts val="30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Text, representing the actual post that the participant made</a:t>
              </a:r>
              <a:endParaRPr sz="1200"/>
            </a:p>
          </p:txBody>
        </p:sp>
        <p:sp>
          <p:nvSpPr>
            <p:cNvPr id="157" name="Google Shape;157;p20"/>
            <p:cNvSpPr/>
            <p:nvPr/>
          </p:nvSpPr>
          <p:spPr>
            <a:xfrm>
              <a:off x="0" y="1881723"/>
              <a:ext cx="10515600" cy="3020400"/>
            </a:xfrm>
            <a:prstGeom prst="roundRect">
              <a:avLst>
                <a:gd fmla="val 10000" name="adj"/>
              </a:avLst>
            </a:prstGeom>
            <a:solidFill>
              <a:srgbClr val="A4A4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8" name="Google Shape;158;p20"/>
            <p:cNvSpPr/>
            <p:nvPr/>
          </p:nvSpPr>
          <p:spPr>
            <a:xfrm>
              <a:off x="447096" y="2985459"/>
              <a:ext cx="813000" cy="813000"/>
            </a:xfrm>
            <a:prstGeom prst="rect">
              <a:avLst/>
            </a:prstGeom>
            <a:blipFill rotWithShape="1">
              <a:blip r:embed="rId4">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20"/>
            <p:cNvSpPr/>
            <p:nvPr/>
          </p:nvSpPr>
          <p:spPr>
            <a:xfrm>
              <a:off x="1707094" y="2652909"/>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0" name="Google Shape;160;p20"/>
            <p:cNvSpPr txBox="1"/>
            <p:nvPr/>
          </p:nvSpPr>
          <p:spPr>
            <a:xfrm>
              <a:off x="1402294" y="2652909"/>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9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A representative row of this Excel file is</a:t>
              </a:r>
              <a:endParaRPr sz="1100"/>
            </a:p>
          </p:txBody>
        </p:sp>
        <p:sp>
          <p:nvSpPr>
            <p:cNvPr id="161" name="Google Shape;161;p20"/>
            <p:cNvSpPr/>
            <p:nvPr/>
          </p:nvSpPr>
          <p:spPr>
            <a:xfrm>
              <a:off x="6439114" y="2652909"/>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2" name="Google Shape;162;p20"/>
            <p:cNvSpPr txBox="1"/>
            <p:nvPr/>
          </p:nvSpPr>
          <p:spPr>
            <a:xfrm>
              <a:off x="6109333" y="2652903"/>
              <a:ext cx="45303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90000"/>
                </a:lnSpc>
                <a:spcBef>
                  <a:spcPts val="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WK06</a:t>
              </a:r>
              <a:endParaRPr sz="1200"/>
            </a:p>
            <a:p>
              <a:pPr indent="0" lvl="0" marL="0" marR="0" rtl="0" algn="l">
                <a:lnSpc>
                  <a:spcPct val="90000"/>
                </a:lnSpc>
                <a:spcBef>
                  <a:spcPts val="30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101</a:t>
              </a:r>
              <a:endParaRPr sz="1200"/>
            </a:p>
            <a:p>
              <a:pPr indent="0" lvl="0" marL="0" marR="0" rtl="0" algn="l">
                <a:lnSpc>
                  <a:spcPct val="90000"/>
                </a:lnSpc>
                <a:spcBef>
                  <a:spcPts val="300"/>
                </a:spcBef>
                <a:spcAft>
                  <a:spcPts val="0"/>
                </a:spcAft>
                <a:buClr>
                  <a:schemeClr val="dk1"/>
                </a:buClr>
                <a:buSzPts val="800"/>
                <a:buFont typeface="Calibri"/>
                <a:buNone/>
              </a:pPr>
              <a:r>
                <a:rPr b="0" i="0" lang="en" sz="1200" u="none" cap="none" strike="noStrike">
                  <a:solidFill>
                    <a:schemeClr val="dk1"/>
                  </a:solidFill>
                  <a:latin typeface="Calibri"/>
                  <a:ea typeface="Calibri"/>
                  <a:cs typeface="Calibri"/>
                  <a:sym typeface="Calibri"/>
                </a:rPr>
                <a:t>This week’s reading had some clarifying moments. I’ve taken a course on Human Performance Technology where at times I didn’t feel like I fully understood the content.</a:t>
              </a:r>
              <a:r>
                <a:rPr lang="en" sz="1200">
                  <a:solidFill>
                    <a:schemeClr val="dk1"/>
                  </a:solidFill>
                  <a:latin typeface="Calibri"/>
                  <a:ea typeface="Calibri"/>
                  <a:cs typeface="Calibri"/>
                  <a:sym typeface="Calibri"/>
                </a:rPr>
                <a:t>..</a:t>
              </a:r>
              <a:r>
                <a:rPr b="0" i="0" lang="en" sz="1200" u="none" cap="none" strike="noStrike">
                  <a:solidFill>
                    <a:schemeClr val="dk1"/>
                  </a:solidFill>
                  <a:latin typeface="Calibri"/>
                  <a:ea typeface="Calibri"/>
                  <a:cs typeface="Calibri"/>
                  <a:sym typeface="Calibri"/>
                </a:rPr>
                <a:t> to determine the factors in which affect them and then we have to come up with interventions to close gaps. The projects and designs that we had to do for this class was very strenuous which did give me an idea how diligent these practitioners must work.</a:t>
              </a:r>
              <a:endParaRPr sz="1200"/>
            </a:p>
          </p:txBody>
        </p:sp>
      </p:grpSp>
      <p:sp>
        <p:nvSpPr>
          <p:cNvPr id="163" name="Google Shape;163;p20"/>
          <p:cNvSpPr/>
          <p:nvPr/>
        </p:nvSpPr>
        <p:spPr>
          <a:xfrm>
            <a:off x="478092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164" name="Google Shape;164;p20"/>
          <p:cNvSpPr/>
          <p:nvPr/>
        </p:nvSpPr>
        <p:spPr>
          <a:xfrm>
            <a:off x="5953975"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165" name="Google Shape;165;p20"/>
          <p:cNvSpPr/>
          <p:nvPr/>
        </p:nvSpPr>
        <p:spPr>
          <a:xfrm>
            <a:off x="7207600"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0" y="684641"/>
            <a:ext cx="7886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1" lang="en" sz="2400"/>
              <a:t>1. Preparing Text Data: Installing RStudio</a:t>
            </a:r>
            <a:endParaRPr sz="2400"/>
          </a:p>
        </p:txBody>
      </p:sp>
      <p:grpSp>
        <p:nvGrpSpPr>
          <p:cNvPr id="171" name="Google Shape;171;p21"/>
          <p:cNvGrpSpPr/>
          <p:nvPr/>
        </p:nvGrpSpPr>
        <p:grpSpPr>
          <a:xfrm>
            <a:off x="171450" y="1311050"/>
            <a:ext cx="7886700" cy="3650940"/>
            <a:chOff x="0" y="34203"/>
            <a:chExt cx="10515600" cy="4867920"/>
          </a:xfrm>
        </p:grpSpPr>
        <p:sp>
          <p:nvSpPr>
            <p:cNvPr id="172" name="Google Shape;172;p21"/>
            <p:cNvSpPr/>
            <p:nvPr/>
          </p:nvSpPr>
          <p:spPr>
            <a:xfrm>
              <a:off x="0" y="34218"/>
              <a:ext cx="10515600" cy="1478100"/>
            </a:xfrm>
            <a:prstGeom prst="roundRect">
              <a:avLst>
                <a:gd fmla="val 10000" name="adj"/>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21"/>
            <p:cNvSpPr/>
            <p:nvPr/>
          </p:nvSpPr>
          <p:spPr>
            <a:xfrm>
              <a:off x="447096" y="366769"/>
              <a:ext cx="813000" cy="813000"/>
            </a:xfrm>
            <a:prstGeom prst="rect">
              <a:avLst/>
            </a:prstGeom>
            <a:blipFill rotWithShape="1">
              <a:blip r:embed="rId3">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1"/>
            <p:cNvSpPr/>
            <p:nvPr/>
          </p:nvSpPr>
          <p:spPr>
            <a:xfrm>
              <a:off x="1707094" y="34218"/>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1"/>
            <p:cNvSpPr txBox="1"/>
            <p:nvPr/>
          </p:nvSpPr>
          <p:spPr>
            <a:xfrm>
              <a:off x="1707094" y="34218"/>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What is Rstudio?</a:t>
              </a:r>
              <a:endParaRPr sz="1100"/>
            </a:p>
          </p:txBody>
        </p:sp>
        <p:sp>
          <p:nvSpPr>
            <p:cNvPr id="176" name="Google Shape;176;p21"/>
            <p:cNvSpPr/>
            <p:nvPr/>
          </p:nvSpPr>
          <p:spPr>
            <a:xfrm>
              <a:off x="6439114" y="34218"/>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7" name="Google Shape;177;p21"/>
            <p:cNvSpPr txBox="1"/>
            <p:nvPr/>
          </p:nvSpPr>
          <p:spPr>
            <a:xfrm>
              <a:off x="5679597" y="34203"/>
              <a:ext cx="48345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800"/>
                <a:buFont typeface="Calibri"/>
                <a:buNone/>
              </a:pPr>
              <a:r>
                <a:rPr b="1" i="0" lang="en" sz="1100" u="none" cap="none" strike="noStrike">
                  <a:solidFill>
                    <a:schemeClr val="dk1"/>
                  </a:solidFill>
                  <a:latin typeface="Calibri"/>
                  <a:ea typeface="Calibri"/>
                  <a:cs typeface="Calibri"/>
                  <a:sym typeface="Calibri"/>
                </a:rPr>
                <a:t>RStudio</a:t>
              </a:r>
              <a:r>
                <a:rPr b="0" i="0" lang="en" sz="1100" u="none" cap="none" strike="noStrike">
                  <a:solidFill>
                    <a:schemeClr val="dk1"/>
                  </a:solidFill>
                  <a:latin typeface="Calibri"/>
                  <a:ea typeface="Calibri"/>
                  <a:cs typeface="Calibri"/>
                  <a:sym typeface="Calibri"/>
                </a:rPr>
                <a:t> is an integrated development environment (IDE) for R. It includes a console, syntax-highlighting editor that supports direct code execution, as well as tools for plotting, history, debugging and workspace management.</a:t>
              </a:r>
              <a:endParaRPr sz="1100"/>
            </a:p>
            <a:p>
              <a:pPr indent="0" lvl="0" marL="0" marR="0" rtl="0" algn="l">
                <a:lnSpc>
                  <a:spcPct val="100000"/>
                </a:lnSpc>
                <a:spcBef>
                  <a:spcPts val="300"/>
                </a:spcBef>
                <a:spcAft>
                  <a:spcPts val="0"/>
                </a:spcAft>
                <a:buClr>
                  <a:schemeClr val="dk1"/>
                </a:buClr>
                <a:buSzPts val="800"/>
                <a:buFont typeface="Calibri"/>
                <a:buNone/>
              </a:pPr>
              <a:r>
                <a:rPr b="0" i="0" lang="en" sz="1100" u="none" cap="none" strike="noStrike">
                  <a:solidFill>
                    <a:schemeClr val="dk1"/>
                  </a:solidFill>
                  <a:latin typeface="Calibri"/>
                  <a:ea typeface="Calibri"/>
                  <a:cs typeface="Calibri"/>
                  <a:sym typeface="Calibri"/>
                </a:rPr>
                <a:t>Reference: </a:t>
              </a:r>
              <a:r>
                <a:rPr b="0" i="0" lang="en" sz="1100" u="sng" cap="none" strike="noStrike">
                  <a:solidFill>
                    <a:schemeClr val="dk1"/>
                  </a:solidFill>
                  <a:latin typeface="Calibri"/>
                  <a:ea typeface="Calibri"/>
                  <a:cs typeface="Calibri"/>
                  <a:sym typeface="Calibri"/>
                  <a:hlinkClick r:id="rId4"/>
                </a:rPr>
                <a:t>https://rstudio.com/products/rstudio/</a:t>
              </a:r>
              <a:endParaRPr b="0" i="0" sz="1100" u="none" cap="none" strike="noStrike">
                <a:solidFill>
                  <a:schemeClr val="dk1"/>
                </a:solidFill>
                <a:latin typeface="Calibri"/>
                <a:ea typeface="Calibri"/>
                <a:cs typeface="Calibri"/>
                <a:sym typeface="Calibri"/>
              </a:endParaRPr>
            </a:p>
          </p:txBody>
        </p:sp>
        <p:sp>
          <p:nvSpPr>
            <p:cNvPr id="178" name="Google Shape;178;p21"/>
            <p:cNvSpPr/>
            <p:nvPr/>
          </p:nvSpPr>
          <p:spPr>
            <a:xfrm>
              <a:off x="0" y="1881723"/>
              <a:ext cx="10515600" cy="3020400"/>
            </a:xfrm>
            <a:prstGeom prst="roundRect">
              <a:avLst>
                <a:gd fmla="val 10000" name="adj"/>
              </a:avLst>
            </a:prstGeom>
            <a:solidFill>
              <a:srgbClr val="A4A4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9" name="Google Shape;179;p21"/>
            <p:cNvSpPr/>
            <p:nvPr/>
          </p:nvSpPr>
          <p:spPr>
            <a:xfrm>
              <a:off x="447096" y="2985459"/>
              <a:ext cx="813000" cy="813000"/>
            </a:xfrm>
            <a:prstGeom prst="rect">
              <a:avLst/>
            </a:prstGeom>
            <a:blipFill rotWithShape="1">
              <a:blip r:embed="rId5">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0" name="Google Shape;180;p21"/>
            <p:cNvSpPr/>
            <p:nvPr/>
          </p:nvSpPr>
          <p:spPr>
            <a:xfrm>
              <a:off x="1707094" y="2652909"/>
              <a:ext cx="4731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21"/>
            <p:cNvSpPr txBox="1"/>
            <p:nvPr/>
          </p:nvSpPr>
          <p:spPr>
            <a:xfrm>
              <a:off x="1707094" y="2652909"/>
              <a:ext cx="4731900" cy="1478100"/>
            </a:xfrm>
            <a:prstGeom prst="rect">
              <a:avLst/>
            </a:prstGeom>
            <a:noFill/>
            <a:ln>
              <a:noFill/>
            </a:ln>
          </p:spPr>
          <p:txBody>
            <a:bodyPr anchorCtr="0" anchor="ctr" bIns="117300" lIns="117300" spcFirstLastPara="1" rIns="117300" wrap="square" tIns="117300">
              <a:noAutofit/>
            </a:bodyPr>
            <a:lstStyle/>
            <a:p>
              <a:pPr indent="0" lvl="0" marL="0" marR="0" rtl="0" algn="l">
                <a:lnSpc>
                  <a:spcPct val="100000"/>
                </a:lnSpc>
                <a:spcBef>
                  <a:spcPts val="0"/>
                </a:spcBef>
                <a:spcAft>
                  <a:spcPts val="0"/>
                </a:spcAft>
                <a:buClr>
                  <a:schemeClr val="dk1"/>
                </a:buClr>
                <a:buSzPts val="1900"/>
                <a:buFont typeface="Calibri"/>
                <a:buNone/>
              </a:pPr>
              <a:r>
                <a:rPr b="0" i="0" lang="en" sz="1900" u="none" cap="none" strike="noStrike">
                  <a:solidFill>
                    <a:schemeClr val="dk1"/>
                  </a:solidFill>
                  <a:latin typeface="Calibri"/>
                  <a:ea typeface="Calibri"/>
                  <a:cs typeface="Calibri"/>
                  <a:sym typeface="Calibri"/>
                </a:rPr>
                <a:t>Installing RStudio Desktop</a:t>
              </a:r>
              <a:endParaRPr sz="1100"/>
            </a:p>
          </p:txBody>
        </p:sp>
        <p:sp>
          <p:nvSpPr>
            <p:cNvPr id="182" name="Google Shape;182;p21"/>
            <p:cNvSpPr/>
            <p:nvPr/>
          </p:nvSpPr>
          <p:spPr>
            <a:xfrm>
              <a:off x="6439114" y="2652909"/>
              <a:ext cx="4074900" cy="14781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3" name="Google Shape;183;p21"/>
            <p:cNvSpPr txBox="1"/>
            <p:nvPr/>
          </p:nvSpPr>
          <p:spPr>
            <a:xfrm>
              <a:off x="5782098" y="2652903"/>
              <a:ext cx="4731900" cy="1478100"/>
            </a:xfrm>
            <a:prstGeom prst="rect">
              <a:avLst/>
            </a:prstGeom>
            <a:noFill/>
            <a:ln>
              <a:noFill/>
            </a:ln>
          </p:spPr>
          <p:txBody>
            <a:bodyPr anchorCtr="0" anchor="ctr" bIns="117300" lIns="117300" spcFirstLastPara="1" rIns="117300" wrap="square" tIns="117300">
              <a:noAutofit/>
            </a:bodyPr>
            <a:lstStyle/>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Go to </a:t>
              </a:r>
              <a:r>
                <a:rPr b="0" i="0" lang="en" sz="1200" u="sng" cap="none" strike="noStrike">
                  <a:solidFill>
                    <a:schemeClr val="dk1"/>
                  </a:solidFill>
                  <a:latin typeface="Calibri"/>
                  <a:ea typeface="Calibri"/>
                  <a:cs typeface="Calibri"/>
                  <a:sym typeface="Calibri"/>
                  <a:hlinkClick r:id="rId6"/>
                </a:rPr>
                <a:t>https://rstudio.com/products/rstudio/</a:t>
              </a:r>
              <a:endParaRPr b="0" i="0" sz="1200" u="none" cap="none" strike="noStrike">
                <a:solidFill>
                  <a:schemeClr val="dk1"/>
                </a:solidFill>
                <a:latin typeface="Calibri"/>
                <a:ea typeface="Calibri"/>
                <a:cs typeface="Calibri"/>
                <a:sym typeface="Calibri"/>
              </a:endParaRPr>
            </a:p>
            <a:p>
              <a:pPr indent="-304800" lvl="0" marL="457200" marR="0" rtl="0" algn="l">
                <a:lnSpc>
                  <a:spcPct val="50000"/>
                </a:lnSpc>
                <a:spcBef>
                  <a:spcPts val="0"/>
                </a:spcBef>
                <a:spcAft>
                  <a:spcPts val="0"/>
                </a:spcAft>
                <a:buClr>
                  <a:schemeClr val="dk1"/>
                </a:buClr>
                <a:buSzPts val="1200"/>
                <a:buFont typeface="Calibri"/>
                <a:buAutoNum type="arabicPeriod"/>
              </a:pPr>
              <a:r>
                <a:t/>
              </a:r>
              <a:endParaRPr b="0" i="0" sz="1200" u="none" cap="none" strike="noStrike">
                <a:solidFill>
                  <a:schemeClr val="dk1"/>
                </a:solidFill>
                <a:latin typeface="Calibri"/>
                <a:ea typeface="Calibri"/>
                <a:cs typeface="Calibri"/>
                <a:sym typeface="Calibri"/>
              </a:endParaRPr>
            </a:p>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Download RStudio Desktop, Open Source Edition</a:t>
              </a:r>
              <a:endParaRPr sz="1200"/>
            </a:p>
            <a:p>
              <a:pPr indent="-304800" lvl="0" marL="457200" marR="0" rtl="0" algn="l">
                <a:lnSpc>
                  <a:spcPct val="50000"/>
                </a:lnSpc>
                <a:spcBef>
                  <a:spcPts val="0"/>
                </a:spcBef>
                <a:spcAft>
                  <a:spcPts val="0"/>
                </a:spcAft>
                <a:buClr>
                  <a:schemeClr val="dk1"/>
                </a:buClr>
                <a:buSzPts val="1200"/>
                <a:buFont typeface="Calibri"/>
                <a:buAutoNum type="arabicPeriod"/>
              </a:pPr>
              <a:r>
                <a:t/>
              </a:r>
              <a:endParaRPr b="0" i="0" sz="1200" u="none" cap="none" strike="noStrike">
                <a:solidFill>
                  <a:schemeClr val="dk1"/>
                </a:solidFill>
                <a:latin typeface="Calibri"/>
                <a:ea typeface="Calibri"/>
                <a:cs typeface="Calibri"/>
                <a:sym typeface="Calibri"/>
              </a:endParaRPr>
            </a:p>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You don’t need the Professional Edition or the Server Software unless you are doing very sophisticated or large volume analysis</a:t>
              </a:r>
              <a:endParaRPr sz="1200"/>
            </a:p>
            <a:p>
              <a:pPr indent="-304800" lvl="0" marL="457200" marR="0" rtl="0" algn="l">
                <a:lnSpc>
                  <a:spcPct val="50000"/>
                </a:lnSpc>
                <a:spcBef>
                  <a:spcPts val="0"/>
                </a:spcBef>
                <a:spcAft>
                  <a:spcPts val="0"/>
                </a:spcAft>
                <a:buClr>
                  <a:schemeClr val="dk1"/>
                </a:buClr>
                <a:buSzPts val="1200"/>
                <a:buFont typeface="Calibri"/>
                <a:buAutoNum type="arabicPeriod"/>
              </a:pPr>
              <a:r>
                <a:t/>
              </a:r>
              <a:endParaRPr b="0" i="0" sz="1200" u="none" cap="none" strike="noStrike">
                <a:solidFill>
                  <a:schemeClr val="dk1"/>
                </a:solidFill>
                <a:latin typeface="Calibri"/>
                <a:ea typeface="Calibri"/>
                <a:cs typeface="Calibri"/>
                <a:sym typeface="Calibri"/>
              </a:endParaRPr>
            </a:p>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Choose the right edition for your personal computer (Windows, Mac, Ubuntu etc)</a:t>
              </a:r>
              <a:endParaRPr sz="1200"/>
            </a:p>
            <a:p>
              <a:pPr indent="-304800" lvl="0" marL="457200" marR="0" rtl="0" algn="l">
                <a:lnSpc>
                  <a:spcPct val="50000"/>
                </a:lnSpc>
                <a:spcBef>
                  <a:spcPts val="0"/>
                </a:spcBef>
                <a:spcAft>
                  <a:spcPts val="0"/>
                </a:spcAft>
                <a:buClr>
                  <a:schemeClr val="dk1"/>
                </a:buClr>
                <a:buSzPts val="1200"/>
                <a:buFont typeface="Calibri"/>
                <a:buAutoNum type="arabicPeriod"/>
              </a:pPr>
              <a:r>
                <a:t/>
              </a:r>
              <a:endParaRPr b="0" i="0" sz="1200" u="none" cap="none" strike="noStrike">
                <a:solidFill>
                  <a:schemeClr val="dk1"/>
                </a:solidFill>
                <a:latin typeface="Calibri"/>
                <a:ea typeface="Calibri"/>
                <a:cs typeface="Calibri"/>
                <a:sym typeface="Calibri"/>
              </a:endParaRPr>
            </a:p>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Follow the detailed instructions to install the software</a:t>
              </a:r>
              <a:endParaRPr sz="1200"/>
            </a:p>
            <a:p>
              <a:pPr indent="-304800" lvl="0" marL="457200" marR="0" rtl="0" algn="l">
                <a:lnSpc>
                  <a:spcPct val="50000"/>
                </a:lnSpc>
                <a:spcBef>
                  <a:spcPts val="0"/>
                </a:spcBef>
                <a:spcAft>
                  <a:spcPts val="0"/>
                </a:spcAft>
                <a:buClr>
                  <a:schemeClr val="dk1"/>
                </a:buClr>
                <a:buSzPts val="1200"/>
                <a:buFont typeface="Calibri"/>
                <a:buAutoNum type="arabicPeriod"/>
              </a:pPr>
              <a:r>
                <a:rPr b="0" i="0" lang="en" sz="1200" u="none" cap="none" strike="noStrike">
                  <a:solidFill>
                    <a:schemeClr val="dk1"/>
                  </a:solidFill>
                  <a:latin typeface="Calibri"/>
                  <a:ea typeface="Calibri"/>
                  <a:cs typeface="Calibri"/>
                  <a:sym typeface="Calibri"/>
                </a:rPr>
                <a:t>The R software along with standard packages are automatically included</a:t>
              </a:r>
              <a:endParaRPr sz="1200"/>
            </a:p>
          </p:txBody>
        </p:sp>
      </p:grpSp>
      <p:sp>
        <p:nvSpPr>
          <p:cNvPr id="184" name="Google Shape;184;p21"/>
          <p:cNvSpPr/>
          <p:nvPr/>
        </p:nvSpPr>
        <p:spPr>
          <a:xfrm>
            <a:off x="7207600"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
        <p:nvSpPr>
          <p:cNvPr id="185" name="Google Shape;185;p21"/>
          <p:cNvSpPr/>
          <p:nvPr/>
        </p:nvSpPr>
        <p:spPr>
          <a:xfrm>
            <a:off x="5953975"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186" name="Google Shape;186;p21"/>
          <p:cNvSpPr/>
          <p:nvPr/>
        </p:nvSpPr>
        <p:spPr>
          <a:xfrm>
            <a:off x="478092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0" name="Shape 190"/>
        <p:cNvGrpSpPr/>
        <p:nvPr/>
      </p:nvGrpSpPr>
      <p:grpSpPr>
        <a:xfrm>
          <a:off x="0" y="0"/>
          <a:ext cx="0" cy="0"/>
          <a:chOff x="0" y="0"/>
          <a:chExt cx="0" cy="0"/>
        </a:xfrm>
      </p:grpSpPr>
      <p:sp>
        <p:nvSpPr>
          <p:cNvPr id="191" name="Google Shape;191;p22"/>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92" name="Google Shape;192;p22"/>
          <p:cNvSpPr/>
          <p:nvPr/>
        </p:nvSpPr>
        <p:spPr>
          <a:xfrm>
            <a:off x="0" y="0"/>
            <a:ext cx="9141714" cy="1424701"/>
          </a:xfrm>
          <a:custGeom>
            <a:rect b="b" l="l" r="r" t="t"/>
            <a:pathLst>
              <a:path extrusionOk="0" h="1899601" w="12188952">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lt1"/>
          </a:solidFill>
          <a:ln cap="flat" cmpd="sng" w="9525">
            <a:solidFill>
              <a:srgbClr val="EFEFEF"/>
            </a:solidFill>
            <a:prstDash val="solid"/>
            <a:miter lim="800000"/>
            <a:headEnd len="sm" w="sm" type="none"/>
            <a:tailEnd len="sm" w="sm" type="none"/>
          </a:ln>
          <a:effectLst>
            <a:outerShdw blurRad="50800" rotWithShape="0" algn="tl" dir="2700000" dist="38100">
              <a:srgbClr val="D8D8D8">
                <a:alpha val="2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3" name="Google Shape;193;p22"/>
          <p:cNvSpPr/>
          <p:nvPr/>
        </p:nvSpPr>
        <p:spPr>
          <a:xfrm>
            <a:off x="0" y="152400"/>
            <a:ext cx="9144000" cy="1418042"/>
          </a:xfrm>
          <a:custGeom>
            <a:rect b="b" l="l" r="r" t="t"/>
            <a:pathLst>
              <a:path extrusionOk="0" h="1890722" w="1219200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4" name="Google Shape;194;p22"/>
          <p:cNvSpPr txBox="1"/>
          <p:nvPr>
            <p:ph type="title"/>
          </p:nvPr>
        </p:nvSpPr>
        <p:spPr>
          <a:xfrm>
            <a:off x="628650" y="723448"/>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1. Preparing Text Data: Convert Excel to Text Files</a:t>
            </a:r>
            <a:endParaRPr sz="2400"/>
          </a:p>
        </p:txBody>
      </p:sp>
      <p:sp>
        <p:nvSpPr>
          <p:cNvPr id="195" name="Google Shape;195;p22"/>
          <p:cNvSpPr txBox="1"/>
          <p:nvPr>
            <p:ph idx="1" type="body"/>
          </p:nvPr>
        </p:nvSpPr>
        <p:spPr>
          <a:xfrm>
            <a:off x="628650" y="1804818"/>
            <a:ext cx="7886700" cy="2770800"/>
          </a:xfrm>
          <a:prstGeom prst="rect">
            <a:avLst/>
          </a:prstGeom>
          <a:noFill/>
          <a:ln>
            <a:noFill/>
          </a:ln>
        </p:spPr>
        <p:txBody>
          <a:bodyPr anchorCtr="0" anchor="t" bIns="34275" lIns="68575" spcFirstLastPara="1" rIns="68575" wrap="square" tIns="34275">
            <a:noAutofit/>
          </a:bodyPr>
          <a:lstStyle/>
          <a:p>
            <a:pPr indent="-184150" lvl="0" marL="177800" rtl="0" algn="l">
              <a:lnSpc>
                <a:spcPct val="90000"/>
              </a:lnSpc>
              <a:spcBef>
                <a:spcPts val="0"/>
              </a:spcBef>
              <a:spcAft>
                <a:spcPts val="0"/>
              </a:spcAft>
              <a:buClr>
                <a:schemeClr val="dk1"/>
              </a:buClr>
              <a:buSzPts val="1700"/>
              <a:buChar char="•"/>
            </a:pPr>
            <a:r>
              <a:rPr lang="en" sz="1700"/>
              <a:t>We will now walk through the R file that converts all the rows from our Excel file to Text Files</a:t>
            </a:r>
            <a:endParaRPr/>
          </a:p>
          <a:p>
            <a:pPr indent="-184150" lvl="0" marL="177800" rtl="0" algn="l">
              <a:lnSpc>
                <a:spcPct val="90000"/>
              </a:lnSpc>
              <a:spcBef>
                <a:spcPts val="800"/>
              </a:spcBef>
              <a:spcAft>
                <a:spcPts val="0"/>
              </a:spcAft>
              <a:buClr>
                <a:schemeClr val="dk1"/>
              </a:buClr>
              <a:buSzPts val="1700"/>
              <a:buChar char="•"/>
            </a:pPr>
            <a:r>
              <a:rPr lang="en" sz="1700"/>
              <a:t>In all, there were 666 rows in the Excel file. So, we will create 666 text files</a:t>
            </a:r>
            <a:endParaRPr/>
          </a:p>
          <a:p>
            <a:pPr indent="-184150" lvl="0" marL="177800" rtl="0" algn="l">
              <a:lnSpc>
                <a:spcPct val="90000"/>
              </a:lnSpc>
              <a:spcBef>
                <a:spcPts val="800"/>
              </a:spcBef>
              <a:spcAft>
                <a:spcPts val="0"/>
              </a:spcAft>
              <a:buClr>
                <a:schemeClr val="dk1"/>
              </a:buClr>
              <a:buSzPts val="1700"/>
              <a:buChar char="•"/>
            </a:pPr>
            <a:r>
              <a:rPr lang="en" sz="1700"/>
              <a:t>To begin with, we created another column in the Excel file by concatenating the Week and the WriterName columns. We called this new column FileName</a:t>
            </a:r>
            <a:endParaRPr sz="1700"/>
          </a:p>
          <a:p>
            <a:pPr indent="-184150" lvl="1" marL="520700" rtl="0" algn="l">
              <a:lnSpc>
                <a:spcPct val="90000"/>
              </a:lnSpc>
              <a:spcBef>
                <a:spcPts val="400"/>
              </a:spcBef>
              <a:spcAft>
                <a:spcPts val="0"/>
              </a:spcAft>
              <a:buClr>
                <a:schemeClr val="dk1"/>
              </a:buClr>
              <a:buSzPts val="1700"/>
              <a:buChar char="•"/>
            </a:pPr>
            <a:r>
              <a:rPr lang="en" sz="1700"/>
              <a:t>For example, if a row had a Week value of WK06 and a WriterName value of 101, the FileName value would be WK06-101</a:t>
            </a:r>
            <a:endParaRPr/>
          </a:p>
          <a:p>
            <a:pPr indent="-184150" lvl="1" marL="520700" rtl="0" algn="l">
              <a:lnSpc>
                <a:spcPct val="90000"/>
              </a:lnSpc>
              <a:spcBef>
                <a:spcPts val="400"/>
              </a:spcBef>
              <a:spcAft>
                <a:spcPts val="0"/>
              </a:spcAft>
              <a:buClr>
                <a:schemeClr val="dk1"/>
              </a:buClr>
              <a:buSzPts val="1700"/>
              <a:buChar char="•"/>
            </a:pPr>
            <a:r>
              <a:rPr lang="en" sz="1700"/>
              <a:t>We used a simple Excel function (concat) to do this </a:t>
            </a:r>
            <a:endParaRPr/>
          </a:p>
          <a:p>
            <a:pPr indent="-184150" lvl="0" marL="177800" rtl="0" algn="l">
              <a:lnSpc>
                <a:spcPct val="90000"/>
              </a:lnSpc>
              <a:spcBef>
                <a:spcPts val="800"/>
              </a:spcBef>
              <a:spcAft>
                <a:spcPts val="0"/>
              </a:spcAft>
              <a:buClr>
                <a:schemeClr val="dk1"/>
              </a:buClr>
              <a:buSzPts val="1700"/>
              <a:buChar char="•"/>
            </a:pPr>
            <a:r>
              <a:rPr lang="en" sz="1700"/>
              <a:t> In our R code, we will now take each of 666 rows, create a text file (e.g WK-101.txt) and write the Text into that file</a:t>
            </a:r>
            <a:endParaRPr/>
          </a:p>
        </p:txBody>
      </p:sp>
      <p:sp>
        <p:nvSpPr>
          <p:cNvPr id="196" name="Google Shape;196;p22"/>
          <p:cNvSpPr/>
          <p:nvPr/>
        </p:nvSpPr>
        <p:spPr>
          <a:xfrm>
            <a:off x="4780925"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197" name="Google Shape;197;p22"/>
          <p:cNvSpPr/>
          <p:nvPr/>
        </p:nvSpPr>
        <p:spPr>
          <a:xfrm>
            <a:off x="5953975" y="2419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198" name="Google Shape;198;p22"/>
          <p:cNvSpPr/>
          <p:nvPr/>
        </p:nvSpPr>
        <p:spPr>
          <a:xfrm>
            <a:off x="7207600" y="2419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628650" y="228600"/>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1. Preparing Text Data: R File review – 1 of 3</a:t>
            </a:r>
            <a:endParaRPr sz="2400"/>
          </a:p>
        </p:txBody>
      </p:sp>
      <p:sp>
        <p:nvSpPr>
          <p:cNvPr id="204" name="Google Shape;204;p23"/>
          <p:cNvSpPr txBox="1"/>
          <p:nvPr>
            <p:ph idx="1" type="body"/>
          </p:nvPr>
        </p:nvSpPr>
        <p:spPr>
          <a:xfrm>
            <a:off x="628650" y="641609"/>
            <a:ext cx="7886700" cy="2770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Clr>
                <a:schemeClr val="dk1"/>
              </a:buClr>
              <a:buSzPts val="1000"/>
              <a:buNone/>
            </a:pPr>
            <a:r>
              <a:t/>
            </a:r>
            <a:endParaRPr sz="1000">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1000"/>
              <a:buNone/>
            </a:pPr>
            <a:r>
              <a:t/>
            </a:r>
            <a:endParaRPr/>
          </a:p>
          <a:p>
            <a:pPr indent="0" lvl="0" marL="0" rtl="0" algn="l">
              <a:lnSpc>
                <a:spcPct val="90000"/>
              </a:lnSpc>
              <a:spcBef>
                <a:spcPts val="800"/>
              </a:spcBef>
              <a:spcAft>
                <a:spcPts val="0"/>
              </a:spcAft>
              <a:buClr>
                <a:schemeClr val="dk1"/>
              </a:buClr>
              <a:buSzPts val="1000"/>
              <a:buNone/>
            </a:pPr>
            <a:r>
              <a:t/>
            </a:r>
            <a:endParaRPr sz="1000">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1000"/>
              <a:buNone/>
            </a:pPr>
            <a:r>
              <a:t/>
            </a:r>
            <a:endParaRPr/>
          </a:p>
        </p:txBody>
      </p:sp>
      <p:graphicFrame>
        <p:nvGraphicFramePr>
          <p:cNvPr id="205" name="Google Shape;205;p23"/>
          <p:cNvGraphicFramePr/>
          <p:nvPr/>
        </p:nvGraphicFramePr>
        <p:xfrm>
          <a:off x="95250" y="1031106"/>
          <a:ext cx="3000000" cy="3000000"/>
        </p:xfrm>
        <a:graphic>
          <a:graphicData uri="http://schemas.openxmlformats.org/drawingml/2006/table">
            <a:tbl>
              <a:tblPr>
                <a:noFill/>
                <a:tableStyleId>{4FDA7D20-2AAB-4721-B667-7F1D106744A5}</a:tableStyleId>
              </a:tblPr>
              <a:tblGrid>
                <a:gridCol w="4257675"/>
                <a:gridCol w="4257675"/>
              </a:tblGrid>
              <a:tr h="281925">
                <a:tc>
                  <a:txBody>
                    <a:bodyPr/>
                    <a:lstStyle/>
                    <a:p>
                      <a:pPr indent="0" lvl="0" marL="0" rtl="0" algn="l">
                        <a:spcBef>
                          <a:spcPts val="0"/>
                        </a:spcBef>
                        <a:spcAft>
                          <a:spcPts val="0"/>
                        </a:spcAft>
                        <a:buNone/>
                      </a:pPr>
                      <a:r>
                        <a:rPr lang="en" sz="1100">
                          <a:latin typeface="Courier New"/>
                          <a:ea typeface="Courier New"/>
                          <a:cs typeface="Courier New"/>
                          <a:sym typeface="Courier New"/>
                        </a:rPr>
                        <a:t>Code </a:t>
                      </a:r>
                      <a:endParaRPr sz="11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1100">
                          <a:latin typeface="Courier New"/>
                          <a:ea typeface="Courier New"/>
                          <a:cs typeface="Courier New"/>
                          <a:sym typeface="Courier New"/>
                        </a:rPr>
                        <a:t>Comments</a:t>
                      </a:r>
                      <a:endParaRPr sz="1100">
                        <a:latin typeface="Courier New"/>
                        <a:ea typeface="Courier New"/>
                        <a:cs typeface="Courier New"/>
                        <a:sym typeface="Courier New"/>
                      </a:endParaRPr>
                    </a:p>
                  </a:txBody>
                  <a:tcPr marT="68575" marB="68575" marR="68575" marL="68575"/>
                </a:tc>
              </a:tr>
              <a:tr h="891025">
                <a:tc>
                  <a:txBody>
                    <a:bodyPr/>
                    <a:lstStyle/>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library("readxl")</a:t>
                      </a:r>
                      <a:endParaRPr sz="1100">
                        <a:latin typeface="Courier New"/>
                        <a:ea typeface="Courier New"/>
                        <a:cs typeface="Courier New"/>
                        <a:sym typeface="Courier New"/>
                      </a:endParaRPr>
                    </a:p>
                  </a:txBody>
                  <a:tcPr marT="68575" marB="68575" marR="68575" marL="68575"/>
                </a:tc>
                <a:tc>
                  <a:txBody>
                    <a:bodyPr/>
                    <a:lstStyle/>
                    <a:p>
                      <a:pPr indent="0" lvl="0" marL="0" rtl="0" algn="l">
                        <a:lnSpc>
                          <a:spcPct val="90000"/>
                        </a:lnSpc>
                        <a:spcBef>
                          <a:spcPts val="0"/>
                        </a:spcBef>
                        <a:spcAft>
                          <a:spcPts val="0"/>
                        </a:spcAft>
                        <a:buClr>
                          <a:schemeClr val="dk1"/>
                        </a:buClr>
                        <a:buSzPts val="800"/>
                        <a:buFont typeface="Arial"/>
                        <a:buNone/>
                      </a:pPr>
                      <a:r>
                        <a:rPr lang="en" sz="1000">
                          <a:solidFill>
                            <a:schemeClr val="dk1"/>
                          </a:solidFill>
                          <a:latin typeface="Courier New"/>
                          <a:ea typeface="Courier New"/>
                          <a:cs typeface="Courier New"/>
                          <a:sym typeface="Courier New"/>
                        </a:rPr>
                        <a:t># Please ensure excel file (OnlinePost.xslx) is prepared before going on to next </a:t>
                      </a:r>
                      <a:endParaRPr sz="10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steps. </a:t>
                      </a:r>
                      <a:endParaRPr sz="1000">
                        <a:solidFill>
                          <a:schemeClr val="dk1"/>
                        </a:solidFill>
                        <a:latin typeface="Courier New"/>
                        <a:ea typeface="Courier New"/>
                        <a:cs typeface="Courier New"/>
                        <a:sym typeface="Courier New"/>
                      </a:endParaRPr>
                    </a:p>
                    <a:p>
                      <a:pPr indent="0" lvl="0" marL="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Load the readxl library – This will be used to read the Excel file</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latin typeface="Courier New"/>
                        <a:ea typeface="Courier New"/>
                        <a:cs typeface="Courier New"/>
                        <a:sym typeface="Courier New"/>
                      </a:endParaRPr>
                    </a:p>
                  </a:txBody>
                  <a:tcPr marT="68575" marB="68575" marR="68575" marL="68575"/>
                </a:tc>
              </a:tr>
              <a:tr h="1381800">
                <a:tc>
                  <a:txBody>
                    <a:bodyPr/>
                    <a:lstStyle/>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setwd("insert file path (can be found under file properties) here")</a:t>
                      </a:r>
                      <a:endParaRPr sz="21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t/>
                      </a:r>
                      <a:endParaRPr sz="1000">
                        <a:solidFill>
                          <a:schemeClr val="dk1"/>
                        </a:solidFill>
                        <a:latin typeface="Courier New"/>
                        <a:ea typeface="Courier New"/>
                        <a:cs typeface="Courier New"/>
                        <a:sym typeface="Courier New"/>
                      </a:endParaRPr>
                    </a:p>
                  </a:txBody>
                  <a:tcPr marT="68575" marB="68575" marR="68575" marL="68575"/>
                </a:tc>
                <a:tc>
                  <a:txBody>
                    <a:bodyPr/>
                    <a:lstStyle/>
                    <a:p>
                      <a:pPr indent="0" lvl="0" marL="0" marR="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Set the working directory to the file where the xls file is</a:t>
                      </a:r>
                      <a:endParaRPr sz="10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Make sure to use \\ to separate the folder names for Windows OS. </a:t>
                      </a:r>
                      <a:endParaRPr sz="10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For all other operating systems, please use forward slashes. </a:t>
                      </a:r>
                      <a:endParaRPr sz="10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Here you will utilize the set working directory function. It should be formatted as  such:</a:t>
                      </a:r>
                      <a:endParaRPr sz="1000">
                        <a:solidFill>
                          <a:schemeClr val="dk1"/>
                        </a:solidFill>
                        <a:latin typeface="Courier New"/>
                        <a:ea typeface="Courier New"/>
                        <a:cs typeface="Courier New"/>
                        <a:sym typeface="Courier New"/>
                      </a:endParaRPr>
                    </a:p>
                    <a:p>
                      <a:pPr indent="0" lvl="0" marL="0" marR="0" rtl="0" algn="l">
                        <a:lnSpc>
                          <a:spcPct val="90000"/>
                        </a:lnSpc>
                        <a:spcBef>
                          <a:spcPts val="0"/>
                        </a:spcBef>
                        <a:spcAft>
                          <a:spcPts val="0"/>
                        </a:spcAft>
                        <a:buNone/>
                      </a:pPr>
                      <a:r>
                        <a:rPr lang="en" sz="1000">
                          <a:solidFill>
                            <a:schemeClr val="dk1"/>
                          </a:solidFill>
                          <a:latin typeface="Courier New"/>
                          <a:ea typeface="Courier New"/>
                          <a:cs typeface="Courier New"/>
                          <a:sym typeface="Courier New"/>
                        </a:rPr>
                        <a:t># An example of this would be: setwd(“C:\\users\\SITE)</a:t>
                      </a:r>
                      <a:endParaRPr sz="1000">
                        <a:solidFill>
                          <a:schemeClr val="dk1"/>
                        </a:solidFill>
                        <a:latin typeface="Courier New"/>
                        <a:ea typeface="Courier New"/>
                        <a:cs typeface="Courier New"/>
                        <a:sym typeface="Courier New"/>
                      </a:endParaRPr>
                    </a:p>
                  </a:txBody>
                  <a:tcPr marT="68575" marB="68575" marR="68575" marL="68575"/>
                </a:tc>
              </a:tr>
              <a:tr h="1265200">
                <a:tc>
                  <a:txBody>
                    <a:bodyPr/>
                    <a:lstStyle/>
                    <a:p>
                      <a:pPr indent="0" lvl="0" marL="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my_data &lt;- read_excel(“OnlinePosts.xlsx")</a:t>
                      </a:r>
                      <a:endParaRPr sz="10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90000"/>
                        </a:lnSpc>
                        <a:spcBef>
                          <a:spcPts val="800"/>
                        </a:spcBef>
                        <a:spcAft>
                          <a:spcPts val="0"/>
                        </a:spcAft>
                        <a:buClr>
                          <a:schemeClr val="dk1"/>
                        </a:buClr>
                        <a:buSzPts val="800"/>
                        <a:buFont typeface="Arial"/>
                        <a:buNone/>
                      </a:pPr>
                      <a:r>
                        <a:rPr lang="en" sz="1000">
                          <a:solidFill>
                            <a:schemeClr val="dk1"/>
                          </a:solidFill>
                          <a:latin typeface="Courier New"/>
                          <a:ea typeface="Courier New"/>
                          <a:cs typeface="Courier New"/>
                          <a:sym typeface="Courier New"/>
                        </a:rPr>
                        <a:t># Load the xls file into my_data as a dataframe. Note: you must load the xls file before proceeding to the next step. </a:t>
                      </a:r>
                      <a:endParaRPr sz="10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800"/>
                        <a:buFont typeface="Arial"/>
                        <a:buNone/>
                      </a:pPr>
                      <a:r>
                        <a:rPr lang="en" sz="1000">
                          <a:solidFill>
                            <a:schemeClr val="dk1"/>
                          </a:solidFill>
                          <a:latin typeface="Courier New"/>
                          <a:ea typeface="Courier New"/>
                          <a:cs typeface="Courier New"/>
                          <a:sym typeface="Courier New"/>
                        </a:rPr>
                        <a:t># We will read the file with all the online posts into a dataframe</a:t>
                      </a:r>
                      <a:endParaRPr sz="10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800"/>
                        <a:buFont typeface="Arial"/>
                        <a:buNone/>
                      </a:pPr>
                      <a:r>
                        <a:rPr lang="en" sz="1000">
                          <a:solidFill>
                            <a:schemeClr val="dk1"/>
                          </a:solidFill>
                          <a:latin typeface="Courier New"/>
                          <a:ea typeface="Courier New"/>
                          <a:cs typeface="Courier New"/>
                          <a:sym typeface="Courier New"/>
                        </a:rPr>
                        <a:t># A dataframe is simply a representation of a table in R</a:t>
                      </a:r>
                      <a:endParaRPr sz="2100">
                        <a:solidFill>
                          <a:schemeClr val="dk1"/>
                        </a:solidFill>
                        <a:latin typeface="Calibri"/>
                        <a:ea typeface="Calibri"/>
                        <a:cs typeface="Calibri"/>
                        <a:sym typeface="Calibri"/>
                      </a:endParaRPr>
                    </a:p>
                  </a:txBody>
                  <a:tcPr marT="68575" marB="68575" marR="68575" marL="68575"/>
                </a:tc>
              </a:tr>
            </a:tbl>
          </a:graphicData>
        </a:graphic>
      </p:graphicFrame>
      <p:sp>
        <p:nvSpPr>
          <p:cNvPr id="206" name="Google Shape;206;p23"/>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07" name="Google Shape;207;p23"/>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08" name="Google Shape;208;p23"/>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628650" y="304171"/>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1. Preparing Text Data: R File review – 2 of 3</a:t>
            </a:r>
            <a:endParaRPr sz="2400"/>
          </a:p>
        </p:txBody>
      </p:sp>
      <p:graphicFrame>
        <p:nvGraphicFramePr>
          <p:cNvPr id="214" name="Google Shape;214;p24"/>
          <p:cNvGraphicFramePr/>
          <p:nvPr/>
        </p:nvGraphicFramePr>
        <p:xfrm>
          <a:off x="489844" y="1023225"/>
          <a:ext cx="3000000" cy="3000000"/>
        </p:xfrm>
        <a:graphic>
          <a:graphicData uri="http://schemas.openxmlformats.org/drawingml/2006/table">
            <a:tbl>
              <a:tblPr>
                <a:noFill/>
                <a:tableStyleId>{4FDA7D20-2AAB-4721-B667-7F1D106744A5}</a:tableStyleId>
              </a:tblPr>
              <a:tblGrid>
                <a:gridCol w="4148900"/>
                <a:gridCol w="4164350"/>
              </a:tblGrid>
              <a:tr h="351525">
                <a:tc>
                  <a:txBody>
                    <a:bodyPr/>
                    <a:lstStyle/>
                    <a:p>
                      <a:pPr indent="0" lvl="0" marL="0" marR="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Code </a:t>
                      </a:r>
                      <a:endParaRPr sz="1000">
                        <a:solidFill>
                          <a:schemeClr val="dk1"/>
                        </a:solidFill>
                        <a:latin typeface="Courier New"/>
                        <a:ea typeface="Courier New"/>
                        <a:cs typeface="Courier New"/>
                        <a:sym typeface="Courier New"/>
                      </a:endParaRPr>
                    </a:p>
                  </a:txBody>
                  <a:tcPr marT="68575" marB="68575" marR="68575" marL="68575"/>
                </a:tc>
                <a:tc>
                  <a:txBody>
                    <a:bodyPr/>
                    <a:lstStyle/>
                    <a:p>
                      <a:pPr indent="0" lvl="0" marL="0" marR="0" rtl="0" algn="l">
                        <a:lnSpc>
                          <a:spcPct val="90000"/>
                        </a:lnSpc>
                        <a:spcBef>
                          <a:spcPts val="800"/>
                        </a:spcBef>
                        <a:spcAft>
                          <a:spcPts val="0"/>
                        </a:spcAft>
                        <a:buClr>
                          <a:schemeClr val="dk1"/>
                        </a:buClr>
                        <a:buSzPts val="1000"/>
                        <a:buFont typeface="Arial"/>
                        <a:buNone/>
                      </a:pPr>
                      <a:r>
                        <a:rPr lang="en" sz="1000">
                          <a:solidFill>
                            <a:schemeClr val="dk1"/>
                          </a:solidFill>
                          <a:latin typeface="Courier New"/>
                          <a:ea typeface="Courier New"/>
                          <a:cs typeface="Courier New"/>
                          <a:sym typeface="Courier New"/>
                        </a:rPr>
                        <a:t>Comments </a:t>
                      </a:r>
                      <a:endParaRPr sz="1000">
                        <a:solidFill>
                          <a:schemeClr val="dk1"/>
                        </a:solidFill>
                        <a:latin typeface="Courier New"/>
                        <a:ea typeface="Courier New"/>
                        <a:cs typeface="Courier New"/>
                        <a:sym typeface="Courier New"/>
                      </a:endParaRPr>
                    </a:p>
                  </a:txBody>
                  <a:tcPr marT="68575" marB="68575" marR="68575" marL="68575"/>
                </a:tc>
              </a:tr>
              <a:tr h="3768750">
                <a:tc>
                  <a:txBody>
                    <a:bodyPr/>
                    <a:lstStyle/>
                    <a:p>
                      <a:pPr indent="0" lvl="0" marL="0" marR="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setwd("insert initial file location\\Text Files")</a:t>
                      </a:r>
                      <a:endParaRPr sz="1000">
                        <a:solidFill>
                          <a:schemeClr val="dk1"/>
                        </a:solidFill>
                        <a:latin typeface="Courier New"/>
                        <a:ea typeface="Courier New"/>
                        <a:cs typeface="Courier New"/>
                        <a:sym typeface="Courier New"/>
                      </a:endParaRPr>
                    </a:p>
                    <a:p>
                      <a:pPr indent="0" lvl="0" marL="0" marR="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uniqueFiles = unique(my_data[["FileName"]])</a:t>
                      </a:r>
                      <a:endParaRPr sz="1000">
                        <a:solidFill>
                          <a:schemeClr val="dk1"/>
                        </a:solidFill>
                        <a:latin typeface="Courier New"/>
                        <a:ea typeface="Courier New"/>
                        <a:cs typeface="Courier New"/>
                        <a:sym typeface="Courier New"/>
                      </a:endParaRPr>
                    </a:p>
                    <a:p>
                      <a:pPr indent="0" lvl="0" marL="0" marR="0" rtl="0" algn="l">
                        <a:lnSpc>
                          <a:spcPct val="90000"/>
                        </a:lnSpc>
                        <a:spcBef>
                          <a:spcPts val="800"/>
                        </a:spcBef>
                        <a:spcAft>
                          <a:spcPts val="0"/>
                        </a:spcAft>
                        <a:buNone/>
                      </a:pPr>
                      <a:r>
                        <a:rPr lang="en" sz="1000">
                          <a:solidFill>
                            <a:schemeClr val="dk1"/>
                          </a:solidFill>
                          <a:latin typeface="Courier New"/>
                          <a:ea typeface="Courier New"/>
                          <a:cs typeface="Courier New"/>
                          <a:sym typeface="Courier New"/>
                        </a:rPr>
                        <a:t>uniqueFileNames = as.data.frame(uniqueFiles)</a:t>
                      </a:r>
                      <a:endParaRPr sz="10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90000"/>
                        </a:lnSpc>
                        <a:spcBef>
                          <a:spcPts val="0"/>
                        </a:spcBef>
                        <a:spcAft>
                          <a:spcPts val="0"/>
                        </a:spcAft>
                        <a:buNone/>
                      </a:pPr>
                      <a:r>
                        <a:rPr lang="en" sz="700">
                          <a:solidFill>
                            <a:schemeClr val="dk1"/>
                          </a:solidFill>
                          <a:latin typeface="Courier New"/>
                          <a:ea typeface="Courier New"/>
                          <a:cs typeface="Courier New"/>
                          <a:sym typeface="Courier New"/>
                        </a:rPr>
                        <a:t># The column called "FileName" has the name of the file. We need to add .txt</a:t>
                      </a:r>
                      <a:endParaRPr sz="7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The column called "Text" has the text that we need to write to the file</a:t>
                      </a:r>
                      <a:endParaRPr sz="7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There are a total of 666 rows</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We have several rows with the same filename, so we will create multiple files, with a counter, so each row can be write to a different file</a:t>
                      </a:r>
                      <a:endParaRPr sz="7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We will identify the unique files name and create a dataframe called uniqueFileNames</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We will iterate through this dataframe and subset my_data to find only those rows that have this unique file name</a:t>
                      </a:r>
                      <a:endParaRPr sz="700">
                        <a:solidFill>
                          <a:schemeClr val="dk1"/>
                        </a:solidFill>
                        <a:latin typeface="Calibri"/>
                        <a:ea typeface="Calibri"/>
                        <a:cs typeface="Calibri"/>
                        <a:sym typeface="Calibri"/>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This new subset will be called newdata</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800"/>
                        <a:buFont typeface="Arial"/>
                        <a:buNone/>
                      </a:pPr>
                      <a:r>
                        <a:rPr lang="en" sz="700">
                          <a:solidFill>
                            <a:schemeClr val="dk1"/>
                          </a:solidFill>
                          <a:latin typeface="Courier New"/>
                          <a:ea typeface="Courier New"/>
                          <a:cs typeface="Courier New"/>
                          <a:sym typeface="Courier New"/>
                        </a:rPr>
                        <a:t># We will iterate through newdata to write each row to a different file </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800"/>
                        <a:buFont typeface="Arial"/>
                        <a:buNone/>
                      </a:pPr>
                      <a:r>
                        <a:rPr lang="en" sz="700">
                          <a:solidFill>
                            <a:schemeClr val="dk1"/>
                          </a:solidFill>
                          <a:latin typeface="Courier New"/>
                          <a:ea typeface="Courier New"/>
                          <a:cs typeface="Courier New"/>
                          <a:sym typeface="Courier New"/>
                        </a:rPr>
                        <a:t># name. We will use a counter to create separate files</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800"/>
                        <a:buFont typeface="Arial"/>
                        <a:buNone/>
                      </a:pPr>
                      <a:r>
                        <a:rPr lang="en" sz="700">
                          <a:solidFill>
                            <a:schemeClr val="dk1"/>
                          </a:solidFill>
                          <a:latin typeface="Courier New"/>
                          <a:ea typeface="Courier New"/>
                          <a:cs typeface="Courier New"/>
                          <a:sym typeface="Courier New"/>
                        </a:rPr>
                        <a:t># Set the working directory - A subdirectory called 'Text_Files' will store the 666 files</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Note: you must create a folder called 'Text_Files' in your working directory before proceeding to the next step. </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We will iterate through newdata to write each row to a different file name. We will use a counter to create separate files</a:t>
                      </a:r>
                      <a:endParaRPr sz="700">
                        <a:solidFill>
                          <a:schemeClr val="dk1"/>
                        </a:solidFill>
                        <a:latin typeface="Courier New"/>
                        <a:ea typeface="Courier New"/>
                        <a:cs typeface="Courier New"/>
                        <a:sym typeface="Courier New"/>
                      </a:endParaRPr>
                    </a:p>
                    <a:p>
                      <a:pPr indent="-342900" lvl="0" marL="342900" rtl="0" algn="l">
                        <a:spcBef>
                          <a:spcPts val="0"/>
                        </a:spcBef>
                        <a:spcAft>
                          <a:spcPts val="0"/>
                        </a:spcAft>
                        <a:buClr>
                          <a:schemeClr val="dk1"/>
                        </a:buClr>
                        <a:buSzPts val="800"/>
                        <a:buFont typeface="Arial"/>
                        <a:buNone/>
                      </a:pPr>
                      <a:r>
                        <a:rPr lang="en" sz="700">
                          <a:solidFill>
                            <a:schemeClr val="dk1"/>
                          </a:solidFill>
                          <a:latin typeface="Courier New"/>
                          <a:ea typeface="Courier New"/>
                          <a:cs typeface="Courier New"/>
                          <a:sym typeface="Courier New"/>
                        </a:rPr>
                        <a:t># Here, we utilize the setwd function again. It should be formatted similarly to: setwd(“C:\\users\\SITE\\Text Files”)</a:t>
                      </a:r>
                      <a:endParaRPr sz="700">
                        <a:solidFill>
                          <a:schemeClr val="dk1"/>
                        </a:solidFill>
                        <a:latin typeface="Courier New"/>
                        <a:ea typeface="Courier New"/>
                        <a:cs typeface="Courier New"/>
                        <a:sym typeface="Courier New"/>
                      </a:endParaRPr>
                    </a:p>
                    <a:p>
                      <a:pPr indent="-342900" lvl="0" marL="342900" rtl="0" algn="l">
                        <a:spcBef>
                          <a:spcPts val="0"/>
                        </a:spcBef>
                        <a:spcAft>
                          <a:spcPts val="0"/>
                        </a:spcAft>
                        <a:buClr>
                          <a:schemeClr val="dk1"/>
                        </a:buClr>
                        <a:buSzPts val="800"/>
                        <a:buFont typeface="Arial"/>
                        <a:buNone/>
                      </a:pPr>
                      <a:r>
                        <a:rPr lang="en" sz="700">
                          <a:solidFill>
                            <a:schemeClr val="dk1"/>
                          </a:solidFill>
                          <a:latin typeface="Courier New"/>
                          <a:ea typeface="Courier New"/>
                          <a:cs typeface="Courier New"/>
                          <a:sym typeface="Courier New"/>
                        </a:rPr>
                        <a:t># Again, please note that two forward slashes should be used in place of two back slashes if using an operating system other than the Windows OS. </a:t>
                      </a:r>
                      <a:endParaRPr sz="700">
                        <a:solidFill>
                          <a:schemeClr val="dk1"/>
                        </a:solidFill>
                        <a:latin typeface="Courier New"/>
                        <a:ea typeface="Courier New"/>
                        <a:cs typeface="Courier New"/>
                        <a:sym typeface="Courier New"/>
                      </a:endParaRPr>
                    </a:p>
                    <a:p>
                      <a:pPr indent="0" lvl="0" marL="0" rtl="0" algn="l">
                        <a:lnSpc>
                          <a:spcPct val="90000"/>
                        </a:lnSpc>
                        <a:spcBef>
                          <a:spcPts val="800"/>
                        </a:spcBef>
                        <a:spcAft>
                          <a:spcPts val="0"/>
                        </a:spcAft>
                        <a:buNone/>
                      </a:pPr>
                      <a:r>
                        <a:rPr lang="en" sz="700">
                          <a:solidFill>
                            <a:schemeClr val="dk1"/>
                          </a:solidFill>
                          <a:latin typeface="Courier New"/>
                          <a:ea typeface="Courier New"/>
                          <a:cs typeface="Courier New"/>
                          <a:sym typeface="Courier New"/>
                        </a:rPr>
                        <a:t># Identify the unique file names and create a data frame. </a:t>
                      </a:r>
                      <a:endParaRPr sz="700">
                        <a:solidFill>
                          <a:schemeClr val="dk1"/>
                        </a:solidFill>
                        <a:latin typeface="Courier New"/>
                        <a:ea typeface="Courier New"/>
                        <a:cs typeface="Courier New"/>
                        <a:sym typeface="Courier New"/>
                      </a:endParaRPr>
                    </a:p>
                  </a:txBody>
                  <a:tcPr marT="68575" marB="68575" marR="68575" marL="68575"/>
                </a:tc>
              </a:tr>
            </a:tbl>
          </a:graphicData>
        </a:graphic>
      </p:graphicFrame>
      <p:sp>
        <p:nvSpPr>
          <p:cNvPr id="215" name="Google Shape;215;p24"/>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
        <p:nvSpPr>
          <p:cNvPr id="216" name="Google Shape;216;p24"/>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17" name="Google Shape;217;p24"/>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400050" y="304800"/>
            <a:ext cx="78867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b="1" lang="en" sz="2400"/>
              <a:t>1. Preparing Text Data: R File review – 3 of 3</a:t>
            </a:r>
            <a:endParaRPr sz="2400"/>
          </a:p>
        </p:txBody>
      </p:sp>
      <p:graphicFrame>
        <p:nvGraphicFramePr>
          <p:cNvPr id="223" name="Google Shape;223;p25"/>
          <p:cNvGraphicFramePr/>
          <p:nvPr/>
        </p:nvGraphicFramePr>
        <p:xfrm>
          <a:off x="194025" y="954900"/>
          <a:ext cx="3000000" cy="3000000"/>
        </p:xfrm>
        <a:graphic>
          <a:graphicData uri="http://schemas.openxmlformats.org/drawingml/2006/table">
            <a:tbl>
              <a:tblPr>
                <a:noFill/>
                <a:tableStyleId>{4FDA7D20-2AAB-4721-B667-7F1D106744A5}</a:tableStyleId>
              </a:tblPr>
              <a:tblGrid>
                <a:gridCol w="4306200"/>
                <a:gridCol w="4306200"/>
              </a:tblGrid>
              <a:tr h="300900">
                <a:tc>
                  <a:txBody>
                    <a:bodyPr/>
                    <a:lstStyle/>
                    <a:p>
                      <a:pPr indent="0" lvl="0" marL="0" rtl="0" algn="l">
                        <a:spcBef>
                          <a:spcPts val="0"/>
                        </a:spcBef>
                        <a:spcAft>
                          <a:spcPts val="0"/>
                        </a:spcAft>
                        <a:buNone/>
                      </a:pPr>
                      <a:r>
                        <a:rPr lang="en" sz="800">
                          <a:latin typeface="Courier New"/>
                          <a:ea typeface="Courier New"/>
                          <a:cs typeface="Courier New"/>
                          <a:sym typeface="Courier New"/>
                        </a:rPr>
                        <a:t>Code </a:t>
                      </a:r>
                      <a:endParaRPr sz="800">
                        <a:latin typeface="Courier New"/>
                        <a:ea typeface="Courier New"/>
                        <a:cs typeface="Courier New"/>
                        <a:sym typeface="Courier New"/>
                      </a:endParaRPr>
                    </a:p>
                  </a:txBody>
                  <a:tcPr marT="68575" marB="68575" marR="68575" marL="68575"/>
                </a:tc>
                <a:tc>
                  <a:txBody>
                    <a:bodyPr/>
                    <a:lstStyle/>
                    <a:p>
                      <a:pPr indent="0" lvl="0" marL="0" rtl="0" algn="l">
                        <a:spcBef>
                          <a:spcPts val="0"/>
                        </a:spcBef>
                        <a:spcAft>
                          <a:spcPts val="0"/>
                        </a:spcAft>
                        <a:buNone/>
                      </a:pPr>
                      <a:r>
                        <a:rPr lang="en" sz="800">
                          <a:latin typeface="Courier New"/>
                          <a:ea typeface="Courier New"/>
                          <a:cs typeface="Courier New"/>
                          <a:sym typeface="Courier New"/>
                        </a:rPr>
                        <a:t>Comments</a:t>
                      </a:r>
                      <a:endParaRPr sz="800">
                        <a:latin typeface="Courier New"/>
                        <a:ea typeface="Courier New"/>
                        <a:cs typeface="Courier New"/>
                        <a:sym typeface="Courier New"/>
                      </a:endParaRPr>
                    </a:p>
                  </a:txBody>
                  <a:tcPr marT="68575" marB="68575" marR="68575" marL="68575"/>
                </a:tc>
              </a:tr>
              <a:tr h="319475">
                <a:tc>
                  <a:txBody>
                    <a:bodyPr/>
                    <a:lstStyle/>
                    <a:p>
                      <a:pPr indent="0" lvl="0" marL="0" rtl="0" algn="l">
                        <a:lnSpc>
                          <a:spcPct val="70000"/>
                        </a:lnSpc>
                        <a:spcBef>
                          <a:spcPts val="800"/>
                        </a:spcBef>
                        <a:spcAft>
                          <a:spcPts val="0"/>
                        </a:spcAft>
                        <a:buClr>
                          <a:schemeClr val="dk1"/>
                        </a:buClr>
                        <a:buSzPts val="900"/>
                        <a:buFont typeface="Arial"/>
                        <a:buNone/>
                      </a:pPr>
                      <a:r>
                        <a:rPr lang="en" sz="800">
                          <a:solidFill>
                            <a:schemeClr val="dk1"/>
                          </a:solidFill>
                          <a:latin typeface="Courier New"/>
                          <a:ea typeface="Courier New"/>
                          <a:cs typeface="Courier New"/>
                          <a:sym typeface="Courier New"/>
                        </a:rPr>
                        <a:t>for (temp_row in 1:nrow(uniqueFileNames)) {</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0"/>
                        </a:spcBef>
                        <a:spcAft>
                          <a:spcPts val="0"/>
                        </a:spcAft>
                        <a:buClr>
                          <a:schemeClr val="dk1"/>
                        </a:buClr>
                        <a:buSzPts val="900"/>
                        <a:buFont typeface="Arial"/>
                        <a:buNone/>
                      </a:pPr>
                      <a:r>
                        <a:rPr lang="en" sz="800">
                          <a:solidFill>
                            <a:schemeClr val="dk1"/>
                          </a:solidFill>
                          <a:latin typeface="Courier New"/>
                          <a:ea typeface="Courier New"/>
                          <a:cs typeface="Courier New"/>
                          <a:sym typeface="Courier New"/>
                        </a:rPr>
                        <a:t># create a For loop to go through the rows in uniqueFileName</a:t>
                      </a:r>
                      <a:endParaRPr sz="800">
                        <a:solidFill>
                          <a:schemeClr val="dk1"/>
                        </a:solidFill>
                        <a:latin typeface="Courier New"/>
                        <a:ea typeface="Courier New"/>
                        <a:cs typeface="Courier New"/>
                        <a:sym typeface="Courier New"/>
                      </a:endParaRPr>
                    </a:p>
                  </a:txBody>
                  <a:tcPr marT="68575" marB="68575" marR="68575" marL="68575"/>
                </a:tc>
              </a:tr>
              <a:tr h="403075">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newdata &lt;- subset(my_data, FileName ==     uniqueFileNames[temp_row,])</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 Get all the rows from my_data which have this filename</a:t>
                      </a:r>
                      <a:endParaRPr sz="800">
                        <a:solidFill>
                          <a:schemeClr val="dk1"/>
                        </a:solidFill>
                        <a:latin typeface="Courier New"/>
                        <a:ea typeface="Courier New"/>
                        <a:cs typeface="Courier New"/>
                        <a:sym typeface="Courier New"/>
                      </a:endParaRPr>
                    </a:p>
                  </a:txBody>
                  <a:tcPr marT="68575" marB="68575" marR="68575" marL="68575"/>
                </a:tc>
              </a:tr>
              <a:tr h="458800">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counter = 1</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Create a counter to create new files for each row</a:t>
                      </a:r>
                      <a:endParaRPr sz="800">
                        <a:solidFill>
                          <a:schemeClr val="dk1"/>
                        </a:solidFill>
                        <a:latin typeface="Courier New"/>
                        <a:ea typeface="Courier New"/>
                        <a:cs typeface="Courier New"/>
                        <a:sym typeface="Courier New"/>
                      </a:endParaRPr>
                    </a:p>
                  </a:txBody>
                  <a:tcPr marT="68575" marB="68575" marR="68575" marL="68575"/>
                </a:tc>
              </a:tr>
              <a:tr h="347350">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for (r_row in 1:nrow(newdata)) { </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iterate through newdata</a:t>
                      </a:r>
                      <a:endParaRPr sz="800">
                        <a:solidFill>
                          <a:schemeClr val="dk1"/>
                        </a:solidFill>
                        <a:latin typeface="Courier New"/>
                        <a:ea typeface="Courier New"/>
                        <a:cs typeface="Courier New"/>
                        <a:sym typeface="Courier New"/>
                      </a:endParaRPr>
                    </a:p>
                  </a:txBody>
                  <a:tcPr marT="68575" marB="68575" marR="68575" marL="68575"/>
                </a:tc>
              </a:tr>
              <a:tr h="403075">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filename = paste(uniqueFileNames[temp_row,], "-", toString(counter), ".txt", sep="")</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Get the file name from the column called FileName and add .txt</a:t>
                      </a:r>
                      <a:endParaRPr sz="800">
                        <a:solidFill>
                          <a:schemeClr val="dk1"/>
                        </a:solidFill>
                        <a:latin typeface="Courier New"/>
                        <a:ea typeface="Courier New"/>
                        <a:cs typeface="Courier New"/>
                        <a:sym typeface="Courier New"/>
                      </a:endParaRPr>
                    </a:p>
                  </a:txBody>
                  <a:tcPr marT="68575" marB="68575" marR="68575" marL="68575"/>
                </a:tc>
              </a:tr>
              <a:tr h="384500">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fileConn&lt;-file(filename)</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open a file connection</a:t>
                      </a:r>
                      <a:endParaRPr sz="800">
                        <a:solidFill>
                          <a:schemeClr val="dk1"/>
                        </a:solidFill>
                        <a:latin typeface="Courier New"/>
                        <a:ea typeface="Courier New"/>
                        <a:cs typeface="Courier New"/>
                        <a:sym typeface="Courier New"/>
                      </a:endParaRPr>
                    </a:p>
                  </a:txBody>
                  <a:tcPr marT="68575" marB="68575" marR="68575" marL="68575"/>
                </a:tc>
              </a:tr>
              <a:tr h="533100">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filetext = toString(newdata[r_row, "Text"])</a:t>
                      </a:r>
                      <a:endParaRPr sz="8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write(filetext, fileConn, append = TRUE, sep = "\n")</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write the text to the file</a:t>
                      </a:r>
                      <a:endParaRPr sz="8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Clr>
                          <a:schemeClr val="dk1"/>
                        </a:buClr>
                        <a:buSzPts val="800"/>
                        <a:buFont typeface="Arial"/>
                        <a:buNone/>
                      </a:pPr>
                      <a:r>
                        <a:rPr lang="en"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txBody>
                  <a:tcPr marT="68575" marB="68575" marR="68575" marL="68575"/>
                </a:tc>
              </a:tr>
              <a:tr h="347350">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close(fileConn)</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 close the file connection</a:t>
                      </a:r>
                      <a:endParaRPr sz="800">
                        <a:solidFill>
                          <a:schemeClr val="dk1"/>
                        </a:solidFill>
                        <a:latin typeface="Courier New"/>
                        <a:ea typeface="Courier New"/>
                        <a:cs typeface="Courier New"/>
                        <a:sym typeface="Courier New"/>
                      </a:endParaRPr>
                    </a:p>
                  </a:txBody>
                  <a:tcPr marT="68575" marB="68575" marR="68575" marL="68575"/>
                </a:tc>
              </a:tr>
              <a:tr h="690975">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counter = counter + 1</a:t>
                      </a:r>
                      <a:endParaRPr sz="8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0" rtl="0" algn="l">
                        <a:lnSpc>
                          <a:spcPct val="70000"/>
                        </a:lnSpc>
                        <a:spcBef>
                          <a:spcPts val="800"/>
                        </a:spcBef>
                        <a:spcAft>
                          <a:spcPts val="0"/>
                        </a:spcAft>
                        <a:buNone/>
                      </a:pPr>
                      <a:r>
                        <a:rPr lang="en" sz="800">
                          <a:solidFill>
                            <a:schemeClr val="dk1"/>
                          </a:solidFill>
                          <a:latin typeface="Courier New"/>
                          <a:ea typeface="Courier New"/>
                          <a:cs typeface="Courier New"/>
                          <a:sym typeface="Courier New"/>
                        </a:rPr>
                        <a:t>}</a:t>
                      </a:r>
                      <a:endParaRPr sz="800">
                        <a:solidFill>
                          <a:schemeClr val="dk1"/>
                        </a:solidFill>
                        <a:latin typeface="Courier New"/>
                        <a:ea typeface="Courier New"/>
                        <a:cs typeface="Courier New"/>
                        <a:sym typeface="Courier New"/>
                      </a:endParaRPr>
                    </a:p>
                  </a:txBody>
                  <a:tcPr marT="68575" marB="68575" marR="68575" marL="68575"/>
                </a:tc>
                <a:tc>
                  <a:txBody>
                    <a:bodyPr/>
                    <a:lstStyle/>
                    <a:p>
                      <a:pPr indent="0" lvl="0" marL="0" rtl="0" algn="l">
                        <a:lnSpc>
                          <a:spcPct val="70000"/>
                        </a:lnSpc>
                        <a:spcBef>
                          <a:spcPts val="800"/>
                        </a:spcBef>
                        <a:spcAft>
                          <a:spcPts val="0"/>
                        </a:spcAft>
                        <a:buClr>
                          <a:schemeClr val="dk1"/>
                        </a:buClr>
                        <a:buSzPts val="800"/>
                        <a:buFont typeface="Arial"/>
                        <a:buNone/>
                      </a:pPr>
                      <a:r>
                        <a:rPr lang="en" sz="800">
                          <a:solidFill>
                            <a:schemeClr val="dk1"/>
                          </a:solidFill>
                          <a:latin typeface="Courier New"/>
                          <a:ea typeface="Courier New"/>
                          <a:cs typeface="Courier New"/>
                          <a:sym typeface="Courier New"/>
                        </a:rPr>
                        <a:t># increment the counter</a:t>
                      </a:r>
                      <a:endParaRPr sz="800">
                        <a:solidFill>
                          <a:schemeClr val="dk1"/>
                        </a:solidFill>
                        <a:latin typeface="Courier New"/>
                        <a:ea typeface="Courier New"/>
                        <a:cs typeface="Courier New"/>
                        <a:sym typeface="Courier New"/>
                      </a:endParaRPr>
                    </a:p>
                  </a:txBody>
                  <a:tcPr marT="68575" marB="68575" marR="68575" marL="68575"/>
                </a:tc>
              </a:tr>
            </a:tbl>
          </a:graphicData>
        </a:graphic>
      </p:graphicFrame>
      <p:sp>
        <p:nvSpPr>
          <p:cNvPr id="224" name="Google Shape;224;p25"/>
          <p:cNvSpPr/>
          <p:nvPr/>
        </p:nvSpPr>
        <p:spPr>
          <a:xfrm>
            <a:off x="7207600"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Results</a:t>
            </a:r>
            <a:endParaRPr sz="1200">
              <a:latin typeface="Roboto"/>
              <a:ea typeface="Roboto"/>
              <a:cs typeface="Roboto"/>
              <a:sym typeface="Roboto"/>
            </a:endParaRPr>
          </a:p>
        </p:txBody>
      </p:sp>
      <p:sp>
        <p:nvSpPr>
          <p:cNvPr id="225" name="Google Shape;225;p25"/>
          <p:cNvSpPr/>
          <p:nvPr/>
        </p:nvSpPr>
        <p:spPr>
          <a:xfrm>
            <a:off x="5953975" y="89550"/>
            <a:ext cx="1436700" cy="391200"/>
          </a:xfrm>
          <a:prstGeom prst="chevron">
            <a:avLst>
              <a:gd fmla="val 50000" name="adj"/>
            </a:avLst>
          </a:prstGeom>
          <a:solidFill>
            <a:srgbClr val="A7934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Steps</a:t>
            </a:r>
            <a:endParaRPr sz="1200">
              <a:latin typeface="Roboto"/>
              <a:ea typeface="Roboto"/>
              <a:cs typeface="Roboto"/>
              <a:sym typeface="Roboto"/>
            </a:endParaRPr>
          </a:p>
        </p:txBody>
      </p:sp>
      <p:sp>
        <p:nvSpPr>
          <p:cNvPr id="226" name="Google Shape;226;p25"/>
          <p:cNvSpPr/>
          <p:nvPr/>
        </p:nvSpPr>
        <p:spPr>
          <a:xfrm>
            <a:off x="4780925" y="89550"/>
            <a:ext cx="1436700" cy="391200"/>
          </a:xfrm>
          <a:prstGeom prst="chevron">
            <a:avLst>
              <a:gd fmla="val 50000"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Introduction</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