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4623" y="1025474"/>
            <a:ext cx="322275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5844" y="281940"/>
            <a:ext cx="1991868" cy="42367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80903" y="225552"/>
            <a:ext cx="1644396" cy="5349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22063" y="281940"/>
            <a:ext cx="1135380" cy="42367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11795" y="137160"/>
            <a:ext cx="714755" cy="7132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757808"/>
            <a:ext cx="10357510" cy="964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4471C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521" y="2094992"/>
            <a:ext cx="10883265" cy="2910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750434" y="6601231"/>
            <a:ext cx="2856356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81708" y="2004441"/>
            <a:ext cx="8742680" cy="116967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708910" marR="5080" indent="-2696845">
              <a:lnSpc>
                <a:spcPts val="4210"/>
              </a:lnSpc>
              <a:spcBef>
                <a:spcPts val="725"/>
              </a:spcBef>
            </a:pP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An</a:t>
            </a:r>
            <a:r>
              <a:rPr dirty="0" sz="4000" spc="-85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spc="-35" b="1">
                <a:solidFill>
                  <a:srgbClr val="4471C4"/>
                </a:solidFill>
                <a:latin typeface="Arial"/>
                <a:cs typeface="Arial"/>
              </a:rPr>
              <a:t>End-</a:t>
            </a:r>
            <a:r>
              <a:rPr dirty="0" sz="4000" spc="-25" b="1">
                <a:solidFill>
                  <a:srgbClr val="4471C4"/>
                </a:solidFill>
                <a:latin typeface="Arial"/>
                <a:cs typeface="Arial"/>
              </a:rPr>
              <a:t>to-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End</a:t>
            </a:r>
            <a:r>
              <a:rPr dirty="0" sz="4000" spc="-70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Data</a:t>
            </a:r>
            <a:r>
              <a:rPr dirty="0" sz="4000" spc="-65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Science</a:t>
            </a:r>
            <a:r>
              <a:rPr dirty="0" sz="4000" spc="-85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1C4"/>
                </a:solidFill>
                <a:latin typeface="Arial"/>
                <a:cs typeface="Arial"/>
              </a:rPr>
              <a:t>Project </a:t>
            </a:r>
            <a:r>
              <a:rPr dirty="0" sz="4000" b="1">
                <a:solidFill>
                  <a:srgbClr val="4471C4"/>
                </a:solidFill>
                <a:latin typeface="Arial"/>
                <a:cs typeface="Arial"/>
              </a:rPr>
              <a:t>with</a:t>
            </a:r>
            <a:r>
              <a:rPr dirty="0" sz="4000" spc="-80" b="1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4471C4"/>
                </a:solidFill>
                <a:latin typeface="Arial"/>
                <a:cs typeface="Arial"/>
              </a:rPr>
              <a:t>ChatGPT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0591" rIns="0" bIns="0" rtlCol="0" vert="horz">
            <a:spAutoFit/>
          </a:bodyPr>
          <a:lstStyle/>
          <a:p>
            <a:pPr marL="752475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E5395"/>
                </a:solidFill>
              </a:rPr>
              <a:t>TSP-</a:t>
            </a:r>
            <a:r>
              <a:rPr dirty="0" sz="3200" spc="-40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AI</a:t>
            </a:r>
            <a:r>
              <a:rPr dirty="0" sz="3200" spc="-25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ML</a:t>
            </a:r>
            <a:r>
              <a:rPr dirty="0" sz="3200" spc="-45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Fundamentals</a:t>
            </a:r>
            <a:r>
              <a:rPr dirty="0" sz="3200" spc="-65">
                <a:solidFill>
                  <a:srgbClr val="2E5395"/>
                </a:solidFill>
              </a:rPr>
              <a:t> </a:t>
            </a:r>
            <a:r>
              <a:rPr dirty="0" sz="3200">
                <a:solidFill>
                  <a:srgbClr val="2E5395"/>
                </a:solidFill>
              </a:rPr>
              <a:t>(Capstone</a:t>
            </a:r>
            <a:r>
              <a:rPr dirty="0" sz="3200" spc="-70">
                <a:solidFill>
                  <a:srgbClr val="2E5395"/>
                </a:solidFill>
              </a:rPr>
              <a:t> </a:t>
            </a:r>
            <a:r>
              <a:rPr dirty="0" sz="3200" spc="-10">
                <a:solidFill>
                  <a:srgbClr val="2E5395"/>
                </a:solidFill>
              </a:rPr>
              <a:t>Project)</a:t>
            </a:r>
            <a:endParaRPr sz="3200"/>
          </a:p>
        </p:txBody>
      </p:sp>
      <p:sp>
        <p:nvSpPr>
          <p:cNvPr id="4" name="object 4" descr=""/>
          <p:cNvSpPr txBox="1"/>
          <p:nvPr/>
        </p:nvSpPr>
        <p:spPr>
          <a:xfrm>
            <a:off x="1802638" y="3709542"/>
            <a:ext cx="3491229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Presented</a:t>
            </a:r>
            <a:r>
              <a:rPr dirty="0" sz="2000" spc="-25" b="1">
                <a:solidFill>
                  <a:srgbClr val="2E5395"/>
                </a:solidFill>
                <a:latin typeface="Arial"/>
                <a:cs typeface="Arial"/>
              </a:rPr>
              <a:t> By:</a:t>
            </a:r>
            <a:endParaRPr sz="20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tabLst>
                <a:tab pos="943610" algn="l"/>
              </a:tabLst>
            </a:pPr>
            <a:r>
              <a:rPr dirty="0" sz="2000" spc="-20" b="1">
                <a:solidFill>
                  <a:srgbClr val="2E5395"/>
                </a:solidFill>
                <a:latin typeface="Arial"/>
                <a:cs typeface="Arial"/>
              </a:rPr>
              <a:t>ASHA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	B</a:t>
            </a:r>
            <a:r>
              <a:rPr dirty="0" sz="2000" spc="-1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–</a:t>
            </a:r>
            <a:r>
              <a:rPr dirty="0" sz="2000" spc="-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E5395"/>
                </a:solidFill>
                <a:latin typeface="Arial"/>
                <a:cs typeface="Arial"/>
              </a:rPr>
              <a:t>AU810021239011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02638" y="5220970"/>
            <a:ext cx="54914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Guided</a:t>
            </a:r>
            <a:r>
              <a:rPr dirty="0" sz="2000" spc="-3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By:</a:t>
            </a:r>
            <a:r>
              <a:rPr dirty="0" sz="2000" spc="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Ramar</a:t>
            </a:r>
            <a:r>
              <a:rPr dirty="0" sz="2000" spc="-2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Bose</a:t>
            </a:r>
            <a:r>
              <a:rPr dirty="0" sz="2000" spc="-1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Sr.</a:t>
            </a:r>
            <a:r>
              <a:rPr dirty="0" sz="2000" spc="-1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AI</a:t>
            </a:r>
            <a:r>
              <a:rPr dirty="0" sz="2000" spc="-30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E5395"/>
                </a:solidFill>
                <a:latin typeface="Arial"/>
                <a:cs typeface="Arial"/>
              </a:rPr>
              <a:t>Master</a:t>
            </a:r>
            <a:r>
              <a:rPr dirty="0" sz="2000" spc="-25" b="1">
                <a:solidFill>
                  <a:srgbClr val="2E5395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E5395"/>
                </a:solidFill>
                <a:latin typeface="Arial"/>
                <a:cs typeface="Arial"/>
              </a:rPr>
              <a:t>Trainer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365569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References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3521" y="2250440"/>
            <a:ext cx="8281034" cy="1743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Github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video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recorded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(youtube/github),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 ,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PPT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Report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github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link,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Ramar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2024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9792" y="2700908"/>
            <a:ext cx="33470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1F5F"/>
                </a:solidFill>
              </a:rPr>
              <a:t>THANK</a:t>
            </a:r>
            <a:r>
              <a:rPr dirty="0" spc="-25">
                <a:solidFill>
                  <a:srgbClr val="001F5F"/>
                </a:solidFill>
              </a:rPr>
              <a:t> YOU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solidFill>
                  <a:srgbClr val="001F5F"/>
                </a:solidFill>
              </a:rPr>
              <a:t>OUTLINE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2015718"/>
            <a:ext cx="3925570" cy="324358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b="1">
                <a:latin typeface="Arial"/>
                <a:cs typeface="Arial"/>
              </a:rPr>
              <a:t>Problem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b="1">
                <a:latin typeface="Arial"/>
                <a:cs typeface="Arial"/>
              </a:rPr>
              <a:t>Proposed </a:t>
            </a:r>
            <a:r>
              <a:rPr dirty="0" sz="2000" spc="-10" b="1">
                <a:latin typeface="Arial"/>
                <a:cs typeface="Arial"/>
              </a:rPr>
              <a:t>System/Solution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b="1">
                <a:latin typeface="Arial"/>
                <a:cs typeface="Arial"/>
              </a:rPr>
              <a:t>Algorithm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&amp; </a:t>
            </a:r>
            <a:r>
              <a:rPr dirty="0" sz="2000" spc="-10" b="1">
                <a:latin typeface="Arial"/>
                <a:cs typeface="Arial"/>
              </a:rPr>
              <a:t>Deployment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b="1">
                <a:latin typeface="Arial"/>
                <a:cs typeface="Arial"/>
              </a:rPr>
              <a:t>GitHub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20" b="1"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b="1">
                <a:latin typeface="Arial"/>
                <a:cs typeface="Arial"/>
              </a:rPr>
              <a:t>Project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Demo(photos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/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videos)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0" b="1"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b="1">
                <a:latin typeface="Arial"/>
                <a:cs typeface="Arial"/>
              </a:rPr>
              <a:t>Future</a:t>
            </a:r>
            <a:r>
              <a:rPr dirty="0" sz="2000" spc="-20" b="1">
                <a:latin typeface="Arial"/>
                <a:cs typeface="Arial"/>
              </a:rPr>
              <a:t> Scope</a:t>
            </a:r>
            <a:endParaRPr sz="2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0" b="1"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2616835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dirty="0" spc="-25"/>
              <a:t> </a:t>
            </a:r>
            <a:r>
              <a:rPr dirty="0" spc="-10"/>
              <a:t>Statement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3521" y="2094992"/>
            <a:ext cx="10943590" cy="255333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ct val="89600"/>
              </a:lnSpc>
              <a:spcBef>
                <a:spcPts val="425"/>
              </a:spcBef>
            </a:pPr>
            <a:r>
              <a:rPr dirty="0" sz="2600">
                <a:latin typeface="Arial MT"/>
                <a:cs typeface="Arial MT"/>
              </a:rPr>
              <a:t>This</a:t>
            </a:r>
            <a:r>
              <a:rPr dirty="0" sz="2600" spc="-3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project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aims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to create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loan approval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system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using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machine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learning </a:t>
            </a:r>
            <a:r>
              <a:rPr dirty="0" sz="2600">
                <a:latin typeface="Arial MT"/>
                <a:cs typeface="Arial MT"/>
              </a:rPr>
              <a:t>and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ChatGPT's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NLP.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It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will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analyze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past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loan data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to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predict </a:t>
            </a:r>
            <a:r>
              <a:rPr dirty="0" sz="2600">
                <a:latin typeface="Arial MT"/>
                <a:cs typeface="Arial MT"/>
              </a:rPr>
              <a:t>creditworthiness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for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new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applicants.</a:t>
            </a:r>
            <a:r>
              <a:rPr dirty="0" sz="2600" spc="-3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Integrating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ChatGPT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automates </a:t>
            </a:r>
            <a:r>
              <a:rPr dirty="0" sz="2600">
                <a:latin typeface="Arial MT"/>
                <a:cs typeface="Arial MT"/>
              </a:rPr>
              <a:t>customer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interactions,</a:t>
            </a:r>
            <a:r>
              <a:rPr dirty="0" sz="2600" spc="-3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improving</a:t>
            </a:r>
            <a:r>
              <a:rPr dirty="0" sz="2600" spc="-4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the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loan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application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process.</a:t>
            </a:r>
            <a:r>
              <a:rPr dirty="0" sz="2600" spc="-40">
                <a:latin typeface="Arial MT"/>
                <a:cs typeface="Arial MT"/>
              </a:rPr>
              <a:t> </a:t>
            </a:r>
            <a:r>
              <a:rPr dirty="0" sz="2600" spc="-25">
                <a:latin typeface="Arial MT"/>
                <a:cs typeface="Arial MT"/>
              </a:rPr>
              <a:t>By </a:t>
            </a:r>
            <a:r>
              <a:rPr dirty="0" sz="2600">
                <a:latin typeface="Arial MT"/>
                <a:cs typeface="Arial MT"/>
              </a:rPr>
              <a:t>combining</a:t>
            </a:r>
            <a:r>
              <a:rPr dirty="0" sz="2600" spc="-4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analytics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with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conversational</a:t>
            </a:r>
            <a:r>
              <a:rPr dirty="0" sz="2600" spc="-4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AI,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it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aims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to boost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accuracy</a:t>
            </a:r>
            <a:r>
              <a:rPr dirty="0" sz="2600" spc="-30">
                <a:latin typeface="Arial MT"/>
                <a:cs typeface="Arial MT"/>
              </a:rPr>
              <a:t> </a:t>
            </a:r>
            <a:r>
              <a:rPr dirty="0" sz="2600" spc="-25">
                <a:latin typeface="Arial MT"/>
                <a:cs typeface="Arial MT"/>
              </a:rPr>
              <a:t>and </a:t>
            </a:r>
            <a:r>
              <a:rPr dirty="0" sz="2600">
                <a:latin typeface="Arial MT"/>
                <a:cs typeface="Arial MT"/>
              </a:rPr>
              <a:t>speed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of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approvals,</a:t>
            </a:r>
            <a:r>
              <a:rPr dirty="0" sz="2600" spc="-4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enhancing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the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user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experience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for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applicants</a:t>
            </a:r>
            <a:r>
              <a:rPr dirty="0" sz="2600" spc="-3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and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20">
                <a:latin typeface="Arial MT"/>
                <a:cs typeface="Arial MT"/>
              </a:rPr>
              <a:t>loan </a:t>
            </a:r>
            <a:r>
              <a:rPr dirty="0" sz="2600" spc="-10">
                <a:latin typeface="Arial MT"/>
                <a:cs typeface="Arial MT"/>
              </a:rPr>
              <a:t>officers.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2679065">
              <a:lnSpc>
                <a:spcPct val="100000"/>
              </a:lnSpc>
              <a:spcBef>
                <a:spcPts val="105"/>
              </a:spcBef>
            </a:pPr>
            <a:r>
              <a:rPr dirty="0"/>
              <a:t>Proposed </a:t>
            </a:r>
            <a:r>
              <a:rPr dirty="0" spc="-10"/>
              <a:t>Solution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ct val="89600"/>
              </a:lnSpc>
              <a:spcBef>
                <a:spcPts val="425"/>
              </a:spcBef>
            </a:pPr>
            <a:r>
              <a:rPr dirty="0"/>
              <a:t>The</a:t>
            </a:r>
            <a:r>
              <a:rPr dirty="0" spc="-20"/>
              <a:t> </a:t>
            </a:r>
            <a:r>
              <a:rPr dirty="0"/>
              <a:t>proposed</a:t>
            </a:r>
            <a:r>
              <a:rPr dirty="0" spc="-10"/>
              <a:t> </a:t>
            </a:r>
            <a:r>
              <a:rPr dirty="0"/>
              <a:t>end-</a:t>
            </a:r>
            <a:r>
              <a:rPr dirty="0" spc="-10"/>
              <a:t>to-</a:t>
            </a:r>
            <a:r>
              <a:rPr dirty="0"/>
              <a:t>end</a:t>
            </a:r>
            <a:r>
              <a:rPr dirty="0" spc="-20"/>
              <a:t> </a:t>
            </a:r>
            <a:r>
              <a:rPr dirty="0"/>
              <a:t>data</a:t>
            </a:r>
            <a:r>
              <a:rPr dirty="0" spc="5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project</a:t>
            </a:r>
            <a:r>
              <a:rPr dirty="0" spc="-25"/>
              <a:t> </a:t>
            </a:r>
            <a:r>
              <a:rPr dirty="0"/>
              <a:t>with ChatGPT</a:t>
            </a:r>
            <a:r>
              <a:rPr dirty="0" spc="-25"/>
              <a:t> </a:t>
            </a:r>
            <a:r>
              <a:rPr dirty="0"/>
              <a:t>and a</a:t>
            </a:r>
            <a:r>
              <a:rPr dirty="0" spc="10"/>
              <a:t> </a:t>
            </a:r>
            <a:r>
              <a:rPr dirty="0" spc="-20"/>
              <a:t>loan </a:t>
            </a:r>
            <a:r>
              <a:rPr dirty="0"/>
              <a:t>dataset</a:t>
            </a:r>
            <a:r>
              <a:rPr dirty="0" spc="-25"/>
              <a:t> </a:t>
            </a:r>
            <a:r>
              <a:rPr dirty="0"/>
              <a:t>involves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15"/>
              <a:t> </a:t>
            </a:r>
            <a:r>
              <a:rPr dirty="0"/>
              <a:t>preprocessing,</a:t>
            </a:r>
            <a:r>
              <a:rPr dirty="0" spc="-50"/>
              <a:t> </a:t>
            </a:r>
            <a:r>
              <a:rPr dirty="0"/>
              <a:t>feature engineering,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/>
              <a:t>training</a:t>
            </a:r>
            <a:r>
              <a:rPr dirty="0" spc="-10"/>
              <a:t> </a:t>
            </a:r>
            <a:r>
              <a:rPr dirty="0" spc="-50"/>
              <a:t>a </a:t>
            </a:r>
            <a:r>
              <a:rPr dirty="0"/>
              <a:t>machine</a:t>
            </a:r>
            <a:r>
              <a:rPr dirty="0" spc="-35"/>
              <a:t> </a:t>
            </a:r>
            <a:r>
              <a:rPr dirty="0"/>
              <a:t>learning</a:t>
            </a:r>
            <a:r>
              <a:rPr dirty="0" spc="-15"/>
              <a:t> </a:t>
            </a:r>
            <a:r>
              <a:rPr dirty="0"/>
              <a:t>model</a:t>
            </a:r>
            <a:r>
              <a:rPr dirty="0" spc="-25"/>
              <a:t> </a:t>
            </a:r>
            <a:r>
              <a:rPr dirty="0"/>
              <a:t>for</a:t>
            </a:r>
            <a:r>
              <a:rPr dirty="0" spc="-15"/>
              <a:t> </a:t>
            </a:r>
            <a:r>
              <a:rPr dirty="0"/>
              <a:t>loan</a:t>
            </a:r>
            <a:r>
              <a:rPr dirty="0" spc="-15"/>
              <a:t> </a:t>
            </a:r>
            <a:r>
              <a:rPr dirty="0"/>
              <a:t>approval</a:t>
            </a:r>
            <a:r>
              <a:rPr dirty="0" spc="-25"/>
              <a:t> </a:t>
            </a:r>
            <a:r>
              <a:rPr dirty="0"/>
              <a:t>prediction.</a:t>
            </a:r>
            <a:r>
              <a:rPr dirty="0" spc="-30"/>
              <a:t> </a:t>
            </a:r>
            <a:r>
              <a:rPr dirty="0"/>
              <a:t>Integration </a:t>
            </a:r>
            <a:r>
              <a:rPr dirty="0" spc="-25"/>
              <a:t>of </a:t>
            </a:r>
            <a:r>
              <a:rPr dirty="0"/>
              <a:t>ChatGPT</a:t>
            </a:r>
            <a:r>
              <a:rPr dirty="0" spc="-30"/>
              <a:t> </a:t>
            </a:r>
            <a:r>
              <a:rPr dirty="0"/>
              <a:t>enables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5"/>
              <a:t> </a:t>
            </a:r>
            <a:r>
              <a:rPr dirty="0"/>
              <a:t>conversational</a:t>
            </a:r>
            <a:r>
              <a:rPr dirty="0" spc="-55"/>
              <a:t> </a:t>
            </a:r>
            <a:r>
              <a:rPr dirty="0"/>
              <a:t>interface</a:t>
            </a:r>
            <a:r>
              <a:rPr dirty="0" spc="-15"/>
              <a:t> </a:t>
            </a:r>
            <a:r>
              <a:rPr dirty="0"/>
              <a:t>for</a:t>
            </a:r>
            <a:r>
              <a:rPr dirty="0" spc="-15"/>
              <a:t> </a:t>
            </a:r>
            <a:r>
              <a:rPr dirty="0"/>
              <a:t>user</a:t>
            </a:r>
            <a:r>
              <a:rPr dirty="0" spc="-20"/>
              <a:t> </a:t>
            </a:r>
            <a:r>
              <a:rPr dirty="0"/>
              <a:t>inquiries</a:t>
            </a:r>
            <a:r>
              <a:rPr dirty="0" spc="-40"/>
              <a:t> </a:t>
            </a:r>
            <a:r>
              <a:rPr dirty="0" spc="-25"/>
              <a:t>and </a:t>
            </a:r>
            <a:r>
              <a:rPr dirty="0"/>
              <a:t>assistance.</a:t>
            </a:r>
            <a:r>
              <a:rPr dirty="0" spc="-30"/>
              <a:t> </a:t>
            </a:r>
            <a:r>
              <a:rPr dirty="0"/>
              <a:t>Thorough</a:t>
            </a:r>
            <a:r>
              <a:rPr dirty="0" spc="-25"/>
              <a:t> </a:t>
            </a:r>
            <a:r>
              <a:rPr dirty="0"/>
              <a:t>testing</a:t>
            </a:r>
            <a:r>
              <a:rPr dirty="0" spc="5"/>
              <a:t> </a:t>
            </a:r>
            <a:r>
              <a:rPr dirty="0"/>
              <a:t>ensures</a:t>
            </a:r>
            <a:r>
              <a:rPr dirty="0" spc="-10"/>
              <a:t> </a:t>
            </a:r>
            <a:r>
              <a:rPr dirty="0"/>
              <a:t>model</a:t>
            </a:r>
            <a:r>
              <a:rPr dirty="0" spc="-15"/>
              <a:t> </a:t>
            </a:r>
            <a:r>
              <a:rPr dirty="0"/>
              <a:t>accuracy in</a:t>
            </a:r>
            <a:r>
              <a:rPr dirty="0" spc="-25"/>
              <a:t> </a:t>
            </a:r>
            <a:r>
              <a:rPr dirty="0"/>
              <a:t>real-</a:t>
            </a:r>
            <a:r>
              <a:rPr dirty="0" spc="-10"/>
              <a:t>world scenarios.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1887855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  <a:r>
              <a:rPr dirty="0" spc="-40"/>
              <a:t> </a:t>
            </a:r>
            <a:r>
              <a:rPr dirty="0"/>
              <a:t>&amp;</a:t>
            </a:r>
            <a:r>
              <a:rPr dirty="0" spc="-5"/>
              <a:t> </a:t>
            </a:r>
            <a:r>
              <a:rPr dirty="0" spc="-10"/>
              <a:t>Deployment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7335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3521" y="2055368"/>
            <a:ext cx="10774045" cy="409575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469265" marR="221615" indent="-456565">
              <a:lnSpc>
                <a:spcPct val="78800"/>
              </a:lnSpc>
              <a:spcBef>
                <a:spcPts val="76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600">
                <a:latin typeface="Arial MT"/>
                <a:cs typeface="Arial MT"/>
              </a:rPr>
              <a:t>Data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preprocessing:</a:t>
            </a:r>
            <a:r>
              <a:rPr dirty="0" sz="2600" spc="-4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Clean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and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prepare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loan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dataset,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handle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missing </a:t>
            </a:r>
            <a:r>
              <a:rPr dirty="0" sz="2600">
                <a:latin typeface="Arial MT"/>
                <a:cs typeface="Arial MT"/>
              </a:rPr>
              <a:t>values</a:t>
            </a:r>
            <a:r>
              <a:rPr dirty="0" sz="2600" spc="-3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and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outliers.</a:t>
            </a:r>
            <a:endParaRPr sz="2600">
              <a:latin typeface="Arial MT"/>
              <a:cs typeface="Arial MT"/>
            </a:endParaRPr>
          </a:p>
          <a:p>
            <a:pPr marL="469265" marR="407034" indent="-456565">
              <a:lnSpc>
                <a:spcPct val="78800"/>
              </a:lnSpc>
              <a:spcBef>
                <a:spcPts val="107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600">
                <a:latin typeface="Arial MT"/>
                <a:cs typeface="Arial MT"/>
              </a:rPr>
              <a:t>Feature</a:t>
            </a:r>
            <a:r>
              <a:rPr dirty="0" sz="2600" spc="-3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engineering: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Extract</a:t>
            </a:r>
            <a:r>
              <a:rPr dirty="0" sz="2600" spc="-3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relevant</a:t>
            </a:r>
            <a:r>
              <a:rPr dirty="0" sz="2600" spc="-3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information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to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enhance</a:t>
            </a:r>
            <a:r>
              <a:rPr dirty="0" sz="2600" spc="-3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model performance.</a:t>
            </a:r>
            <a:endParaRPr sz="2600">
              <a:latin typeface="Arial MT"/>
              <a:cs typeface="Arial MT"/>
            </a:endParaRPr>
          </a:p>
          <a:p>
            <a:pPr marL="469265" marR="5080" indent="-456565">
              <a:lnSpc>
                <a:spcPct val="79600"/>
              </a:lnSpc>
              <a:spcBef>
                <a:spcPts val="104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600">
                <a:latin typeface="Arial MT"/>
                <a:cs typeface="Arial MT"/>
              </a:rPr>
              <a:t>Machine</a:t>
            </a:r>
            <a:r>
              <a:rPr dirty="0" sz="2600" spc="-3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learning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model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training: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Train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model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(e.g.,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logistic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regression, </a:t>
            </a:r>
            <a:r>
              <a:rPr dirty="0" sz="2600">
                <a:latin typeface="Arial MT"/>
                <a:cs typeface="Arial MT"/>
              </a:rPr>
              <a:t>random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forest)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to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predict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loan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approval/rejection</a:t>
            </a:r>
            <a:r>
              <a:rPr dirty="0" sz="2600" spc="-3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based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on </a:t>
            </a:r>
            <a:r>
              <a:rPr dirty="0" sz="2600" spc="-10">
                <a:latin typeface="Arial MT"/>
                <a:cs typeface="Arial MT"/>
              </a:rPr>
              <a:t>historical </a:t>
            </a:r>
            <a:r>
              <a:rPr dirty="0" sz="2600" spc="-20">
                <a:latin typeface="Arial MT"/>
                <a:cs typeface="Arial MT"/>
              </a:rPr>
              <a:t>data.</a:t>
            </a:r>
            <a:endParaRPr sz="2600">
              <a:latin typeface="Arial MT"/>
              <a:cs typeface="Arial MT"/>
            </a:endParaRPr>
          </a:p>
          <a:p>
            <a:pPr marL="469265" marR="883919" indent="-456565">
              <a:lnSpc>
                <a:spcPct val="78800"/>
              </a:lnSpc>
              <a:spcBef>
                <a:spcPts val="107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600">
                <a:latin typeface="Arial MT"/>
                <a:cs typeface="Arial MT"/>
              </a:rPr>
              <a:t>Integration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of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ChatGPT: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Enable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conversational</a:t>
            </a:r>
            <a:r>
              <a:rPr dirty="0" sz="2600" spc="-5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interface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for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 spc="-20">
                <a:latin typeface="Arial MT"/>
                <a:cs typeface="Arial MT"/>
              </a:rPr>
              <a:t>user </a:t>
            </a:r>
            <a:r>
              <a:rPr dirty="0" sz="2600">
                <a:latin typeface="Arial MT"/>
                <a:cs typeface="Arial MT"/>
              </a:rPr>
              <a:t>inquiries</a:t>
            </a:r>
            <a:r>
              <a:rPr dirty="0" sz="2600" spc="-4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and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assistance.</a:t>
            </a:r>
            <a:endParaRPr sz="2600">
              <a:latin typeface="Arial MT"/>
              <a:cs typeface="Arial MT"/>
            </a:endParaRPr>
          </a:p>
          <a:p>
            <a:pPr marL="469265" marR="317500" indent="-456565">
              <a:lnSpc>
                <a:spcPct val="78800"/>
              </a:lnSpc>
              <a:spcBef>
                <a:spcPts val="107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600">
                <a:latin typeface="Arial MT"/>
                <a:cs typeface="Arial MT"/>
              </a:rPr>
              <a:t>Testing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and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evaluation: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Ensure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model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accuracy</a:t>
            </a:r>
            <a:r>
              <a:rPr dirty="0" sz="2600" spc="-3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and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effectiveness</a:t>
            </a:r>
            <a:r>
              <a:rPr dirty="0" sz="2600" spc="-25">
                <a:latin typeface="Arial MT"/>
                <a:cs typeface="Arial MT"/>
              </a:rPr>
              <a:t> in </a:t>
            </a:r>
            <a:r>
              <a:rPr dirty="0" sz="2600" spc="-10">
                <a:latin typeface="Arial MT"/>
                <a:cs typeface="Arial MT"/>
              </a:rPr>
              <a:t>real-</a:t>
            </a:r>
            <a:r>
              <a:rPr dirty="0" sz="2600">
                <a:latin typeface="Arial MT"/>
                <a:cs typeface="Arial MT"/>
              </a:rPr>
              <a:t>world</a:t>
            </a:r>
            <a:r>
              <a:rPr dirty="0" sz="2600" spc="10">
                <a:latin typeface="Arial MT"/>
                <a:cs typeface="Arial MT"/>
              </a:rPr>
              <a:t> </a:t>
            </a:r>
            <a:r>
              <a:rPr dirty="0" sz="2600" spc="-10">
                <a:latin typeface="Arial MT"/>
                <a:cs typeface="Arial MT"/>
              </a:rPr>
              <a:t>scenarios.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77925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PROJECT</a:t>
            </a:r>
            <a:r>
              <a:rPr dirty="0" spc="-3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DEMO(RECORDED</a:t>
            </a:r>
            <a:r>
              <a:rPr dirty="0" spc="-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10" b="0">
                <a:solidFill>
                  <a:srgbClr val="000000"/>
                </a:solidFill>
                <a:latin typeface="Calibri"/>
                <a:cs typeface="Calibri"/>
              </a:rPr>
              <a:t>VIDEO)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044" y="2625851"/>
            <a:ext cx="10725912" cy="6004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GitHub</a:t>
            </a:r>
            <a:r>
              <a:rPr dirty="0" spc="-15"/>
              <a:t> </a:t>
            </a:r>
            <a:r>
              <a:rPr dirty="0" spc="-20"/>
              <a:t>Link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701288" y="2426919"/>
            <a:ext cx="472440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Arial MT"/>
                <a:cs typeface="Arial MT"/>
              </a:rPr>
              <a:t>https://github.com/fshbfjsefhkeuf/ASHA-B-au810021239011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364236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7785" rIns="0" bIns="0" rtlCol="0" vert="horz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5"/>
              </a:spcBef>
            </a:pPr>
            <a:r>
              <a:rPr dirty="0"/>
              <a:t>Implementing</a:t>
            </a:r>
            <a:r>
              <a:rPr dirty="0" spc="-30"/>
              <a:t> </a:t>
            </a:r>
            <a:r>
              <a:rPr dirty="0"/>
              <a:t>an</a:t>
            </a:r>
            <a:r>
              <a:rPr dirty="0" spc="5"/>
              <a:t> </a:t>
            </a:r>
            <a:r>
              <a:rPr dirty="0" spc="-10"/>
              <a:t>end-to-</a:t>
            </a:r>
            <a:r>
              <a:rPr dirty="0"/>
              <a:t>end</a:t>
            </a:r>
            <a:r>
              <a:rPr dirty="0" spc="-15"/>
              <a:t> </a:t>
            </a:r>
            <a:r>
              <a:rPr dirty="0"/>
              <a:t>data project</a:t>
            </a:r>
            <a:r>
              <a:rPr dirty="0" spc="-10"/>
              <a:t> </a:t>
            </a:r>
            <a:r>
              <a:rPr dirty="0"/>
              <a:t>with ChatGPT</a:t>
            </a:r>
            <a:r>
              <a:rPr dirty="0" spc="-20"/>
              <a:t> </a:t>
            </a:r>
            <a:r>
              <a:rPr dirty="0"/>
              <a:t>for a</a:t>
            </a:r>
            <a:r>
              <a:rPr dirty="0" spc="5"/>
              <a:t> </a:t>
            </a:r>
            <a:r>
              <a:rPr dirty="0"/>
              <a:t>loan </a:t>
            </a:r>
            <a:r>
              <a:rPr dirty="0" spc="-10"/>
              <a:t>dataset </a:t>
            </a:r>
            <a:r>
              <a:rPr dirty="0"/>
              <a:t>enhances</a:t>
            </a:r>
            <a:r>
              <a:rPr dirty="0" spc="-40"/>
              <a:t> </a:t>
            </a:r>
            <a:r>
              <a:rPr dirty="0"/>
              <a:t>customer</a:t>
            </a:r>
            <a:r>
              <a:rPr dirty="0" spc="-40"/>
              <a:t> </a:t>
            </a:r>
            <a:r>
              <a:rPr dirty="0"/>
              <a:t>engagement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/>
              <a:t>service</a:t>
            </a:r>
            <a:r>
              <a:rPr dirty="0" spc="-25"/>
              <a:t> </a:t>
            </a:r>
            <a:r>
              <a:rPr dirty="0"/>
              <a:t>efficiency</a:t>
            </a:r>
            <a:r>
              <a:rPr dirty="0" spc="-30"/>
              <a:t> </a:t>
            </a:r>
            <a:r>
              <a:rPr dirty="0"/>
              <a:t>in</a:t>
            </a:r>
            <a:r>
              <a:rPr dirty="0" spc="-5"/>
              <a:t> </a:t>
            </a:r>
            <a:r>
              <a:rPr dirty="0" spc="-10"/>
              <a:t>lending.</a:t>
            </a:r>
          </a:p>
          <a:p>
            <a:pPr marL="12700">
              <a:lnSpc>
                <a:spcPts val="2610"/>
              </a:lnSpc>
            </a:pPr>
            <a:r>
              <a:rPr dirty="0"/>
              <a:t>Through</a:t>
            </a:r>
            <a:r>
              <a:rPr dirty="0" spc="-35"/>
              <a:t> </a:t>
            </a:r>
            <a:r>
              <a:rPr dirty="0"/>
              <a:t>NLP,</a:t>
            </a:r>
            <a:r>
              <a:rPr dirty="0" spc="-30"/>
              <a:t> </a:t>
            </a:r>
            <a:r>
              <a:rPr dirty="0"/>
              <a:t>it</a:t>
            </a:r>
            <a:r>
              <a:rPr dirty="0" spc="-20"/>
              <a:t> </a:t>
            </a:r>
            <a:r>
              <a:rPr dirty="0"/>
              <a:t>facilitates</a:t>
            </a:r>
            <a:r>
              <a:rPr dirty="0" spc="-10"/>
              <a:t> </a:t>
            </a:r>
            <a:r>
              <a:rPr dirty="0"/>
              <a:t>seamless</a:t>
            </a:r>
            <a:r>
              <a:rPr dirty="0" spc="-30"/>
              <a:t> </a:t>
            </a:r>
            <a:r>
              <a:rPr dirty="0"/>
              <a:t>communication,</a:t>
            </a:r>
            <a:r>
              <a:rPr dirty="0" spc="-45"/>
              <a:t> </a:t>
            </a:r>
            <a:r>
              <a:rPr dirty="0"/>
              <a:t>providing</a:t>
            </a:r>
            <a:r>
              <a:rPr dirty="0" spc="-25"/>
              <a:t> </a:t>
            </a:r>
            <a:r>
              <a:rPr dirty="0" spc="-10"/>
              <a:t>instant</a:t>
            </a:r>
          </a:p>
          <a:p>
            <a:pPr marL="12700" marR="102235">
              <a:lnSpc>
                <a:spcPct val="89400"/>
              </a:lnSpc>
              <a:spcBef>
                <a:spcPts val="175"/>
              </a:spcBef>
            </a:pPr>
            <a:r>
              <a:rPr dirty="0"/>
              <a:t>assistance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guidance.</a:t>
            </a:r>
            <a:r>
              <a:rPr dirty="0" spc="-25"/>
              <a:t> </a:t>
            </a:r>
            <a:r>
              <a:rPr dirty="0"/>
              <a:t>Meticulous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5"/>
              <a:t> </a:t>
            </a:r>
            <a:r>
              <a:rPr dirty="0"/>
              <a:t>preprocessing,</a:t>
            </a:r>
            <a:r>
              <a:rPr dirty="0" spc="-30"/>
              <a:t> </a:t>
            </a:r>
            <a:r>
              <a:rPr dirty="0"/>
              <a:t>model</a:t>
            </a:r>
            <a:r>
              <a:rPr dirty="0" spc="-20"/>
              <a:t> </a:t>
            </a:r>
            <a:r>
              <a:rPr dirty="0" spc="-10"/>
              <a:t>training, </a:t>
            </a:r>
            <a:r>
              <a:rPr dirty="0"/>
              <a:t>integration,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/>
              <a:t>deployment</a:t>
            </a:r>
            <a:r>
              <a:rPr dirty="0" spc="-25"/>
              <a:t> </a:t>
            </a:r>
            <a:r>
              <a:rPr dirty="0"/>
              <a:t>ensure</a:t>
            </a:r>
            <a:r>
              <a:rPr dirty="0" spc="-25"/>
              <a:t> </a:t>
            </a:r>
            <a:r>
              <a:rPr dirty="0"/>
              <a:t>accurate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/>
              <a:t>relevant</a:t>
            </a:r>
            <a:r>
              <a:rPr dirty="0" spc="-25"/>
              <a:t> </a:t>
            </a:r>
            <a:r>
              <a:rPr dirty="0" spc="-10"/>
              <a:t>responses, </a:t>
            </a:r>
            <a:r>
              <a:rPr dirty="0"/>
              <a:t>streamlining</a:t>
            </a:r>
            <a:r>
              <a:rPr dirty="0" spc="-40"/>
              <a:t> </a:t>
            </a:r>
            <a:r>
              <a:rPr dirty="0"/>
              <a:t>the user</a:t>
            </a:r>
            <a:r>
              <a:rPr dirty="0" spc="-25"/>
              <a:t> </a:t>
            </a:r>
            <a:r>
              <a:rPr dirty="0"/>
              <a:t>experience.</a:t>
            </a:r>
            <a:r>
              <a:rPr dirty="0" spc="-45"/>
              <a:t> </a:t>
            </a:r>
            <a:r>
              <a:rPr dirty="0"/>
              <a:t>Continuous</a:t>
            </a:r>
            <a:r>
              <a:rPr dirty="0" spc="-20"/>
              <a:t> </a:t>
            </a:r>
            <a:r>
              <a:rPr dirty="0"/>
              <a:t>monitoring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 spc="-10"/>
              <a:t>updates </a:t>
            </a:r>
            <a:r>
              <a:rPr dirty="0"/>
              <a:t>make</a:t>
            </a:r>
            <a:r>
              <a:rPr dirty="0" spc="-30"/>
              <a:t> </a:t>
            </a:r>
            <a:r>
              <a:rPr dirty="0"/>
              <a:t>the system</a:t>
            </a:r>
            <a:r>
              <a:rPr dirty="0" spc="-25"/>
              <a:t> </a:t>
            </a:r>
            <a:r>
              <a:rPr dirty="0"/>
              <a:t>adaptive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responsive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5"/>
              <a:t> </a:t>
            </a:r>
            <a:r>
              <a:rPr dirty="0"/>
              <a:t>evolving</a:t>
            </a:r>
            <a:r>
              <a:rPr dirty="0" spc="-20"/>
              <a:t> </a:t>
            </a:r>
            <a:r>
              <a:rPr dirty="0"/>
              <a:t>user </a:t>
            </a:r>
            <a:r>
              <a:rPr dirty="0" spc="-10"/>
              <a:t>needs, </a:t>
            </a:r>
            <a:r>
              <a:rPr dirty="0"/>
              <a:t>optimizing</a:t>
            </a:r>
            <a:r>
              <a:rPr dirty="0" spc="-35"/>
              <a:t> </a:t>
            </a:r>
            <a:r>
              <a:rPr dirty="0"/>
              <a:t>loan</a:t>
            </a:r>
            <a:r>
              <a:rPr dirty="0" spc="-5"/>
              <a:t> </a:t>
            </a:r>
            <a:r>
              <a:rPr dirty="0"/>
              <a:t>management</a:t>
            </a:r>
            <a:r>
              <a:rPr dirty="0" spc="-30"/>
              <a:t> </a:t>
            </a:r>
            <a:r>
              <a:rPr dirty="0" spc="-10"/>
              <a:t>processes.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1000" rIns="0" bIns="0" rtlCol="0" vert="horz">
            <a:spAutoFit/>
          </a:bodyPr>
          <a:lstStyle/>
          <a:p>
            <a:pPr marL="3376929"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dirty="0" spc="-25"/>
              <a:t> </a:t>
            </a:r>
            <a:r>
              <a:rPr dirty="0" spc="-10"/>
              <a:t>Scope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Edunet</a:t>
            </a:r>
            <a:r>
              <a:rPr dirty="0" spc="-35"/>
              <a:t> </a:t>
            </a:r>
            <a:r>
              <a:rPr dirty="0"/>
              <a:t>Foundation.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ct val="89700"/>
              </a:lnSpc>
              <a:spcBef>
                <a:spcPts val="425"/>
              </a:spcBef>
            </a:pPr>
            <a:r>
              <a:rPr dirty="0"/>
              <a:t>In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/>
              <a:t>future,</a:t>
            </a:r>
            <a:r>
              <a:rPr dirty="0" spc="-5"/>
              <a:t> </a:t>
            </a:r>
            <a:r>
              <a:rPr dirty="0"/>
              <a:t>leveraging</a:t>
            </a:r>
            <a:r>
              <a:rPr dirty="0" spc="-15"/>
              <a:t> </a:t>
            </a:r>
            <a:r>
              <a:rPr dirty="0"/>
              <a:t>ChatGPT</a:t>
            </a:r>
            <a:r>
              <a:rPr dirty="0" spc="-20"/>
              <a:t> </a:t>
            </a:r>
            <a:r>
              <a:rPr dirty="0"/>
              <a:t>for</a:t>
            </a:r>
            <a:r>
              <a:rPr dirty="0" spc="-5"/>
              <a:t> </a:t>
            </a:r>
            <a:r>
              <a:rPr dirty="0"/>
              <a:t>loan</a:t>
            </a:r>
            <a:r>
              <a:rPr dirty="0" spc="-5"/>
              <a:t> </a:t>
            </a:r>
            <a:r>
              <a:rPr dirty="0"/>
              <a:t>datasets</a:t>
            </a:r>
            <a:r>
              <a:rPr dirty="0" spc="-20"/>
              <a:t> </a:t>
            </a:r>
            <a:r>
              <a:rPr dirty="0"/>
              <a:t>offers</a:t>
            </a:r>
            <a:r>
              <a:rPr dirty="0" spc="-5"/>
              <a:t> </a:t>
            </a:r>
            <a:r>
              <a:rPr dirty="0" spc="-10"/>
              <a:t>exciting </a:t>
            </a:r>
            <a:r>
              <a:rPr dirty="0"/>
              <a:t>prospects.</a:t>
            </a:r>
            <a:r>
              <a:rPr dirty="0" spc="-40"/>
              <a:t> </a:t>
            </a:r>
            <a:r>
              <a:rPr dirty="0"/>
              <a:t>Advancements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/>
              <a:t>NLP and</a:t>
            </a:r>
            <a:r>
              <a:rPr dirty="0" spc="-5"/>
              <a:t> </a:t>
            </a:r>
            <a:r>
              <a:rPr dirty="0"/>
              <a:t>ML</a:t>
            </a:r>
            <a:r>
              <a:rPr dirty="0" spc="-20"/>
              <a:t> </a:t>
            </a:r>
            <a:r>
              <a:rPr dirty="0"/>
              <a:t>will</a:t>
            </a:r>
            <a:r>
              <a:rPr dirty="0" spc="-10"/>
              <a:t> </a:t>
            </a:r>
            <a:r>
              <a:rPr dirty="0"/>
              <a:t>enable</a:t>
            </a:r>
            <a:r>
              <a:rPr dirty="0" spc="-20"/>
              <a:t> </a:t>
            </a:r>
            <a:r>
              <a:rPr dirty="0"/>
              <a:t>sophisticated</a:t>
            </a:r>
            <a:r>
              <a:rPr dirty="0" spc="-30"/>
              <a:t> </a:t>
            </a:r>
            <a:r>
              <a:rPr dirty="0" spc="-20"/>
              <a:t>loan </a:t>
            </a:r>
            <a:r>
              <a:rPr dirty="0"/>
              <a:t>application</a:t>
            </a:r>
            <a:r>
              <a:rPr dirty="0" spc="-30"/>
              <a:t> </a:t>
            </a:r>
            <a:r>
              <a:rPr dirty="0"/>
              <a:t>systems.</a:t>
            </a:r>
            <a:r>
              <a:rPr dirty="0" spc="-30"/>
              <a:t> </a:t>
            </a:r>
            <a:r>
              <a:rPr dirty="0"/>
              <a:t>Integration of</a:t>
            </a:r>
            <a:r>
              <a:rPr dirty="0" spc="-5"/>
              <a:t> </a:t>
            </a:r>
            <a:r>
              <a:rPr dirty="0"/>
              <a:t>diverse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5"/>
              <a:t> </a:t>
            </a:r>
            <a:r>
              <a:rPr dirty="0"/>
              <a:t>sources</a:t>
            </a:r>
            <a:r>
              <a:rPr dirty="0" spc="-25"/>
              <a:t> </a:t>
            </a:r>
            <a:r>
              <a:rPr dirty="0"/>
              <a:t>like</a:t>
            </a:r>
            <a:r>
              <a:rPr dirty="0" spc="-5"/>
              <a:t> </a:t>
            </a:r>
            <a:r>
              <a:rPr dirty="0"/>
              <a:t>social</a:t>
            </a:r>
            <a:r>
              <a:rPr dirty="0" spc="-30"/>
              <a:t> </a:t>
            </a:r>
            <a:r>
              <a:rPr dirty="0" spc="-10"/>
              <a:t>media </a:t>
            </a:r>
            <a:r>
              <a:rPr dirty="0"/>
              <a:t>or</a:t>
            </a:r>
            <a:r>
              <a:rPr dirty="0" spc="-10"/>
              <a:t> </a:t>
            </a:r>
            <a:r>
              <a:rPr dirty="0"/>
              <a:t>transaction</a:t>
            </a:r>
            <a:r>
              <a:rPr dirty="0" spc="-15"/>
              <a:t> </a:t>
            </a:r>
            <a:r>
              <a:rPr dirty="0"/>
              <a:t>history</a:t>
            </a:r>
            <a:r>
              <a:rPr dirty="0" spc="-20"/>
              <a:t> </a:t>
            </a:r>
            <a:r>
              <a:rPr dirty="0"/>
              <a:t>can</a:t>
            </a:r>
            <a:r>
              <a:rPr dirty="0" spc="-20"/>
              <a:t> </a:t>
            </a:r>
            <a:r>
              <a:rPr dirty="0"/>
              <a:t>enhance</a:t>
            </a:r>
            <a:r>
              <a:rPr dirty="0" spc="-25"/>
              <a:t> </a:t>
            </a:r>
            <a:r>
              <a:rPr dirty="0"/>
              <a:t>risk</a:t>
            </a:r>
            <a:r>
              <a:rPr dirty="0" spc="-15"/>
              <a:t> </a:t>
            </a:r>
            <a:r>
              <a:rPr dirty="0"/>
              <a:t>assessment.</a:t>
            </a:r>
            <a:r>
              <a:rPr dirty="0" spc="-40"/>
              <a:t> </a:t>
            </a:r>
            <a:r>
              <a:rPr dirty="0"/>
              <a:t>Voice</a:t>
            </a:r>
            <a:r>
              <a:rPr dirty="0" spc="-20"/>
              <a:t> </a:t>
            </a:r>
            <a:r>
              <a:rPr dirty="0"/>
              <a:t>recognition</a:t>
            </a:r>
            <a:r>
              <a:rPr dirty="0" spc="-15"/>
              <a:t> </a:t>
            </a:r>
            <a:r>
              <a:rPr dirty="0" spc="-25"/>
              <a:t>can </a:t>
            </a:r>
            <a:r>
              <a:rPr dirty="0"/>
              <a:t>improve</a:t>
            </a:r>
            <a:r>
              <a:rPr dirty="0" spc="-50"/>
              <a:t> </a:t>
            </a:r>
            <a:r>
              <a:rPr dirty="0"/>
              <a:t>accessibility.</a:t>
            </a:r>
            <a:r>
              <a:rPr dirty="0" spc="-60"/>
              <a:t> </a:t>
            </a:r>
            <a:r>
              <a:rPr dirty="0"/>
              <a:t>Collaboration</a:t>
            </a:r>
            <a:r>
              <a:rPr dirty="0" spc="-4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financial</a:t>
            </a:r>
            <a:r>
              <a:rPr dirty="0" spc="-40"/>
              <a:t> </a:t>
            </a:r>
            <a:r>
              <a:rPr dirty="0"/>
              <a:t>institutions</a:t>
            </a:r>
            <a:r>
              <a:rPr dirty="0" spc="-25"/>
              <a:t> and </a:t>
            </a:r>
            <a:r>
              <a:rPr dirty="0"/>
              <a:t>regulators</a:t>
            </a:r>
            <a:r>
              <a:rPr dirty="0" spc="-35"/>
              <a:t> </a:t>
            </a:r>
            <a:r>
              <a:rPr dirty="0"/>
              <a:t>can</a:t>
            </a:r>
            <a:r>
              <a:rPr dirty="0" spc="-25"/>
              <a:t> </a:t>
            </a:r>
            <a:r>
              <a:rPr dirty="0"/>
              <a:t>ensure</a:t>
            </a:r>
            <a:r>
              <a:rPr dirty="0" spc="-25"/>
              <a:t> </a:t>
            </a:r>
            <a:r>
              <a:rPr dirty="0"/>
              <a:t>trust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compliance.</a:t>
            </a:r>
            <a:r>
              <a:rPr dirty="0" spc="-45"/>
              <a:t> </a:t>
            </a:r>
            <a:r>
              <a:rPr dirty="0"/>
              <a:t>Overall,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/>
              <a:t>future </a:t>
            </a:r>
            <a:r>
              <a:rPr dirty="0" spc="-25"/>
              <a:t>of </a:t>
            </a:r>
            <a:r>
              <a:rPr dirty="0"/>
              <a:t>ChatGPT</a:t>
            </a:r>
            <a:r>
              <a:rPr dirty="0" spc="-3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/>
              <a:t>loan</a:t>
            </a:r>
            <a:r>
              <a:rPr dirty="0" spc="-10"/>
              <a:t> </a:t>
            </a:r>
            <a:r>
              <a:rPr dirty="0"/>
              <a:t>management</a:t>
            </a:r>
            <a:r>
              <a:rPr dirty="0" spc="-40"/>
              <a:t> </a:t>
            </a:r>
            <a:r>
              <a:rPr dirty="0"/>
              <a:t>holds</a:t>
            </a:r>
            <a:r>
              <a:rPr dirty="0" spc="-20"/>
              <a:t> </a:t>
            </a:r>
            <a:r>
              <a:rPr dirty="0"/>
              <a:t>great</a:t>
            </a:r>
            <a:r>
              <a:rPr dirty="0" spc="-25"/>
              <a:t> </a:t>
            </a:r>
            <a:r>
              <a:rPr dirty="0"/>
              <a:t>promise</a:t>
            </a:r>
            <a:r>
              <a:rPr dirty="0" spc="-35"/>
              <a:t> </a:t>
            </a:r>
            <a:r>
              <a:rPr dirty="0"/>
              <a:t>for</a:t>
            </a:r>
            <a:r>
              <a:rPr dirty="0" spc="-10"/>
              <a:t> </a:t>
            </a:r>
            <a:r>
              <a:rPr dirty="0"/>
              <a:t>innovation</a:t>
            </a:r>
            <a:r>
              <a:rPr dirty="0" spc="-20"/>
              <a:t> </a:t>
            </a:r>
            <a:r>
              <a:rPr dirty="0" spc="-25"/>
              <a:t>and </a:t>
            </a:r>
            <a:r>
              <a:rPr dirty="0"/>
              <a:t>financial</a:t>
            </a:r>
            <a:r>
              <a:rPr dirty="0" spc="-15"/>
              <a:t> </a:t>
            </a:r>
            <a:r>
              <a:rPr dirty="0" spc="-10"/>
              <a:t>inclusion.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2024-04-25T15:10:29Z</dcterms:created>
  <dcterms:modified xsi:type="dcterms:W3CDTF">2024-04-25T15:10:29Z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2024-04-25T00:00:00Z</vt:filetime>
  </property>
  <property fmtid="{D5CDD505-2E9C-101B-9397-08002B2CF9AE}" pid="5" name="Producer">
    <vt:lpwstr>3-Heights™ PDF Optimization Shell 6.3.1.5 (http://www.pdf-tools.com)</vt:lpwstr>
  </property>
</Properties>
</file>