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67" r:id="rId2"/>
    <p:sldId id="336" r:id="rId3"/>
    <p:sldId id="320" r:id="rId4"/>
    <p:sldId id="322" r:id="rId5"/>
    <p:sldId id="337" r:id="rId6"/>
    <p:sldId id="271" r:id="rId7"/>
    <p:sldId id="31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Spooner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BA7"/>
    <a:srgbClr val="A49DCA"/>
    <a:srgbClr val="ED286B"/>
    <a:srgbClr val="2842FE"/>
    <a:srgbClr val="F55C29"/>
    <a:srgbClr val="F16636"/>
    <a:srgbClr val="FFD900"/>
    <a:srgbClr val="000000"/>
    <a:srgbClr val="F15B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5856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072967"/>
            <a:ext cx="1627632" cy="1627632"/>
          </a:xfrm>
          <a:prstGeom prst="rect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optional headshot</a:t>
            </a:r>
          </a:p>
        </p:txBody>
      </p:sp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3142468" y="5141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3142468" y="4789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spc="300" baseline="0">
                <a:solidFill>
                  <a:schemeClr val="tx1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142468" y="4449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68684" y="4065098"/>
            <a:ext cx="0" cy="1635501"/>
          </a:xfrm>
          <a:prstGeom prst="line">
            <a:avLst/>
          </a:prstGeom>
          <a:ln w="5715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797532"/>
            <a:ext cx="10516226" cy="2381119"/>
          </a:xfrm>
        </p:spPr>
        <p:txBody>
          <a:bodyPr anchor="b"/>
          <a:lstStyle>
            <a:lvl1pPr algn="l">
              <a:defRPr sz="4499" b="0" i="0" spc="300" baseline="0">
                <a:solidFill>
                  <a:schemeClr val="bg2">
                    <a:lumMod val="1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449375" y="6204300"/>
            <a:ext cx="194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25000"/>
                  </a:schemeClr>
                </a:solidFill>
              </a:rPr>
              <a:t>Author Audition</a:t>
            </a:r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Tahoma" panose="020B0604030504040204" pitchFamily="34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Tahoma" panose="020B0604030504040204" pitchFamily="34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Tahoma" panose="020B0604030504040204" pitchFamily="34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Tahoma" panose="020B060403050404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shchudl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@fshchudlo   </a:t>
            </a:r>
            <a:r>
              <a:rPr lang="en-US" dirty="0">
                <a:hlinkClick r:id="rId2"/>
              </a:rPr>
              <a:t>github.com/fshchudlo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Fedor</a:t>
            </a:r>
            <a:r>
              <a:rPr lang="en-US" dirty="0"/>
              <a:t> </a:t>
            </a:r>
            <a:r>
              <a:rPr lang="en-US" dirty="0" err="1"/>
              <a:t>Shchudlo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4" y="797532"/>
            <a:ext cx="10516226" cy="2222505"/>
          </a:xfrm>
        </p:spPr>
        <p:txBody>
          <a:bodyPr/>
          <a:lstStyle/>
          <a:p>
            <a:r>
              <a:rPr lang="en-US" dirty="0"/>
              <a:t>Onion Architecture: Untangle the Application 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976" y="5392822"/>
            <a:ext cx="162763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Headshot optional</a:t>
            </a:r>
          </a:p>
        </p:txBody>
      </p:sp>
      <p:pic>
        <p:nvPicPr>
          <p:cNvPr id="8" name="Рисунок 7" descr="Изображение выглядит как человек, внешний, мальчик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61076D7B-0395-47E4-819C-B04E29CFA8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45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820E14D5-49D3-47CB-8A0B-8B394C6EF2CE}"/>
              </a:ext>
            </a:extLst>
          </p:cNvPr>
          <p:cNvSpPr/>
          <p:nvPr/>
        </p:nvSpPr>
        <p:spPr>
          <a:xfrm>
            <a:off x="1088018" y="1232475"/>
            <a:ext cx="4993826" cy="4967776"/>
          </a:xfrm>
          <a:prstGeom prst="ellipse">
            <a:avLst/>
          </a:prstGeom>
          <a:solidFill>
            <a:srgbClr val="FFFFFF"/>
          </a:solidFill>
          <a:ln w="76200">
            <a:solidFill>
              <a:srgbClr val="675B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6851E97-3DE6-9143-BD46-26ED63771AE0}"/>
              </a:ext>
            </a:extLst>
          </p:cNvPr>
          <p:cNvSpPr/>
          <p:nvPr/>
        </p:nvSpPr>
        <p:spPr>
          <a:xfrm>
            <a:off x="920372" y="4214499"/>
            <a:ext cx="523911" cy="20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433311-DBA1-024A-AA96-7FDDC6ABA3F4}"/>
              </a:ext>
            </a:extLst>
          </p:cNvPr>
          <p:cNvSpPr>
            <a:spLocks noChangeAspect="1"/>
          </p:cNvSpPr>
          <p:nvPr/>
        </p:nvSpPr>
        <p:spPr>
          <a:xfrm>
            <a:off x="5481057" y="4955705"/>
            <a:ext cx="374196" cy="3722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7CDB2F8-E1F8-554F-B91E-74CEC539ACA7}"/>
              </a:ext>
            </a:extLst>
          </p:cNvPr>
          <p:cNvSpPr>
            <a:spLocks noChangeAspect="1"/>
          </p:cNvSpPr>
          <p:nvPr/>
        </p:nvSpPr>
        <p:spPr>
          <a:xfrm>
            <a:off x="1930030" y="1503178"/>
            <a:ext cx="374196" cy="3722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DE35E982-5D42-2F46-AF84-3CC6485D7360}"/>
              </a:ext>
            </a:extLst>
          </p:cNvPr>
          <p:cNvSpPr>
            <a:spLocks noChangeAspect="1"/>
          </p:cNvSpPr>
          <p:nvPr/>
        </p:nvSpPr>
        <p:spPr>
          <a:xfrm>
            <a:off x="1201187" y="4704270"/>
            <a:ext cx="374196" cy="3722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666AB98-4E74-4176-A580-B9495857E8F9}"/>
              </a:ext>
            </a:extLst>
          </p:cNvPr>
          <p:cNvGrpSpPr/>
          <p:nvPr/>
        </p:nvGrpSpPr>
        <p:grpSpPr>
          <a:xfrm>
            <a:off x="1694906" y="1760485"/>
            <a:ext cx="3780048" cy="3836043"/>
            <a:chOff x="1520398" y="1691728"/>
            <a:chExt cx="3340041" cy="3407292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1B2818F-AD11-4284-945A-E10E4CEF6E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20398" y="1758978"/>
              <a:ext cx="3340041" cy="3340042"/>
              <a:chOff x="6503600" y="1085098"/>
              <a:chExt cx="4154826" cy="4154828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3F3813EA-F78E-48A7-B9C1-638F25B7D495}"/>
                  </a:ext>
                </a:extLst>
              </p:cNvPr>
              <p:cNvSpPr/>
              <p:nvPr/>
            </p:nvSpPr>
            <p:spPr>
              <a:xfrm>
                <a:off x="6503600" y="1085098"/>
                <a:ext cx="4154826" cy="4154828"/>
              </a:xfrm>
              <a:prstGeom prst="ellipse">
                <a:avLst/>
              </a:prstGeom>
              <a:solidFill>
                <a:srgbClr val="FFFFFF"/>
              </a:solidFill>
              <a:ln w="76200">
                <a:solidFill>
                  <a:srgbClr val="ED28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7DC2878C-9AF0-46FF-AB87-51384C6B6D01}"/>
                  </a:ext>
                </a:extLst>
              </p:cNvPr>
              <p:cNvSpPr/>
              <p:nvPr/>
            </p:nvSpPr>
            <p:spPr>
              <a:xfrm>
                <a:off x="7166422" y="1747919"/>
                <a:ext cx="2829187" cy="2829187"/>
              </a:xfrm>
              <a:prstGeom prst="ellipse">
                <a:avLst/>
              </a:prstGeom>
              <a:solidFill>
                <a:srgbClr val="FFFFFF"/>
              </a:solidFill>
              <a:ln w="76200">
                <a:solidFill>
                  <a:srgbClr val="675B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69E1C088-119E-47BC-9AD4-509665A35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9343" y="2420840"/>
                <a:ext cx="1483345" cy="148334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675B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dirty="0">
                  <a:solidFill>
                    <a:schemeClr val="tx2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EE1C24D-B91D-438A-984D-1113EB8CDB7E}"/>
                  </a:ext>
                </a:extLst>
              </p:cNvPr>
              <p:cNvSpPr/>
              <p:nvPr/>
            </p:nvSpPr>
            <p:spPr>
              <a:xfrm>
                <a:off x="7945513" y="2868837"/>
                <a:ext cx="1322510" cy="6461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cs typeface="Segoe UI Semilight" panose="020B0402040204020203" pitchFamily="34" charset="0"/>
                  </a:rPr>
                  <a:t>Domain Model</a:t>
                </a:r>
                <a:endParaRPr lang="ru-RU" sz="1600" dirty="0">
                  <a:solidFill>
                    <a:schemeClr val="tx1"/>
                  </a:solidFill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F114696-8C2E-4504-8D51-48296B02A81D}"/>
                </a:ext>
              </a:extLst>
            </p:cNvPr>
            <p:cNvSpPr/>
            <p:nvPr/>
          </p:nvSpPr>
          <p:spPr>
            <a:xfrm>
              <a:off x="2385028" y="4607928"/>
              <a:ext cx="1610780" cy="381107"/>
            </a:xfrm>
            <a:prstGeom prst="rect">
              <a:avLst/>
            </a:prstGeom>
            <a:noFill/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Segoe UI Semilight" panose="020B0402040204020203" pitchFamily="34" charset="0"/>
                </a:rPr>
                <a:t>App Services </a:t>
              </a:r>
              <a:endParaRPr lang="ru-RU" sz="1600" dirty="0">
                <a:solidFill>
                  <a:schemeClr val="tx1"/>
                </a:solidFill>
                <a:cs typeface="Segoe UI Semilight" panose="020B0402040204020203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3861D79-8322-4389-9D36-67D018D53B86}"/>
                </a:ext>
              </a:extLst>
            </p:cNvPr>
            <p:cNvSpPr/>
            <p:nvPr/>
          </p:nvSpPr>
          <p:spPr>
            <a:xfrm>
              <a:off x="2248638" y="4005749"/>
              <a:ext cx="1883557" cy="381107"/>
            </a:xfrm>
            <a:prstGeom prst="rect">
              <a:avLst/>
            </a:prstGeom>
            <a:noFill/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Segoe UI Semilight" panose="020B0402040204020203" pitchFamily="34" charset="0"/>
                </a:rPr>
                <a:t>Domain Services</a:t>
              </a:r>
              <a:endParaRPr lang="ru-RU" sz="1600" dirty="0">
                <a:solidFill>
                  <a:schemeClr val="tx1"/>
                </a:solidFill>
                <a:cs typeface="Segoe UI Semilight" panose="020B0402040204020203" pitchFamily="34" charset="0"/>
              </a:endParaRPr>
            </a:p>
          </p:txBody>
        </p:sp>
        <p:sp>
          <p:nvSpPr>
            <p:cNvPr id="17" name="Скругленный прямоугольник 54">
              <a:extLst>
                <a:ext uri="{FF2B5EF4-FFF2-40B4-BE49-F238E27FC236}">
                  <a16:creationId xmlns:a16="http://schemas.microsoft.com/office/drawing/2014/main" id="{14772E43-B5C2-46F5-AF59-311065471588}"/>
                </a:ext>
              </a:extLst>
            </p:cNvPr>
            <p:cNvSpPr/>
            <p:nvPr/>
          </p:nvSpPr>
          <p:spPr>
            <a:xfrm>
              <a:off x="2360369" y="1691728"/>
              <a:ext cx="1660097" cy="354871"/>
            </a:xfrm>
            <a:prstGeom prst="roundRect">
              <a:avLst>
                <a:gd name="adj" fmla="val 8149"/>
              </a:avLst>
            </a:prstGeom>
            <a:solidFill>
              <a:srgbClr val="ED286B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cs typeface="Segoe UI Semilight" panose="020B0402040204020203" pitchFamily="34" charset="0"/>
                </a:rPr>
                <a:t>Application Core</a:t>
              </a:r>
              <a:endParaRPr lang="ru-RU" sz="1400" dirty="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7EDBABD6-E856-4B93-BEB3-5574EB7DECD1}"/>
              </a:ext>
            </a:extLst>
          </p:cNvPr>
          <p:cNvSpPr txBox="1">
            <a:spLocks/>
          </p:cNvSpPr>
          <p:nvPr/>
        </p:nvSpPr>
        <p:spPr>
          <a:xfrm>
            <a:off x="5845041" y="2391356"/>
            <a:ext cx="5909499" cy="2647723"/>
          </a:xfrm>
          <a:prstGeom prst="rect">
            <a:avLst/>
          </a:prstGeom>
        </p:spPr>
        <p:txBody>
          <a:bodyPr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Responsibilities of </a:t>
            </a:r>
            <a:r>
              <a:rPr lang="en-US"/>
              <a:t>each layer?</a:t>
            </a:r>
            <a:endParaRPr lang="en-US" dirty="0"/>
          </a:p>
          <a:p>
            <a:r>
              <a:rPr lang="en-US" dirty="0"/>
              <a:t>Where to place validation?</a:t>
            </a:r>
          </a:p>
          <a:p>
            <a:r>
              <a:rPr lang="en-US" dirty="0"/>
              <a:t>How does it play with DDD?</a:t>
            </a:r>
          </a:p>
          <a:p>
            <a:r>
              <a:rPr lang="en-US" dirty="0"/>
              <a:t>Should I always have all these layers?</a:t>
            </a:r>
          </a:p>
        </p:txBody>
      </p:sp>
      <p:pic>
        <p:nvPicPr>
          <p:cNvPr id="5" name="Рисунок 4" descr="Изображение выглядит как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24F5BA8E-D2CC-4DFB-A9D2-1071B380D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35" y="5006864"/>
            <a:ext cx="1137560" cy="1134038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B4CCC5-632F-459B-8E19-D43A4705A5CB}"/>
              </a:ext>
            </a:extLst>
          </p:cNvPr>
          <p:cNvGrpSpPr/>
          <p:nvPr/>
        </p:nvGrpSpPr>
        <p:grpSpPr>
          <a:xfrm>
            <a:off x="195725" y="203751"/>
            <a:ext cx="7246801" cy="6398559"/>
            <a:chOff x="195725" y="203751"/>
            <a:chExt cx="7246801" cy="6398559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6A9641B6-F99D-AA41-84BE-C6C7F6D9B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3824" y="5772773"/>
              <a:ext cx="1283055" cy="829537"/>
            </a:xfrm>
            <a:prstGeom prst="rect">
              <a:avLst/>
            </a:prstGeom>
          </p:spPr>
        </p:pic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7BC3485-0E5F-409E-BA4D-B82356883630}"/>
                </a:ext>
              </a:extLst>
            </p:cNvPr>
            <p:cNvSpPr/>
            <p:nvPr/>
          </p:nvSpPr>
          <p:spPr>
            <a:xfrm>
              <a:off x="1665405" y="4149367"/>
              <a:ext cx="295109" cy="3284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A6ED584-2E64-4771-B67A-EFAA96AAE77A}"/>
                </a:ext>
              </a:extLst>
            </p:cNvPr>
            <p:cNvSpPr/>
            <p:nvPr/>
          </p:nvSpPr>
          <p:spPr>
            <a:xfrm>
              <a:off x="2893526" y="5720262"/>
              <a:ext cx="1429672" cy="429064"/>
            </a:xfrm>
            <a:prstGeom prst="rect">
              <a:avLst/>
            </a:prstGeom>
            <a:noFill/>
            <a:ln w="50800">
              <a:noFill/>
              <a:tailEnd type="diamon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cs typeface="Segoe UI Semilight" panose="020B0402040204020203" pitchFamily="34" charset="0"/>
                </a:rPr>
                <a:t>Infrastructure</a:t>
              </a:r>
              <a:endParaRPr lang="ru-RU" sz="1600" dirty="0">
                <a:solidFill>
                  <a:schemeClr val="tx1"/>
                </a:solidFill>
                <a:cs typeface="Segoe UI Semilight" panose="020B0402040204020203" pitchFamily="34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1A7B8A5-18C0-4F8C-8DE7-CB4D976F74EC}"/>
                </a:ext>
              </a:extLst>
            </p:cNvPr>
            <p:cNvSpPr/>
            <p:nvPr/>
          </p:nvSpPr>
          <p:spPr>
            <a:xfrm>
              <a:off x="3268046" y="1342982"/>
              <a:ext cx="755958" cy="429064"/>
            </a:xfrm>
            <a:prstGeom prst="rect">
              <a:avLst/>
            </a:prstGeom>
            <a:noFill/>
            <a:ln w="50800">
              <a:noFill/>
              <a:tailEnd type="diamon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cs typeface="Segoe UI Semilight" panose="020B0402040204020203" pitchFamily="34" charset="0"/>
                </a:rPr>
                <a:t>UI, API</a:t>
              </a:r>
              <a:endParaRPr lang="ru-RU" sz="1800" dirty="0">
                <a:solidFill>
                  <a:schemeClr val="tx1"/>
                </a:solidFill>
                <a:cs typeface="Segoe UI Semilight" panose="020B0402040204020203" pitchFamily="34" charset="0"/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51C75E0-BA94-47D0-8E45-5FD83D4BE828}"/>
                </a:ext>
              </a:extLst>
            </p:cNvPr>
            <p:cNvSpPr/>
            <p:nvPr/>
          </p:nvSpPr>
          <p:spPr>
            <a:xfrm>
              <a:off x="624154" y="4946394"/>
              <a:ext cx="938838" cy="429064"/>
            </a:xfrm>
            <a:prstGeom prst="rect">
              <a:avLst/>
            </a:prstGeom>
            <a:noFill/>
            <a:ln w="50800">
              <a:noFill/>
              <a:tailEnd type="diamon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cs typeface="Segoe UI Semilight" panose="020B0402040204020203" pitchFamily="34" charset="0"/>
                </a:rPr>
                <a:t>Tests</a:t>
              </a:r>
              <a:endParaRPr lang="ru-RU" sz="1600" dirty="0">
                <a:solidFill>
                  <a:schemeClr val="tx1"/>
                </a:solidFill>
                <a:cs typeface="Segoe UI Semilight" panose="020B0402040204020203" pitchFamily="34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65208EB-04FB-417B-81DF-CBE0D4B1F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5597" y="4805433"/>
              <a:ext cx="202487" cy="201431"/>
            </a:xfrm>
            <a:prstGeom prst="ellipse">
              <a:avLst/>
            </a:prstGeom>
            <a:solidFill>
              <a:srgbClr val="675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0" name="Соединительная линия уступом 96">
              <a:extLst>
                <a:ext uri="{FF2B5EF4-FFF2-40B4-BE49-F238E27FC236}">
                  <a16:creationId xmlns:a16="http://schemas.microsoft.com/office/drawing/2014/main" id="{3C66B109-D3FB-46C3-92FE-D830CC175F27}"/>
                </a:ext>
              </a:extLst>
            </p:cNvPr>
            <p:cNvCxnSpPr>
              <a:cxnSpLocks/>
              <a:stCxn id="19" idx="2"/>
              <a:endCxn id="21" idx="1"/>
            </p:cNvCxnSpPr>
            <p:nvPr/>
          </p:nvCxnSpPr>
          <p:spPr>
            <a:xfrm rot="10800000" flipH="1">
              <a:off x="1285597" y="4313573"/>
              <a:ext cx="379808" cy="592576"/>
            </a:xfrm>
            <a:prstGeom prst="bentConnector3">
              <a:avLst>
                <a:gd name="adj1" fmla="val -60188"/>
              </a:avLst>
            </a:prstGeom>
            <a:ln>
              <a:solidFill>
                <a:srgbClr val="675BA7"/>
              </a:solidFill>
              <a:tailEnd type="arrow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3291D819-20EA-4170-B3B5-A1B1B8B3D5F2}"/>
                </a:ext>
              </a:extLst>
            </p:cNvPr>
            <p:cNvSpPr/>
            <p:nvPr/>
          </p:nvSpPr>
          <p:spPr>
            <a:xfrm>
              <a:off x="987524" y="3324575"/>
              <a:ext cx="2193777" cy="646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66A3FBD2-B313-4C47-9B94-C97604ACD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0" y="3732068"/>
              <a:ext cx="2542952" cy="0"/>
            </a:xfrm>
            <a:prstGeom prst="straightConnector1">
              <a:avLst/>
            </a:prstGeom>
            <a:ln>
              <a:solidFill>
                <a:srgbClr val="675BA7"/>
              </a:solidFill>
              <a:tailEnd type="arrow" w="med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AD7EEE9B-DE28-4347-AE3D-36A6410FD749}"/>
                </a:ext>
              </a:extLst>
            </p:cNvPr>
            <p:cNvSpPr/>
            <p:nvPr/>
          </p:nvSpPr>
          <p:spPr>
            <a:xfrm>
              <a:off x="195725" y="3330668"/>
              <a:ext cx="2382543" cy="429064"/>
            </a:xfrm>
            <a:prstGeom prst="rect">
              <a:avLst/>
            </a:prstGeom>
            <a:noFill/>
            <a:ln w="50800">
              <a:noFill/>
              <a:tailEnd type="diamon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cs typeface="Segoe UI Semilight" panose="020B0402040204020203" pitchFamily="34" charset="0"/>
                </a:rPr>
                <a:t>Dependencies goes inwards</a:t>
              </a:r>
              <a:endParaRPr lang="ru-RU" sz="1200" dirty="0">
                <a:solidFill>
                  <a:schemeClr val="tx1"/>
                </a:solidFill>
                <a:cs typeface="Segoe UI Semilight" panose="020B0402040204020203" pitchFamily="34" charset="0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FEF2DBF1-969B-49BF-AD04-00CDE8501791}"/>
                </a:ext>
              </a:extLst>
            </p:cNvPr>
            <p:cNvSpPr/>
            <p:nvPr/>
          </p:nvSpPr>
          <p:spPr>
            <a:xfrm>
              <a:off x="6617383" y="5352122"/>
              <a:ext cx="420714" cy="21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52AD2507-15DC-4D54-A9B3-AE606090E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1654" y="5046650"/>
              <a:ext cx="202487" cy="201431"/>
            </a:xfrm>
            <a:prstGeom prst="ellipse">
              <a:avLst/>
            </a:prstGeom>
            <a:solidFill>
              <a:srgbClr val="675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AA96770-6C85-420E-B9FD-1CBBC3427FFA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5764141" y="5147366"/>
              <a:ext cx="663720" cy="0"/>
            </a:xfrm>
            <a:prstGeom prst="straightConnector1">
              <a:avLst/>
            </a:prstGeom>
            <a:ln>
              <a:solidFill>
                <a:srgbClr val="675BA7"/>
              </a:solidFill>
              <a:tailEnd type="arrow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">
              <a:extLst>
                <a:ext uri="{FF2B5EF4-FFF2-40B4-BE49-F238E27FC236}">
                  <a16:creationId xmlns:a16="http://schemas.microsoft.com/office/drawing/2014/main" id="{E67D8332-C4FE-44A4-81F4-05D612FB1E3F}"/>
                </a:ext>
              </a:extLst>
            </p:cNvPr>
            <p:cNvSpPr txBox="1"/>
            <p:nvPr/>
          </p:nvSpPr>
          <p:spPr>
            <a:xfrm>
              <a:off x="6141660" y="6075994"/>
              <a:ext cx="753927" cy="3877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500">
                  <a:solidFill>
                    <a:srgbClr val="202020"/>
                  </a:solidFill>
                  <a:latin typeface="Raleway Num Med"/>
                  <a:ea typeface="Raleway Num Med"/>
                  <a:cs typeface="Raleway Num Med"/>
                  <a:sym typeface="Raleway Num Med"/>
                </a:defRPr>
              </a:lvl1pPr>
            </a:lstStyle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ea typeface="Segoe UI" panose="020B0502040204020203" pitchFamily="34" charset="0"/>
                  <a:cs typeface="Segoe UI Semilight" panose="020B0402040204020203" pitchFamily="34" charset="0"/>
                </a:rPr>
                <a:t>External Service</a:t>
              </a:r>
              <a:endParaRPr sz="1400" dirty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34B762D1-5E3B-4B3E-BB56-2A0C7F1710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8159" y="5193315"/>
              <a:ext cx="460385" cy="620739"/>
            </a:xfrm>
            <a:prstGeom prst="straightConnector1">
              <a:avLst/>
            </a:prstGeom>
            <a:ln>
              <a:solidFill>
                <a:srgbClr val="675BA7"/>
              </a:solidFill>
              <a:tailEnd type="arrow" w="lg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3AAF28-5897-459E-A213-2264D21D9C5A}"/>
                </a:ext>
              </a:extLst>
            </p:cNvPr>
            <p:cNvGrpSpPr/>
            <p:nvPr/>
          </p:nvGrpSpPr>
          <p:grpSpPr>
            <a:xfrm>
              <a:off x="1095631" y="1139636"/>
              <a:ext cx="1115607" cy="658536"/>
              <a:chOff x="990879" y="1095445"/>
              <a:chExt cx="985747" cy="584932"/>
            </a:xfrm>
          </p:grpSpPr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3ADCA3B1-6324-4861-82F4-3C516F6F43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7709" y="1501460"/>
                <a:ext cx="178917" cy="178917"/>
              </a:xfrm>
              <a:prstGeom prst="ellipse">
                <a:avLst/>
              </a:prstGeom>
              <a:solidFill>
                <a:srgbClr val="675B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C27D856F-1CB5-4ECD-92C5-2E76D71FECA6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 flipV="1">
                <a:off x="990879" y="1095445"/>
                <a:ext cx="833033" cy="432217"/>
              </a:xfrm>
              <a:prstGeom prst="straightConnector1">
                <a:avLst/>
              </a:prstGeom>
              <a:ln>
                <a:solidFill>
                  <a:srgbClr val="675BA7"/>
                </a:solidFill>
                <a:tailEnd type="arrow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8502AC5E-5219-4750-B054-589755128561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1887168" y="1121956"/>
                <a:ext cx="0" cy="379504"/>
              </a:xfrm>
              <a:prstGeom prst="straightConnector1">
                <a:avLst/>
              </a:prstGeom>
              <a:ln>
                <a:solidFill>
                  <a:srgbClr val="675BA7"/>
                </a:solidFill>
                <a:tailEnd type="arrow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97B0C13-C47C-E345-BFE1-38C87067F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954" y="203751"/>
              <a:ext cx="788348" cy="844659"/>
            </a:xfrm>
            <a:prstGeom prst="rect">
              <a:avLst/>
            </a:prstGeom>
          </p:spPr>
        </p:pic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F4051B68-18AE-4740-A480-F0376D00584C}"/>
                </a:ext>
              </a:extLst>
            </p:cNvPr>
            <p:cNvGrpSpPr/>
            <p:nvPr/>
          </p:nvGrpSpPr>
          <p:grpSpPr>
            <a:xfrm>
              <a:off x="6530886" y="4704270"/>
              <a:ext cx="911640" cy="829536"/>
              <a:chOff x="6530886" y="4704270"/>
              <a:chExt cx="911640" cy="829536"/>
            </a:xfrm>
          </p:grpSpPr>
          <p:pic>
            <p:nvPicPr>
              <p:cNvPr id="54" name="Рисунок 53">
                <a:extLst>
                  <a:ext uri="{FF2B5EF4-FFF2-40B4-BE49-F238E27FC236}">
                    <a16:creationId xmlns:a16="http://schemas.microsoft.com/office/drawing/2014/main" id="{207D7088-E083-DA41-9078-23536EBE3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0886" y="4704270"/>
                <a:ext cx="911640" cy="829536"/>
              </a:xfrm>
              <a:prstGeom prst="rect">
                <a:avLst/>
              </a:prstGeom>
            </p:spPr>
          </p:pic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0F50D00E-4685-7444-BCFA-97E266644905}"/>
                  </a:ext>
                </a:extLst>
              </p:cNvPr>
              <p:cNvSpPr txBox="1"/>
              <p:nvPr/>
            </p:nvSpPr>
            <p:spPr>
              <a:xfrm>
                <a:off x="6615306" y="5100662"/>
                <a:ext cx="753927" cy="1938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 sz="2500">
                    <a:solidFill>
                      <a:srgbClr val="202020"/>
                    </a:solidFill>
                    <a:latin typeface="Raleway Num Med"/>
                    <a:ea typeface="Raleway Num Med"/>
                    <a:cs typeface="Raleway Num Med"/>
                    <a:sym typeface="Raleway Num Med"/>
                  </a:defRPr>
                </a:lvl1pPr>
              </a:lstStyle>
              <a:p>
                <a:pPr algn="ctr">
                  <a:lnSpc>
                    <a:spcPct val="90000"/>
                  </a:lnSpc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  <a:ea typeface="Segoe UI" panose="020B0502040204020203" pitchFamily="34" charset="0"/>
                    <a:cs typeface="Segoe UI Semilight" panose="020B0402040204020203" pitchFamily="34" charset="0"/>
                  </a:rPr>
                  <a:t>DB</a:t>
                </a:r>
                <a:endParaRPr sz="1400" dirty="0">
                  <a:solidFill>
                    <a:schemeClr val="tx1"/>
                  </a:solidFill>
                  <a:latin typeface="+mn-lt"/>
                  <a:ea typeface="Segoe UI" panose="020B05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A719601-D85A-FE45-9AE1-A2F00027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832" y="208010"/>
              <a:ext cx="818700" cy="807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7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Discuss the business use case to implement</a:t>
            </a:r>
          </a:p>
          <a:p>
            <a:r>
              <a:rPr lang="en-US" dirty="0"/>
              <a:t>Sample implementation</a:t>
            </a:r>
          </a:p>
          <a:p>
            <a:r>
              <a:rPr lang="en-US" dirty="0"/>
              <a:t>Responsibilities of Application Core’s layers</a:t>
            </a:r>
          </a:p>
          <a:p>
            <a:r>
              <a:rPr lang="en-US" dirty="0"/>
              <a:t>Is this complexity required in any case?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EC3F7D-9305-8A42-BFAA-D9638402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37" y="1574943"/>
            <a:ext cx="4768725" cy="45760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equipment store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9C7C89B-BE28-49FC-8C0C-819169E8B6CC}"/>
              </a:ext>
            </a:extLst>
          </p:cNvPr>
          <p:cNvGrpSpPr/>
          <p:nvPr/>
        </p:nvGrpSpPr>
        <p:grpSpPr>
          <a:xfrm>
            <a:off x="1066206" y="2569657"/>
            <a:ext cx="1310613" cy="1716046"/>
            <a:chOff x="1066206" y="2569657"/>
            <a:chExt cx="1310613" cy="1716046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120F8CAE-0177-D348-BE2B-0BEC2E93E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206" y="2569657"/>
              <a:ext cx="1310613" cy="1293311"/>
            </a:xfrm>
            <a:prstGeom prst="rect">
              <a:avLst/>
            </a:prstGeom>
          </p:spPr>
        </p:pic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F6EB211D-A487-9D49-920B-261326CA3B71}"/>
                </a:ext>
              </a:extLst>
            </p:cNvPr>
            <p:cNvSpPr txBox="1"/>
            <p:nvPr/>
          </p:nvSpPr>
          <p:spPr>
            <a:xfrm>
              <a:off x="1344548" y="4091804"/>
              <a:ext cx="753927" cy="1938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500">
                  <a:solidFill>
                    <a:srgbClr val="202020"/>
                  </a:solidFill>
                  <a:latin typeface="Raleway Num Med"/>
                  <a:ea typeface="Raleway Num Med"/>
                  <a:cs typeface="Raleway Num Med"/>
                  <a:sym typeface="Raleway Num Med"/>
                </a:defRPr>
              </a:lvl1pPr>
            </a:lstStyle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ea typeface="Segoe UI" panose="020B0502040204020203" pitchFamily="34" charset="0"/>
                  <a:cs typeface="Segoe UI Semilight" panose="020B0402040204020203" pitchFamily="34" charset="0"/>
                </a:rPr>
                <a:t>Customer</a:t>
              </a:r>
              <a:endParaRPr sz="1400" dirty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0E7C44C-A06E-434F-B6A0-C5CB2BCBB5D0}"/>
              </a:ext>
            </a:extLst>
          </p:cNvPr>
          <p:cNvGrpSpPr/>
          <p:nvPr/>
        </p:nvGrpSpPr>
        <p:grpSpPr>
          <a:xfrm>
            <a:off x="9146307" y="2564282"/>
            <a:ext cx="2017004" cy="1304059"/>
            <a:chOff x="9146307" y="2564282"/>
            <a:chExt cx="2017004" cy="1304059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4EBF88AF-0574-A947-A936-D3F2818AF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6307" y="2564282"/>
              <a:ext cx="2017004" cy="1304059"/>
            </a:xfrm>
            <a:prstGeom prst="rect">
              <a:avLst/>
            </a:prstGeom>
          </p:spPr>
        </p:pic>
        <p:sp>
          <p:nvSpPr>
            <p:cNvPr id="37" name="Rectangle">
              <a:extLst>
                <a:ext uri="{FF2B5EF4-FFF2-40B4-BE49-F238E27FC236}">
                  <a16:creationId xmlns:a16="http://schemas.microsoft.com/office/drawing/2014/main" id="{EBA65093-2B7D-7441-AE2B-10B9109EA397}"/>
                </a:ext>
              </a:extLst>
            </p:cNvPr>
            <p:cNvSpPr txBox="1"/>
            <p:nvPr/>
          </p:nvSpPr>
          <p:spPr>
            <a:xfrm>
              <a:off x="9413260" y="3014111"/>
              <a:ext cx="1464436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500">
                  <a:solidFill>
                    <a:srgbClr val="202020"/>
                  </a:solidFill>
                  <a:latin typeface="Raleway Num Med"/>
                  <a:ea typeface="Raleway Num Med"/>
                  <a:cs typeface="Raleway Num Med"/>
                  <a:sym typeface="Raleway Num Med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ea typeface="Segoe UI" panose="020B0502040204020203" pitchFamily="34" charset="0"/>
                  <a:cs typeface="Segoe UI Semilight" panose="020B0402040204020203" pitchFamily="34" charset="0"/>
                </a:rPr>
                <a:t>Warehouse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ea typeface="Segoe UI" panose="020B0502040204020203" pitchFamily="34" charset="0"/>
                  <a:cs typeface="Segoe UI Semilight" panose="020B0402040204020203" pitchFamily="34" charset="0"/>
                </a:rPr>
                <a:t>Management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ea typeface="Segoe UI" panose="020B0502040204020203" pitchFamily="34" charset="0"/>
                  <a:cs typeface="Segoe UI Semilight" panose="020B0402040204020203" pitchFamily="34" charset="0"/>
                </a:rPr>
                <a:t>System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F0AFFA7-C34F-44F1-85AB-E78AD59B5443}"/>
              </a:ext>
            </a:extLst>
          </p:cNvPr>
          <p:cNvGrpSpPr/>
          <p:nvPr/>
        </p:nvGrpSpPr>
        <p:grpSpPr>
          <a:xfrm>
            <a:off x="5596366" y="2533544"/>
            <a:ext cx="1170647" cy="1464358"/>
            <a:chOff x="5596366" y="2533544"/>
            <a:chExt cx="1170647" cy="1464358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02D2910B-73DA-024D-8E3B-1A161A4D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366" y="2533544"/>
              <a:ext cx="1170647" cy="1464358"/>
            </a:xfrm>
            <a:prstGeom prst="rect">
              <a:avLst/>
            </a:prstGeom>
          </p:spPr>
        </p:pic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84B5FAB5-A804-1746-908B-8FC42746F04E}"/>
                </a:ext>
              </a:extLst>
            </p:cNvPr>
            <p:cNvSpPr/>
            <p:nvPr/>
          </p:nvSpPr>
          <p:spPr>
            <a:xfrm>
              <a:off x="5651712" y="3098090"/>
              <a:ext cx="1028385" cy="429064"/>
            </a:xfrm>
            <a:prstGeom prst="rect">
              <a:avLst/>
            </a:prstGeom>
            <a:noFill/>
            <a:ln w="50800">
              <a:noFill/>
              <a:tailEnd type="diamon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a typeface="Segoe UI" panose="020B0502040204020203" pitchFamily="34" charset="0"/>
                  <a:cs typeface="Segoe UI Semilight" panose="020B0402040204020203" pitchFamily="34" charset="0"/>
                </a:rPr>
                <a:t>Customer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ea typeface="Segoe UI" panose="020B0502040204020203" pitchFamily="34" charset="0"/>
                  <a:cs typeface="Segoe UI Semilight" panose="020B0402040204020203" pitchFamily="34" charset="0"/>
                </a:rPr>
                <a:t>Order</a:t>
              </a:r>
              <a:endParaRPr lang="ru-RU" sz="1400" dirty="0">
                <a:solidFill>
                  <a:schemeClr val="tx1"/>
                </a:solidFill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59F9692-B717-4188-A14E-7F10B3E72CF2}"/>
              </a:ext>
            </a:extLst>
          </p:cNvPr>
          <p:cNvGrpSpPr/>
          <p:nvPr/>
        </p:nvGrpSpPr>
        <p:grpSpPr>
          <a:xfrm>
            <a:off x="5596366" y="4280175"/>
            <a:ext cx="1170647" cy="1464358"/>
            <a:chOff x="5596366" y="4280175"/>
            <a:chExt cx="1170647" cy="1464358"/>
          </a:xfrm>
        </p:grpSpPr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03790B34-6EFE-CC41-820F-C4D83A886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366" y="4280175"/>
              <a:ext cx="1170647" cy="1464358"/>
            </a:xfrm>
            <a:prstGeom prst="rect">
              <a:avLst/>
            </a:prstGeom>
          </p:spPr>
        </p:pic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AA94A91D-2B3A-4444-AB5D-11967383E0B7}"/>
                </a:ext>
              </a:extLst>
            </p:cNvPr>
            <p:cNvSpPr/>
            <p:nvPr/>
          </p:nvSpPr>
          <p:spPr>
            <a:xfrm>
              <a:off x="5651712" y="4844721"/>
              <a:ext cx="1028385" cy="429064"/>
            </a:xfrm>
            <a:prstGeom prst="rect">
              <a:avLst/>
            </a:prstGeom>
            <a:noFill/>
            <a:ln w="50800">
              <a:noFill/>
              <a:tailEnd type="diamon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a typeface="Segoe UI" panose="020B0502040204020203" pitchFamily="34" charset="0"/>
                  <a:cs typeface="Segoe UI Semilight" panose="020B0402040204020203" pitchFamily="34" charset="0"/>
                </a:rPr>
                <a:t>Supplier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ea typeface="Segoe UI" panose="020B0502040204020203" pitchFamily="34" charset="0"/>
                  <a:cs typeface="Segoe UI Semilight" panose="020B0402040204020203" pitchFamily="34" charset="0"/>
                </a:rPr>
                <a:t>Order</a:t>
              </a:r>
              <a:endParaRPr lang="ru-RU" sz="1400" dirty="0">
                <a:solidFill>
                  <a:schemeClr val="tx1"/>
                </a:solidFill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44" name="Rectangle">
            <a:extLst>
              <a:ext uri="{FF2B5EF4-FFF2-40B4-BE49-F238E27FC236}">
                <a16:creationId xmlns:a16="http://schemas.microsoft.com/office/drawing/2014/main" id="{6B06E03C-E4EA-A044-A93B-4279C7ABD7A5}"/>
              </a:ext>
            </a:extLst>
          </p:cNvPr>
          <p:cNvSpPr txBox="1"/>
          <p:nvPr/>
        </p:nvSpPr>
        <p:spPr>
          <a:xfrm>
            <a:off x="5202529" y="1754162"/>
            <a:ext cx="1786939" cy="1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500">
                <a:solidFill>
                  <a:srgbClr val="202020"/>
                </a:solidFill>
                <a:latin typeface="Raleway Num Med"/>
                <a:ea typeface="Raleway Num Med"/>
                <a:cs typeface="Raleway Num Med"/>
                <a:sym typeface="Raleway Num Med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 Semilight" panose="020B0402040204020203" pitchFamily="34" charset="0"/>
              </a:rPr>
              <a:t>Company website</a:t>
            </a:r>
            <a:endParaRPr sz="1400" dirty="0">
              <a:solidFill>
                <a:schemeClr val="tx1"/>
              </a:solidFill>
              <a:latin typeface="+mn-lt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BE9613F-0C3C-4777-B389-664E95844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r="4" b="4"/>
          <a:stretch/>
        </p:blipFill>
        <p:spPr bwMode="auto">
          <a:xfrm>
            <a:off x="2801545" y="1566409"/>
            <a:ext cx="6893716" cy="450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3B412865-788E-4670-A189-72A42583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 anchor="t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Cable ordering rules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2DD77D4C-A538-4469-A127-B08849DDE803}"/>
              </a:ext>
            </a:extLst>
          </p:cNvPr>
          <p:cNvSpPr txBox="1">
            <a:spLocks/>
          </p:cNvSpPr>
          <p:nvPr/>
        </p:nvSpPr>
        <p:spPr>
          <a:xfrm>
            <a:off x="858918" y="7407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r>
              <a:rPr lang="en-US"/>
              <a:t>Reservation rules</a:t>
            </a:r>
            <a:endParaRPr lang="en-US" dirty="0"/>
          </a:p>
        </p:txBody>
      </p:sp>
      <p:pic>
        <p:nvPicPr>
          <p:cNvPr id="10" name="Picture 4" descr="Как сдать в металлолом кабель, оставшийся после демонтажа">
            <a:extLst>
              <a:ext uri="{FF2B5EF4-FFF2-40B4-BE49-F238E27FC236}">
                <a16:creationId xmlns:a16="http://schemas.microsoft.com/office/drawing/2014/main" id="{F2814FF9-AC7C-4961-81E3-C9E9B5548F2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2516" r="9667" b="3261"/>
          <a:stretch/>
        </p:blipFill>
        <p:spPr bwMode="auto">
          <a:xfrm>
            <a:off x="2801545" y="1566409"/>
            <a:ext cx="6894000" cy="450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Ordering </a:t>
            </a:r>
            <a:r>
              <a:rPr lang="en-US" dirty="0"/>
              <a:t>System Web API</a:t>
            </a:r>
          </a:p>
          <a:p>
            <a:r>
              <a:rPr lang="en-US" dirty="0"/>
              <a:t>Not a 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123513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531989" y="1845344"/>
            <a:ext cx="4045852" cy="1521904"/>
          </a:xfrm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Domain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 be simpler in some cases?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F0F06CC7-C4CF-4D80-A53A-2FC1778A5511}"/>
              </a:ext>
            </a:extLst>
          </p:cNvPr>
          <p:cNvSpPr txBox="1">
            <a:spLocks/>
          </p:cNvSpPr>
          <p:nvPr/>
        </p:nvSpPr>
        <p:spPr>
          <a:xfrm>
            <a:off x="6291508" y="1845344"/>
            <a:ext cx="4045852" cy="1521904"/>
          </a:xfrm>
          <a:prstGeom prst="rect">
            <a:avLst/>
          </a:prstGeom>
          <a:solidFill>
            <a:schemeClr val="accent4"/>
          </a:solidFill>
        </p:spPr>
        <p:txBody>
          <a:bodyPr vert="horz" lIns="274320" tIns="274320" rIns="274320" bIns="274320" rtlCol="0" anchor="ctr">
            <a:norm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 integrations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B8A15A5-4AC7-4475-ADAF-FE886E75BC76}"/>
              </a:ext>
            </a:extLst>
          </p:cNvPr>
          <p:cNvSpPr txBox="1">
            <a:spLocks/>
          </p:cNvSpPr>
          <p:nvPr/>
        </p:nvSpPr>
        <p:spPr>
          <a:xfrm>
            <a:off x="1531989" y="4045776"/>
            <a:ext cx="4045852" cy="1521904"/>
          </a:xfrm>
          <a:prstGeom prst="rect">
            <a:avLst/>
          </a:prstGeom>
          <a:solidFill>
            <a:schemeClr val="accent4"/>
          </a:solidFill>
        </p:spPr>
        <p:txBody>
          <a:bodyPr vert="horz" lIns="274320" tIns="274320" rIns="274320" bIns="274320" rtlCol="0" anchor="ctr">
            <a:norm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Single Bounded Context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DB6FE92-D2AD-44D8-9006-BBD8E71BDFE7}"/>
              </a:ext>
            </a:extLst>
          </p:cNvPr>
          <p:cNvSpPr txBox="1">
            <a:spLocks/>
          </p:cNvSpPr>
          <p:nvPr/>
        </p:nvSpPr>
        <p:spPr>
          <a:xfrm>
            <a:off x="6291508" y="4045776"/>
            <a:ext cx="4045852" cy="1521904"/>
          </a:xfrm>
          <a:prstGeom prst="rect">
            <a:avLst/>
          </a:prstGeom>
          <a:solidFill>
            <a:schemeClr val="accent4"/>
          </a:solidFill>
        </p:spPr>
        <p:txBody>
          <a:bodyPr vert="horz" lIns="274320" tIns="274320" rIns="274320" bIns="274320" rtlCol="0" anchor="ctr">
            <a:norm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One-time code</a:t>
            </a:r>
          </a:p>
        </p:txBody>
      </p:sp>
    </p:spTree>
    <p:extLst>
      <p:ext uri="{BB962C8B-B14F-4D97-AF65-F5344CB8AC3E}">
        <p14:creationId xmlns:p14="http://schemas.microsoft.com/office/powerpoint/2010/main" val="13321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Onion Architecture is good for complex systems</a:t>
            </a:r>
          </a:p>
          <a:p>
            <a:r>
              <a:rPr lang="en-US" dirty="0"/>
              <a:t>Separates Application Core to three layers</a:t>
            </a:r>
          </a:p>
          <a:p>
            <a:pPr lvl="1"/>
            <a:r>
              <a:rPr lang="en-US" dirty="0"/>
              <a:t>Domain Model</a:t>
            </a:r>
          </a:p>
          <a:p>
            <a:pPr lvl="1"/>
            <a:r>
              <a:rPr lang="en-US" dirty="0"/>
              <a:t>Domain Services</a:t>
            </a:r>
          </a:p>
          <a:p>
            <a:pPr lvl="1"/>
            <a:r>
              <a:rPr lang="en-US" dirty="0"/>
              <a:t>Application Services</a:t>
            </a:r>
          </a:p>
          <a:p>
            <a:r>
              <a:rPr lang="en-US" dirty="0"/>
              <a:t>Dependencies goes inwards</a:t>
            </a:r>
          </a:p>
          <a:p>
            <a:r>
              <a:rPr lang="en-US" dirty="0"/>
              <a:t>Able to work without Infrastructure and UI </a:t>
            </a:r>
          </a:p>
          <a:p>
            <a:r>
              <a:rPr lang="en-US" dirty="0"/>
              <a:t>Follow YAGNI and </a:t>
            </a:r>
            <a:r>
              <a:rPr lang="en-US"/>
              <a:t>KISS principles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02223209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Audi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Fall_2015 (1).pptx" id="{8CB759A4-99E2-4D7A-9B57-592C31C50156}" vid="{5654D12E-9CF7-4AA1-98C9-BA6033C63D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166</Words>
  <Application>Microsoft Office PowerPoint</Application>
  <PresentationFormat>Широкоэкранный</PresentationFormat>
  <Paragraphs>90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3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Segoe UI Semilight</vt:lpstr>
      <vt:lpstr>Tahoma</vt:lpstr>
      <vt:lpstr>Wingdings</vt:lpstr>
      <vt:lpstr>Wingdings 3</vt:lpstr>
      <vt:lpstr>Pluralsight default theme</vt:lpstr>
      <vt:lpstr>Onion Architecture: Untangle the Application Core</vt:lpstr>
      <vt:lpstr>Презентация PowerPoint</vt:lpstr>
      <vt:lpstr>Презентация PowerPoint</vt:lpstr>
      <vt:lpstr>Electrical equipment store</vt:lpstr>
      <vt:lpstr>Cable ordering rules</vt:lpstr>
      <vt:lpstr>Презентация PowerPoint</vt:lpstr>
      <vt:lpstr>Can it be simpler in some cases?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Onion Architecture: Untangle the Application Core</dc:title>
  <dc:creator>fshchudlo</dc:creator>
  <cp:lastModifiedBy>fshchudlo</cp:lastModifiedBy>
  <cp:revision>67</cp:revision>
  <dcterms:created xsi:type="dcterms:W3CDTF">2020-05-03T09:37:44Z</dcterms:created>
  <dcterms:modified xsi:type="dcterms:W3CDTF">2020-05-10T06:59:01Z</dcterms:modified>
</cp:coreProperties>
</file>