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0" autoAdjust="0"/>
    <p:restoredTop sz="89154" autoAdjust="0"/>
  </p:normalViewPr>
  <p:slideViewPr>
    <p:cSldViewPr snapToGrid="0">
      <p:cViewPr varScale="1">
        <p:scale>
          <a:sx n="65" d="100"/>
          <a:sy n="65" d="100"/>
        </p:scale>
        <p:origin x="1020" y="48"/>
      </p:cViewPr>
      <p:guideLst/>
    </p:cSldViewPr>
  </p:slideViewPr>
  <p:notesTextViewPr>
    <p:cViewPr>
      <p:scale>
        <a:sx n="1" d="1"/>
        <a:sy n="1" d="1"/>
      </p:scale>
      <p:origin x="0" y="0"/>
    </p:cViewPr>
  </p:notesTextViewPr>
  <p:sorterViewPr>
    <p:cViewPr>
      <p:scale>
        <a:sx n="100" d="100"/>
        <a:sy n="10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C1F18-9DD4-4322-B8FE-D91F3305D638}" type="datetimeFigureOut">
              <a:rPr lang="en-US" smtClean="0"/>
              <a:t>11/29/2020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F955D-6FDB-4845-9B88-E6464462978F}" type="slidenum">
              <a:rPr lang="en-US" smtClean="0"/>
              <a:t>‹#›</a:t>
            </a:fld>
            <a:endParaRPr lang="en-US"/>
          </a:p>
        </p:txBody>
      </p:sp>
    </p:spTree>
    <p:extLst>
      <p:ext uri="{BB962C8B-B14F-4D97-AF65-F5344CB8AC3E}">
        <p14:creationId xmlns:p14="http://schemas.microsoft.com/office/powerpoint/2010/main" val="217998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BF955D-6FDB-4845-9B88-E6464462978F}" type="slidenum">
              <a:rPr lang="en-US" smtClean="0"/>
              <a:t>10</a:t>
            </a:fld>
            <a:endParaRPr lang="en-US"/>
          </a:p>
        </p:txBody>
      </p:sp>
    </p:spTree>
    <p:extLst>
      <p:ext uri="{BB962C8B-B14F-4D97-AF65-F5344CB8AC3E}">
        <p14:creationId xmlns:p14="http://schemas.microsoft.com/office/powerpoint/2010/main" val="372999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9B4BD55-D07B-46C9-9826-E8D523636760}" type="datetime1">
              <a:rPr lang="en-US" smtClean="0"/>
              <a:t>11/29/2020</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fa-IR" smtClean="0"/>
              <a:t>مفاهیم مدیریت پروژه</a:t>
            </a:r>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227DE054-F1B2-4E36-8B46-7AB805773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698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8A80E9-D66B-4700-878A-E2E2DE43A8D0}" type="datetime1">
              <a:rPr lang="en-US" smtClean="0"/>
              <a:t>11/29/2020</a:t>
            </a:fld>
            <a:endParaRPr lang="en-US"/>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3078428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E050B4E-3F28-4013-B73F-4DB568F12128}" type="datetime1">
              <a:rPr lang="en-US" smtClean="0"/>
              <a:t>11/29/2020</a:t>
            </a:fld>
            <a:endParaRPr lang="en-US"/>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201063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DA25E1-19F2-43F3-8EFA-E11893BE9267}" type="datetime1">
              <a:rPr lang="en-US" smtClean="0"/>
              <a:t>11/29/2020</a:t>
            </a:fld>
            <a:endParaRPr lang="en-US"/>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373076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569CE1-2791-46A6-9684-6341851DEAF3}" type="datetime1">
              <a:rPr lang="en-US" smtClean="0"/>
              <a:t>11/29/2020</a:t>
            </a:fld>
            <a:endParaRPr lang="en-US"/>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p:txBody>
          <a:bodyPr/>
          <a:lstStyle/>
          <a:p>
            <a:fld id="{227DE054-F1B2-4E36-8B46-7AB8057739A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0279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053D4A-6925-496E-8679-1A4B3758CB53}" type="datetime1">
              <a:rPr lang="en-US" smtClean="0"/>
              <a:t>11/29/2020</a:t>
            </a:fld>
            <a:endParaRPr lang="en-US"/>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122944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7CE23D-B771-42F2-9A1B-AE0CD847CE28}" type="datetime1">
              <a:rPr lang="en-US" smtClean="0"/>
              <a:t>11/29/2020</a:t>
            </a:fld>
            <a:endParaRPr lang="en-US"/>
          </a:p>
        </p:txBody>
      </p:sp>
      <p:sp>
        <p:nvSpPr>
          <p:cNvPr id="8" name="Footer Placeholder 7"/>
          <p:cNvSpPr>
            <a:spLocks noGrp="1"/>
          </p:cNvSpPr>
          <p:nvPr>
            <p:ph type="ftr" sz="quarter" idx="11"/>
          </p:nvPr>
        </p:nvSpPr>
        <p:spPr/>
        <p:txBody>
          <a:bodyPr/>
          <a:lstStyle/>
          <a:p>
            <a:r>
              <a:rPr lang="fa-IR" smtClean="0"/>
              <a:t>مفاهیم مدیریت پروژه</a:t>
            </a:r>
            <a:endParaRPr lang="en-US"/>
          </a:p>
        </p:txBody>
      </p:sp>
      <p:sp>
        <p:nvSpPr>
          <p:cNvPr id="9" name="Slide Number Placeholder 8"/>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200356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7F0F92-5489-4D47-B752-C148B2295128}" type="datetime1">
              <a:rPr lang="en-US" smtClean="0"/>
              <a:t>11/29/2020</a:t>
            </a:fld>
            <a:endParaRPr lang="en-US"/>
          </a:p>
        </p:txBody>
      </p:sp>
      <p:sp>
        <p:nvSpPr>
          <p:cNvPr id="4" name="Footer Placeholder 3"/>
          <p:cNvSpPr>
            <a:spLocks noGrp="1"/>
          </p:cNvSpPr>
          <p:nvPr>
            <p:ph type="ftr" sz="quarter" idx="11"/>
          </p:nvPr>
        </p:nvSpPr>
        <p:spPr/>
        <p:txBody>
          <a:bodyPr/>
          <a:lstStyle/>
          <a:p>
            <a:r>
              <a:rPr lang="fa-IR" smtClean="0"/>
              <a:t>مفاهیم مدیریت پروژه</a:t>
            </a:r>
            <a:endParaRPr lang="en-US"/>
          </a:p>
        </p:txBody>
      </p:sp>
      <p:sp>
        <p:nvSpPr>
          <p:cNvPr id="5" name="Slide Number Placeholder 4"/>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27469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F78FA-570A-457D-ADDA-03FDD21C3DFD}" type="datetime1">
              <a:rPr lang="en-US" smtClean="0"/>
              <a:t>11/29/2020</a:t>
            </a:fld>
            <a:endParaRPr lang="en-US"/>
          </a:p>
        </p:txBody>
      </p:sp>
      <p:sp>
        <p:nvSpPr>
          <p:cNvPr id="3" name="Footer Placeholder 2"/>
          <p:cNvSpPr>
            <a:spLocks noGrp="1"/>
          </p:cNvSpPr>
          <p:nvPr>
            <p:ph type="ftr" sz="quarter" idx="11"/>
          </p:nvPr>
        </p:nvSpPr>
        <p:spPr/>
        <p:txBody>
          <a:bodyPr/>
          <a:lstStyle/>
          <a:p>
            <a:r>
              <a:rPr lang="fa-IR" smtClean="0"/>
              <a:t>مفاهیم مدیریت پروژه</a:t>
            </a:r>
            <a:endParaRPr lang="en-US"/>
          </a:p>
        </p:txBody>
      </p:sp>
      <p:sp>
        <p:nvSpPr>
          <p:cNvPr id="4" name="Slide Number Placeholder 3"/>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181995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987066E-1425-4FCB-9B65-799D9E188BB8}" type="datetime1">
              <a:rPr lang="en-US" smtClean="0"/>
              <a:t>11/29/2020</a:t>
            </a:fld>
            <a:endParaRPr lang="en-US"/>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2087668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BD5B3DB-9DD8-4466-A30A-CAE00174A667}" type="datetime1">
              <a:rPr lang="en-US" smtClean="0"/>
              <a:t>11/29/2020</a:t>
            </a:fld>
            <a:endParaRPr lang="en-US"/>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p:txBody>
          <a:bodyPr/>
          <a:lstStyle/>
          <a:p>
            <a:fld id="{227DE054-F1B2-4E36-8B46-7AB8057739AE}" type="slidenum">
              <a:rPr lang="en-US" smtClean="0"/>
              <a:t>‹#›</a:t>
            </a:fld>
            <a:endParaRPr lang="en-US"/>
          </a:p>
        </p:txBody>
      </p:sp>
    </p:spTree>
    <p:extLst>
      <p:ext uri="{BB962C8B-B14F-4D97-AF65-F5344CB8AC3E}">
        <p14:creationId xmlns:p14="http://schemas.microsoft.com/office/powerpoint/2010/main" val="3579695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BBA7882-66A2-4F83-8A48-2263A611F3D9}" type="datetime1">
              <a:rPr lang="en-US" smtClean="0"/>
              <a:t>11/29/2020</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fa-IR" smtClean="0"/>
              <a:t>مفاهیم مدیریت پروژه</a:t>
            </a:r>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227DE054-F1B2-4E36-8B46-7AB8057739AE}" type="slidenum">
              <a:rPr lang="en-US" smtClean="0"/>
              <a:t>‹#›</a:t>
            </a:fld>
            <a:endParaRPr lang="en-US"/>
          </a:p>
        </p:txBody>
      </p:sp>
    </p:spTree>
    <p:extLst>
      <p:ext uri="{BB962C8B-B14F-4D97-AF65-F5344CB8AC3E}">
        <p14:creationId xmlns:p14="http://schemas.microsoft.com/office/powerpoint/2010/main" val="2280506115"/>
      </p:ext>
    </p:extLst>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spmn.com)softar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ittoolkit.com/" TargetMode="External"/><Relationship Id="rId2" Type="http://schemas.openxmlformats.org/officeDocument/2006/relationships/hyperlink" Target="http://www.ganthead.com/)Ganthead.com&#1740;&#1705;"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1071" y="634181"/>
            <a:ext cx="8915399" cy="706826"/>
          </a:xfrm>
        </p:spPr>
        <p:txBody>
          <a:bodyPr>
            <a:normAutofit fontScale="90000"/>
          </a:bodyPr>
          <a:lstStyle/>
          <a:p>
            <a:pPr algn="ctr"/>
            <a:r>
              <a:rPr lang="fa-IR" dirty="0" smtClean="0">
                <a:latin typeface="Calibri" panose="020F0502020204030204" pitchFamily="34" charset="0"/>
                <a:cs typeface="B Titr" panose="00000700000000000000" pitchFamily="2" charset="-78"/>
              </a:rPr>
              <a:t>بسم الله الرحمن الرحیم</a:t>
            </a:r>
            <a:endParaRPr lang="en-US" dirty="0">
              <a:latin typeface="Calibri" panose="020F0502020204030204" pitchFamily="34" charset="0"/>
              <a:cs typeface="B Titr" panose="00000700000000000000" pitchFamily="2" charset="-78"/>
            </a:endParaRPr>
          </a:p>
        </p:txBody>
      </p:sp>
      <p:sp>
        <p:nvSpPr>
          <p:cNvPr id="3" name="Subtitle 2"/>
          <p:cNvSpPr>
            <a:spLocks noGrp="1"/>
          </p:cNvSpPr>
          <p:nvPr>
            <p:ph type="subTitle" idx="1"/>
          </p:nvPr>
        </p:nvSpPr>
        <p:spPr>
          <a:xfrm>
            <a:off x="2117265" y="1902542"/>
            <a:ext cx="8915399" cy="1656128"/>
          </a:xfrm>
        </p:spPr>
        <p:txBody>
          <a:bodyPr>
            <a:noAutofit/>
          </a:bodyPr>
          <a:lstStyle/>
          <a:p>
            <a:pPr algn="ctr"/>
            <a:r>
              <a:rPr lang="fa-IR" sz="3000" dirty="0" smtClean="0">
                <a:solidFill>
                  <a:schemeClr val="accent1">
                    <a:lumMod val="50000"/>
                  </a:schemeClr>
                </a:solidFill>
                <a:latin typeface="Calibri" panose="020F0502020204030204" pitchFamily="34" charset="0"/>
                <a:cs typeface="B Zar" panose="00000400000000000000" pitchFamily="2" charset="-78"/>
              </a:rPr>
              <a:t>فصل بیست و چهارم :</a:t>
            </a:r>
          </a:p>
          <a:p>
            <a:pPr algn="ctr"/>
            <a:r>
              <a:rPr lang="fa-IR" sz="3000" dirty="0" smtClean="0">
                <a:latin typeface="Calibri" panose="020F0502020204030204" pitchFamily="34" charset="0"/>
                <a:cs typeface="B Zar" panose="00000400000000000000" pitchFamily="2" charset="-78"/>
              </a:rPr>
              <a:t>مفاهیم </a:t>
            </a:r>
            <a:r>
              <a:rPr lang="fa-IR" sz="3000" dirty="0">
                <a:latin typeface="Calibri" panose="020F0502020204030204" pitchFamily="34" charset="0"/>
                <a:cs typeface="B Zar" panose="00000400000000000000" pitchFamily="2" charset="-78"/>
              </a:rPr>
              <a:t>مدیریت </a:t>
            </a:r>
            <a:r>
              <a:rPr lang="fa-IR" sz="3000" dirty="0" smtClean="0">
                <a:latin typeface="Calibri" panose="020F0502020204030204" pitchFamily="34" charset="0"/>
                <a:cs typeface="B Zar" panose="00000400000000000000" pitchFamily="2" charset="-78"/>
              </a:rPr>
              <a:t>پروژه</a:t>
            </a:r>
          </a:p>
          <a:p>
            <a:pPr algn="ctr"/>
            <a:r>
              <a:rPr lang="fa-IR" sz="3000" dirty="0" smtClean="0">
                <a:solidFill>
                  <a:schemeClr val="accent1">
                    <a:lumMod val="50000"/>
                  </a:schemeClr>
                </a:solidFill>
                <a:latin typeface="Calibri" panose="020F0502020204030204" pitchFamily="34" charset="0"/>
                <a:cs typeface="B Zar" panose="00000400000000000000" pitchFamily="2" charset="-78"/>
              </a:rPr>
              <a:t>استاد مربوطه :</a:t>
            </a:r>
          </a:p>
          <a:p>
            <a:pPr algn="ctr"/>
            <a:r>
              <a:rPr lang="fa-IR" sz="3000" dirty="0" smtClean="0">
                <a:latin typeface="Calibri" panose="020F0502020204030204" pitchFamily="34" charset="0"/>
                <a:cs typeface="B Zar" panose="00000400000000000000" pitchFamily="2" charset="-78"/>
              </a:rPr>
              <a:t>دکتر سید علی ابراهیمی رضوی</a:t>
            </a:r>
          </a:p>
          <a:p>
            <a:pPr algn="ctr" rtl="1"/>
            <a:r>
              <a:rPr lang="fa-IR" sz="3000" dirty="0">
                <a:solidFill>
                  <a:schemeClr val="accent1">
                    <a:lumMod val="50000"/>
                  </a:schemeClr>
                </a:solidFill>
                <a:latin typeface="Calibri" panose="020F0502020204030204" pitchFamily="34" charset="0"/>
                <a:cs typeface="B Zar" panose="00000400000000000000" pitchFamily="2" charset="-78"/>
              </a:rPr>
              <a:t>گردآورنده </a:t>
            </a:r>
            <a:r>
              <a:rPr lang="fa-IR" sz="3000" dirty="0" smtClean="0">
                <a:solidFill>
                  <a:schemeClr val="accent1">
                    <a:lumMod val="50000"/>
                  </a:schemeClr>
                </a:solidFill>
                <a:latin typeface="Calibri" panose="020F0502020204030204" pitchFamily="34" charset="0"/>
                <a:cs typeface="B Zar" panose="00000400000000000000" pitchFamily="2" charset="-78"/>
              </a:rPr>
              <a:t>:</a:t>
            </a:r>
          </a:p>
          <a:p>
            <a:pPr algn="ctr" rtl="1"/>
            <a:r>
              <a:rPr lang="fa-IR" sz="3000" dirty="0" smtClean="0">
                <a:latin typeface="Calibri" panose="020F0502020204030204" pitchFamily="34" charset="0"/>
                <a:cs typeface="B Zar" panose="00000400000000000000" pitchFamily="2" charset="-78"/>
              </a:rPr>
              <a:t> </a:t>
            </a:r>
            <a:r>
              <a:rPr lang="fa-IR" sz="3000" dirty="0">
                <a:latin typeface="Calibri" panose="020F0502020204030204" pitchFamily="34" charset="0"/>
                <a:cs typeface="B Zar" panose="00000400000000000000" pitchFamily="2" charset="-78"/>
              </a:rPr>
              <a:t>فاطمه </a:t>
            </a:r>
            <a:r>
              <a:rPr lang="fa-IR" sz="3000" dirty="0" smtClean="0">
                <a:latin typeface="Calibri" panose="020F0502020204030204" pitchFamily="34" charset="0"/>
                <a:cs typeface="B Zar" panose="00000400000000000000" pitchFamily="2" charset="-78"/>
              </a:rPr>
              <a:t>شکاری بادی</a:t>
            </a:r>
          </a:p>
          <a:p>
            <a:pPr algn="ctr" rtl="1"/>
            <a:r>
              <a:rPr lang="fa-IR" sz="3000" dirty="0">
                <a:solidFill>
                  <a:schemeClr val="accent1">
                    <a:lumMod val="50000"/>
                  </a:schemeClr>
                </a:solidFill>
                <a:latin typeface="Calibri" panose="020F0502020204030204" pitchFamily="34" charset="0"/>
                <a:cs typeface="B Zar" panose="00000400000000000000" pitchFamily="2" charset="-78"/>
              </a:rPr>
              <a:t>شماره دانشجویی:</a:t>
            </a:r>
          </a:p>
          <a:p>
            <a:pPr algn="ctr" rtl="1"/>
            <a:r>
              <a:rPr lang="fa-IR" sz="3000" dirty="0" smtClean="0">
                <a:latin typeface="Calibri" panose="020F0502020204030204" pitchFamily="34" charset="0"/>
                <a:cs typeface="B Zar" panose="00000400000000000000" pitchFamily="2" charset="-78"/>
              </a:rPr>
              <a:t>980164569</a:t>
            </a:r>
          </a:p>
        </p:txBody>
      </p:sp>
      <p:sp>
        <p:nvSpPr>
          <p:cNvPr id="6" name="Footer Placeholder 5"/>
          <p:cNvSpPr>
            <a:spLocks noGrp="1"/>
          </p:cNvSpPr>
          <p:nvPr>
            <p:ph type="ftr" sz="quarter" idx="11"/>
          </p:nvPr>
        </p:nvSpPr>
        <p:spPr/>
        <p:txBody>
          <a:bodyPr/>
          <a:lstStyle/>
          <a:p>
            <a:r>
              <a:rPr lang="fa-IR" dirty="0" smtClean="0"/>
              <a:t>مفاهیم مدیریت پروژه</a:t>
            </a:r>
            <a:endParaRPr lang="en-US" dirty="0"/>
          </a:p>
        </p:txBody>
      </p:sp>
      <p:sp>
        <p:nvSpPr>
          <p:cNvPr id="7" name="Slide Number Placeholder 6"/>
          <p:cNvSpPr>
            <a:spLocks noGrp="1"/>
          </p:cNvSpPr>
          <p:nvPr>
            <p:ph type="sldNum" sz="quarter" idx="12"/>
          </p:nvPr>
        </p:nvSpPr>
        <p:spPr>
          <a:xfrm>
            <a:off x="11567478" y="6238568"/>
            <a:ext cx="639762" cy="527357"/>
          </a:xfrm>
        </p:spPr>
        <p:txBody>
          <a:bodyPr>
            <a:normAutofit fontScale="92500" lnSpcReduction="20000"/>
          </a:bodyPr>
          <a:lstStyle/>
          <a:p>
            <a:r>
              <a:rPr lang="en-US" dirty="0" smtClean="0">
                <a:cs typeface="B Badr" panose="00000400000000000000" pitchFamily="2" charset="-78"/>
              </a:rPr>
              <a:t>1</a:t>
            </a:r>
            <a:endParaRPr lang="en-US" dirty="0">
              <a:cs typeface="B Badr" panose="00000400000000000000" pitchFamily="2" charset="-78"/>
            </a:endParaRPr>
          </a:p>
        </p:txBody>
      </p:sp>
    </p:spTree>
    <p:extLst>
      <p:ext uri="{BB962C8B-B14F-4D97-AF65-F5344CB8AC3E}">
        <p14:creationId xmlns:p14="http://schemas.microsoft.com/office/powerpoint/2010/main" val="2624643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9811"/>
            <a:ext cx="10223090" cy="5487152"/>
          </a:xfrm>
        </p:spPr>
        <p:txBody>
          <a:bodyPr>
            <a:noAutofit/>
          </a:bodyPr>
          <a:lstStyle/>
          <a:p>
            <a:pPr marL="0" indent="0" algn="r" rtl="1">
              <a:buNone/>
            </a:pPr>
            <a:r>
              <a:rPr lang="fa-IR" sz="2100" b="1" dirty="0" smtClean="0">
                <a:latin typeface="Calibri" panose="020F0502020204030204" pitchFamily="34" charset="0"/>
                <a:cs typeface="B Zar" panose="00000400000000000000" pitchFamily="2" charset="-78"/>
              </a:rPr>
              <a:t>انگیزش</a:t>
            </a:r>
            <a:r>
              <a:rPr lang="en-US" sz="2100" b="1" dirty="0" smtClean="0">
                <a:latin typeface="Calibri" panose="020F0502020204030204" pitchFamily="34" charset="0"/>
                <a:cs typeface="B Zar" panose="00000400000000000000" pitchFamily="2" charset="-78"/>
              </a:rPr>
              <a:t>(Motivation)</a:t>
            </a:r>
            <a:r>
              <a:rPr lang="fa-IR" sz="2100" b="1" dirty="0" smtClean="0">
                <a:latin typeface="Calibri" panose="020F0502020204030204" pitchFamily="34" charset="0"/>
                <a:cs typeface="B Zar" panose="00000400000000000000" pitchFamily="2" charset="-78"/>
              </a:rPr>
              <a:t>.</a:t>
            </a:r>
            <a:r>
              <a:rPr lang="fa-IR" sz="2100" dirty="0" smtClean="0">
                <a:latin typeface="Calibri" panose="020F0502020204030204" pitchFamily="34" charset="0"/>
                <a:cs typeface="B Zar" panose="00000400000000000000" pitchFamily="2" charset="-78"/>
              </a:rPr>
              <a:t>توانایی ترغیب آدم های فنی به بروز بهترین توانایی های آنها.</a:t>
            </a:r>
          </a:p>
          <a:p>
            <a:pPr marL="0" indent="0" algn="r" rtl="1">
              <a:buNone/>
            </a:pPr>
            <a:r>
              <a:rPr lang="fa-IR" sz="2100" b="1" dirty="0" smtClean="0">
                <a:latin typeface="Calibri" panose="020F0502020204030204" pitchFamily="34" charset="0"/>
                <a:cs typeface="B Zar" panose="00000400000000000000" pitchFamily="2" charset="-78"/>
              </a:rPr>
              <a:t>سازمان دهی</a:t>
            </a:r>
            <a:r>
              <a:rPr lang="en-US" sz="2100" b="1" dirty="0" smtClean="0">
                <a:latin typeface="Calibri" panose="020F0502020204030204" pitchFamily="34" charset="0"/>
                <a:cs typeface="B Zar" panose="00000400000000000000" pitchFamily="2" charset="-78"/>
              </a:rPr>
              <a:t>(Organization)</a:t>
            </a:r>
            <a:r>
              <a:rPr lang="fa-IR" sz="2100" b="1" dirty="0" smtClean="0">
                <a:latin typeface="Calibri" panose="020F0502020204030204" pitchFamily="34" charset="0"/>
                <a:cs typeface="B Zar" panose="00000400000000000000" pitchFamily="2" charset="-78"/>
              </a:rPr>
              <a:t>.</a:t>
            </a:r>
            <a:r>
              <a:rPr lang="fa-IR" sz="2100" dirty="0" smtClean="0">
                <a:latin typeface="Calibri" panose="020F0502020204030204" pitchFamily="34" charset="0"/>
                <a:cs typeface="B Zar" panose="00000400000000000000" pitchFamily="2" charset="-78"/>
              </a:rPr>
              <a:t>توانایی قالب دادن به فرایند های موجود(یا ابداغ فرایند های جدید)که تبدیل مفهوم اولیه به محصول نهایی را میسر کنند.</a:t>
            </a:r>
          </a:p>
          <a:p>
            <a:pPr marL="0" indent="0" algn="r" rtl="1">
              <a:buNone/>
            </a:pPr>
            <a:r>
              <a:rPr lang="fa-IR" sz="2100" b="1" dirty="0" smtClean="0">
                <a:latin typeface="Calibri" panose="020F0502020204030204" pitchFamily="34" charset="0"/>
                <a:cs typeface="B Zar" panose="00000400000000000000" pitchFamily="2" charset="-78"/>
              </a:rPr>
              <a:t>ایده </a:t>
            </a:r>
            <a:r>
              <a:rPr lang="fa-IR" sz="2100" b="1" dirty="0">
                <a:latin typeface="Calibri" panose="020F0502020204030204" pitchFamily="34" charset="0"/>
                <a:cs typeface="B Zar" panose="00000400000000000000" pitchFamily="2" charset="-78"/>
              </a:rPr>
              <a:t>ها یا نوآوری(</a:t>
            </a:r>
            <a:r>
              <a:rPr lang="en-US" sz="2100" b="1" dirty="0">
                <a:latin typeface="Calibri" panose="020F0502020204030204" pitchFamily="34" charset="0"/>
                <a:cs typeface="B Zar" panose="00000400000000000000" pitchFamily="2" charset="-78"/>
              </a:rPr>
              <a:t>Ideas or </a:t>
            </a:r>
            <a:r>
              <a:rPr lang="en-US" sz="2100" b="1" dirty="0" smtClean="0">
                <a:latin typeface="Calibri" panose="020F0502020204030204" pitchFamily="34" charset="0"/>
                <a:cs typeface="B Zar" panose="00000400000000000000" pitchFamily="2" charset="-78"/>
              </a:rPr>
              <a:t>Innovation</a:t>
            </a:r>
            <a:r>
              <a:rPr lang="fa-IR" sz="2100" b="1" dirty="0" smtClean="0">
                <a:latin typeface="Calibri" panose="020F0502020204030204" pitchFamily="34" charset="0"/>
                <a:cs typeface="B Zar" panose="00000400000000000000" pitchFamily="2" charset="-78"/>
              </a:rPr>
              <a:t>)</a:t>
            </a:r>
            <a:r>
              <a:rPr lang="en-US" sz="2100" b="1" dirty="0" smtClean="0">
                <a:latin typeface="Calibri" panose="020F0502020204030204" pitchFamily="34" charset="0"/>
                <a:cs typeface="B Zar" panose="00000400000000000000" pitchFamily="2" charset="-78"/>
              </a:rPr>
              <a:t> </a:t>
            </a:r>
            <a:r>
              <a:rPr lang="fa-IR" sz="2100" dirty="0" smtClean="0">
                <a:latin typeface="Calibri" panose="020F0502020204030204" pitchFamily="34" charset="0"/>
                <a:cs typeface="B Zar" panose="00000400000000000000" pitchFamily="2" charset="-78"/>
              </a:rPr>
              <a:t>توانایی</a:t>
            </a:r>
            <a:r>
              <a:rPr lang="fa-IR" sz="2100" b="1" dirty="0" smtClean="0">
                <a:latin typeface="Calibri" panose="020F0502020204030204" pitchFamily="34" charset="0"/>
                <a:cs typeface="B Zar" panose="00000400000000000000" pitchFamily="2" charset="-78"/>
              </a:rPr>
              <a:t> </a:t>
            </a:r>
            <a:r>
              <a:rPr lang="fa-IR" sz="2100" dirty="0">
                <a:latin typeface="Calibri" panose="020F0502020204030204" pitchFamily="34" charset="0"/>
                <a:cs typeface="B Zar" panose="00000400000000000000" pitchFamily="2" charset="-78"/>
              </a:rPr>
              <a:t>تشویق افراد به خلاقیت و ایجاد حس خلاقیت،حتی هنگامیکه باید در محدوده قیدوبندهای تعیین شده برای یک محصول نرم افزاری خاص کار کنند</a:t>
            </a:r>
            <a:r>
              <a:rPr lang="fa-IR" sz="2100" dirty="0" smtClean="0">
                <a:latin typeface="Calibri" panose="020F0502020204030204" pitchFamily="34" charset="0"/>
                <a:cs typeface="B Zar" panose="00000400000000000000" pitchFamily="2" charset="-78"/>
              </a:rPr>
              <a:t>.</a:t>
            </a:r>
            <a:endParaRPr lang="en-US" sz="2100" dirty="0" smtClean="0">
              <a:latin typeface="Calibri" panose="020F0502020204030204" pitchFamily="34" charset="0"/>
              <a:cs typeface="B Zar" panose="00000400000000000000" pitchFamily="2" charset="-78"/>
            </a:endParaRPr>
          </a:p>
          <a:p>
            <a:pPr marL="0" indent="0" algn="r" rtl="1">
              <a:buNone/>
            </a:pPr>
            <a:r>
              <a:rPr lang="fa-IR" sz="2100" dirty="0" smtClean="0">
                <a:latin typeface="Calibri" panose="020F0502020204030204" pitchFamily="34" charset="0"/>
                <a:cs typeface="B Zar" panose="00000400000000000000" pitchFamily="2" charset="-78"/>
              </a:rPr>
              <a:t>وینبرگ </a:t>
            </a:r>
            <a:r>
              <a:rPr lang="fa-IR" sz="2100" dirty="0">
                <a:latin typeface="Calibri" panose="020F0502020204030204" pitchFamily="34" charset="0"/>
                <a:cs typeface="B Zar" panose="00000400000000000000" pitchFamily="2" charset="-78"/>
              </a:rPr>
              <a:t>معتقد است که رهبران پروژه های موفق از شیوه های حل مساله برای مدیریت استفاده می کنند.یعنی،مدیر پروژه نرم افزاری باید توجه خود را به درک مساله ای که قراراست حل شود،معطوف کند.جریان ایده هارا مدیریت کند و در عین حال همه‌ی افراد </a:t>
            </a:r>
            <a:r>
              <a:rPr lang="fa-IR" sz="2100" dirty="0" smtClean="0">
                <a:latin typeface="Calibri" panose="020F0502020204030204" pitchFamily="34" charset="0"/>
                <a:cs typeface="B Zar" panose="00000400000000000000" pitchFamily="2" charset="-78"/>
              </a:rPr>
              <a:t>تیم </a:t>
            </a:r>
            <a:r>
              <a:rPr lang="fa-IR" sz="2100" dirty="0">
                <a:latin typeface="Calibri" panose="020F0502020204030204" pitchFamily="34" charset="0"/>
                <a:cs typeface="B Zar" panose="00000400000000000000" pitchFamily="2" charset="-78"/>
              </a:rPr>
              <a:t>را آگاه کند(در گفتار و بسیار مهم تراز آن،در عمل)که کیفیت حرف اول را میزند وجای </a:t>
            </a:r>
            <a:r>
              <a:rPr lang="fa-IR" sz="2100" dirty="0" smtClean="0">
                <a:latin typeface="Calibri" panose="020F0502020204030204" pitchFamily="34" charset="0"/>
                <a:cs typeface="B Zar" panose="00000400000000000000" pitchFamily="2" charset="-78"/>
              </a:rPr>
              <a:t>مس</a:t>
            </a:r>
            <a:r>
              <a:rPr lang="en-US" sz="2100" dirty="0" smtClean="0">
                <a:latin typeface="Calibri" panose="020F0502020204030204" pitchFamily="34" charset="0"/>
                <a:cs typeface="B Zar" panose="00000400000000000000" pitchFamily="2" charset="-78"/>
              </a:rPr>
              <a:t>n</a:t>
            </a:r>
            <a:r>
              <a:rPr lang="fa-IR" sz="2100" dirty="0" smtClean="0">
                <a:latin typeface="Calibri" panose="020F0502020204030204" pitchFamily="34" charset="0"/>
                <a:cs typeface="B Zar" panose="00000400000000000000" pitchFamily="2" charset="-78"/>
              </a:rPr>
              <a:t>احمه ندارد.</a:t>
            </a:r>
          </a:p>
          <a:p>
            <a:pPr marL="0" indent="0" algn="r" rtl="1">
              <a:buNone/>
            </a:pPr>
            <a:r>
              <a:rPr lang="fa-IR" sz="2100" dirty="0" smtClean="0">
                <a:latin typeface="Calibri" panose="020F0502020204030204" pitchFamily="34" charset="0"/>
                <a:cs typeface="B Zar" panose="00000400000000000000" pitchFamily="2" charset="-78"/>
              </a:rPr>
              <a:t>در یک دیدگاه دیگر [</a:t>
            </a:r>
            <a:r>
              <a:rPr lang="en-US" sz="2100" dirty="0" smtClean="0">
                <a:latin typeface="Calibri" panose="020F0502020204030204" pitchFamily="34" charset="0"/>
                <a:cs typeface="B Zar" panose="00000400000000000000" pitchFamily="2" charset="-78"/>
              </a:rPr>
              <a:t>edg95</a:t>
            </a:r>
            <a:r>
              <a:rPr lang="fa-IR" sz="2100" dirty="0" smtClean="0">
                <a:latin typeface="Calibri" panose="020F0502020204030204" pitchFamily="34" charset="0"/>
                <a:cs typeface="B Zar" panose="00000400000000000000" pitchFamily="2" charset="-78"/>
              </a:rPr>
              <a:t>]در مورد خصوصیات مدیریت اثر بخش پروژه ،بر چهار ویژگی کلیدی تاکید می کند:</a:t>
            </a:r>
          </a:p>
          <a:p>
            <a:pPr marL="0" indent="0" algn="r" rtl="1">
              <a:buNone/>
            </a:pPr>
            <a:r>
              <a:rPr lang="fa-IR" sz="2100" b="1" dirty="0">
                <a:latin typeface="Calibri" panose="020F0502020204030204" pitchFamily="34" charset="0"/>
                <a:cs typeface="B Zar" panose="00000400000000000000" pitchFamily="2" charset="-78"/>
              </a:rPr>
              <a:t>حل مسئله (</a:t>
            </a:r>
            <a:r>
              <a:rPr lang="en-US" sz="2100" b="1" dirty="0">
                <a:latin typeface="Calibri" panose="020F0502020204030204" pitchFamily="34" charset="0"/>
                <a:cs typeface="B Zar" panose="00000400000000000000" pitchFamily="2" charset="-78"/>
              </a:rPr>
              <a:t>problem solving</a:t>
            </a:r>
            <a:r>
              <a:rPr lang="fa-IR" sz="2100" b="1" dirty="0" smtClean="0">
                <a:latin typeface="Calibri" panose="020F0502020204030204" pitchFamily="34" charset="0"/>
                <a:cs typeface="B Zar" panose="00000400000000000000" pitchFamily="2" charset="-78"/>
              </a:rPr>
              <a:t>): </a:t>
            </a:r>
            <a:r>
              <a:rPr lang="fa-IR" sz="2100" dirty="0">
                <a:latin typeface="Calibri" panose="020F0502020204030204" pitchFamily="34" charset="0"/>
                <a:cs typeface="B Zar" panose="00000400000000000000" pitchFamily="2" charset="-78"/>
              </a:rPr>
              <a:t>مدیر کار امد پروژه نرم افزاری می تواند مشکلات سازمانی و فنی مرتبط با پروژه را تایین می کند. به طور سیستماتیک یک راهکار ارائه کند یا بطور مناسب سایر دست اندرکاران را برای ارائه راهکار انگیزش کند. درس های اموخته از پروژه های پیشین را برای شرایط جدید به کار گیرد و انعطاف پذیری کافی برای تغییر جهت گیری در صورت بی ثمر بودن راهکار را داشته باشد .</a:t>
            </a:r>
            <a:endParaRPr lang="en-US" sz="2100" dirty="0">
              <a:latin typeface="Calibri" panose="020F0502020204030204" pitchFamily="34" charset="0"/>
              <a:cs typeface="B Zar" panose="00000400000000000000" pitchFamily="2" charset="-78"/>
            </a:endParaRPr>
          </a:p>
          <a:p>
            <a:pPr marL="0" indent="0" algn="r" rtl="1">
              <a:buNone/>
            </a:pPr>
            <a:r>
              <a:rPr lang="fa-IR" sz="2100" b="1" dirty="0">
                <a:latin typeface="Calibri" panose="020F0502020204030204" pitchFamily="34" charset="0"/>
                <a:cs typeface="B Zar" panose="00000400000000000000" pitchFamily="2" charset="-78"/>
              </a:rPr>
              <a:t>هویت مدیریتی(</a:t>
            </a:r>
            <a:r>
              <a:rPr lang="en-US" sz="2100" b="1" dirty="0">
                <a:latin typeface="Calibri" panose="020F0502020204030204" pitchFamily="34" charset="0"/>
                <a:cs typeface="B Zar" panose="00000400000000000000" pitchFamily="2" charset="-78"/>
              </a:rPr>
              <a:t>managerial identity</a:t>
            </a:r>
            <a:r>
              <a:rPr lang="fa-IR" sz="2100" b="1" dirty="0">
                <a:latin typeface="Calibri" panose="020F0502020204030204" pitchFamily="34" charset="0"/>
                <a:cs typeface="B Zar" panose="00000400000000000000" pitchFamily="2" charset="-78"/>
              </a:rPr>
              <a:t>) :</a:t>
            </a:r>
            <a:r>
              <a:rPr lang="fa-IR" sz="2100" dirty="0">
                <a:latin typeface="Calibri" panose="020F0502020204030204" pitchFamily="34" charset="0"/>
                <a:cs typeface="B Zar" panose="00000400000000000000" pitchFamily="2" charset="-78"/>
              </a:rPr>
              <a:t>مدیر خوب باید ابتکار عمل پروژه را در دست داشته باشد. او باید از اعتماد به نفس لازم برای کنترل اوضاع برخوردار باشد و ترتیبی اتخاذ کند که افراد خوب تیم بتوانند از غریزه ی خود پیروی کند.</a:t>
            </a:r>
            <a:endParaRPr lang="en-US" sz="2100" dirty="0">
              <a:latin typeface="Calibri" panose="020F0502020204030204" pitchFamily="34" charset="0"/>
              <a:cs typeface="B Zar" panose="00000400000000000000" pitchFamily="2" charset="-78"/>
            </a:endParaRPr>
          </a:p>
          <a:p>
            <a:pPr marL="0" indent="0" algn="r" rtl="1">
              <a:buNone/>
            </a:pPr>
            <a:endParaRPr lang="fa-IR" sz="2100" dirty="0" smtClean="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10</a:t>
            </a:fld>
            <a:endParaRPr lang="en-US" dirty="0"/>
          </a:p>
        </p:txBody>
      </p:sp>
    </p:spTree>
    <p:extLst>
      <p:ext uri="{BB962C8B-B14F-4D97-AF65-F5344CB8AC3E}">
        <p14:creationId xmlns:p14="http://schemas.microsoft.com/office/powerpoint/2010/main" val="2034538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968" y="304800"/>
            <a:ext cx="11058832" cy="6079957"/>
          </a:xfrm>
        </p:spPr>
        <p:txBody>
          <a:bodyPr>
            <a:noAutofit/>
          </a:bodyPr>
          <a:lstStyle/>
          <a:p>
            <a:pPr marL="0" indent="0" algn="r" rtl="1">
              <a:buNone/>
            </a:pPr>
            <a:r>
              <a:rPr lang="fa-IR" sz="2000" b="1" dirty="0">
                <a:latin typeface="Calibri" panose="020F0502020204030204" pitchFamily="34" charset="0"/>
                <a:cs typeface="B Zar" panose="00000400000000000000" pitchFamily="2" charset="-78"/>
              </a:rPr>
              <a:t>موفقیت(</a:t>
            </a:r>
            <a:r>
              <a:rPr lang="en-US" sz="2000" b="1" dirty="0">
                <a:latin typeface="Calibri" panose="020F0502020204030204" pitchFamily="34" charset="0"/>
                <a:cs typeface="B Zar" panose="00000400000000000000" pitchFamily="2" charset="-78"/>
              </a:rPr>
              <a:t>achievement</a:t>
            </a:r>
            <a:r>
              <a:rPr lang="fa-IR" sz="2000" b="1" dirty="0">
                <a:latin typeface="Calibri" panose="020F0502020204030204" pitchFamily="34" charset="0"/>
                <a:cs typeface="B Zar" panose="00000400000000000000" pitchFamily="2" charset="-78"/>
              </a:rPr>
              <a:t>): </a:t>
            </a:r>
            <a:r>
              <a:rPr lang="fa-IR" sz="2000" dirty="0">
                <a:latin typeface="Calibri" panose="020F0502020204030204" pitchFamily="34" charset="0"/>
                <a:cs typeface="B Zar" panose="00000400000000000000" pitchFamily="2" charset="-78"/>
              </a:rPr>
              <a:t>مدیر خوب باید به ابتکارها و نوآوری های پاداش دهد تا بهره وری تیم پروژه بالا رود . او باید از طریق کنش های خود نشان دهد که خطرپذیری کنترل شده به تنبیه منجر نخواهد شد</a:t>
            </a:r>
            <a:r>
              <a:rPr lang="fa-IR" sz="2000" dirty="0" smtClean="0">
                <a:latin typeface="Calibri" panose="020F0502020204030204" pitchFamily="34" charset="0"/>
                <a:cs typeface="B Zar" panose="00000400000000000000" pitchFamily="2" charset="-78"/>
              </a:rPr>
              <a:t>.</a:t>
            </a:r>
          </a:p>
          <a:p>
            <a:pPr marL="0" indent="0" algn="r" rtl="1">
              <a:buNone/>
            </a:pPr>
            <a:r>
              <a:rPr lang="fa-IR" sz="2000" b="1" dirty="0">
                <a:latin typeface="Calibri" panose="020F0502020204030204" pitchFamily="34" charset="0"/>
                <a:cs typeface="B Zar" panose="00000400000000000000" pitchFamily="2" charset="-78"/>
              </a:rPr>
              <a:t>تاثیر گذاری و تشکیل تیم(</a:t>
            </a:r>
            <a:r>
              <a:rPr lang="en-US" sz="2000" b="1" dirty="0">
                <a:latin typeface="Calibri" panose="020F0502020204030204" pitchFamily="34" charset="0"/>
                <a:cs typeface="B Zar" panose="00000400000000000000" pitchFamily="2" charset="-78"/>
              </a:rPr>
              <a:t>influence and team building</a:t>
            </a:r>
            <a:r>
              <a:rPr lang="fa-IR" sz="2000" b="1" dirty="0" smtClean="0">
                <a:latin typeface="Calibri" panose="020F0502020204030204" pitchFamily="34" charset="0"/>
                <a:cs typeface="B Zar" panose="00000400000000000000" pitchFamily="2" charset="-78"/>
              </a:rPr>
              <a:t>):</a:t>
            </a:r>
            <a:r>
              <a:rPr lang="fa-IR" sz="2000" dirty="0" smtClean="0">
                <a:latin typeface="Calibri" panose="020F0502020204030204" pitchFamily="34" charset="0"/>
                <a:cs typeface="B Zar" panose="00000400000000000000" pitchFamily="2" charset="-78"/>
              </a:rPr>
              <a:t> </a:t>
            </a:r>
            <a:r>
              <a:rPr lang="fa-IR" sz="2000" dirty="0">
                <a:latin typeface="Calibri" panose="020F0502020204030204" pitchFamily="34" charset="0"/>
                <a:cs typeface="B Zar" panose="00000400000000000000" pitchFamily="2" charset="-78"/>
              </a:rPr>
              <a:t>یک مدیر پروژه کارامد باید بتواند ذهن افراد را بخواند : او باید قادر به درک علامت های لفظی یا غیر لفظی باشد و به نیازهای افرادی که این علامت ها را ارسال می کنند واکنش نشان دهد.</a:t>
            </a:r>
            <a:endParaRPr lang="en-US" sz="2000" dirty="0">
              <a:latin typeface="Calibri" panose="020F0502020204030204" pitchFamily="34" charset="0"/>
              <a:cs typeface="B Zar" panose="00000400000000000000" pitchFamily="2" charset="-78"/>
            </a:endParaRPr>
          </a:p>
          <a:p>
            <a:pPr marL="0" indent="0" algn="r" rtl="1">
              <a:buNone/>
            </a:pPr>
            <a:r>
              <a:rPr lang="fa-IR" sz="2000" b="1" dirty="0">
                <a:latin typeface="Calibri" panose="020F0502020204030204" pitchFamily="34" charset="0"/>
                <a:cs typeface="B Zar" panose="00000400000000000000" pitchFamily="2" charset="-78"/>
              </a:rPr>
              <a:t>24-2-3 تیم نرم افزاری</a:t>
            </a:r>
            <a:endParaRPr lang="en-US" sz="2000" b="1" dirty="0">
              <a:latin typeface="Calibri" panose="020F0502020204030204" pitchFamily="34" charset="0"/>
              <a:cs typeface="B Zar" panose="00000400000000000000" pitchFamily="2" charset="-78"/>
            </a:endParaRPr>
          </a:p>
          <a:p>
            <a:pPr marL="0" indent="0" algn="r" rtl="1">
              <a:buNone/>
            </a:pPr>
            <a:r>
              <a:rPr lang="fa-IR" sz="2000" dirty="0">
                <a:latin typeface="Calibri" panose="020F0502020204030204" pitchFamily="34" charset="0"/>
                <a:cs typeface="B Zar" panose="00000400000000000000" pitchFamily="2" charset="-78"/>
              </a:rPr>
              <a:t>به تعداد سازمان هایی که نرم افزار می سازند، ساختارهای سازمانی برای نیروی انسانی وجود دارد ، خوب یا بد ، ساختار سازمانی به راحتی قابل اصلاح نیست دغدغه های مرتبط با پیامدهای عملی و سیاسی تغییرات سازمانی ، در حوزه مسئولیت های مدیر پروژه های نرم افزاری نیستند</a:t>
            </a:r>
            <a:r>
              <a:rPr lang="fa-IR" sz="2000" dirty="0" smtClean="0">
                <a:latin typeface="Calibri" panose="020F0502020204030204" pitchFamily="34" charset="0"/>
                <a:cs typeface="B Zar" panose="00000400000000000000" pitchFamily="2" charset="-78"/>
              </a:rPr>
              <a:t>.</a:t>
            </a:r>
            <a:r>
              <a:rPr lang="fa-IR" sz="2000" dirty="0">
                <a:latin typeface="Calibri" panose="020F0502020204030204" pitchFamily="34" charset="0"/>
                <a:cs typeface="B Zar" panose="00000400000000000000" pitchFamily="2" charset="-78"/>
              </a:rPr>
              <a:t> به هرحال سازماندهی افرادی که به طور مستقیم در یک پروژه ی نرم افزاری جدید شرکت دارند ، در قلمرو مدیر پروژه است </a:t>
            </a:r>
            <a:r>
              <a:rPr lang="fa-IR" sz="2000" dirty="0" smtClean="0">
                <a:latin typeface="Calibri" panose="020F0502020204030204" pitchFamily="34" charset="0"/>
                <a:cs typeface="B Zar" panose="00000400000000000000" pitchFamily="2" charset="-78"/>
              </a:rPr>
              <a:t>.</a:t>
            </a:r>
          </a:p>
          <a:p>
            <a:pPr marL="0" indent="0" algn="r" rtl="1">
              <a:buNone/>
            </a:pPr>
            <a:r>
              <a:rPr lang="fa-IR" sz="2000" dirty="0" smtClean="0">
                <a:latin typeface="Calibri" panose="020F0502020204030204" pitchFamily="34" charset="0"/>
                <a:cs typeface="B Zar" panose="00000400000000000000" pitchFamily="2" charset="-78"/>
              </a:rPr>
              <a:t>«بهترین»</a:t>
            </a:r>
            <a:r>
              <a:rPr lang="fa-IR" sz="2000" dirty="0">
                <a:latin typeface="Calibri" panose="020F0502020204030204" pitchFamily="34" charset="0"/>
                <a:cs typeface="B Zar" panose="00000400000000000000" pitchFamily="2" charset="-78"/>
              </a:rPr>
              <a:t> ساختار تیمی ، به سبک مدیریتی زمان شما ، تعداد ادمهایی که تیم را تشکیل می دهند و سطوح مهارتی انها و البته به سطح مشکل بودن مسئله بستگی دارد. مالتی(</a:t>
            </a:r>
            <a:r>
              <a:rPr lang="en-US" sz="2000" dirty="0">
                <a:latin typeface="Calibri" panose="020F0502020204030204" pitchFamily="34" charset="0"/>
                <a:cs typeface="B Zar" panose="00000400000000000000" pitchFamily="2" charset="-78"/>
              </a:rPr>
              <a:t>man81</a:t>
            </a:r>
            <a:r>
              <a:rPr lang="fa-IR" sz="2000" dirty="0">
                <a:latin typeface="Calibri" panose="020F0502020204030204" pitchFamily="34" charset="0"/>
                <a:cs typeface="B Zar" panose="00000400000000000000" pitchFamily="2" charset="-78"/>
              </a:rPr>
              <a:t>) هفت عامل  پروژه ایی را توصیف می کند که هنگام برنامه ریزی برای ساختار تیم های مهندسی نرم افزار باید مدنظر داشت</a:t>
            </a:r>
            <a:r>
              <a:rPr lang="fa-IR" sz="2000" dirty="0" smtClean="0">
                <a:latin typeface="Calibri" panose="020F0502020204030204" pitchFamily="34" charset="0"/>
                <a:cs typeface="B Zar" panose="00000400000000000000" pitchFamily="2" charset="-78"/>
              </a:rPr>
              <a:t>:</a:t>
            </a:r>
          </a:p>
          <a:p>
            <a:pPr algn="r" rtl="1"/>
            <a:r>
              <a:rPr lang="fa-IR" sz="2000" dirty="0">
                <a:latin typeface="Calibri" panose="020F0502020204030204" pitchFamily="34" charset="0"/>
                <a:cs typeface="B Zar" panose="00000400000000000000" pitchFamily="2" charset="-78"/>
              </a:rPr>
              <a:t>مشکل بودن مساله ایی که قرار است حل </a:t>
            </a:r>
            <a:r>
              <a:rPr lang="fa-IR" sz="2000" dirty="0" smtClean="0">
                <a:latin typeface="Calibri" panose="020F0502020204030204" pitchFamily="34" charset="0"/>
                <a:cs typeface="B Zar" panose="00000400000000000000" pitchFamily="2" charset="-78"/>
              </a:rPr>
              <a:t>شود.</a:t>
            </a:r>
          </a:p>
          <a:p>
            <a:pPr lvl="0" algn="r" rtl="1"/>
            <a:r>
              <a:rPr lang="fa-IR" sz="2000" dirty="0" smtClean="0">
                <a:latin typeface="Calibri" panose="020F0502020204030204" pitchFamily="34" charset="0"/>
                <a:cs typeface="B Zar" panose="00000400000000000000" pitchFamily="2" charset="-78"/>
              </a:rPr>
              <a:t>«اندازه»</a:t>
            </a:r>
            <a:r>
              <a:rPr lang="fa-IR" sz="2000" dirty="0">
                <a:latin typeface="Calibri" panose="020F0502020204030204" pitchFamily="34" charset="0"/>
                <a:cs typeface="B Zar" panose="00000400000000000000" pitchFamily="2" charset="-78"/>
              </a:rPr>
              <a:t> برنامه های حاصل بر حسب تعداد خطوط کد نوشته شده یا نقاط </a:t>
            </a:r>
            <a:r>
              <a:rPr lang="fa-IR" sz="2000" dirty="0" smtClean="0">
                <a:latin typeface="Calibri" panose="020F0502020204030204" pitchFamily="34" charset="0"/>
                <a:cs typeface="B Zar" panose="00000400000000000000" pitchFamily="2" charset="-78"/>
              </a:rPr>
              <a:t>عملکرد</a:t>
            </a:r>
          </a:p>
          <a:p>
            <a:pPr lvl="0" algn="r" rtl="1"/>
            <a:r>
              <a:rPr lang="fa-IR" sz="2000" dirty="0">
                <a:latin typeface="Calibri" panose="020F0502020204030204" pitchFamily="34" charset="0"/>
                <a:cs typeface="B Zar" panose="00000400000000000000" pitchFamily="2" charset="-78"/>
              </a:rPr>
              <a:t>مدت زمانی که اعضای تیم کنار یک دیگر می مانند( طول عمر تیم </a:t>
            </a:r>
            <a:r>
              <a:rPr lang="fa-IR" sz="2000" dirty="0" smtClean="0">
                <a:latin typeface="Calibri" panose="020F0502020204030204" pitchFamily="34" charset="0"/>
                <a:cs typeface="B Zar" panose="00000400000000000000" pitchFamily="2" charset="-78"/>
              </a:rPr>
              <a:t>)</a:t>
            </a:r>
          </a:p>
          <a:p>
            <a:pPr lvl="0" algn="r" rtl="1"/>
            <a:r>
              <a:rPr lang="fa-IR" sz="2000" dirty="0">
                <a:latin typeface="Calibri" panose="020F0502020204030204" pitchFamily="34" charset="0"/>
                <a:cs typeface="B Zar" panose="00000400000000000000" pitchFamily="2" charset="-78"/>
              </a:rPr>
              <a:t>میزان قابلیت مساله برای پیمانه بندی</a:t>
            </a:r>
            <a:endParaRPr lang="en-US" sz="2000" dirty="0">
              <a:latin typeface="Calibri" panose="020F0502020204030204" pitchFamily="34" charset="0"/>
              <a:cs typeface="B Zar" panose="00000400000000000000" pitchFamily="2" charset="-78"/>
            </a:endParaRPr>
          </a:p>
          <a:p>
            <a:pPr algn="r" rtl="1"/>
            <a:r>
              <a:rPr lang="fa-IR" sz="2000" dirty="0">
                <a:latin typeface="Calibri" panose="020F0502020204030204" pitchFamily="34" charset="0"/>
                <a:cs typeface="B Zar" panose="00000400000000000000" pitchFamily="2" charset="-78"/>
              </a:rPr>
              <a:t>کیفیت و قابلیت اطمینان لازم برای سیستمی که قرار است ساخته شود</a:t>
            </a:r>
            <a:endParaRPr lang="en-US" sz="2000" dirty="0">
              <a:latin typeface="Calibri" panose="020F0502020204030204" pitchFamily="34" charset="0"/>
              <a:cs typeface="B Zar" panose="00000400000000000000" pitchFamily="2" charset="-78"/>
            </a:endParaRPr>
          </a:p>
          <a:p>
            <a:pPr algn="r" rtl="1"/>
            <a:endParaRPr lang="en-US" sz="20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754464" y="6172200"/>
            <a:ext cx="452775" cy="593725"/>
          </a:xfrm>
        </p:spPr>
        <p:txBody>
          <a:bodyPr>
            <a:normAutofit fontScale="70000" lnSpcReduction="20000"/>
          </a:bodyPr>
          <a:lstStyle/>
          <a:p>
            <a:pPr algn="l"/>
            <a:fld id="{227DE054-F1B2-4E36-8B46-7AB8057739AE}" type="slidenum">
              <a:rPr lang="en-US" smtClean="0"/>
              <a:pPr algn="l"/>
              <a:t>11</a:t>
            </a:fld>
            <a:endParaRPr lang="en-US" dirty="0"/>
          </a:p>
        </p:txBody>
      </p:sp>
    </p:spTree>
    <p:extLst>
      <p:ext uri="{BB962C8B-B14F-4D97-AF65-F5344CB8AC3E}">
        <p14:creationId xmlns:p14="http://schemas.microsoft.com/office/powerpoint/2010/main" val="29744291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948" y="353961"/>
            <a:ext cx="10515600" cy="5774876"/>
          </a:xfrm>
        </p:spPr>
        <p:txBody>
          <a:bodyPr>
            <a:noAutofit/>
          </a:bodyPr>
          <a:lstStyle/>
          <a:p>
            <a:pPr lvl="0" algn="r" rtl="1"/>
            <a:r>
              <a:rPr lang="fa-IR" sz="2200" dirty="0">
                <a:latin typeface="Calibri" panose="020F0502020204030204" pitchFamily="34" charset="0"/>
                <a:cs typeface="B Zar" panose="00000400000000000000" pitchFamily="2" charset="-78"/>
              </a:rPr>
              <a:t>میزان قطعی بودن تاریخ تحویل </a:t>
            </a:r>
            <a:endParaRPr lang="en-US" sz="2200" dirty="0">
              <a:latin typeface="Calibri" panose="020F0502020204030204" pitchFamily="34" charset="0"/>
              <a:cs typeface="B Zar" panose="00000400000000000000" pitchFamily="2" charset="-78"/>
            </a:endParaRPr>
          </a:p>
          <a:p>
            <a:pPr algn="r" rtl="1"/>
            <a:r>
              <a:rPr lang="fa-IR" sz="2200" dirty="0">
                <a:latin typeface="Calibri" panose="020F0502020204030204" pitchFamily="34" charset="0"/>
                <a:cs typeface="B Zar" panose="00000400000000000000" pitchFamily="2" charset="-78"/>
              </a:rPr>
              <a:t>درجه ی </a:t>
            </a:r>
            <a:r>
              <a:rPr lang="fa-IR" sz="2200" dirty="0" smtClean="0">
                <a:latin typeface="Calibri" panose="020F0502020204030204" pitchFamily="34" charset="0"/>
                <a:cs typeface="B Zar" panose="00000400000000000000" pitchFamily="2" charset="-78"/>
              </a:rPr>
              <a:t>قابلیت </a:t>
            </a:r>
            <a:r>
              <a:rPr lang="fa-IR" sz="2200" dirty="0">
                <a:latin typeface="Calibri" panose="020F0502020204030204" pitchFamily="34" charset="0"/>
                <a:cs typeface="B Zar" panose="00000400000000000000" pitchFamily="2" charset="-78"/>
              </a:rPr>
              <a:t>برقراری ارتباط در </a:t>
            </a:r>
            <a:r>
              <a:rPr lang="fa-IR" sz="2200" dirty="0" smtClean="0">
                <a:latin typeface="Calibri" panose="020F0502020204030204" pitchFamily="34" charset="0"/>
                <a:cs typeface="B Zar" panose="00000400000000000000" pitchFamily="2" charset="-78"/>
              </a:rPr>
              <a:t>پروژه</a:t>
            </a:r>
          </a:p>
          <a:p>
            <a:pPr marL="0" indent="0" algn="r" rtl="1">
              <a:buNone/>
            </a:pPr>
            <a:r>
              <a:rPr lang="fa-IR" sz="2200" dirty="0">
                <a:latin typeface="Calibri" panose="020F0502020204030204" pitchFamily="34" charset="0"/>
                <a:cs typeface="B Zar" panose="00000400000000000000" pitchFamily="2" charset="-78"/>
              </a:rPr>
              <a:t>کنسانتین (</a:t>
            </a:r>
            <a:r>
              <a:rPr lang="en-US" sz="2200" dirty="0">
                <a:latin typeface="Calibri" panose="020F0502020204030204" pitchFamily="34" charset="0"/>
                <a:cs typeface="B Zar" panose="00000400000000000000" pitchFamily="2" charset="-78"/>
              </a:rPr>
              <a:t>con93</a:t>
            </a:r>
            <a:r>
              <a:rPr lang="fa-IR" sz="2200" dirty="0">
                <a:latin typeface="Calibri" panose="020F0502020204030204" pitchFamily="34" charset="0"/>
                <a:cs typeface="B Zar" panose="00000400000000000000" pitchFamily="2" charset="-78"/>
              </a:rPr>
              <a:t>) چهار &lt;&lt;الگوی سازمانی&gt;&gt; برای تیم های مهندسی نرم افزار پیشنهاد می کند:</a:t>
            </a:r>
            <a:endParaRPr lang="en-US" sz="2200" dirty="0">
              <a:latin typeface="Calibri" panose="020F0502020204030204" pitchFamily="34" charset="0"/>
              <a:cs typeface="B Zar" panose="00000400000000000000" pitchFamily="2" charset="-78"/>
            </a:endParaRPr>
          </a:p>
          <a:p>
            <a:pPr marL="457200" indent="-457200" algn="r" rtl="1">
              <a:buAutoNum type="arabicPeriod"/>
            </a:pPr>
            <a:r>
              <a:rPr lang="fa-IR" sz="2200" dirty="0" smtClean="0">
                <a:latin typeface="Calibri" panose="020F0502020204030204" pitchFamily="34" charset="0"/>
                <a:cs typeface="B Zar" panose="00000400000000000000" pitchFamily="2" charset="-78"/>
              </a:rPr>
              <a:t>الگوی </a:t>
            </a:r>
            <a:r>
              <a:rPr lang="fa-IR" sz="2200" dirty="0">
                <a:latin typeface="Calibri" panose="020F0502020204030204" pitchFamily="34" charset="0"/>
                <a:cs typeface="B Zar" panose="00000400000000000000" pitchFamily="2" charset="-78"/>
              </a:rPr>
              <a:t>بسته،تیم را بر اساس یک سلسله مراتب سنتی ساختاردهی میکند.اینگونه تیم ها هنگامی میتوانند خوب کار کنند که پروژه کاری آن ها کاملا مشابه باتلاش های گذشته آن ها باشد،ولی درصورت کار در یک الگوی بسته،احتمالا نوآوری کمتر خواهد بود</a:t>
            </a:r>
            <a:r>
              <a:rPr lang="fa-IR" sz="2200" dirty="0" smtClean="0">
                <a:latin typeface="Calibri" panose="020F0502020204030204" pitchFamily="34" charset="0"/>
                <a:cs typeface="B Zar" panose="00000400000000000000" pitchFamily="2" charset="-78"/>
              </a:rPr>
              <a:t>.</a:t>
            </a:r>
          </a:p>
          <a:p>
            <a:pPr marL="457200" indent="-457200" algn="r" rtl="1">
              <a:buAutoNum type="arabicPeriod"/>
            </a:pPr>
            <a:r>
              <a:rPr lang="fa-IR" sz="2200" dirty="0" smtClean="0">
                <a:latin typeface="Calibri" panose="020F0502020204030204" pitchFamily="34" charset="0"/>
                <a:cs typeface="B Zar" panose="00000400000000000000" pitchFamily="2" charset="-78"/>
              </a:rPr>
              <a:t>الگوی </a:t>
            </a:r>
            <a:r>
              <a:rPr lang="fa-IR" sz="2200" dirty="0">
                <a:latin typeface="Calibri" panose="020F0502020204030204" pitchFamily="34" charset="0"/>
                <a:cs typeface="B Zar" panose="00000400000000000000" pitchFamily="2" charset="-78"/>
              </a:rPr>
              <a:t>تصادفی،تیم را آزادانه ساختار دهی میکندو به ابتکار تک تک اعضای تیم وابسته است.در صورت نیاز به ابتکار و نوآوری در امور فنی،تیم هایی که از الگوی تصادفی پیروی میکنندموفق خواهند بود،ولی اینگونه تیم ها درصورت نیاز به (عملکرد منظم)ممکن است به تقلا بیوفتند</a:t>
            </a:r>
            <a:r>
              <a:rPr lang="fa-IR" sz="2200" dirty="0" smtClean="0">
                <a:latin typeface="Calibri" panose="020F0502020204030204" pitchFamily="34" charset="0"/>
                <a:cs typeface="B Zar" panose="00000400000000000000" pitchFamily="2" charset="-78"/>
              </a:rPr>
              <a:t>.</a:t>
            </a:r>
          </a:p>
          <a:p>
            <a:pPr marL="457200" indent="-457200" algn="r" rtl="1">
              <a:buAutoNum type="arabicPeriod"/>
            </a:pPr>
            <a:r>
              <a:rPr lang="fa-IR" sz="2200" dirty="0">
                <a:latin typeface="Calibri" panose="020F0502020204030204" pitchFamily="34" charset="0"/>
                <a:cs typeface="B Zar" panose="00000400000000000000" pitchFamily="2" charset="-78"/>
              </a:rPr>
              <a:t>در الگوی باز تلاش میشود تا تیم به گونه ای ساختاردهی شود که به برخی کنترل های مرتبط باالگوی بسته دستیابی داشته باشد و درعین حال بسیاری از نوآوری هایی که در الگوی تصادفی رخ میدهدنیز امکان پذیرباشد.انجام کار بصورت گروهی،ارتباطات در سطحی گسترده و تصمیم گیری براساس اجماع و اتفاق نظر،از شاخصه های بارز الگوی باز به شمار میرود.ساختارهای تیمی مبتنی بر الگوی باز برای حل مسائل پیچیده بسیار مناسب هستند،ولی ممکن است به اندازه سایر تیم ها اثربخش نباشند</a:t>
            </a:r>
            <a:r>
              <a:rPr lang="fa-IR" sz="2200" dirty="0" smtClean="0">
                <a:latin typeface="Calibri" panose="020F0502020204030204" pitchFamily="34" charset="0"/>
                <a:cs typeface="B Zar" panose="00000400000000000000" pitchFamily="2" charset="-78"/>
              </a:rPr>
              <a:t>.</a:t>
            </a:r>
          </a:p>
          <a:p>
            <a:pPr marL="457200" indent="-457200" algn="r" rtl="1">
              <a:buAutoNum type="arabicPeriod"/>
            </a:pPr>
            <a:r>
              <a:rPr lang="fa-IR" sz="2200" dirty="0">
                <a:latin typeface="Calibri" panose="020F0502020204030204" pitchFamily="34" charset="0"/>
                <a:cs typeface="B Zar" panose="00000400000000000000" pitchFamily="2" charset="-78"/>
              </a:rPr>
              <a:t>الگوی همگام بر قطعه قطعه کردن یک مساله به شیوه ای طبیعی و سازماندهی اعضای تیم برای کار روی هریک ازاین قطعات تاکید دارد،به گونه ای که میان اعضای تیم ارتباط چندانی برقرار نیست.</a:t>
            </a: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12</a:t>
            </a:fld>
            <a:endParaRPr lang="en-US" dirty="0"/>
          </a:p>
        </p:txBody>
      </p:sp>
    </p:spTree>
    <p:extLst>
      <p:ext uri="{BB962C8B-B14F-4D97-AF65-F5344CB8AC3E}">
        <p14:creationId xmlns:p14="http://schemas.microsoft.com/office/powerpoint/2010/main" val="28562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8206"/>
            <a:ext cx="10515600" cy="5778757"/>
          </a:xfrm>
        </p:spPr>
        <p:txBody>
          <a:bodyPr>
            <a:noAutofit/>
          </a:bodyPr>
          <a:lstStyle/>
          <a:p>
            <a:pPr marL="0" indent="0" algn="r" rtl="1">
              <a:buNone/>
            </a:pPr>
            <a:r>
              <a:rPr lang="fa-IR" sz="2200" dirty="0">
                <a:latin typeface="Calibri" panose="020F0502020204030204" pitchFamily="34" charset="0"/>
                <a:cs typeface="B Zar" panose="00000400000000000000" pitchFamily="2" charset="-78"/>
              </a:rPr>
              <a:t>به عنوان یک حاشیه تاریخی،خوب است اشاره شود که یکی از قدیمی ترین سازمان هابرای تیم های نرم افزاری،ساختار الگوی بسته ای بود که ابتدا تیم برنامه نویس ارشد نامیده میشد،این ساختار را نخست هارلان میلز پیشنهاد کرد و بیکر[</a:t>
            </a:r>
            <a:r>
              <a:rPr lang="en-US" sz="2200" dirty="0">
                <a:latin typeface="Calibri" panose="020F0502020204030204" pitchFamily="34" charset="0"/>
                <a:cs typeface="B Zar" panose="00000400000000000000" pitchFamily="2" charset="-78"/>
              </a:rPr>
              <a:t>Bak72]</a:t>
            </a:r>
            <a:r>
              <a:rPr lang="fa-IR" sz="2200" dirty="0">
                <a:latin typeface="Calibri" panose="020F0502020204030204" pitchFamily="34" charset="0"/>
                <a:cs typeface="B Zar" panose="00000400000000000000" pitchFamily="2" charset="-78"/>
              </a:rPr>
              <a:t>آن را توصیف کرد</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a:latin typeface="Calibri" panose="020F0502020204030204" pitchFamily="34" charset="0"/>
                <a:cs typeface="B Zar" panose="00000400000000000000" pitchFamily="2" charset="-78"/>
              </a:rPr>
              <a:t>هسته تیم شامل یک مهندس ارشد(برنامه نویس ارشد)که برای برنامه ریزی،هماهنگی و مرور کلیه فعالیت های تیم،کارمندان فنی(معمولا دوتا پنج نفرند)بدای تحلیل و توسعه فعالیت ها و مهندس پشتیبان برای یاری رساندن به مهندس ارشد در انجام فعالیت هایش میشود که میتواند در تداوم پروژه باحداقل زبان جایگزین مهندس ارشد شود.ممکن است یک یاچند متخصص(مثلا کارشناس مخابرات یا طراح)و چند کارمند پشتیبان(مانند نویسندگان فنی و پرسنل اداری)در خدمت مهندس ارشد باشند</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smtClean="0">
                <a:latin typeface="Calibri" panose="020F0502020204030204" pitchFamily="34" charset="0"/>
                <a:cs typeface="B Zar" panose="00000400000000000000" pitchFamily="2" charset="-78"/>
              </a:rPr>
              <a:t>به </a:t>
            </a:r>
            <a:r>
              <a:rPr lang="fa-IR" sz="2200" dirty="0">
                <a:latin typeface="Calibri" panose="020F0502020204030204" pitchFamily="34" charset="0"/>
                <a:cs typeface="B Zar" panose="00000400000000000000" pitchFamily="2" charset="-78"/>
              </a:rPr>
              <a:t>عنوان نقطه مقابل ساختار تیمی برنامه نویس ارشد،در الگوی تصادفی کنستانتین[</a:t>
            </a:r>
            <a:r>
              <a:rPr lang="en-US" sz="2200" dirty="0">
                <a:latin typeface="Calibri" panose="020F0502020204030204" pitchFamily="34" charset="0"/>
                <a:cs typeface="B Zar" panose="00000400000000000000" pitchFamily="2" charset="-78"/>
              </a:rPr>
              <a:t>Con93]</a:t>
            </a:r>
            <a:r>
              <a:rPr lang="fa-IR" sz="2200" dirty="0">
                <a:latin typeface="Calibri" panose="020F0502020204030204" pitchFamily="34" charset="0"/>
                <a:cs typeface="B Zar" panose="00000400000000000000" pitchFamily="2" charset="-78"/>
              </a:rPr>
              <a:t>یک تیم نرم افزاری با استقلال در نوآوری پیشنهاد میشودکه رویکرد آن هارا در قبال کار،شاید بتوان به بهترین نحوبا عبارت هرج و مرج نوآورانه توصیف کرد.گرچه این رویکرد آزادپروری،جاذبه هایی دارد،هدایت انرژی نوآوری به درون تیمی باکارایی بالا باید هدف اصلی سازمان مهندسی نرم افزارباشد.برای دستیابی به تیمی باکارایی بالا:    </a:t>
            </a:r>
            <a:endParaRPr lang="fa-IR" sz="2200" dirty="0" smtClean="0">
              <a:latin typeface="Calibri" panose="020F0502020204030204" pitchFamily="34" charset="0"/>
              <a:cs typeface="B Zar" panose="00000400000000000000" pitchFamily="2" charset="-78"/>
            </a:endParaRPr>
          </a:p>
          <a:p>
            <a:pPr algn="r" rtl="1"/>
            <a:r>
              <a:rPr lang="fa-IR" sz="2200" dirty="0" smtClean="0">
                <a:latin typeface="Calibri" panose="020F0502020204030204" pitchFamily="34" charset="0"/>
                <a:cs typeface="B Zar" panose="00000400000000000000" pitchFamily="2" charset="-78"/>
              </a:rPr>
              <a:t>اعضای </a:t>
            </a:r>
            <a:r>
              <a:rPr lang="fa-IR" sz="2200" dirty="0">
                <a:latin typeface="Calibri" panose="020F0502020204030204" pitchFamily="34" charset="0"/>
                <a:cs typeface="B Zar" panose="00000400000000000000" pitchFamily="2" charset="-78"/>
              </a:rPr>
              <a:t>تیم باید به هم اعتماد کنند</a:t>
            </a:r>
            <a:r>
              <a:rPr lang="fa-IR" sz="2200" dirty="0" smtClean="0">
                <a:latin typeface="Calibri" panose="020F0502020204030204" pitchFamily="34" charset="0"/>
                <a:cs typeface="B Zar" panose="00000400000000000000" pitchFamily="2" charset="-78"/>
              </a:rPr>
              <a:t>.</a:t>
            </a:r>
          </a:p>
          <a:p>
            <a:pPr algn="r" rtl="1"/>
            <a:r>
              <a:rPr lang="fa-IR" sz="2200" dirty="0">
                <a:latin typeface="Calibri" panose="020F0502020204030204" pitchFamily="34" charset="0"/>
                <a:cs typeface="B Zar" panose="00000400000000000000" pitchFamily="2" charset="-78"/>
              </a:rPr>
              <a:t>توزیع مهارت ها باید با مساله متناسب باشد</a:t>
            </a:r>
            <a:r>
              <a:rPr lang="fa-IR" sz="2200" dirty="0" smtClean="0">
                <a:latin typeface="Calibri" panose="020F0502020204030204" pitchFamily="34" charset="0"/>
                <a:cs typeface="B Zar" panose="00000400000000000000" pitchFamily="2" charset="-78"/>
              </a:rPr>
              <a:t>.</a:t>
            </a:r>
          </a:p>
          <a:p>
            <a:pPr algn="r" rtl="1"/>
            <a:r>
              <a:rPr lang="fa-IR" sz="2200" dirty="0">
                <a:latin typeface="Calibri" panose="020F0502020204030204" pitchFamily="34" charset="0"/>
                <a:cs typeface="B Zar" panose="00000400000000000000" pitchFamily="2" charset="-78"/>
              </a:rPr>
              <a:t>اگر قرارباشدیکپارچگی تیم حفظ شود،شاید لازم باشد آدم های تک‌رو از تیم طرد شوند</a:t>
            </a:r>
            <a:endParaRPr lang="fa-IR" sz="2200" dirty="0" smtClean="0">
              <a:latin typeface="Calibri" panose="020F0502020204030204" pitchFamily="34" charset="0"/>
              <a:cs typeface="B Zar" panose="00000400000000000000" pitchFamily="2" charset="-78"/>
            </a:endParaRPr>
          </a:p>
          <a:p>
            <a:pPr algn="r" rtl="1"/>
            <a:endParaRPr lang="fa-IR" sz="2200" dirty="0" smtClean="0">
              <a:latin typeface="Calibri" panose="020F0502020204030204" pitchFamily="34" charset="0"/>
              <a:cs typeface="B Zar" panose="00000400000000000000" pitchFamily="2" charset="-78"/>
            </a:endParaRPr>
          </a:p>
          <a:p>
            <a:pPr marL="0" indent="0" algn="r" rtl="1">
              <a:buNone/>
            </a:pPr>
            <a:endParaRPr lang="fa-IR" sz="2200" dirty="0" smtClean="0">
              <a:latin typeface="Calibri" panose="020F0502020204030204" pitchFamily="34" charset="0"/>
              <a:cs typeface="B Zar" panose="00000400000000000000" pitchFamily="2" charset="-78"/>
            </a:endParaRPr>
          </a:p>
          <a:p>
            <a:pPr marL="0" indent="0" algn="r" rtl="1">
              <a:buNone/>
            </a:pP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13</a:t>
            </a:fld>
            <a:endParaRPr lang="en-US" dirty="0"/>
          </a:p>
        </p:txBody>
      </p:sp>
    </p:spTree>
    <p:extLst>
      <p:ext uri="{BB962C8B-B14F-4D97-AF65-F5344CB8AC3E}">
        <p14:creationId xmlns:p14="http://schemas.microsoft.com/office/powerpoint/2010/main" val="195611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053"/>
            <a:ext cx="10355826" cy="5775910"/>
          </a:xfrm>
        </p:spPr>
        <p:txBody>
          <a:bodyPr>
            <a:normAutofit/>
          </a:bodyPr>
          <a:lstStyle/>
          <a:p>
            <a:pPr marL="0" indent="0" algn="r" rtl="1">
              <a:buNone/>
            </a:pPr>
            <a:r>
              <a:rPr lang="fa-IR" sz="2200" dirty="0">
                <a:latin typeface="Calibri" panose="020F0502020204030204" pitchFamily="34" charset="0"/>
                <a:cs typeface="B Zar" panose="00000400000000000000" pitchFamily="2" charset="-78"/>
              </a:rPr>
              <a:t>سازماندهی تیم هرچه که باشد،هدف هرمدیر پروژه کمک به ایجاد تیمی است که از خود یکپارچگی نشان دهد.دومارکو و لیستردر کتاب خود[</a:t>
            </a:r>
            <a:r>
              <a:rPr lang="en-US" sz="2200" dirty="0">
                <a:latin typeface="Calibri" panose="020F0502020204030204" pitchFamily="34" charset="0"/>
                <a:cs typeface="B Zar" panose="00000400000000000000" pitchFamily="2" charset="-78"/>
              </a:rPr>
              <a:t>Dem98]</a:t>
            </a:r>
            <a:r>
              <a:rPr lang="fa-IR" sz="2200" dirty="0">
                <a:latin typeface="Calibri" panose="020F0502020204030204" pitchFamily="34" charset="0"/>
                <a:cs typeface="B Zar" panose="00000400000000000000" pitchFamily="2" charset="-78"/>
              </a:rPr>
              <a:t>مساله رااینگونه مورد بحث قرار میدهند</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a:latin typeface="Calibri" panose="020F0502020204030204" pitchFamily="34" charset="0"/>
                <a:cs typeface="B Zar" panose="00000400000000000000" pitchFamily="2" charset="-78"/>
              </a:rPr>
              <a:t>ماذاتا از واژه ی تیم دردنیای تجارت،نسبتا آزادانه استفاده میکنیم و به هر گروهی که به آن ها کاری محول شود،واژه(تیم)را اطلاق میکنیم.ولی بسیاری ازاین گروه ها،تیم حساب نمیشوند.آن ها تعریف مشترکی از موفقیت ندارند.و یک روح تیمی در آن ها دیده نمیشود،چیزی که جای آن خالی است،پدیده ای است که آن را ژله میخوانیم</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a:latin typeface="Calibri" panose="020F0502020204030204" pitchFamily="34" charset="0"/>
                <a:cs typeface="B Zar" panose="00000400000000000000" pitchFamily="2" charset="-78"/>
              </a:rPr>
              <a:t>تیم ژله ای به گروهی از افراد گفته میشودکه طوری باهم پیوند یافته اند که کل آن ها از مجموع اعضابزرگ تر است</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a:latin typeface="Calibri" panose="020F0502020204030204" pitchFamily="34" charset="0"/>
                <a:cs typeface="B Zar" panose="00000400000000000000" pitchFamily="2" charset="-78"/>
              </a:rPr>
              <a:t>هنگامیکه تیمی شروع به ژله بندی میکند،احتمال موفقیت به مراتب بیشتر میشود،این تیم دیگر توقف ناپذیر است و مثل کماندوها برای موفقیت به پیش میتازد...نیازی به مدیریت آن ها به شیوه های سنتی نیست و قطعا نیازی به انگیزش ندارند.آن ها خودشان از انگیزه برخوردارند.دومارکو و لیستر معتقدند که تیم های ژله ای بسیار بیش ازمیزان میانگین، بهره وری و انگیزه دارند</a:t>
            </a:r>
            <a:r>
              <a:rPr lang="fa-IR" sz="2200" dirty="0" smtClean="0">
                <a:latin typeface="Calibri" panose="020F0502020204030204" pitchFamily="34" charset="0"/>
                <a:cs typeface="B Zar" panose="00000400000000000000" pitchFamily="2" charset="-78"/>
              </a:rPr>
              <a:t>.</a:t>
            </a:r>
          </a:p>
          <a:p>
            <a:pPr marL="0" indent="0" algn="r" rtl="1">
              <a:buNone/>
            </a:pPr>
            <a:r>
              <a:rPr lang="fa-IR" sz="2200" dirty="0">
                <a:latin typeface="Calibri" panose="020F0502020204030204" pitchFamily="34" charset="0"/>
                <a:cs typeface="B Zar" panose="00000400000000000000" pitchFamily="2" charset="-78"/>
              </a:rPr>
              <a:t>هدف آن ها مشترک است،فرهنگ مشترکی دارند و در بسیاری موارد،یکجور نخبگی دارند که آن هارا از دیگران متمایز میکند.به هرحال،همه تیم ها ژله بندی نمی کنند.درواقع تیم ها به مشکلاتی مبتلا هستندکه جکمن آن هارا(سموم تیم)مینامد.او پنج عامل را برمیشمرد که به سمی تر شدن تیم کمک میکنند:(۱)فضای کاری دیوانه وار،(۲)فضای ملتهبی که باعث ایجاد اصطحکاک میان اعضای تیم میشود،(۳)فرایند نرم افزاری که از هماهنگی خوبی برخوردار نیست یا پاره پاره است،(۴)تعریف مبهمی از نقش ها درتیم نرم افزاری و(۵)تداوم و تکرار شکست</a:t>
            </a:r>
            <a:r>
              <a:rPr lang="fa-IR" sz="2200" dirty="0" smtClean="0">
                <a:latin typeface="Calibri" panose="020F0502020204030204" pitchFamily="34" charset="0"/>
                <a:cs typeface="B Zar" panose="00000400000000000000" pitchFamily="2" charset="-78"/>
              </a:rPr>
              <a:t>.</a:t>
            </a:r>
          </a:p>
          <a:p>
            <a:pPr marL="0" indent="0" algn="r" rtl="1">
              <a:buNone/>
            </a:pPr>
            <a:endParaRPr lang="fa-IR" sz="2200" dirty="0" smtClean="0">
              <a:latin typeface="Calibri" panose="020F0502020204030204" pitchFamily="34" charset="0"/>
              <a:cs typeface="B Zar" panose="00000400000000000000" pitchFamily="2" charset="-78"/>
            </a:endParaRPr>
          </a:p>
          <a:p>
            <a:pPr marL="0" indent="0" algn="r" rtl="1">
              <a:buNone/>
            </a:pP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14</a:t>
            </a:fld>
            <a:endParaRPr lang="en-US" dirty="0"/>
          </a:p>
        </p:txBody>
      </p:sp>
    </p:spTree>
    <p:extLst>
      <p:ext uri="{BB962C8B-B14F-4D97-AF65-F5344CB8AC3E}">
        <p14:creationId xmlns:p14="http://schemas.microsoft.com/office/powerpoint/2010/main" val="92055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280220"/>
            <a:ext cx="10821988" cy="5896744"/>
          </a:xfrm>
        </p:spPr>
        <p:txBody>
          <a:bodyPr>
            <a:noAutofit/>
          </a:bodyPr>
          <a:lstStyle/>
          <a:p>
            <a:pPr marL="0" indent="0" algn="r" rtl="1">
              <a:buNone/>
            </a:pPr>
            <a:r>
              <a:rPr lang="fa-IR" sz="2100" dirty="0">
                <a:latin typeface="Calibri" panose="020F0502020204030204" pitchFamily="34" charset="0"/>
                <a:cs typeface="B Zar" panose="00000400000000000000" pitchFamily="2" charset="-78"/>
              </a:rPr>
              <a:t>برای پرهیز از یک محیط کاری (دیوانه وار) مدیر پروژه باید یقین حاصل کند  که تیم او به تمام اطلاعات لازم برای انجام وظایف خود دستیابی داردو هنگامیکه اهداف اصلی تعیین شدند ،دیگر نباید تغییر داده شوند،مگر اینکه تغییر مطلقا ضروری باشد. تیم نرم افزاری میتواند از التهاب دوری کند مشروط برآن‌که حداکثر مسولیت ممکن برای تصمیم گیری ها به آن محول شود.یک فرایند نامناسب(مثلا وظایف کاری بیهوده یاسنگین)باشناخت درست از محصولی که قراراست ساخته شود ،افرادی که کاررا انجام میدهند و آزادگذاشتن تیم در گزینش مدل فرایندی،قابل پرهیز است. برای دستیابی به این منظور هستند)ارائه دهد و یک سری اقدام های تصحیحی برای عملکرد نادرست اعضای تیم تعیین کند و سرانجام اینکه،کلید پرهیز از یکجور شکست و ناکامی،بنا نهادن تکنیک های تیم محور برای دریافت بازخورد و حل مساله است</a:t>
            </a:r>
            <a:r>
              <a:rPr lang="fa-IR" sz="2100" dirty="0" smtClean="0">
                <a:latin typeface="Calibri" panose="020F0502020204030204" pitchFamily="34" charset="0"/>
                <a:cs typeface="B Zar" panose="00000400000000000000" pitchFamily="2" charset="-78"/>
              </a:rPr>
              <a:t>.</a:t>
            </a:r>
          </a:p>
          <a:p>
            <a:pPr marL="0" indent="0" algn="r" rtl="1">
              <a:buNone/>
            </a:pPr>
            <a:r>
              <a:rPr lang="fa-IR" sz="2100" dirty="0">
                <a:latin typeface="Calibri" panose="020F0502020204030204" pitchFamily="34" charset="0"/>
                <a:cs typeface="B Zar" panose="00000400000000000000" pitchFamily="2" charset="-78"/>
              </a:rPr>
              <a:t>علاوه برا پنج سمی که جکمن شرح میدهد، تیم نرم افزاری غالبا باعادت های انسانی متفاوت اعضای تیم هم دست به گریبان است.بعضی ها درونگرا هستند،درحالی که عده ای دیگر برونگراترند.عده ای هستند که اطلاعات را با هوشمندی جمع آوری می کندد و حقایق نامتجانس،مفاهیم گسترده تری استخراج می کنند.عده ای،اطلاعات را به طور خطی پردازش می کنند و از داده های ارائه شده جزئیات دقیقی را جمع آوری و سازماندهی می کنند‌.برخی از اعضای تیم تنها درصورتی میتوانند تصمیم گیری کنند که بایک استدلال منطقی و منظم مواجه باشند.عده ای دیگر براساس احساسات خویش تصمیم گیری می کنند</a:t>
            </a:r>
            <a:r>
              <a:rPr lang="fa-IR" sz="2100" dirty="0" smtClean="0">
                <a:latin typeface="Calibri" panose="020F0502020204030204" pitchFamily="34" charset="0"/>
                <a:cs typeface="B Zar" panose="00000400000000000000" pitchFamily="2" charset="-78"/>
              </a:rPr>
              <a:t>.</a:t>
            </a:r>
          </a:p>
          <a:p>
            <a:pPr marL="0" indent="0" algn="r" rtl="1">
              <a:buNone/>
            </a:pPr>
            <a:r>
              <a:rPr lang="fa-IR" sz="2100" dirty="0">
                <a:latin typeface="Calibri" panose="020F0502020204030204" pitchFamily="34" charset="0"/>
                <a:cs typeface="B Zar" panose="00000400000000000000" pitchFamily="2" charset="-78"/>
              </a:rPr>
              <a:t>برخی دوست دارند یک برنامه ی زمان بندی شده آکنده از وظایف سازمان دهی شده داشته باشند که آنهارا به دستیابی به بخشی از اهداف پروژه قادر سازد.سایرین محیطی با خودمختاری بیشتر را ترجیح میدهند در آن قدری آزاد عمل داشته باشند.برخی به سختی کار میکنند تا کارهارا مدت ها پیش از رسیدن به تاریخ تایین شده انجام دهند و به ترتیب از فشار های ناشی از فرا رسیدن تاریخ تحویل بکاهند،درحالی که عده ای دیگر،همه چیز را به دقیقه ی نود موکول میکنند.بحث مفصلی در خصوص این صفات شخصی و شیوه های همساز کردن افرادی با صفحات متضاد در یک تیم نرم افزاری از حوصله ی این کتاب خارج است.به هرحال،شایان ذکر است که اشراف به یک تفاوت های انسانی،گام نخست در ایجاد تیمی است که توان ژله بندی داشته باشد.</a:t>
            </a:r>
            <a:endParaRPr lang="en-US" sz="2100" dirty="0">
              <a:latin typeface="Calibri" panose="020F0502020204030204" pitchFamily="34" charset="0"/>
              <a:cs typeface="B Zar" panose="00000400000000000000" pitchFamily="2" charset="-78"/>
            </a:endParaRPr>
          </a:p>
          <a:p>
            <a:pPr marL="0" indent="0" algn="r" rtl="1">
              <a:buNone/>
            </a:pPr>
            <a:endParaRPr lang="en-US" sz="21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15</a:t>
            </a:fld>
            <a:endParaRPr lang="en-US" dirty="0"/>
          </a:p>
        </p:txBody>
      </p:sp>
    </p:spTree>
    <p:extLst>
      <p:ext uri="{BB962C8B-B14F-4D97-AF65-F5344CB8AC3E}">
        <p14:creationId xmlns:p14="http://schemas.microsoft.com/office/powerpoint/2010/main" val="1712755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9389"/>
            <a:ext cx="10311581" cy="5647574"/>
          </a:xfrm>
        </p:spPr>
        <p:txBody>
          <a:bodyPr>
            <a:noAutofit/>
          </a:bodyPr>
          <a:lstStyle/>
          <a:p>
            <a:pPr marL="0" indent="0" algn="r" rtl="1">
              <a:buNone/>
            </a:pPr>
            <a:r>
              <a:rPr lang="fa-IR" sz="2200" b="1" dirty="0">
                <a:latin typeface="Calibri" panose="020F0502020204030204" pitchFamily="34" charset="0"/>
                <a:cs typeface="B Zar" panose="00000400000000000000" pitchFamily="2" charset="-78"/>
              </a:rPr>
              <a:t>24-2-4 تیم های چابک</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طی دهه ی اخیر،توسعه چابک نرم افزاری(فصل3)به عنوان راهکار برای بسیاری از مشکلات پروژه های نرم افزاری پیشنهاد شده است.یاد اوری میکنیم که فلسفه ی چابکی،مشوق مشتری مداری و تحویل زودهنگام اولین نسخه های نرم افزار،تیم های کوچک با انگیزه ی بالا،روش های غیر رسمی،محصولات کاری کمینه و سادگی در توسعه است.</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تیم های کوچک با انگیزه ی بالا حالا که تیم چابک نامیده میشوند،خصوصیات تیم های نرم افزاری بحث شده در بخش قبل را دارند و از سموم بسیاری که ایجاد مشکل میکندد،پرهیز دارند.به هرحال،در فلسفه ی چابکی،رقابت فردی(عضو تیم)در کنار همکاری به عنوان عوامل مهم موفقیت مورد تاکید قرار میگیرند.کاکبرن و های اسمیت[</a:t>
            </a:r>
            <a:r>
              <a:rPr lang="en-US" sz="2200" dirty="0">
                <a:latin typeface="Calibri" panose="020F0502020204030204" pitchFamily="34" charset="0"/>
                <a:cs typeface="B Zar" panose="00000400000000000000" pitchFamily="2" charset="-78"/>
              </a:rPr>
              <a:t>Coc0Ia</a:t>
            </a:r>
            <a:r>
              <a:rPr lang="fa-IR" sz="2200" dirty="0">
                <a:latin typeface="Calibri" panose="020F0502020204030204" pitchFamily="34" charset="0"/>
                <a:cs typeface="B Zar" panose="00000400000000000000" pitchFamily="2" charset="-78"/>
              </a:rPr>
              <a:t>]در این خصوص چنین مینویسند:</a:t>
            </a:r>
            <a:endParaRPr lang="en-US" sz="2200" dirty="0">
              <a:latin typeface="Calibri" panose="020F0502020204030204" pitchFamily="34" charset="0"/>
              <a:cs typeface="B Zar" panose="00000400000000000000" pitchFamily="2" charset="-78"/>
            </a:endParaRPr>
          </a:p>
          <a:p>
            <a:pPr marL="0" indent="0" algn="r" rtl="1">
              <a:buNone/>
            </a:pPr>
            <a:r>
              <a:rPr lang="fa-IR" sz="2200" b="1" dirty="0">
                <a:latin typeface="Calibri" panose="020F0502020204030204" pitchFamily="34" charset="0"/>
                <a:cs typeface="B Zar" panose="00000400000000000000" pitchFamily="2" charset="-78"/>
              </a:rPr>
              <a:t>4 تیم های چابک</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طی دهه ی اخیر،توسعه چابک نرم افزاری(فصل3)به عنوان راهکار برای بسیاری از مشکلات پروژه های نرم افزاری پیشنهاد شده است.یاد اوری میکنیم که فلسفه ی چابکی،مشوق مشتری مداری و تحویل زودهنگام اولین نسخه های نرم افزار،تیم های کوچک با انگیزه ی بالا،روش های غیر رسمی،محصولات کاری کمینه و سادگی در توسعه است.</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تیم های کوچک با انگیزه ی بالا حالا که تیم چابک نامیده میشوند،خصوصیات تیم های نرم افزاری بحث شده در بخش قبل را دارند و از سموم بسیاری که ایجاد مشکل میکندد،پرهیز دارند.به هرحال،در فلسفه ی چابکی،رقابت فردی(عضو تیم)در کنار همکاری به عنوان عوامل مهم موفقیت مورد تاکید قرار میگیرند.کاکبرن و های اسمیت[</a:t>
            </a:r>
            <a:r>
              <a:rPr lang="en-US" sz="2200" dirty="0">
                <a:latin typeface="Calibri" panose="020F0502020204030204" pitchFamily="34" charset="0"/>
                <a:cs typeface="B Zar" panose="00000400000000000000" pitchFamily="2" charset="-78"/>
              </a:rPr>
              <a:t>Coc0Ia</a:t>
            </a:r>
            <a:r>
              <a:rPr lang="fa-IR" sz="2200" dirty="0">
                <a:latin typeface="Calibri" panose="020F0502020204030204" pitchFamily="34" charset="0"/>
                <a:cs typeface="B Zar" panose="00000400000000000000" pitchFamily="2" charset="-78"/>
              </a:rPr>
              <a:t>]در این خصوص چنین مینویسند:</a:t>
            </a:r>
            <a:endParaRPr lang="en-US" sz="2200" dirty="0">
              <a:latin typeface="Calibri" panose="020F0502020204030204" pitchFamily="34" charset="0"/>
              <a:cs typeface="B Zar" panose="00000400000000000000" pitchFamily="2" charset="-78"/>
            </a:endParaRPr>
          </a:p>
          <a:p>
            <a:pPr marL="0" indent="0" algn="r" rtl="1">
              <a:buNone/>
            </a:pPr>
            <a:endParaRPr lang="fa-IR" sz="2200" dirty="0" smtClean="0">
              <a:latin typeface="Calibri" panose="020F0502020204030204" pitchFamily="34" charset="0"/>
              <a:cs typeface="B Zar" panose="00000400000000000000" pitchFamily="2" charset="-78"/>
            </a:endParaRPr>
          </a:p>
          <a:p>
            <a:pPr marL="0" indent="0" algn="r" rtl="1">
              <a:buNone/>
            </a:pP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16</a:t>
            </a:fld>
            <a:endParaRPr lang="en-US" dirty="0"/>
          </a:p>
        </p:txBody>
      </p:sp>
    </p:spTree>
    <p:extLst>
      <p:ext uri="{BB962C8B-B14F-4D97-AF65-F5344CB8AC3E}">
        <p14:creationId xmlns:p14="http://schemas.microsoft.com/office/powerpoint/2010/main" val="3824303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474"/>
            <a:ext cx="10326329" cy="5615489"/>
          </a:xfrm>
        </p:spPr>
        <p:txBody>
          <a:bodyPr>
            <a:noAutofit/>
          </a:bodyPr>
          <a:lstStyle/>
          <a:p>
            <a:pPr marL="0" indent="0" algn="r" rtl="1">
              <a:buNone/>
            </a:pPr>
            <a:r>
              <a:rPr lang="fa-IR" sz="2200" dirty="0">
                <a:latin typeface="Calibri" panose="020F0502020204030204" pitchFamily="34" charset="0"/>
                <a:cs typeface="B Zar" panose="00000400000000000000" pitchFamily="2" charset="-78"/>
              </a:rPr>
              <a:t>برای استفاده ی اثر بخش از رقابت های موجود میان اعضای یک تیم و تقویت همکاری کارامد در یک پروژه نرم افزاری،تیم های چابک قادر به خود سازمان دهی هستند.تیم خود سازمان ده الزاماً به یک ساختار تیمی واحد بسنده نمیکند.</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دربسیاری از مدل های فرایندی(مثلا اسکرام)به تیم چابک،خودمختاری چشمگیری در مدیریت پروژه و تصمیم گیری های فنی برای انجام کار داده میشود.برنامه ریزی در کمترین سطح ممکن انجام میشود و تیم مجاز است تا خودش رویکردی(مثلاً  فرایند،روش ها،ابزارها)را برگزیند و تنها قید و بندهای موجود،خواسته های تجاری و استاندارد های سازمانی خواهند بود. باپیشرفت پروژه،تیم،خودش را به گونه ای سازماندهی میکند که در نقطه ی معینی از زمان،بیشترین بهره را به پروژه برساند.برای نیل به این مقصود،تیم چابک ممکن است جلسات روزانه برگزار کند تا برای کارهایی که قرار است در آن روز انجام شود،هماهنگی لازم به عمل آید.</a:t>
            </a:r>
            <a:endParaRPr lang="en-US" sz="2200" dirty="0">
              <a:latin typeface="Calibri" panose="020F0502020204030204" pitchFamily="34" charset="0"/>
              <a:cs typeface="B Zar" panose="00000400000000000000" pitchFamily="2" charset="-78"/>
            </a:endParaRPr>
          </a:p>
          <a:p>
            <a:pPr marL="0" indent="0" algn="r" rtl="1">
              <a:buNone/>
            </a:pPr>
            <a:r>
              <a:rPr lang="fa-IR" sz="2200" dirty="0" smtClean="0">
                <a:latin typeface="Calibri" panose="020F0502020204030204" pitchFamily="34" charset="0"/>
                <a:cs typeface="B Zar" panose="00000400000000000000" pitchFamily="2" charset="-78"/>
              </a:rPr>
              <a:t>تیم نرم افزاری براساس اطلاعات به دست آمده در این جلسات رویکرد خود را به گونه ای انتخاب میکند که بخشی از کار را پیش ببرد.با گذشت هرروزه،خودسازماندهی مداوم و همکاری،تیم را به سوی نسخه ی جدیدی از نرم افزار نزدیک میکند.</a:t>
            </a:r>
            <a:endParaRPr lang="en-US" sz="2200" dirty="0" smtClean="0">
              <a:latin typeface="Calibri" panose="020F0502020204030204" pitchFamily="34" charset="0"/>
              <a:cs typeface="B Zar" panose="00000400000000000000" pitchFamily="2" charset="-78"/>
            </a:endParaRPr>
          </a:p>
          <a:p>
            <a:pPr marL="0" indent="0" algn="r" rtl="1">
              <a:buNone/>
            </a:pPr>
            <a:r>
              <a:rPr lang="en-US" sz="2200" b="1" dirty="0" smtClean="0">
                <a:latin typeface="Calibri" panose="020F0502020204030204" pitchFamily="34" charset="0"/>
                <a:cs typeface="B Zar" panose="00000400000000000000" pitchFamily="2" charset="-78"/>
              </a:rPr>
              <a:t>24-2-5</a:t>
            </a:r>
            <a:r>
              <a:rPr lang="fa-IR" sz="2200" b="1" dirty="0" smtClean="0">
                <a:latin typeface="Calibri" panose="020F0502020204030204" pitchFamily="34" charset="0"/>
                <a:cs typeface="B Zar" panose="00000400000000000000" pitchFamily="2" charset="-78"/>
              </a:rPr>
              <a:t> </a:t>
            </a:r>
            <a:r>
              <a:rPr lang="fa-IR" sz="2200" dirty="0">
                <a:latin typeface="Calibri" panose="020F0502020204030204" pitchFamily="34" charset="0"/>
                <a:cs typeface="B Zar" panose="00000400000000000000" pitchFamily="2" charset="-78"/>
              </a:rPr>
              <a:t>مسائل مربوط به هماهنگی و ارتباطات </a:t>
            </a:r>
            <a:endParaRPr lang="fa-IR" sz="2200" dirty="0" smtClean="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دلایل فراوانی وجود دارد که پروژه نرم افزاری دچار مشکل شود .بسیاری از کارهای در مقیاس بزرگ انچام میشوند که این  به پیچیدگی</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سردرگمی واشکالات جدی در ایجاد هماهنگی میان اعضای تیم منجر میشود.عدم قطعیت </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اشکالی شایع است که نتیجه اش چریان مستمری از تغییرات است که حرکت پروژه را کند میکند . در بسیاری از سیستم ها  قابلیت همکاری متقابل به یک خصوصیت کلیدی تبدیل شده است.نرم افزارهای جدید باید با نرم افزار های موجود ارتباط برقرار کنند و از قید و بندهای تحمیل شده از سوی سیستم یا محصول </a:t>
            </a:r>
            <a:r>
              <a:rPr lang="fa-IR" sz="2200" dirty="0" smtClean="0">
                <a:latin typeface="Calibri" panose="020F0502020204030204" pitchFamily="34" charset="0"/>
                <a:cs typeface="B Zar" panose="00000400000000000000" pitchFamily="2" charset="-78"/>
              </a:rPr>
              <a:t>پیروی</a:t>
            </a:r>
            <a:endParaRPr lang="fa-IR" sz="2200" b="1" dirty="0" smtClean="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17</a:t>
            </a:fld>
            <a:endParaRPr lang="en-US" dirty="0"/>
          </a:p>
        </p:txBody>
      </p:sp>
    </p:spTree>
    <p:extLst>
      <p:ext uri="{BB962C8B-B14F-4D97-AF65-F5344CB8AC3E}">
        <p14:creationId xmlns:p14="http://schemas.microsoft.com/office/powerpoint/2010/main" val="1207231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95350"/>
            <a:ext cx="10385323" cy="5281613"/>
          </a:xfrm>
        </p:spPr>
        <p:txBody>
          <a:bodyPr>
            <a:normAutofit/>
          </a:bodyPr>
          <a:lstStyle/>
          <a:p>
            <a:pPr marL="0" indent="0" algn="r" rtl="1">
              <a:lnSpc>
                <a:spcPct val="150000"/>
              </a:lnSpc>
              <a:buNone/>
            </a:pPr>
            <a:r>
              <a:rPr lang="fa-IR" sz="2200" dirty="0">
                <a:latin typeface="Calibri" panose="020F0502020204030204" pitchFamily="34" charset="0"/>
                <a:cs typeface="B Zar" panose="00000400000000000000" pitchFamily="2" charset="-78"/>
              </a:rPr>
              <a:t>کنند.این خصوصیات نرم افزار های مدرن(مقیاس</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عدم قطعیت و قابلیت همکاری متقابل ) حقایق غیر قابل انکارند.به منظور تقابل اثربخخش باآنها باید روش هایی اثربخش برای برقراری هماهنگی میان افراد گروه تدارک دید.برای این منظور </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سازوکارهایی جهت برقراری ارتباطات رسمی از طریق (مکاتبات</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جلست رسمی و سایر کانال های ارتباطی نسبتا غیر تعاملی)برقرار میشود</a:t>
            </a:r>
            <a:r>
              <a:rPr lang="en-US" sz="2200" dirty="0">
                <a:latin typeface="Calibri" panose="020F0502020204030204" pitchFamily="34" charset="0"/>
                <a:cs typeface="B Zar" panose="00000400000000000000" pitchFamily="2" charset="-78"/>
              </a:rPr>
              <a:t>,[kra95]</a:t>
            </a:r>
            <a:r>
              <a:rPr lang="fa-IR" sz="2200" dirty="0">
                <a:latin typeface="Calibri" panose="020F0502020204030204" pitchFamily="34" charset="0"/>
                <a:cs typeface="B Zar" panose="00000400000000000000" pitchFamily="2" charset="-78"/>
              </a:rPr>
              <a:t>ارتباطات غیر رسمی</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شخص ترند</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اعضای تیم نرم افزاری</a:t>
            </a:r>
            <a:r>
              <a:rPr lang="en-US" sz="2200" dirty="0">
                <a:latin typeface="Calibri" panose="020F0502020204030204" pitchFamily="34" charset="0"/>
                <a:cs typeface="B Zar" panose="00000400000000000000" pitchFamily="2" charset="-78"/>
              </a:rPr>
              <a:t>,</a:t>
            </a:r>
            <a:r>
              <a:rPr lang="fa-IR" sz="2200" dirty="0">
                <a:latin typeface="Calibri" panose="020F0502020204030204" pitchFamily="34" charset="0"/>
                <a:cs typeface="B Zar" panose="00000400000000000000" pitchFamily="2" charset="-78"/>
              </a:rPr>
              <a:t>ایده هارا به شیوه ای تک منظوره به اشتراک میگذارند.با بروز مشکل در خواست کمک میکنند و روزانه باهم درتعامل هستند.</a:t>
            </a:r>
            <a:endParaRPr lang="en-US" sz="2200" dirty="0">
              <a:latin typeface="Calibri" panose="020F0502020204030204" pitchFamily="34" charset="0"/>
              <a:cs typeface="B Zar" panose="00000400000000000000" pitchFamily="2" charset="-78"/>
            </a:endParaRPr>
          </a:p>
          <a:p>
            <a:pPr marL="0" indent="0" algn="r" rtl="1">
              <a:lnSpc>
                <a:spcPct val="150000"/>
              </a:lnSpc>
              <a:buNone/>
            </a:pPr>
            <a:endParaRPr lang="en-US" sz="2200" dirty="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18</a:t>
            </a:fld>
            <a:endParaRPr lang="en-US" dirty="0"/>
          </a:p>
        </p:txBody>
      </p:sp>
    </p:spTree>
    <p:extLst>
      <p:ext uri="{BB962C8B-B14F-4D97-AF65-F5344CB8AC3E}">
        <p14:creationId xmlns:p14="http://schemas.microsoft.com/office/powerpoint/2010/main" val="560671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4640"/>
          </a:xfrm>
        </p:spPr>
        <p:txBody>
          <a:bodyPr>
            <a:normAutofit fontScale="90000"/>
          </a:bodyPr>
          <a:lstStyle/>
          <a:p>
            <a:pPr algn="r" rtl="1"/>
            <a:r>
              <a:rPr lang="fa-IR" sz="3200" dirty="0" smtClean="0">
                <a:latin typeface="Calibri" panose="020F0502020204030204" pitchFamily="34" charset="0"/>
                <a:cs typeface="B Nazanin" panose="00000400000000000000" pitchFamily="2" charset="-78"/>
              </a:rPr>
              <a:t>3-24 </a:t>
            </a:r>
            <a:r>
              <a:rPr lang="fa-IR" sz="3200" dirty="0">
                <a:latin typeface="Calibri" panose="020F0502020204030204" pitchFamily="34" charset="0"/>
                <a:cs typeface="B Nazanin" panose="00000400000000000000" pitchFamily="2" charset="-78"/>
              </a:rPr>
              <a:t>محصول</a:t>
            </a:r>
            <a:r>
              <a:rPr lang="en-US" sz="3200" dirty="0">
                <a:latin typeface="Calibri" panose="020F0502020204030204" pitchFamily="34" charset="0"/>
                <a:cs typeface="B Nazanin" panose="00000400000000000000" pitchFamily="2" charset="-78"/>
              </a:rPr>
              <a:t/>
            </a:r>
            <a:br>
              <a:rPr lang="en-US" sz="3200" dirty="0">
                <a:latin typeface="Calibri" panose="020F0502020204030204" pitchFamily="34" charset="0"/>
                <a:cs typeface="B Nazanin" panose="00000400000000000000" pitchFamily="2" charset="-78"/>
              </a:rPr>
            </a:br>
            <a:endParaRPr lang="en-US" sz="3200"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838200" y="1152908"/>
            <a:ext cx="10208342" cy="5024056"/>
          </a:xfrm>
        </p:spPr>
        <p:txBody>
          <a:bodyPr>
            <a:noAutofit/>
          </a:bodyPr>
          <a:lstStyle/>
          <a:p>
            <a:pPr marL="0" indent="0" algn="r" rtl="1">
              <a:buNone/>
            </a:pPr>
            <a:r>
              <a:rPr lang="fa-IR" sz="2200" dirty="0">
                <a:latin typeface="Calibri" panose="020F0502020204030204" pitchFamily="34" charset="0"/>
                <a:cs typeface="B Zar" panose="00000400000000000000" pitchFamily="2" charset="-78"/>
              </a:rPr>
              <a:t>مدیر پروژه ای نرم افزاری در همان ابتدای شروع پروژه بایک معضل بزرگ مواجه است.برآوردهای کمی و طرحی سازمان یافته مورد نیاز است ولی اطلاعات متقن در دسترس نیستند.تحلیل مشروح خواسته های نرم افزار اطلاعات لازم برای این براوردها را فراهم میسازد.ولی این تحلیل غالبا به چند هفته یا حتی چندماه زمان نیاز دارد.بدتر اینکه خواسته ها ممکن است سیال باشند و یا پیشرفت پروژه دائما تغییر کند.</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خواه ناخواه باید مساله ای را که قرار است حل شود و نیز محصول را در همان اغاز پروژه بررسی کنید در یک سطح کمینه  حوزه ی محصول باید معین و حد و مرز انها مشخص شوند</a:t>
            </a:r>
            <a:r>
              <a:rPr lang="fa-IR" sz="2200" dirty="0" smtClean="0">
                <a:latin typeface="Calibri" panose="020F0502020204030204" pitchFamily="34" charset="0"/>
                <a:cs typeface="B Zar" panose="00000400000000000000" pitchFamily="2" charset="-78"/>
              </a:rPr>
              <a:t>.</a:t>
            </a:r>
          </a:p>
          <a:p>
            <a:pPr marL="0" indent="0" algn="r" rtl="1">
              <a:buNone/>
            </a:pPr>
            <a:r>
              <a:rPr lang="fa-IR" sz="2200" b="1" dirty="0" smtClean="0">
                <a:latin typeface="Calibri" panose="020F0502020204030204" pitchFamily="34" charset="0"/>
                <a:cs typeface="B Zar" panose="00000400000000000000" pitchFamily="2" charset="-78"/>
              </a:rPr>
              <a:t>1-3-24حوزه </a:t>
            </a:r>
            <a:r>
              <a:rPr lang="fa-IR" sz="2200" b="1" dirty="0">
                <a:latin typeface="Calibri" panose="020F0502020204030204" pitchFamily="34" charset="0"/>
                <a:cs typeface="B Zar" panose="00000400000000000000" pitchFamily="2" charset="-78"/>
              </a:rPr>
              <a:t>ی نرم </a:t>
            </a:r>
            <a:r>
              <a:rPr lang="fa-IR" sz="2200" b="1" dirty="0" smtClean="0">
                <a:latin typeface="Calibri" panose="020F0502020204030204" pitchFamily="34" charset="0"/>
                <a:cs typeface="B Zar" panose="00000400000000000000" pitchFamily="2" charset="-78"/>
              </a:rPr>
              <a:t>افزار</a:t>
            </a:r>
          </a:p>
          <a:p>
            <a:pPr marL="0" indent="0" algn="r" rtl="1">
              <a:buNone/>
            </a:pPr>
            <a:r>
              <a:rPr lang="fa-IR" sz="2200" dirty="0">
                <a:latin typeface="Calibri" panose="020F0502020204030204" pitchFamily="34" charset="0"/>
                <a:cs typeface="B Zar" panose="00000400000000000000" pitchFamily="2" charset="-78"/>
              </a:rPr>
              <a:t>نخستین پروژه عملیاتی در یک پروژه نرم افزاری تعیین حوزه نرم افزار است.این جوزه با پاسخ دادن به پرسش های زیر قابل تعریف است.</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حیطه:نرم افزاری که قرار است ساخته شود چگونه در یک سیستم بزرگتر محصول یاحیطه تجاری  خواهد گنجید و در نتیجه این حیطه چه قید و بندهایی تحمیل میشوند؟</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اهداف اطلاعاتی:اشیای داده ای که به عنوان خروجی نرم افزار تولید میشوند و برای مشتری قابل مشاهده هستند چیستند؟</a:t>
            </a:r>
            <a:endParaRPr lang="en-US" sz="2200" dirty="0">
              <a:latin typeface="Calibri" panose="020F0502020204030204" pitchFamily="34" charset="0"/>
              <a:cs typeface="B Zar" panose="00000400000000000000" pitchFamily="2" charset="-78"/>
            </a:endParaRPr>
          </a:p>
          <a:p>
            <a:pPr marL="0" indent="0" algn="r" rtl="1">
              <a:buNone/>
            </a:pPr>
            <a:r>
              <a:rPr lang="fa-IR" sz="2200" dirty="0">
                <a:latin typeface="Calibri" panose="020F0502020204030204" pitchFamily="34" charset="0"/>
                <a:cs typeface="B Zar" panose="00000400000000000000" pitchFamily="2" charset="-78"/>
              </a:rPr>
              <a:t>عملکرد و کارایی:نرم افزار چه عملیاتی انجام میدهد تا داده های ورودی را به خروجی تبدیل کند؟ایا خصوصیات کارایی خاصی وجود دارد که باید به انها پرداخته شود؟</a:t>
            </a:r>
            <a:endParaRPr lang="en-US" sz="2200" dirty="0">
              <a:latin typeface="Calibri" panose="020F0502020204030204" pitchFamily="34" charset="0"/>
              <a:cs typeface="B Zar" panose="00000400000000000000" pitchFamily="2" charset="-78"/>
            </a:endParaRPr>
          </a:p>
          <a:p>
            <a:pPr marL="0" indent="0" algn="r" rtl="1">
              <a:buNone/>
            </a:pPr>
            <a:endParaRPr lang="en-US" sz="2200" b="1" dirty="0">
              <a:latin typeface="Calibri" panose="020F0502020204030204" pitchFamily="34" charset="0"/>
              <a:cs typeface="B Zar" panose="00000400000000000000" pitchFamily="2" charset="-78"/>
            </a:endParaRPr>
          </a:p>
          <a:p>
            <a:pPr marL="0" indent="0" algn="r" rtl="1">
              <a:buNone/>
            </a:pPr>
            <a:endParaRPr lang="en-US" sz="22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04612" y="6172200"/>
            <a:ext cx="702628" cy="593725"/>
          </a:xfrm>
        </p:spPr>
        <p:txBody>
          <a:bodyPr>
            <a:normAutofit lnSpcReduction="10000"/>
          </a:bodyPr>
          <a:lstStyle/>
          <a:p>
            <a:pPr algn="l"/>
            <a:fld id="{227DE054-F1B2-4E36-8B46-7AB8057739AE}" type="slidenum">
              <a:rPr lang="en-US" smtClean="0"/>
              <a:pPr algn="l"/>
              <a:t>19</a:t>
            </a:fld>
            <a:endParaRPr lang="en-US" dirty="0"/>
          </a:p>
        </p:txBody>
      </p:sp>
    </p:spTree>
    <p:extLst>
      <p:ext uri="{BB962C8B-B14F-4D97-AF65-F5344CB8AC3E}">
        <p14:creationId xmlns:p14="http://schemas.microsoft.com/office/powerpoint/2010/main" val="19950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95" y="0"/>
            <a:ext cx="10242834" cy="958645"/>
          </a:xfrm>
        </p:spPr>
        <p:txBody>
          <a:bodyPr/>
          <a:lstStyle/>
          <a:p>
            <a:pPr algn="r"/>
            <a:r>
              <a:rPr lang="fa-IR" dirty="0" smtClean="0">
                <a:latin typeface="Calibri" panose="020F0502020204030204" pitchFamily="34" charset="0"/>
                <a:cs typeface="B Nazanin" panose="00000400000000000000" pitchFamily="2" charset="-78"/>
              </a:rPr>
              <a:t>مدیریت پروژه های نرم افزاری</a:t>
            </a:r>
            <a:endParaRPr lang="en-US"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838200" y="1152907"/>
            <a:ext cx="10515600" cy="5182579"/>
          </a:xfrm>
        </p:spPr>
        <p:txBody>
          <a:bodyPr>
            <a:noAutofit/>
          </a:bodyPr>
          <a:lstStyle/>
          <a:p>
            <a:pPr marL="0" indent="0" algn="r" rtl="1">
              <a:buNone/>
            </a:pPr>
            <a:r>
              <a:rPr lang="fa-IR" sz="2100" dirty="0" smtClean="0">
                <a:latin typeface="Calibri" panose="020F0502020204030204" pitchFamily="34" charset="0"/>
                <a:cs typeface="B Zar" panose="00000400000000000000" pitchFamily="2" charset="-78"/>
              </a:rPr>
              <a:t>در این بخش از کتاب،فنون مدیریتی موزد نیاز برای برنامه ریزی،پایش و کنترل پروژه های نرم افزاری را فراخواهید گرفت.در فصل هایی که به دنبال می آید،به این پرسش ها خواهیم پرداخت:</a:t>
            </a:r>
          </a:p>
          <a:p>
            <a:pPr algn="r" rtl="1"/>
            <a:r>
              <a:rPr lang="fa-IR" sz="2100" dirty="0" smtClean="0">
                <a:latin typeface="Calibri" panose="020F0502020204030204" pitchFamily="34" charset="0"/>
                <a:cs typeface="B Zar" panose="00000400000000000000" pitchFamily="2" charset="-78"/>
              </a:rPr>
              <a:t>افراد،فرایند و مساله را چگونه باید طی یک پروژه ی نرم افزاری مدیریت کرد؟</a:t>
            </a:r>
          </a:p>
          <a:p>
            <a:pPr algn="r" rtl="1"/>
            <a:r>
              <a:rPr lang="fa-IR" sz="2100" dirty="0" smtClean="0">
                <a:latin typeface="Calibri" panose="020F0502020204030204" pitchFamily="34" charset="0"/>
                <a:cs typeface="B Zar" panose="00000400000000000000" pitchFamily="2" charset="-78"/>
              </a:rPr>
              <a:t>معیار های نرم افزاری را چگونه میتوان در مدیریت یک پروژه ی نرم افزاری و غاریند نرم افزاری به کار گرفت؟</a:t>
            </a:r>
          </a:p>
          <a:p>
            <a:pPr algn="r" rtl="1"/>
            <a:r>
              <a:rPr lang="fa-IR" sz="2100" dirty="0" smtClean="0">
                <a:latin typeface="Calibri" panose="020F0502020204030204" pitchFamily="34" charset="0"/>
                <a:cs typeface="B Zar" panose="00000400000000000000" pitchFamily="2" charset="-78"/>
              </a:rPr>
              <a:t>تیم نرم افزاری چگونه برآوردای قابل اطمینانی از تلاش،هزینه و طول مدت پروژه به عمل می آورد؟</a:t>
            </a:r>
          </a:p>
          <a:p>
            <a:pPr algn="r" rtl="1"/>
            <a:r>
              <a:rPr lang="fa-IR" sz="2100" dirty="0" smtClean="0">
                <a:latin typeface="Calibri" panose="020F0502020204030204" pitchFamily="34" charset="0"/>
                <a:cs typeface="B Zar" panose="00000400000000000000" pitchFamily="2" charset="-78"/>
              </a:rPr>
              <a:t>برای ارزیابی ریسک هایی که میتوانند بر موقعیت پروژه تاثیر بگذارند، از چه فنونی میتوان استفاده کرد؟</a:t>
            </a:r>
          </a:p>
          <a:p>
            <a:pPr algn="r" rtl="1"/>
            <a:r>
              <a:rPr lang="fa-IR" sz="2100" dirty="0" smtClean="0">
                <a:latin typeface="Calibri" panose="020F0502020204030204" pitchFamily="34" charset="0"/>
                <a:cs typeface="B Zar" panose="00000400000000000000" pitchFamily="2" charset="-78"/>
              </a:rPr>
              <a:t>مدیر پروژه نرم افزاری چگونه یک مجموعه وظایف کاری برای مهندسی نف انتخاب میکند؟</a:t>
            </a:r>
          </a:p>
          <a:p>
            <a:pPr algn="r" rtl="1"/>
            <a:r>
              <a:rPr lang="fa-IR" sz="2100" dirty="0" smtClean="0">
                <a:latin typeface="Calibri" panose="020F0502020204030204" pitchFamily="34" charset="0"/>
                <a:cs typeface="B Zar" panose="00000400000000000000" pitchFamily="2" charset="-78"/>
              </a:rPr>
              <a:t>زمان بندی پروژه چگونه ایجاد میشود؟</a:t>
            </a:r>
          </a:p>
          <a:p>
            <a:pPr algn="r" rtl="1"/>
            <a:r>
              <a:rPr lang="fa-IR" sz="2100" dirty="0" smtClean="0">
                <a:latin typeface="Calibri" panose="020F0502020204030204" pitchFamily="34" charset="0"/>
                <a:cs typeface="B Zar" panose="00000400000000000000" pitchFamily="2" charset="-78"/>
              </a:rPr>
              <a:t>چرا نگهداری و مهندسی مجدد،هم برای مدیران و هم دست اندرکاران منف،این همه اهمیت دارد؟</a:t>
            </a:r>
          </a:p>
          <a:p>
            <a:pPr marL="0" indent="0" algn="r" rtl="1">
              <a:buNone/>
            </a:pPr>
            <a:r>
              <a:rPr lang="fa-IR" sz="2100" dirty="0" smtClean="0">
                <a:latin typeface="Calibri" panose="020F0502020204030204" pitchFamily="34" charset="0"/>
                <a:cs typeface="B Zar" panose="00000400000000000000" pitchFamily="2" charset="-78"/>
              </a:rPr>
              <a:t>هنگامی که به این پرسش ها پاسخ گفته شد،برای مدیریت پروژه های نرم افزاری،آماده تر خواهید بود که محصولی با کیفیت بالاتر را در زمان مقرر تحویل دهید.</a:t>
            </a:r>
          </a:p>
          <a:p>
            <a:pPr marL="0" indent="0" algn="r" rtl="1">
              <a:buNone/>
            </a:pPr>
            <a:r>
              <a:rPr lang="fa-IR" sz="2100" dirty="0" smtClean="0">
                <a:latin typeface="Calibri" panose="020F0502020204030204" pitchFamily="34" charset="0"/>
                <a:cs typeface="B Zar" panose="00000400000000000000" pitchFamily="2" charset="-78"/>
              </a:rPr>
              <a:t>به این پرسش ها پاسخ داده شد،مباحثی را خواهید آموخت که ممکن است در سال های آینده تاثیری عمیق بر مهندسی نرم افزار داشته باشد.</a:t>
            </a:r>
            <a:endParaRPr lang="en-US" sz="21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223819"/>
            <a:ext cx="639762" cy="542106"/>
          </a:xfrm>
        </p:spPr>
        <p:txBody>
          <a:bodyPr>
            <a:normAutofit fontScale="92500" lnSpcReduction="20000"/>
          </a:bodyPr>
          <a:lstStyle/>
          <a:p>
            <a:pPr algn="l"/>
            <a:fld id="{227DE054-F1B2-4E36-8B46-7AB8057739AE}" type="slidenum">
              <a:rPr lang="en-US" smtClean="0"/>
              <a:pPr algn="l"/>
              <a:t>2</a:t>
            </a:fld>
            <a:endParaRPr lang="en-US" dirty="0"/>
          </a:p>
        </p:txBody>
      </p:sp>
    </p:spTree>
    <p:extLst>
      <p:ext uri="{BB962C8B-B14F-4D97-AF65-F5344CB8AC3E}">
        <p14:creationId xmlns:p14="http://schemas.microsoft.com/office/powerpoint/2010/main" val="2110758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206477"/>
            <a:ext cx="10558976" cy="5970487"/>
          </a:xfrm>
        </p:spPr>
        <p:txBody>
          <a:bodyPr>
            <a:noAutofit/>
          </a:bodyPr>
          <a:lstStyle/>
          <a:p>
            <a:pPr marL="0" indent="0" algn="r" rtl="1">
              <a:buNone/>
            </a:pPr>
            <a:r>
              <a:rPr lang="fa-IR" sz="2100" dirty="0" smtClean="0">
                <a:latin typeface="Calibri" panose="020F0502020204030204" pitchFamily="34" charset="0"/>
                <a:cs typeface="B Zar" panose="00000400000000000000" pitchFamily="2" charset="-78"/>
              </a:rPr>
              <a:t>حوزه ی پروژه ی نرم افزاری باید عاری از هرگونه ابهام باشد و در سطوح مدیریتی و فنی بتوان آن را درک کرد.بیان حوزه ی نرم افزار باید مقید باشد.یعنی داده های کمی(مثلا تعداد کاربران همزمان،محیط هدف،حداکثر زمان پاسخ دهی مجاز)به صراحت بیان می شوند،قید و بندها و یا محدودیت ها(مثلا هزینه ی محصول،اندازه ی حافظه را محدود میکند)ذکر میشوند و عوامل تسکین دهنده(مثلا این که الگوریتم های مطلوب به خوبی در جاوا موجودند)توصیف میشوند.</a:t>
            </a:r>
          </a:p>
          <a:p>
            <a:pPr marL="0" indent="0" algn="r" rtl="1">
              <a:buNone/>
            </a:pPr>
            <a:r>
              <a:rPr lang="fa-IR" sz="2100" b="1" dirty="0" smtClean="0">
                <a:latin typeface="Calibri" panose="020F0502020204030204" pitchFamily="34" charset="0"/>
                <a:cs typeface="B Zar" panose="00000400000000000000" pitchFamily="2" charset="-78"/>
              </a:rPr>
              <a:t>2-3-24 تجزیه ی مساله</a:t>
            </a:r>
          </a:p>
          <a:p>
            <a:pPr marL="0" indent="0" algn="r" rtl="1">
              <a:buNone/>
            </a:pPr>
            <a:r>
              <a:rPr lang="fa-IR" sz="2100" dirty="0" smtClean="0">
                <a:latin typeface="Calibri" panose="020F0502020204030204" pitchFamily="34" charset="0"/>
                <a:cs typeface="B Zar" panose="00000400000000000000" pitchFamily="2" charset="-78"/>
              </a:rPr>
              <a:t>نجزیه مساله،که گاهی آن را افرازبندی یا خردکردن نیز مینامند،فعالیتی است که هسته ی تحلیل خواسته های نرم افزار را تشکیل می دهد(فصل های6و7).طی فعالیت تعیین حوزه،هیچ تلاشی برای تجزیه ی کامل مساله به عمل نمی آید.درعوض،تجزیه در دو زمینه اصلی انجام میشود</a:t>
            </a:r>
            <a:r>
              <a:rPr lang="fa-IR" sz="2100" dirty="0" smtClean="0">
                <a:latin typeface="Calibri" panose="020F0502020204030204" pitchFamily="34" charset="0"/>
                <a:cs typeface="B Zar" panose="00000400000000000000" pitchFamily="2" charset="-78"/>
                <a:sym typeface="Wingdings" panose="05000000000000000000" pitchFamily="2" charset="2"/>
              </a:rPr>
              <a:t>(1)قابلیت عملیاتی و محتوا(اطلاعاتی)که باید تحویل شود(2)فرایندی که برای تحویل آن بکار میرود.</a:t>
            </a:r>
          </a:p>
          <a:p>
            <a:pPr marL="0" indent="0" algn="r" rtl="1">
              <a:buNone/>
            </a:pPr>
            <a:r>
              <a:rPr lang="fa-IR" sz="2100" dirty="0" smtClean="0">
                <a:latin typeface="Calibri" panose="020F0502020204030204" pitchFamily="34" charset="0"/>
                <a:cs typeface="B Zar" panose="00000400000000000000" pitchFamily="2" charset="-78"/>
                <a:sym typeface="Wingdings" panose="05000000000000000000" pitchFamily="2" charset="2"/>
              </a:rPr>
              <a:t>انسان به طور ذاتی هنگام مواجهه با یک مشکل پیچیده به راهبرد تقسیم و غلبه روی می آورد.به زبان ساده،یک مساله ی پیچیده به مسائل ساده تری افراز میشود که بیشترقابل مدیریت هستند.این راهبردی است که با آغاز برنامه ریزی برای پروژه کاربرد دارد.عملکردهای نرم افزار،که در بیان حوزه توصیف می شوند،ارزیابی و پالایش میشوند.پیش از آغاز برآورد(فصل26)جزئیات بیشتری فراهم شود. چون برآوردهای هم هزینه و هم زمانبندی،جهت گیری عملیتی دارند،غالباً میزانی از تجزیه مفید است.</a:t>
            </a:r>
            <a:br>
              <a:rPr lang="fa-IR" sz="2100" dirty="0" smtClean="0">
                <a:latin typeface="Calibri" panose="020F0502020204030204" pitchFamily="34" charset="0"/>
                <a:cs typeface="B Zar" panose="00000400000000000000" pitchFamily="2" charset="-78"/>
                <a:sym typeface="Wingdings" panose="05000000000000000000" pitchFamily="2" charset="2"/>
              </a:rPr>
            </a:br>
            <a:r>
              <a:rPr lang="fa-IR" sz="2100" dirty="0" smtClean="0">
                <a:latin typeface="Calibri" panose="020F0502020204030204" pitchFamily="34" charset="0"/>
                <a:cs typeface="B Zar" panose="00000400000000000000" pitchFamily="2" charset="-78"/>
                <a:sym typeface="Wingdings" panose="05000000000000000000" pitchFamily="2" charset="2"/>
              </a:rPr>
              <a:t>بطور مشابه،اشیای داده ای یامحتوای اصلی،به اجزای سازنده شات تجزیه میشوند و درکی منطقی از اطلاعات تولید شده توسط نرم افزار  فراهم مس آورند.</a:t>
            </a:r>
          </a:p>
          <a:p>
            <a:pPr marL="0" indent="0" algn="r" rtl="1">
              <a:buNone/>
            </a:pPr>
            <a:r>
              <a:rPr lang="fa-IR" sz="2100" dirty="0" smtClean="0">
                <a:latin typeface="Calibri" panose="020F0502020204030204" pitchFamily="34" charset="0"/>
                <a:cs typeface="B Zar" panose="00000400000000000000" pitchFamily="2" charset="-78"/>
                <a:sym typeface="Wingdings" panose="05000000000000000000" pitchFamily="2" charset="2"/>
              </a:rPr>
              <a:t>برای مثال،پروژه ای را در نظر بگیرید که محصول آن یک واژه پرداز جدید است.ازجمله ویژگی های منحصر به فرد این محصول،گفتار پیوسته،ورودی صفحه کلید مجازی از طریق صفحه لمسی،ویژگی های ویرایش-کپی خودکار کاملا پیچیده،قابلیت صفحه آرایی،استخراج خودکار نمایه و فهرست مندرجات،وغیره است.</a:t>
            </a:r>
            <a:endParaRPr lang="en-US" sz="21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20</a:t>
            </a:fld>
            <a:endParaRPr lang="en-US" dirty="0"/>
          </a:p>
        </p:txBody>
      </p:sp>
    </p:spTree>
    <p:extLst>
      <p:ext uri="{BB962C8B-B14F-4D97-AF65-F5344CB8AC3E}">
        <p14:creationId xmlns:p14="http://schemas.microsoft.com/office/powerpoint/2010/main" val="1545443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0550"/>
            <a:ext cx="10515600" cy="5586413"/>
          </a:xfrm>
        </p:spPr>
        <p:txBody>
          <a:bodyPr>
            <a:normAutofit/>
          </a:bodyPr>
          <a:lstStyle/>
          <a:p>
            <a:pPr marL="0" indent="0" algn="r" rtl="1">
              <a:buNone/>
            </a:pPr>
            <a:r>
              <a:rPr lang="fa-IR" sz="2200" dirty="0" smtClean="0">
                <a:latin typeface="Calibri" panose="020F0502020204030204" pitchFamily="34" charset="0"/>
                <a:cs typeface="B Zar" panose="00000400000000000000" pitchFamily="2" charset="-78"/>
              </a:rPr>
              <a:t>مدیر پروژه نخست باید یک بیان حوزه تهیه کند که این ویژگی ها (و سایرویژگی های رایج نظیر ویرایش،مدیریت فایل،تولید سند)را مقید کند.برای مثال،آیا ورودی گفتاری به گونه ای است که کاربر باید محصول را برای آشنایی با صدای خودش «آموزش» دهد؟</a:t>
            </a:r>
          </a:p>
          <a:p>
            <a:pPr marL="0" indent="0" algn="r" rtl="1">
              <a:buNone/>
            </a:pPr>
            <a:r>
              <a:rPr lang="fa-IR" sz="2200" dirty="0" smtClean="0">
                <a:latin typeface="Calibri" panose="020F0502020204030204" pitchFamily="34" charset="0"/>
                <a:cs typeface="B Zar" panose="00000400000000000000" pitchFamily="2" charset="-78"/>
              </a:rPr>
              <a:t>بطور مشخص،ویژگی ویرایش-کپی چه قابلیت هایی را فراهم می آورد؟قابلیت صفحه آرایی تا چه حد پیچیده خواهد بود و آیا قابلیت های ناشی از صفحه لمسی را نیز در بر خواهد گرفت؟</a:t>
            </a:r>
          </a:p>
          <a:p>
            <a:pPr marL="0" indent="0" algn="r" rtl="1">
              <a:buNone/>
            </a:pPr>
            <a:r>
              <a:rPr lang="fa-IR" sz="2200" dirty="0" smtClean="0">
                <a:latin typeface="Calibri" panose="020F0502020204030204" pitchFamily="34" charset="0"/>
                <a:cs typeface="B Zar" panose="00000400000000000000" pitchFamily="2" charset="-78"/>
              </a:rPr>
              <a:t>با تکامل پیدا کردن بیان حوزه،سطح نخستی از افرازبندی طبیعتاًرخ میدهد.تیم پروژه در میابد که بخش بازاریابی با مشتریان بالقوه صحبت کرده است و فهمیده است که عملکرد های زیر باید بخشی از قابلیت ویرایش-کپی باشند:</a:t>
            </a:r>
          </a:p>
          <a:p>
            <a:pPr marL="0" indent="0" algn="r" rtl="1">
              <a:buNone/>
            </a:pPr>
            <a:r>
              <a:rPr lang="fa-IR" sz="2200" dirty="0" smtClean="0">
                <a:latin typeface="Calibri" panose="020F0502020204030204" pitchFamily="34" charset="0"/>
                <a:cs typeface="B Zar" panose="00000400000000000000" pitchFamily="2" charset="-78"/>
              </a:rPr>
              <a:t>(1)اصلاح غلط های املایی،(2)اصلاح غلط های دیتوری(3)اصلاح ارجاعات برای مستندات بزرگ(مثلا این که آیا ارجاع به یک مدخل کتاب شناسی در فهرست منابع،درست هست یاخیر)،(4)پیاده سازی یک سبک واحد برای همساز کردن ظاهر مستندو(5)اعتبارسنجی بخش ها و فصا های برای مستندات بزرگ.هرکدام از این ویژگی هامستلزم پیاده سازی یک عملکرد فرعی جداگانه در نرم افزاراست&gt;هرکدام از این عملکردهای فرعی را نیز میتوان تجزیه کرد.</a:t>
            </a:r>
          </a:p>
          <a:p>
            <a:pPr marL="0" indent="0" algn="r" rtl="1">
              <a:buNone/>
            </a:pP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739716" y="6172200"/>
            <a:ext cx="467524" cy="593725"/>
          </a:xfrm>
        </p:spPr>
        <p:txBody>
          <a:bodyPr>
            <a:normAutofit fontScale="70000" lnSpcReduction="20000"/>
          </a:bodyPr>
          <a:lstStyle/>
          <a:p>
            <a:pPr algn="l"/>
            <a:fld id="{227DE054-F1B2-4E36-8B46-7AB8057739AE}" type="slidenum">
              <a:rPr lang="en-US" smtClean="0"/>
              <a:pPr algn="l"/>
              <a:t>21</a:t>
            </a:fld>
            <a:endParaRPr lang="en-US"/>
          </a:p>
        </p:txBody>
      </p:sp>
    </p:spTree>
    <p:extLst>
      <p:ext uri="{BB962C8B-B14F-4D97-AF65-F5344CB8AC3E}">
        <p14:creationId xmlns:p14="http://schemas.microsoft.com/office/powerpoint/2010/main" val="23456421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65472"/>
            <a:ext cx="8542107" cy="870154"/>
          </a:xfrm>
        </p:spPr>
        <p:txBody>
          <a:bodyPr>
            <a:normAutofit/>
          </a:bodyPr>
          <a:lstStyle/>
          <a:p>
            <a:pPr algn="r"/>
            <a:r>
              <a:rPr lang="fa-IR" sz="3200" b="1" dirty="0" smtClean="0">
                <a:latin typeface="Calibri" panose="020F0502020204030204" pitchFamily="34" charset="0"/>
                <a:cs typeface="B Nazanin" panose="00000400000000000000" pitchFamily="2" charset="-78"/>
              </a:rPr>
              <a:t>4-24 فرایند</a:t>
            </a:r>
            <a:endParaRPr lang="en-US" sz="3200" b="1"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1150374" y="1371600"/>
            <a:ext cx="9984658" cy="4539622"/>
          </a:xfrm>
        </p:spPr>
        <p:txBody>
          <a:bodyPr>
            <a:normAutofit/>
          </a:bodyPr>
          <a:lstStyle/>
          <a:p>
            <a:pPr marL="0" indent="0" algn="r" rtl="1">
              <a:buNone/>
            </a:pPr>
            <a:r>
              <a:rPr lang="fa-IR" sz="2200" dirty="0" smtClean="0">
                <a:latin typeface="Calibri" panose="020F0502020204030204" pitchFamily="34" charset="0"/>
                <a:cs typeface="B Zar" panose="00000400000000000000" pitchFamily="2" charset="-78"/>
              </a:rPr>
              <a:t>فعالیت های چار(فصل2)که فرایند نرم افزار را مشخص می کنند،برای تمامی پروژه های نرم افزاری قابل استفاده اند.مساله،انتخاب مدل فرایندی برای نرم افزاری که قراراست توسط تیم پروژه مهندسی شود.</a:t>
            </a:r>
          </a:p>
          <a:p>
            <a:pPr marL="0" indent="0" algn="r" rtl="1">
              <a:buNone/>
            </a:pPr>
            <a:r>
              <a:rPr lang="fa-IR" sz="2200" dirty="0" smtClean="0">
                <a:latin typeface="Calibri" panose="020F0502020204030204" pitchFamily="34" charset="0"/>
                <a:cs typeface="B Zar" panose="00000400000000000000" pitchFamily="2" charset="-78"/>
              </a:rPr>
              <a:t>تیم شما باید تصمیم بگیرد که کدام مدل فرایندی برای(1)مشتریان که محصول را درخواست کرده اند و افرادی که کار را انجام میدهند،(2)خصوصیات خوده محصول و(3)محیط پروژه ای که تیم نرم افزاری در آن کار میکند،از همه مناسب تر است.هنگامی که مدل فرایندی انتخاب شد،تیم باید براساس مجموعه فعالیت های چارچوبی فرایند،یک برنامه ریزی مقدماتی برای پروژه تعریف کند.یعنی،یک برنامه ریزی کامل که وظابف کاری لازم برای ایجاد فعالیت های چارچوبی را منعکس کند.این فعالیت ها را اختصار در بخش های بعدی مورد کاوش قرار خواهیم داد و در فصل26با جزئیات بیشتری به آن ها خواهیم پرداخت.</a:t>
            </a:r>
          </a:p>
          <a:p>
            <a:pPr marL="0" indent="0" algn="r" rtl="1">
              <a:buNone/>
            </a:pPr>
            <a:r>
              <a:rPr lang="fa-IR" sz="2200" b="1" dirty="0" smtClean="0">
                <a:latin typeface="Calibri" panose="020F0502020204030204" pitchFamily="34" charset="0"/>
                <a:cs typeface="B Zar" panose="00000400000000000000" pitchFamily="2" charset="-78"/>
              </a:rPr>
              <a:t>1-4-24 امتزاج محصول فرایند</a:t>
            </a:r>
          </a:p>
          <a:p>
            <a:pPr marL="0" indent="0" algn="r" rtl="1">
              <a:buNone/>
            </a:pPr>
            <a:r>
              <a:rPr lang="fa-IR" sz="2200" dirty="0" smtClean="0">
                <a:latin typeface="Calibri" panose="020F0502020204030204" pitchFamily="34" charset="0"/>
                <a:cs typeface="B Zar" panose="00000400000000000000" pitchFamily="2" charset="-78"/>
              </a:rPr>
              <a:t>برنامه ریزی برای پروژه با امتزاج محصول و فرایند آغاز میشود.هر عملکردی که قراراست تیم شما مهندسی کند،باید از یک مجموعه فعالیت های چارچوبی عبور کند که برای سازمان نرم افزاری شما تعریف شده اند.</a:t>
            </a:r>
          </a:p>
          <a:p>
            <a:pPr marL="0" indent="0" algn="r" rtl="1">
              <a:buNone/>
            </a:pPr>
            <a:endParaRPr lang="en-US" sz="22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04612" y="6172200"/>
            <a:ext cx="702628" cy="593725"/>
          </a:xfrm>
        </p:spPr>
        <p:txBody>
          <a:bodyPr>
            <a:normAutofit lnSpcReduction="10000"/>
          </a:bodyPr>
          <a:lstStyle/>
          <a:p>
            <a:pPr algn="l"/>
            <a:fld id="{227DE054-F1B2-4E36-8B46-7AB8057739AE}" type="slidenum">
              <a:rPr lang="en-US" smtClean="0"/>
              <a:pPr algn="l"/>
              <a:t>22</a:t>
            </a:fld>
            <a:endParaRPr lang="en-US" dirty="0"/>
          </a:p>
        </p:txBody>
      </p:sp>
    </p:spTree>
    <p:extLst>
      <p:ext uri="{BB962C8B-B14F-4D97-AF65-F5344CB8AC3E}">
        <p14:creationId xmlns:p14="http://schemas.microsoft.com/office/powerpoint/2010/main" val="41474262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6632" y="419100"/>
            <a:ext cx="9896168" cy="5757863"/>
          </a:xfrm>
        </p:spPr>
        <p:txBody>
          <a:bodyPr>
            <a:noAutofit/>
          </a:bodyPr>
          <a:lstStyle/>
          <a:p>
            <a:pPr marL="0" indent="0" algn="r" rtl="1">
              <a:buNone/>
            </a:pPr>
            <a:r>
              <a:rPr lang="fa-IR" sz="2000" dirty="0" smtClean="0">
                <a:latin typeface="Calibri" panose="020F0502020204030204" pitchFamily="34" charset="0"/>
                <a:cs typeface="B Zar" panose="00000400000000000000" pitchFamily="2" charset="-78"/>
              </a:rPr>
              <a:t>فرض کنید که سازمان،فعالیت های چارچوبی کلی(ارتباطات،برنامه ریزی،مدل یازی،ساخت و استقرار)بحث شده در فصل دو را اتخاذ کرده است.اعضای تیمی که روی یک عملکرد محصول کار میکنند،هرکدام از این این فعالیت های چارچوبی را روی آن اعمال کنند.در اصل،ماتریسی مشابه شکل 1-24ایجاد میشود.</a:t>
            </a:r>
          </a:p>
          <a:p>
            <a:pPr marL="0" indent="0" algn="r" rtl="1">
              <a:buNone/>
            </a:pPr>
            <a:r>
              <a:rPr lang="fa-IR" sz="2000" dirty="0" smtClean="0">
                <a:latin typeface="Calibri" panose="020F0502020204030204" pitchFamily="34" charset="0"/>
                <a:cs typeface="B Zar" panose="00000400000000000000" pitchFamily="2" charset="-78"/>
              </a:rPr>
              <a:t>عملکرد های محصول اصلی(دراین شکل،عملکرد های نرم افزاز واژه پرداز ذکر شده دربخش قبل،نشان داده شده است)درطرف ستون سمت چپ فهرست شده اند. فعالیت های چارچوبی در سطر بالایی فهرست شده اند.وظایف کاری مهندسی نرم افزار(برای هر فعالیت چارچوبی)درسطر بعدی وارد میشوند.وظیفه مدیر پروژه(و سایر اعضای تیم)براورد منابع لازم برای هرسلول از ماتریس،تاریخ آغاز و پایان وظایف مربوط به هر سلول و محصولات کاری تولید شده در نتیجه هر وظیفه است.این فعالیت ها در فصل 26مورد بحث قرار خواهیم گرفت.</a:t>
            </a:r>
          </a:p>
          <a:p>
            <a:pPr marL="0" indent="0" algn="r" rtl="1">
              <a:buNone/>
            </a:pPr>
            <a:r>
              <a:rPr lang="fa-IR" sz="2000" b="1" dirty="0" smtClean="0">
                <a:latin typeface="Calibri" panose="020F0502020204030204" pitchFamily="34" charset="0"/>
                <a:cs typeface="B Zar" panose="00000400000000000000" pitchFamily="2" charset="-78"/>
              </a:rPr>
              <a:t>2-4-24 تجزیه ی فرایند</a:t>
            </a:r>
          </a:p>
          <a:p>
            <a:pPr marL="0" indent="0" algn="r" rtl="1">
              <a:buNone/>
            </a:pPr>
            <a:r>
              <a:rPr lang="fa-IR" sz="2000" dirty="0" smtClean="0">
                <a:latin typeface="Calibri" panose="020F0502020204030204" pitchFamily="34" charset="0"/>
                <a:cs typeface="B Zar" panose="00000400000000000000" pitchFamily="2" charset="-78"/>
              </a:rPr>
              <a:t>یک تیم نرم افزاری باید در گزینش بهترین مدل فرایندی برای پروژه و وظایف مهندسی نرم افزار و تشکیل دهنده آن مدل از انعطاف پذیری بسیار بالایی برخوردار باشد.یک پروژه نسبتا کوچک مشابه به آنچه که در گذشته انجام شده است،به بهترین نحو با استفاده از ترتیبی خطی قابل انجام است.اگر مهلت تحویل چنان تنگ باشد که عملکرد کامل را نتوان در مهلت مقرر تحویل داد،ممکن است راهبرد افزایشی،بهترین انتخاب باشد.بطور مشابه،پروژه هایی با خصوصیات دیگر(مثلا خواسته های نامعین،فناوری پیشرفته،مشتریان مشکل پسند،توان بالقوه در استفاده ی مجدد)به انتخاب سایر مدل های فرایندی می انجامد.</a:t>
            </a:r>
          </a:p>
          <a:p>
            <a:pPr marL="0" indent="0" algn="r" rtl="1">
              <a:buNone/>
            </a:pPr>
            <a:r>
              <a:rPr lang="fa-IR" sz="2000" dirty="0" smtClean="0">
                <a:latin typeface="Calibri" panose="020F0502020204030204" pitchFamily="34" charset="0"/>
                <a:cs typeface="B Zar" panose="00000400000000000000" pitchFamily="2" charset="-78"/>
              </a:rPr>
              <a:t>هنگامی که مدل فرایندی انتخاب شد، چارچوب فرآیند بر آن تطبیق داده میشود.درهرمورد،چارچوب کلی فرایند که بعداًمورد بحث قرار میگیرد،قابل استفاده خواهد بود.این چارچوب برای مدل های خطی،مدل های تکراری و افزایشی و مدل های تکاملی و حتی مدل های همروند یا مونتاژ مولفه ها جواب خواهد داد.چارچوب فرایند،ماهیتی ثابت دارد و به عنوان مبنایی برای تمامی کارهای انجام شده توسط سازمان نرم افزاری عمل میکند.</a:t>
            </a:r>
          </a:p>
          <a:p>
            <a:pPr marL="0" indent="0" algn="r" rtl="1">
              <a:buNone/>
            </a:pPr>
            <a:endParaRPr lang="en-US" sz="20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23</a:t>
            </a:fld>
            <a:endParaRPr lang="en-US" dirty="0"/>
          </a:p>
        </p:txBody>
      </p:sp>
    </p:spTree>
    <p:extLst>
      <p:ext uri="{BB962C8B-B14F-4D97-AF65-F5344CB8AC3E}">
        <p14:creationId xmlns:p14="http://schemas.microsoft.com/office/powerpoint/2010/main" val="697614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703" y="368710"/>
            <a:ext cx="10633587" cy="5808253"/>
          </a:xfrm>
        </p:spPr>
        <p:txBody>
          <a:bodyPr>
            <a:noAutofit/>
          </a:bodyPr>
          <a:lstStyle/>
          <a:p>
            <a:pPr marL="0" indent="0" algn="r" rtl="1">
              <a:buNone/>
            </a:pPr>
            <a:r>
              <a:rPr lang="fa-IR" sz="2100" dirty="0" smtClean="0">
                <a:latin typeface="Calibri" panose="020F0502020204030204" pitchFamily="34" charset="0"/>
                <a:cs typeface="B Zar" panose="00000400000000000000" pitchFamily="2" charset="-78"/>
              </a:rPr>
              <a:t>به هر حال،وظایف کاری واقعی متغیرند.تجزیه ی فرایند،هنگامی آغاز میشود که مدیر پروژه بپرسد:«این فعالیت چارچوبی را چگونه انجام میدهیم؟»برای مثال،یک پروژه ی نسبتاً ساده و کوچک ممکن است برای فعالیت ارتباطات به وظایف کاری زیر نیاز</a:t>
            </a:r>
          </a:p>
          <a:p>
            <a:pPr marL="0" indent="0" algn="r" rtl="1">
              <a:buNone/>
            </a:pPr>
            <a:r>
              <a:rPr lang="fa-IR" sz="2100" dirty="0" smtClean="0">
                <a:latin typeface="Calibri" panose="020F0502020204030204" pitchFamily="34" charset="0"/>
                <a:cs typeface="B Zar" panose="00000400000000000000" pitchFamily="2" charset="-78"/>
              </a:rPr>
              <a:t> داشته باشد:</a:t>
            </a:r>
          </a:p>
          <a:p>
            <a:pPr marL="0" indent="0" algn="r" rtl="1">
              <a:buNone/>
            </a:pPr>
            <a:r>
              <a:rPr lang="fa-IR" sz="2100" dirty="0" smtClean="0">
                <a:latin typeface="Calibri" panose="020F0502020204030204" pitchFamily="34" charset="0"/>
                <a:cs typeface="B Zar" panose="00000400000000000000" pitchFamily="2" charset="-78"/>
              </a:rPr>
              <a:t>1.تهیه ی فهرستی از مسائل</a:t>
            </a:r>
          </a:p>
          <a:p>
            <a:pPr marL="0" indent="0" algn="r" rtl="1">
              <a:buNone/>
            </a:pPr>
            <a:r>
              <a:rPr lang="fa-IR" sz="2100" dirty="0" smtClean="0">
                <a:latin typeface="Calibri" panose="020F0502020204030204" pitchFamily="34" charset="0"/>
                <a:cs typeface="B Zar" panose="00000400000000000000" pitchFamily="2" charset="-78"/>
              </a:rPr>
              <a:t>2.دیدار با ذی نفع ها برای پرداختن به این مسائل</a:t>
            </a:r>
          </a:p>
          <a:p>
            <a:pPr marL="0" indent="0" algn="r" rtl="1">
              <a:buNone/>
            </a:pPr>
            <a:r>
              <a:rPr lang="fa-IR" sz="2100" dirty="0" smtClean="0">
                <a:latin typeface="Calibri" panose="020F0502020204030204" pitchFamily="34" charset="0"/>
                <a:cs typeface="B Zar" panose="00000400000000000000" pitchFamily="2" charset="-78"/>
              </a:rPr>
              <a:t>3.تهیه ی بیان حوزه</a:t>
            </a:r>
          </a:p>
          <a:p>
            <a:pPr marL="0" indent="0" algn="r" rtl="1">
              <a:buNone/>
            </a:pPr>
            <a:r>
              <a:rPr lang="fa-IR" sz="2100" dirty="0" smtClean="0">
                <a:latin typeface="Calibri" panose="020F0502020204030204" pitchFamily="34" charset="0"/>
                <a:cs typeface="B Zar" panose="00000400000000000000" pitchFamily="2" charset="-78"/>
              </a:rPr>
              <a:t>4.مرور بیان حوزه از تمامی جهت ها</a:t>
            </a:r>
          </a:p>
          <a:p>
            <a:pPr marL="0" indent="0" algn="r" rtl="1">
              <a:buNone/>
            </a:pPr>
            <a:r>
              <a:rPr lang="fa-IR" sz="2100" dirty="0" smtClean="0">
                <a:latin typeface="Calibri" panose="020F0502020204030204" pitchFamily="34" charset="0"/>
                <a:cs typeface="B Zar" panose="00000400000000000000" pitchFamily="2" charset="-78"/>
              </a:rPr>
              <a:t>5.اصلاح بیان حوزه بنا به نیاز</a:t>
            </a:r>
          </a:p>
          <a:p>
            <a:pPr marL="0" indent="0" algn="r" rtl="1">
              <a:buNone/>
            </a:pPr>
            <a:r>
              <a:rPr lang="fa-IR" sz="2100" dirty="0" smtClean="0">
                <a:latin typeface="Calibri" panose="020F0502020204030204" pitchFamily="34" charset="0"/>
                <a:cs typeface="B Zar" panose="00000400000000000000" pitchFamily="2" charset="-78"/>
              </a:rPr>
              <a:t>این رویداد ها که ممکن است در مدت زمانی کمتر از 48 ساعت به وقوع بپیوندند،نشان گر تجزیه ی فرایندی هستند که برای پروژه های کوچک و نسبتاًساده مناسب هستند.اکنون پروژه ای پیچیده تر را در نظر بگیرید که حوزه ای گسترده تر را دربر میگیرد و تاثیر تجاری چشمگیری دارد.چنین پروژه ای ممکن است نیازمند وظایف کاری زیر برای ارتباطات باشد:</a:t>
            </a:r>
          </a:p>
          <a:p>
            <a:pPr marL="0" indent="0" algn="r" rtl="1">
              <a:buNone/>
            </a:pPr>
            <a:r>
              <a:rPr lang="fa-IR" sz="2100" dirty="0" smtClean="0">
                <a:latin typeface="Calibri" panose="020F0502020204030204" pitchFamily="34" charset="0"/>
                <a:cs typeface="B Zar" panose="00000400000000000000" pitchFamily="2" charset="-78"/>
              </a:rPr>
              <a:t>1.مرور درخواست مشتری</a:t>
            </a:r>
          </a:p>
          <a:p>
            <a:pPr marL="0" indent="0" algn="r" rtl="1">
              <a:buNone/>
            </a:pPr>
            <a:r>
              <a:rPr lang="fa-IR" sz="2100" dirty="0" smtClean="0">
                <a:latin typeface="Calibri" panose="020F0502020204030204" pitchFamily="34" charset="0"/>
                <a:cs typeface="B Zar" panose="00000400000000000000" pitchFamily="2" charset="-78"/>
              </a:rPr>
              <a:t>2.برنامه ریزی یک نشست رسمی و تسهیل شده با تمامی ذی نفع ها</a:t>
            </a:r>
          </a:p>
          <a:p>
            <a:pPr marL="0" indent="0" algn="r" rtl="1">
              <a:buNone/>
            </a:pPr>
            <a:r>
              <a:rPr lang="fa-IR" sz="2100" dirty="0" smtClean="0">
                <a:latin typeface="Calibri" panose="020F0502020204030204" pitchFamily="34" charset="0"/>
                <a:cs typeface="B Zar" panose="00000400000000000000" pitchFamily="2" charset="-78"/>
              </a:rPr>
              <a:t>3.اجرای پژوهش برای مشخص کردن راهکار پیشنهادی و رویکردی موجود</a:t>
            </a:r>
            <a:endParaRPr lang="en-US" sz="21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6963"/>
            <a:ext cx="624522" cy="593725"/>
          </a:xfrm>
        </p:spPr>
        <p:txBody>
          <a:bodyPr>
            <a:normAutofit lnSpcReduction="10000"/>
          </a:bodyPr>
          <a:lstStyle/>
          <a:p>
            <a:pPr algn="l"/>
            <a:fld id="{227DE054-F1B2-4E36-8B46-7AB8057739AE}" type="slidenum">
              <a:rPr lang="en-US" smtClean="0"/>
              <a:pPr algn="l"/>
              <a:t>24</a:t>
            </a:fld>
            <a:endParaRPr lang="en-US" dirty="0"/>
          </a:p>
        </p:txBody>
      </p:sp>
    </p:spTree>
    <p:extLst>
      <p:ext uri="{BB962C8B-B14F-4D97-AF65-F5344CB8AC3E}">
        <p14:creationId xmlns:p14="http://schemas.microsoft.com/office/powerpoint/2010/main" val="2547570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5300"/>
            <a:ext cx="10515600" cy="5681663"/>
          </a:xfrm>
        </p:spPr>
        <p:txBody>
          <a:bodyPr>
            <a:normAutofit/>
          </a:bodyPr>
          <a:lstStyle/>
          <a:p>
            <a:pPr marL="0" indent="0" algn="r" rtl="1">
              <a:buNone/>
            </a:pPr>
            <a:r>
              <a:rPr lang="fa-IR" sz="2200" dirty="0" smtClean="0">
                <a:latin typeface="Calibri" panose="020F0502020204030204" pitchFamily="34" charset="0"/>
                <a:cs typeface="B Zar" panose="00000400000000000000" pitchFamily="2" charset="-78"/>
              </a:rPr>
              <a:t>4.تهیه ی یک«سند کاری» و دستورالعملی برای نشست رسمی</a:t>
            </a:r>
          </a:p>
          <a:p>
            <a:pPr marL="0" indent="0" algn="r" rtl="1">
              <a:buNone/>
            </a:pPr>
            <a:r>
              <a:rPr lang="fa-IR" sz="2200" dirty="0" smtClean="0">
                <a:latin typeface="Calibri" panose="020F0502020204030204" pitchFamily="34" charset="0"/>
                <a:cs typeface="B Zar" panose="00000400000000000000" pitchFamily="2" charset="-78"/>
              </a:rPr>
              <a:t>5.اجرای نشست</a:t>
            </a:r>
          </a:p>
          <a:p>
            <a:pPr marL="0" indent="0" algn="r" rtl="1">
              <a:buNone/>
            </a:pPr>
            <a:r>
              <a:rPr lang="fa-IR" sz="2200" dirty="0" smtClean="0">
                <a:latin typeface="Calibri" panose="020F0502020204030204" pitchFamily="34" charset="0"/>
                <a:cs typeface="B Zar" panose="00000400000000000000" pitchFamily="2" charset="-78"/>
              </a:rPr>
              <a:t>6.توسعه ریز مشخصه ایی که ویژگی های داده ای،عملیات و رفتاری نرم افزار را منعکس کند.</a:t>
            </a:r>
          </a:p>
          <a:p>
            <a:pPr marL="0" indent="0" algn="r" rtl="1">
              <a:buNone/>
            </a:pPr>
            <a:r>
              <a:rPr lang="fa-IR" sz="2200" dirty="0" smtClean="0">
                <a:latin typeface="Calibri" panose="020F0502020204030204" pitchFamily="34" charset="0"/>
                <a:cs typeface="B Zar" panose="00000400000000000000" pitchFamily="2" charset="-78"/>
              </a:rPr>
              <a:t>به طریق دیگر،توسعه ی</a:t>
            </a:r>
            <a:r>
              <a:rPr lang="en-US" sz="2200" dirty="0" smtClean="0">
                <a:latin typeface="Calibri" panose="020F0502020204030204" pitchFamily="34" charset="0"/>
                <a:cs typeface="B Zar" panose="00000400000000000000" pitchFamily="2" charset="-78"/>
              </a:rPr>
              <a:t> use case</a:t>
            </a:r>
            <a:r>
              <a:rPr lang="fa-IR" sz="2200" dirty="0" smtClean="0">
                <a:latin typeface="Calibri" panose="020F0502020204030204" pitchFamily="34" charset="0"/>
                <a:cs typeface="B Zar" panose="00000400000000000000" pitchFamily="2" charset="-78"/>
              </a:rPr>
              <a:t>هایی که نرم افزار را از دیدگاه کاربر توصیف کنند.</a:t>
            </a:r>
          </a:p>
          <a:p>
            <a:pPr marL="0" indent="0" algn="r" rtl="1">
              <a:buNone/>
            </a:pPr>
            <a:r>
              <a:rPr lang="fa-IR" sz="2200" dirty="0" smtClean="0">
                <a:latin typeface="Calibri" panose="020F0502020204030204" pitchFamily="34" charset="0"/>
                <a:cs typeface="B Zar" panose="00000400000000000000" pitchFamily="2" charset="-78"/>
              </a:rPr>
              <a:t>7.مرور هرکدام از ریزمشخصه ها یا</a:t>
            </a:r>
            <a:r>
              <a:rPr lang="en-US" sz="2200" dirty="0" smtClean="0">
                <a:latin typeface="Calibri" panose="020F0502020204030204" pitchFamily="34" charset="0"/>
                <a:cs typeface="B Zar" panose="00000400000000000000" pitchFamily="2" charset="-78"/>
              </a:rPr>
              <a:t>use case</a:t>
            </a:r>
            <a:r>
              <a:rPr lang="fa-IR" sz="2200" dirty="0" smtClean="0">
                <a:latin typeface="Calibri" panose="020F0502020204030204" pitchFamily="34" charset="0"/>
                <a:cs typeface="B Zar" panose="00000400000000000000" pitchFamily="2" charset="-78"/>
              </a:rPr>
              <a:t>ها برای صحت،سازگاری و فقدان ابهام.</a:t>
            </a:r>
          </a:p>
          <a:p>
            <a:pPr marL="0" indent="0" algn="r" rtl="1">
              <a:buNone/>
            </a:pPr>
            <a:r>
              <a:rPr lang="fa-IR" sz="2200" dirty="0" smtClean="0">
                <a:latin typeface="Calibri" panose="020F0502020204030204" pitchFamily="34" charset="0"/>
                <a:cs typeface="B Zar" panose="00000400000000000000" pitchFamily="2" charset="-78"/>
              </a:rPr>
              <a:t>8.مونتاژ این ریز مشخصه ها برای رسیدن به مستندی برای تعیین حوزه.</a:t>
            </a:r>
          </a:p>
          <a:p>
            <a:pPr marL="0" indent="0" algn="r" rtl="1">
              <a:buNone/>
            </a:pPr>
            <a:r>
              <a:rPr lang="fa-IR" sz="2200" dirty="0" smtClean="0">
                <a:latin typeface="Calibri" panose="020F0502020204030204" pitchFamily="34" charset="0"/>
                <a:cs typeface="B Zar" panose="00000400000000000000" pitchFamily="2" charset="-78"/>
              </a:rPr>
              <a:t>9.مرور مستندات تعیین حوزه یا جمع آوری </a:t>
            </a:r>
            <a:r>
              <a:rPr lang="en-US" sz="2200" dirty="0">
                <a:latin typeface="Calibri" panose="020F0502020204030204" pitchFamily="34" charset="0"/>
                <a:cs typeface="B Zar" panose="00000400000000000000" pitchFamily="2" charset="-78"/>
              </a:rPr>
              <a:t>use </a:t>
            </a:r>
            <a:r>
              <a:rPr lang="en-US" sz="2200" dirty="0" smtClean="0">
                <a:latin typeface="Calibri" panose="020F0502020204030204" pitchFamily="34" charset="0"/>
                <a:cs typeface="B Zar" panose="00000400000000000000" pitchFamily="2" charset="-78"/>
              </a:rPr>
              <a:t>case</a:t>
            </a:r>
            <a:r>
              <a:rPr lang="fa-IR" sz="2200" dirty="0" smtClean="0">
                <a:latin typeface="Calibri" panose="020F0502020204030204" pitchFamily="34" charset="0"/>
                <a:cs typeface="B Zar" panose="00000400000000000000" pitchFamily="2" charset="-78"/>
              </a:rPr>
              <a:t> از تمامی جهت ها</a:t>
            </a:r>
          </a:p>
          <a:p>
            <a:pPr marL="0" indent="0" algn="r" rtl="1">
              <a:buNone/>
            </a:pPr>
            <a:r>
              <a:rPr lang="fa-IR" sz="2200" dirty="0" smtClean="0">
                <a:latin typeface="Calibri" panose="020F0502020204030204" pitchFamily="34" charset="0"/>
                <a:cs typeface="B Zar" panose="00000400000000000000" pitchFamily="2" charset="-78"/>
              </a:rPr>
              <a:t>10.اصلاح مستندات تعیین حوزه یا </a:t>
            </a:r>
            <a:r>
              <a:rPr lang="en-US" sz="2200" dirty="0">
                <a:latin typeface="Calibri" panose="020F0502020204030204" pitchFamily="34" charset="0"/>
                <a:cs typeface="B Zar" panose="00000400000000000000" pitchFamily="2" charset="-78"/>
              </a:rPr>
              <a:t>use </a:t>
            </a:r>
            <a:r>
              <a:rPr lang="en-US" sz="2200" dirty="0" smtClean="0">
                <a:latin typeface="Calibri" panose="020F0502020204030204" pitchFamily="34" charset="0"/>
                <a:cs typeface="B Zar" panose="00000400000000000000" pitchFamily="2" charset="-78"/>
              </a:rPr>
              <a:t>case</a:t>
            </a:r>
            <a:r>
              <a:rPr lang="fa-IR" sz="2200" dirty="0" smtClean="0">
                <a:latin typeface="Calibri" panose="020F0502020204030204" pitchFamily="34" charset="0"/>
                <a:cs typeface="B Zar" panose="00000400000000000000" pitchFamily="2" charset="-78"/>
              </a:rPr>
              <a:t>ها بنا به نیاز.</a:t>
            </a:r>
          </a:p>
          <a:p>
            <a:pPr marL="0" indent="0" algn="r" rtl="1">
              <a:buNone/>
            </a:pPr>
            <a:r>
              <a:rPr lang="fa-IR" sz="2200" dirty="0" smtClean="0">
                <a:latin typeface="Calibri" panose="020F0502020204030204" pitchFamily="34" charset="0"/>
                <a:cs typeface="B Zar" panose="00000400000000000000" pitchFamily="2" charset="-78"/>
              </a:rPr>
              <a:t>هردو پروژه یک فعالیت چارچوبی اجرا میکنند که آن را ارتباطات می نامیم،ولی تیم پروژه ی نخست،نیمی از وظایف مهندسی نرم افزار تیم دوم را انجام میدهد.</a:t>
            </a: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25</a:t>
            </a:fld>
            <a:endParaRPr lang="en-US" dirty="0"/>
          </a:p>
        </p:txBody>
      </p:sp>
    </p:spTree>
    <p:extLst>
      <p:ext uri="{BB962C8B-B14F-4D97-AF65-F5344CB8AC3E}">
        <p14:creationId xmlns:p14="http://schemas.microsoft.com/office/powerpoint/2010/main" val="3806437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12956"/>
            <a:ext cx="8760875" cy="739952"/>
          </a:xfrm>
        </p:spPr>
        <p:txBody>
          <a:bodyPr>
            <a:normAutofit/>
          </a:bodyPr>
          <a:lstStyle/>
          <a:p>
            <a:pPr algn="r" rtl="1"/>
            <a:r>
              <a:rPr lang="fa-IR" sz="3200" b="1" dirty="0" smtClean="0">
                <a:latin typeface="Calibri" panose="020F0502020204030204" pitchFamily="34" charset="0"/>
                <a:cs typeface="B Nazanin" panose="00000400000000000000" pitchFamily="2" charset="-78"/>
              </a:rPr>
              <a:t>5-24 پروژه</a:t>
            </a:r>
            <a:endParaRPr lang="en-US" sz="3200" b="1"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427703" y="1327355"/>
            <a:ext cx="10926097" cy="5530645"/>
          </a:xfrm>
        </p:spPr>
        <p:txBody>
          <a:bodyPr>
            <a:normAutofit fontScale="92500" lnSpcReduction="10000"/>
          </a:bodyPr>
          <a:lstStyle/>
          <a:p>
            <a:pPr marL="0" indent="0" algn="r" rtl="1">
              <a:buNone/>
            </a:pPr>
            <a:r>
              <a:rPr lang="fa-IR" sz="2100" dirty="0" smtClean="0">
                <a:latin typeface="Calibri" panose="020F0502020204030204" pitchFamily="34" charset="0"/>
                <a:cs typeface="B Zar" panose="00000400000000000000" pitchFamily="2" charset="-78"/>
              </a:rPr>
              <a:t>به منظور مدیریت یک پروژه نرم افزاری موفق، باید بدانید چه چیزهایی ممکن است به خطا برود به طوری که بتوانید ازمشکلات بپرهیزید.جان ربل[</a:t>
            </a:r>
            <a:r>
              <a:rPr lang="en-US" sz="2100" dirty="0" smtClean="0">
                <a:latin typeface="Calibri" panose="020F0502020204030204" pitchFamily="34" charset="0"/>
                <a:cs typeface="B Zar" panose="00000400000000000000" pitchFamily="2" charset="-78"/>
              </a:rPr>
              <a:t>Ree99</a:t>
            </a:r>
            <a:r>
              <a:rPr lang="fa-IR" sz="2100" dirty="0" smtClean="0">
                <a:latin typeface="Calibri" panose="020F0502020204030204" pitchFamily="34" charset="0"/>
                <a:cs typeface="B Zar" panose="00000400000000000000" pitchFamily="2" charset="-78"/>
              </a:rPr>
              <a:t>]در یک مقاله عالی درباره ی پروژه های نرم افزاری ده علامت تعریف میکند که نشان میدهد یک پروژه ی سیستم های اطلاعاتی در معرض خطر است:</a:t>
            </a:r>
          </a:p>
          <a:p>
            <a:pPr marL="0" indent="0" algn="r" rtl="1">
              <a:buNone/>
            </a:pPr>
            <a:r>
              <a:rPr lang="fa-IR" sz="2100" dirty="0" smtClean="0">
                <a:latin typeface="Calibri" panose="020F0502020204030204" pitchFamily="34" charset="0"/>
                <a:cs typeface="B Zar" panose="00000400000000000000" pitchFamily="2" charset="-78"/>
              </a:rPr>
              <a:t>1.متخصصان نرم افزار،نیاز های مشتری را نمیفهمند.</a:t>
            </a:r>
          </a:p>
          <a:p>
            <a:pPr marL="0" indent="0" algn="r" rtl="1">
              <a:buNone/>
            </a:pPr>
            <a:r>
              <a:rPr lang="fa-IR" sz="2100" dirty="0" smtClean="0">
                <a:latin typeface="Calibri" panose="020F0502020204030204" pitchFamily="34" charset="0"/>
                <a:cs typeface="B Zar" panose="00000400000000000000" pitchFamily="2" charset="-78"/>
              </a:rPr>
              <a:t>2.حوزه ی محصول به خوبی تعریف نشده است</a:t>
            </a:r>
          </a:p>
          <a:p>
            <a:pPr marL="0" indent="0" algn="r" rtl="1">
              <a:buNone/>
            </a:pPr>
            <a:r>
              <a:rPr lang="fa-IR" sz="2100" dirty="0" smtClean="0">
                <a:latin typeface="Calibri" panose="020F0502020204030204" pitchFamily="34" charset="0"/>
                <a:cs typeface="B Zar" panose="00000400000000000000" pitchFamily="2" charset="-78"/>
              </a:rPr>
              <a:t>3.تغییرات بخوبی مدیریت نمیشود</a:t>
            </a:r>
          </a:p>
          <a:p>
            <a:pPr marL="0" indent="0" algn="r" rtl="1">
              <a:buNone/>
            </a:pPr>
            <a:r>
              <a:rPr lang="fa-IR" sz="2100" dirty="0" smtClean="0">
                <a:latin typeface="Calibri" panose="020F0502020204030204" pitchFamily="34" charset="0"/>
                <a:cs typeface="B Zar" panose="00000400000000000000" pitchFamily="2" charset="-78"/>
              </a:rPr>
              <a:t>4.فناوری انتخاب شده تغییر میکند.</a:t>
            </a:r>
          </a:p>
          <a:p>
            <a:pPr marL="0" indent="0" algn="r" rtl="1">
              <a:buNone/>
            </a:pPr>
            <a:r>
              <a:rPr lang="fa-IR" sz="2100" dirty="0" smtClean="0">
                <a:latin typeface="Calibri" panose="020F0502020204030204" pitchFamily="34" charset="0"/>
                <a:cs typeface="B Zar" panose="00000400000000000000" pitchFamily="2" charset="-78"/>
              </a:rPr>
              <a:t>5. نیازهای تجاری،تغییر میکند[یاخوب تعریف نشده اند]</a:t>
            </a:r>
          </a:p>
          <a:p>
            <a:pPr marL="0" indent="0" algn="r" rtl="1">
              <a:buNone/>
            </a:pPr>
            <a:r>
              <a:rPr lang="fa-IR" sz="2100" dirty="0" smtClean="0">
                <a:latin typeface="Calibri" panose="020F0502020204030204" pitchFamily="34" charset="0"/>
                <a:cs typeface="B Zar" panose="00000400000000000000" pitchFamily="2" charset="-78"/>
              </a:rPr>
              <a:t>6.مهلت ها واقع بینانه نیستند.</a:t>
            </a:r>
          </a:p>
          <a:p>
            <a:pPr marL="0" indent="0" algn="r" rtl="1">
              <a:buNone/>
            </a:pPr>
            <a:r>
              <a:rPr lang="fa-IR" sz="2100" dirty="0" smtClean="0">
                <a:latin typeface="Calibri" panose="020F0502020204030204" pitchFamily="34" charset="0"/>
                <a:cs typeface="B Zar" panose="00000400000000000000" pitchFamily="2" charset="-78"/>
              </a:rPr>
              <a:t>7.کاربران مقاوم هستند.</a:t>
            </a:r>
          </a:p>
          <a:p>
            <a:pPr marL="0" indent="0" algn="r" rtl="1">
              <a:buNone/>
            </a:pPr>
            <a:r>
              <a:rPr lang="fa-IR" sz="2100" dirty="0" smtClean="0">
                <a:latin typeface="Calibri" panose="020F0502020204030204" pitchFamily="34" charset="0"/>
                <a:cs typeface="B Zar" panose="00000400000000000000" pitchFamily="2" charset="-78"/>
              </a:rPr>
              <a:t>8.حمایت از دست میرود.(یاهرگز بطور مناسب به دست نیامده است.)</a:t>
            </a:r>
          </a:p>
          <a:p>
            <a:pPr marL="0" indent="0" algn="r" rtl="1">
              <a:buNone/>
            </a:pPr>
            <a:r>
              <a:rPr lang="fa-IR" sz="2100" dirty="0" smtClean="0">
                <a:latin typeface="Calibri" panose="020F0502020204030204" pitchFamily="34" charset="0"/>
                <a:cs typeface="B Zar" panose="00000400000000000000" pitchFamily="2" charset="-78"/>
              </a:rPr>
              <a:t>9.تیم پروژه فاقد افرادی با مهارت های مناسب است.</a:t>
            </a:r>
          </a:p>
          <a:p>
            <a:pPr marL="0" indent="0" algn="r" rtl="1">
              <a:buNone/>
            </a:pPr>
            <a:r>
              <a:rPr lang="fa-IR" sz="2100" dirty="0" smtClean="0">
                <a:latin typeface="Calibri" panose="020F0502020204030204" pitchFamily="34" charset="0"/>
                <a:cs typeface="B Zar" panose="00000400000000000000" pitchFamily="2" charset="-78"/>
              </a:rPr>
              <a:t>10.مدیران(ودست اندرکاران)از بهترین کارها و درس های فراگرفته پرهیز میکنند.</a:t>
            </a:r>
            <a:endParaRPr lang="en-US" sz="21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26</a:t>
            </a:fld>
            <a:endParaRPr lang="en-US" dirty="0"/>
          </a:p>
        </p:txBody>
      </p:sp>
    </p:spTree>
    <p:extLst>
      <p:ext uri="{BB962C8B-B14F-4D97-AF65-F5344CB8AC3E}">
        <p14:creationId xmlns:p14="http://schemas.microsoft.com/office/powerpoint/2010/main" val="3555093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750"/>
            <a:ext cx="10267335" cy="5510213"/>
          </a:xfrm>
        </p:spPr>
        <p:txBody>
          <a:bodyPr>
            <a:normAutofit/>
          </a:bodyPr>
          <a:lstStyle/>
          <a:p>
            <a:pPr marL="0" indent="0" algn="r" rtl="1">
              <a:buNone/>
            </a:pPr>
            <a:r>
              <a:rPr lang="fa-IR" sz="2100" dirty="0" smtClean="0">
                <a:latin typeface="Calibri" panose="020F0502020204030204" pitchFamily="34" charset="0"/>
                <a:cs typeface="B Zar" panose="00000400000000000000" pitchFamily="2" charset="-78"/>
              </a:rPr>
              <a:t>حرفه ای های این صنعت ،هنگام بحث درباره ی پروژه های نرم افزاری دشوار،قالباً به قاعده ی90-901 اشاره میکنند.نود درصد نخست یک سیستم،نود درصد از کل کار وزمان تخصیص یافته را میگیرد[</a:t>
            </a:r>
            <a:r>
              <a:rPr lang="en-US" sz="2100" dirty="0" smtClean="0">
                <a:latin typeface="Calibri" panose="020F0502020204030204" pitchFamily="34" charset="0"/>
                <a:cs typeface="B Zar" panose="00000400000000000000" pitchFamily="2" charset="-78"/>
              </a:rPr>
              <a:t>Zah94</a:t>
            </a:r>
            <a:r>
              <a:rPr lang="fa-IR" sz="2100" dirty="0" smtClean="0">
                <a:latin typeface="Calibri" panose="020F0502020204030204" pitchFamily="34" charset="0"/>
                <a:cs typeface="B Zar" panose="00000400000000000000" pitchFamily="2" charset="-78"/>
              </a:rPr>
              <a:t>]ریشه های قاعده ی90-90را میتوان در نشانه های ذکر شده در فهرست بالا یافت اما بدبینی کافی است!یک مدیر چگونه باید عمل کند تا از مسائل ذکر شده در بالا بپرهیزد؟ریل[</a:t>
            </a:r>
            <a:r>
              <a:rPr lang="en-US" sz="2100" dirty="0" smtClean="0">
                <a:latin typeface="Calibri" panose="020F0502020204030204" pitchFamily="34" charset="0"/>
                <a:cs typeface="B Zar" panose="00000400000000000000" pitchFamily="2" charset="-78"/>
              </a:rPr>
              <a:t>Ree99</a:t>
            </a:r>
            <a:r>
              <a:rPr lang="fa-IR" sz="2100" dirty="0" smtClean="0">
                <a:latin typeface="Calibri" panose="020F0502020204030204" pitchFamily="34" charset="0"/>
                <a:cs typeface="B Zar" panose="00000400000000000000" pitchFamily="2" charset="-78"/>
              </a:rPr>
              <a:t>]یک رویکرد پنج بخشی مبتنی بر عقل سلیم برای پروژه های نرم افزاری پیشنهاد میکند.</a:t>
            </a:r>
          </a:p>
          <a:p>
            <a:pPr marL="0" indent="0" algn="r" rtl="1">
              <a:buNone/>
            </a:pPr>
            <a:r>
              <a:rPr lang="fa-IR" sz="2100" dirty="0" smtClean="0">
                <a:latin typeface="Calibri" panose="020F0502020204030204" pitchFamily="34" charset="0"/>
                <a:cs typeface="B Zar" panose="00000400000000000000" pitchFamily="2" charset="-78"/>
              </a:rPr>
              <a:t>1.برای شروع،درست گام بردارید. برای این منظور باید سخت(خیلی سخت)کارکنید تا مساله ای را که قرار است حل شود،بفهمید و سپس اهداف و انتظارات واقع بینانه ای برای تمامی افراد درگیر در پروژه وضع کنید.تشکیل تیم درست (بخش3-2-24)و اعطای خودمختاری،ابتکار عمل و فن آوری لازم به اعضای تیم، این وضعیت را تقویت میکنئ.</a:t>
            </a:r>
          </a:p>
          <a:p>
            <a:pPr marL="0" indent="0" algn="r" rtl="1">
              <a:buNone/>
            </a:pPr>
            <a:r>
              <a:rPr lang="fa-IR" sz="2100" dirty="0" smtClean="0">
                <a:latin typeface="Calibri" panose="020F0502020204030204" pitchFamily="34" charset="0"/>
                <a:cs typeface="B Zar" panose="00000400000000000000" pitchFamily="2" charset="-78"/>
              </a:rPr>
              <a:t>2.نیروی پیشرانه را حفظ کنید بسیاری از پروژه ها شروع خوبی دارند ولی به آهستگی دچار از هم پاشیدگی میشوند.برای حفظ نیروی پیشرانه،مدیر پروژه باید انگیزه هایی ایجاد کند که رویگردانی اعضای تیم از مسیر اصلی را به حداقل برساند،تیم باید در هر وظیفه ای که به انجام میرساند،برکیفیت تاکید کند و مدیر ارشد باد هرکاری را که لازم است،انجام دهدتا سرراه تیم قرار نگیرد.</a:t>
            </a:r>
          </a:p>
          <a:p>
            <a:pPr marL="0" indent="0" algn="r" rtl="1">
              <a:buNone/>
            </a:pPr>
            <a:r>
              <a:rPr lang="fa-IR" sz="2100" dirty="0" smtClean="0">
                <a:latin typeface="Calibri" panose="020F0502020204030204" pitchFamily="34" charset="0"/>
                <a:cs typeface="B Zar" panose="00000400000000000000" pitchFamily="2" charset="-78"/>
              </a:rPr>
              <a:t>3.فرایند را ردگیری کنید.برای یک پروژه نرم افزاری،پیشرفت به تولید محصولات کاری(مثلاًمدل ها، کدهای منبع،مجموعه ی موارد آزمون)به عنوان بخشی از فعالیت تضمین کیفیت(بااستفاده از مرور های فنی)تولید و تصویب میشوند.بعلاوه فرایند نرم افزاری و موازین پروژه(فصل25)را میتوان جمع آوری کرد و برای ارزشیابی پیشرفت کار بر حسب میانگین های توسعه یافته برا سازمان توسعه ی نرم افزار بکاربرد</a:t>
            </a:r>
            <a:endParaRPr lang="en-US" sz="21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27</a:t>
            </a:fld>
            <a:endParaRPr lang="en-US" dirty="0"/>
          </a:p>
        </p:txBody>
      </p:sp>
    </p:spTree>
    <p:extLst>
      <p:ext uri="{BB962C8B-B14F-4D97-AF65-F5344CB8AC3E}">
        <p14:creationId xmlns:p14="http://schemas.microsoft.com/office/powerpoint/2010/main" val="753217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208342" cy="5262563"/>
          </a:xfrm>
        </p:spPr>
        <p:txBody>
          <a:bodyPr>
            <a:normAutofit/>
          </a:bodyPr>
          <a:lstStyle/>
          <a:p>
            <a:pPr marL="0" indent="0" algn="r" rtl="1">
              <a:buNone/>
            </a:pPr>
            <a:r>
              <a:rPr lang="fa-IR" sz="2200" dirty="0" smtClean="0">
                <a:latin typeface="Calibri" panose="020F0502020204030204" pitchFamily="34" charset="0"/>
                <a:cs typeface="B Zar" panose="00000400000000000000" pitchFamily="2" charset="-78"/>
              </a:rPr>
              <a:t>4.هوش مندانه تصمیم بگیرید. در اصل،تصمبم هایی که مدیر پروژه و تیم نرم افزاری میگیرند،باید به گونه ای باشد که «سادگی»حفظ شود.هرگاه امکان داشت،تصمیم بگیرید که از نرم افزار های تجاری،یا مولفه ها و الگوهای موجود در بازار استفاده کنید،تصمیم بگیرید که در صورت دسترسی به روش های استاندارد از واسطه های سفارشی پرهیز کنید و تصمیم بگیرید به وظایف پیچیده یا خطرناک، زمانی بیش از آنکه فکر میکنید لازم باشد،اختصاص دهید(به هر دقیقه از این زمان نیاز خواهید داشت)</a:t>
            </a:r>
          </a:p>
          <a:p>
            <a:pPr marL="0" indent="0" algn="r" rtl="1">
              <a:buNone/>
            </a:pPr>
            <a:r>
              <a:rPr lang="fa-IR" sz="2200" dirty="0" smtClean="0">
                <a:latin typeface="Calibri" panose="020F0502020204030204" pitchFamily="34" charset="0"/>
                <a:cs typeface="B Zar" panose="00000400000000000000" pitchFamily="2" charset="-78"/>
              </a:rPr>
              <a:t>5.پس از اتمام پروژه آن را کالبد شکافی کنید.برای استخراج درس هایی که از هرپروژه میگیرید،یک سازوکار مناسب وضع کنید.زمان بندی های برنامه ریزی شده و واقعی را ارزیابی کنید،معیارهای پروژه نرم افزاری را جمع آوری و تحلیل کنید،از مشتریان اعضای تیم،بازخوردبگیرید و یافته های خود را به شکل کتبی ثبت کنید.</a:t>
            </a: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28</a:t>
            </a:fld>
            <a:endParaRPr lang="en-US" dirty="0"/>
          </a:p>
        </p:txBody>
      </p:sp>
    </p:spTree>
    <p:extLst>
      <p:ext uri="{BB962C8B-B14F-4D97-AF65-F5344CB8AC3E}">
        <p14:creationId xmlns:p14="http://schemas.microsoft.com/office/powerpoint/2010/main" val="3653772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261872" y="365760"/>
                <a:ext cx="9692640" cy="787147"/>
              </a:xfrm>
            </p:spPr>
            <p:txBody>
              <a:bodyPr>
                <a:normAutofit/>
              </a:bodyPr>
              <a:lstStyle/>
              <a:p>
                <a:pPr algn="r" rtl="1"/>
                <a:r>
                  <a:rPr lang="fa-IR" sz="3200" b="1" dirty="0" smtClean="0">
                    <a:latin typeface="Calibri" panose="020F0502020204030204" pitchFamily="34" charset="0"/>
                    <a:cs typeface="B Nazanin" panose="00000400000000000000" pitchFamily="2" charset="-78"/>
                  </a:rPr>
                  <a:t>6-24 اصل</a:t>
                </a:r>
                <a14:m>
                  <m:oMath xmlns:m="http://schemas.openxmlformats.org/officeDocument/2006/math">
                    <m:sSup>
                      <m:sSupPr>
                        <m:ctrlPr>
                          <a:rPr lang="en-US" sz="3200" b="1" i="1" dirty="0" smtClean="0">
                            <a:latin typeface="Cambria Math" panose="02040503050406030204" pitchFamily="18" charset="0"/>
                            <a:cs typeface="Calibri" panose="020F0502020204030204" pitchFamily="34" charset="0"/>
                          </a:rPr>
                        </m:ctrlPr>
                      </m:sSupPr>
                      <m:e>
                        <m:r>
                          <a:rPr lang="en-US" sz="3200" b="1" i="1" dirty="0" smtClean="0">
                            <a:latin typeface="Cambria Math" panose="02040503050406030204" pitchFamily="18" charset="0"/>
                            <a:cs typeface="Calibri" panose="020F0502020204030204" pitchFamily="34" charset="0"/>
                          </a:rPr>
                          <m:t>𝑾</m:t>
                        </m:r>
                      </m:e>
                      <m:sup>
                        <m:r>
                          <a:rPr lang="en-US" sz="3200" b="1" i="1" dirty="0" smtClean="0">
                            <a:latin typeface="Cambria Math" panose="02040503050406030204" pitchFamily="18" charset="0"/>
                            <a:cs typeface="Calibri" panose="020F0502020204030204" pitchFamily="34" charset="0"/>
                          </a:rPr>
                          <m:t>𝟐</m:t>
                        </m:r>
                      </m:sup>
                    </m:sSup>
                    <m:r>
                      <a:rPr lang="en-US" sz="3200" b="1" i="1" dirty="0" smtClean="0">
                        <a:latin typeface="Cambria Math" panose="02040503050406030204" pitchFamily="18" charset="0"/>
                        <a:cs typeface="Calibri" panose="020F0502020204030204" pitchFamily="34" charset="0"/>
                      </a:rPr>
                      <m:t> </m:t>
                    </m:r>
                    <m:r>
                      <a:rPr lang="en-US" sz="3200" b="1" i="1" dirty="0" smtClean="0">
                        <a:latin typeface="Cambria Math" panose="02040503050406030204" pitchFamily="18" charset="0"/>
                        <a:cs typeface="Calibri" panose="020F0502020204030204" pitchFamily="34" charset="0"/>
                      </a:rPr>
                      <m:t>𝑯𝑯</m:t>
                    </m:r>
                  </m:oMath>
                </a14:m>
                <a:endParaRPr lang="en-US" sz="3200" b="1" dirty="0">
                  <a:latin typeface="Calibri" panose="020F0502020204030204" pitchFamily="34" charset="0"/>
                  <a:cs typeface="B Nazanin" panose="00000400000000000000" pitchFamily="2" charset="-78"/>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261872" y="365760"/>
                <a:ext cx="9692640" cy="787147"/>
              </a:xfrm>
              <a:blipFill>
                <a:blip r:embed="rId2"/>
                <a:stretch>
                  <a:fillRect r="-1635"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878" y="1152907"/>
                <a:ext cx="10028904" cy="4758315"/>
              </a:xfrm>
            </p:spPr>
            <p:txBody>
              <a:bodyPr>
                <a:normAutofit lnSpcReduction="10000"/>
              </a:bodyPr>
              <a:lstStyle/>
              <a:p>
                <a:pPr marL="0" indent="0" algn="r" rtl="1">
                  <a:buNone/>
                </a:pPr>
                <a:r>
                  <a:rPr lang="fa-IR" sz="2200" dirty="0" smtClean="0">
                    <a:latin typeface="Calibri" panose="020F0502020204030204" pitchFamily="34" charset="0"/>
                    <a:cs typeface="B Zar" panose="00000400000000000000" pitchFamily="2" charset="-78"/>
                  </a:rPr>
                  <a:t>بری بوهم دریک مقاله ی عالی درباره ی پروژه ها و فرایند های نرم افزاری چنین میگوید:«شما به یک عصر سازماندهی نیاز دارید که به فراخور پروژه های ساده،طرح های ساده فراهم آورد.ـ»بوهم،رویکردی را پیشنهاد میکند که به اهداف پروژه،نقاط عطف و زمانبندی ها،مسئولیت ها،رویکرد های فنی و مدیریتی و منابع مورد نیاز میپردازد.او این رویکرد را </a:t>
                </a:r>
                <a:r>
                  <a:rPr lang="fa-IR" sz="2200" dirty="0">
                    <a:latin typeface="Calibri" panose="020F0502020204030204" pitchFamily="34" charset="0"/>
                    <a:cs typeface="B Zar" panose="00000400000000000000" pitchFamily="2" charset="-78"/>
                  </a:rPr>
                  <a:t>اصل</a:t>
                </a:r>
                <a14:m>
                  <m:oMath xmlns:m="http://schemas.openxmlformats.org/officeDocument/2006/math">
                    <m:sSup>
                      <m:sSupPr>
                        <m:ctrlPr>
                          <a:rPr lang="en-US" sz="2200" i="1" dirty="0">
                            <a:latin typeface="Cambria Math" panose="02040503050406030204" pitchFamily="18" charset="0"/>
                            <a:cs typeface="Calibri" panose="020F0502020204030204" pitchFamily="34" charset="0"/>
                          </a:rPr>
                        </m:ctrlPr>
                      </m:sSupPr>
                      <m:e>
                        <m:r>
                          <a:rPr lang="en-US" sz="2200" b="0" i="1" dirty="0">
                            <a:latin typeface="Cambria Math" panose="02040503050406030204" pitchFamily="18" charset="0"/>
                            <a:cs typeface="Calibri" panose="020F0502020204030204" pitchFamily="34" charset="0"/>
                          </a:rPr>
                          <m:t>𝑊</m:t>
                        </m:r>
                      </m:e>
                      <m:sup>
                        <m:r>
                          <a:rPr lang="en-US" sz="2200" b="0" i="1" dirty="0">
                            <a:latin typeface="Cambria Math" panose="02040503050406030204" pitchFamily="18" charset="0"/>
                            <a:cs typeface="Calibri" panose="020F0502020204030204" pitchFamily="34" charset="0"/>
                          </a:rPr>
                          <m:t>2</m:t>
                        </m:r>
                      </m:sup>
                    </m:sSup>
                    <m:r>
                      <a:rPr lang="en-US" sz="2200" b="0" i="1" dirty="0">
                        <a:latin typeface="Cambria Math" panose="02040503050406030204" pitchFamily="18" charset="0"/>
                        <a:cs typeface="Calibri" panose="020F0502020204030204" pitchFamily="34" charset="0"/>
                      </a:rPr>
                      <m:t> </m:t>
                    </m:r>
                    <m:r>
                      <a:rPr lang="en-US" sz="2200" b="0" i="1" dirty="0">
                        <a:latin typeface="Cambria Math" panose="02040503050406030204" pitchFamily="18" charset="0"/>
                        <a:cs typeface="Calibri" panose="020F0502020204030204" pitchFamily="34" charset="0"/>
                      </a:rPr>
                      <m:t>𝐻𝐻</m:t>
                    </m:r>
                  </m:oMath>
                </a14:m>
                <a:r>
                  <a:rPr lang="fa-IR" sz="2200" dirty="0" smtClean="0">
                    <a:latin typeface="Calibri" panose="020F0502020204030204" pitchFamily="34" charset="0"/>
                    <a:cs typeface="B Zar" panose="00000400000000000000" pitchFamily="2" charset="-78"/>
                  </a:rPr>
                  <a:t> مینامد.این رویکرد از پس یک سری پرسش تعیین میشود که پاسخ به آن ها به تعییت خصوصیات کلیدی پروژه و برنامه ریزی پروژه می انجامد:</a:t>
                </a:r>
              </a:p>
              <a:p>
                <a:pPr marL="0" indent="0" algn="r" rtl="1">
                  <a:buNone/>
                </a:pPr>
                <a:r>
                  <a:rPr lang="fa-IR" sz="2200" dirty="0" smtClean="0">
                    <a:latin typeface="Calibri" panose="020F0502020204030204" pitchFamily="34" charset="0"/>
                    <a:cs typeface="B Zar" panose="00000400000000000000" pitchFamily="2" charset="-78"/>
                  </a:rPr>
                  <a:t>این سیستم چرا تهیه میشود؟همه ذی نفع ها باید اعتبار دلایل تجاری کار نرم افزاری را مورد ارزیابی قرار دهند.آیا هدف تجاری،صرف هزینه و وقت آدم ها را توجیه میکند؟</a:t>
                </a:r>
              </a:p>
              <a:p>
                <a:pPr marL="0" indent="0" algn="r" rtl="1">
                  <a:buNone/>
                </a:pPr>
                <a:r>
                  <a:rPr lang="fa-IR" sz="2200" dirty="0" smtClean="0">
                    <a:latin typeface="Calibri" panose="020F0502020204030204" pitchFamily="34" charset="0"/>
                    <a:cs typeface="B Zar" panose="00000400000000000000" pitchFamily="2" charset="-78"/>
                  </a:rPr>
                  <a:t>چه کاری انجام خواهد شد؟مجموعه کارهای لازم برای پروژه تعریف میشود.</a:t>
                </a:r>
              </a:p>
              <a:p>
                <a:pPr marL="0" indent="0" algn="r" rtl="1">
                  <a:buNone/>
                </a:pPr>
                <a:r>
                  <a:rPr lang="fa-IR" sz="2200" dirty="0" smtClean="0">
                    <a:latin typeface="Calibri" panose="020F0502020204030204" pitchFamily="34" charset="0"/>
                    <a:cs typeface="B Zar" panose="00000400000000000000" pitchFamily="2" charset="-78"/>
                  </a:rPr>
                  <a:t>در چه زمانی لنجلم خواهد شد؟تیم با تعیین اینکه وظایف پروژه در چه زمانی باید انجام شود و چه زمانی باید به نقاط عطف رسید،زمانبندی پروژه را تعیین میکند.</a:t>
                </a:r>
              </a:p>
              <a:p>
                <a:pPr marL="0" indent="0" algn="r" rtl="1">
                  <a:buNone/>
                </a:pPr>
                <a:r>
                  <a:rPr lang="fa-IR" sz="2200" dirty="0" smtClean="0">
                    <a:latin typeface="Calibri" panose="020F0502020204030204" pitchFamily="34" charset="0"/>
                    <a:cs typeface="B Zar" panose="00000400000000000000" pitchFamily="2" charset="-78"/>
                  </a:rPr>
                  <a:t>چه کسی مسئول هر وظیفه ای است؟نقش هریک از اعضای تیم نرم افزاری تعیین میشود.</a:t>
                </a:r>
              </a:p>
              <a:p>
                <a:pPr marL="0" indent="0" algn="r" rtl="1">
                  <a:buNone/>
                </a:pPr>
                <a:r>
                  <a:rPr lang="fa-IR" sz="2200" dirty="0" smtClean="0">
                    <a:latin typeface="Calibri" panose="020F0502020204030204" pitchFamily="34" charset="0"/>
                    <a:cs typeface="B Zar" panose="00000400000000000000" pitchFamily="2" charset="-78"/>
                  </a:rPr>
                  <a:t>به لجاظ سازمانی چه جایگاهی دارند؟همه ی مسئولیت ها و نقش ها به دست اندرکاران نرم افزاری خلاصه نمیشود.</a:t>
                </a:r>
                <a:endParaRPr lang="en-US" sz="2200" dirty="0">
                  <a:latin typeface="Calibri" panose="020F0502020204030204" pitchFamily="34" charset="0"/>
                  <a:cs typeface="B Zar"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878" y="1152907"/>
                <a:ext cx="10028904" cy="4758315"/>
              </a:xfrm>
              <a:blipFill>
                <a:blip r:embed="rId3"/>
                <a:stretch>
                  <a:fillRect l="-304" t="-1793" r="-790"/>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29</a:t>
            </a:fld>
            <a:endParaRPr lang="en-US" dirty="0"/>
          </a:p>
        </p:txBody>
      </p:sp>
    </p:spTree>
    <p:extLst>
      <p:ext uri="{BB962C8B-B14F-4D97-AF65-F5344CB8AC3E}">
        <p14:creationId xmlns:p14="http://schemas.microsoft.com/office/powerpoint/2010/main" val="3017935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7975"/>
            <a:ext cx="10119852" cy="517935"/>
          </a:xfrm>
        </p:spPr>
        <p:txBody>
          <a:bodyPr>
            <a:normAutofit fontScale="90000"/>
          </a:bodyPr>
          <a:lstStyle/>
          <a:p>
            <a:pPr algn="r" rtl="1"/>
            <a:r>
              <a:rPr lang="fa-IR" sz="3200" b="1" dirty="0" smtClean="0">
                <a:latin typeface="Calibri" panose="020F0502020204030204" pitchFamily="34" charset="0"/>
                <a:cs typeface="B Nazanin" panose="00000400000000000000" pitchFamily="2" charset="-78"/>
              </a:rPr>
              <a:t>مفاهیم مدیریت پروژه</a:t>
            </a:r>
            <a:endParaRPr lang="en-US" sz="3200" b="1"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838200" y="825910"/>
            <a:ext cx="10237839" cy="5670139"/>
          </a:xfrm>
        </p:spPr>
        <p:txBody>
          <a:bodyPr>
            <a:noAutofit/>
          </a:bodyPr>
          <a:lstStyle/>
          <a:p>
            <a:pPr marL="0" indent="0" algn="r" rtl="1">
              <a:buNone/>
            </a:pPr>
            <a:r>
              <a:rPr lang="fa-IR" sz="2200" b="1" dirty="0">
                <a:latin typeface="Calibri" panose="020F0502020204030204" pitchFamily="34" charset="0"/>
                <a:cs typeface="B Zar" panose="00000400000000000000" pitchFamily="2" charset="-78"/>
              </a:rPr>
              <a:t>ن</a:t>
            </a:r>
            <a:r>
              <a:rPr lang="fa-IR" sz="2200" b="1" dirty="0" smtClean="0">
                <a:latin typeface="Calibri" panose="020F0502020204030204" pitchFamily="34" charset="0"/>
                <a:cs typeface="B Zar" panose="00000400000000000000" pitchFamily="2" charset="-78"/>
              </a:rPr>
              <a:t>گاهی گذرا</a:t>
            </a:r>
          </a:p>
          <a:p>
            <a:pPr marL="0" indent="0" algn="r" rtl="1">
              <a:buNone/>
            </a:pPr>
            <a:r>
              <a:rPr lang="fa-IR" sz="2200" b="1" dirty="0" smtClean="0">
                <a:latin typeface="Calibri" panose="020F0502020204030204" pitchFamily="34" charset="0"/>
                <a:cs typeface="B Zar" panose="00000400000000000000" pitchFamily="2" charset="-78"/>
              </a:rPr>
              <a:t>مدیریت پروژه نرم افزاری چیست؟</a:t>
            </a:r>
            <a:r>
              <a:rPr lang="fa-IR" sz="2200" dirty="0" smtClean="0">
                <a:latin typeface="Calibri" panose="020F0502020204030204" pitchFamily="34" charset="0"/>
                <a:cs typeface="B Zar" panose="00000400000000000000" pitchFamily="2" charset="-78"/>
              </a:rPr>
              <a:t>گرچه بسیاری از ما(در لحظات سیاه تر زندگی خود)به مدیریت به همان دیده ای نگریسته ایم که دیلبرت می نگرد،هنگام ساخت سیستم های کامپیوتری،مدیریت همچنان فعالیست بسیار ضروری باقی می ماند.مدیرت پروژه شامل برنامه ریزی،پایش و کنترل افراد،فرایند و رویداد هایی میشود که به موازات تکامل نرم افزار از یک مفهوم مقدماتی به استقرار عملیاتی کامل رخ می دهند.</a:t>
            </a:r>
          </a:p>
          <a:p>
            <a:pPr marL="0" indent="0" algn="r" rtl="1">
              <a:buNone/>
            </a:pPr>
            <a:r>
              <a:rPr lang="fa-IR" sz="2200" b="1" dirty="0" smtClean="0">
                <a:latin typeface="Calibri" panose="020F0502020204030204" pitchFamily="34" charset="0"/>
                <a:cs typeface="B Zar" panose="00000400000000000000" pitchFamily="2" charset="-78"/>
              </a:rPr>
              <a:t>چه کسی آن را انجام میدهد؟</a:t>
            </a:r>
            <a:r>
              <a:rPr lang="fa-IR" sz="2200" dirty="0" smtClean="0">
                <a:latin typeface="Calibri" panose="020F0502020204030204" pitchFamily="34" charset="0"/>
                <a:cs typeface="B Zar" panose="00000400000000000000" pitchFamily="2" charset="-78"/>
              </a:rPr>
              <a:t>هرکسی تا اندازه ای«مدیریت میکند»ولی حوزه ی فعالیت های مدیریتی در میان افراد درگیر در یک پروژه ی نرم افزاری متفاوت است.مهندس نرمافزار،فعالیت های روزانه،برنامه ریزی،پایش وکنترل میکنند.مدیران ارشد،ارتباط میان مدیران نرم افزار و مدیران نرم افزار و مدیران تجاری را هماهنگ میکنند.</a:t>
            </a:r>
          </a:p>
          <a:p>
            <a:pPr marL="0" indent="0" algn="r" rtl="1">
              <a:buNone/>
            </a:pPr>
            <a:r>
              <a:rPr lang="fa-IR" sz="2200" b="1" dirty="0" smtClean="0">
                <a:latin typeface="Calibri" panose="020F0502020204030204" pitchFamily="34" charset="0"/>
                <a:cs typeface="B Zar" panose="00000400000000000000" pitchFamily="2" charset="-78"/>
              </a:rPr>
              <a:t>چرا اهمیت دارد؟</a:t>
            </a:r>
            <a:r>
              <a:rPr lang="fa-IR" sz="2200" dirty="0" smtClean="0">
                <a:latin typeface="Calibri" panose="020F0502020204030204" pitchFamily="34" charset="0"/>
                <a:cs typeface="B Zar" panose="00000400000000000000" pitchFamily="2" charset="-78"/>
              </a:rPr>
              <a:t>ساخت نرم افزار کامپیوتری کاری پیچیده است،به ویژه اگر شامل تعداد بسیاری از افراد شود که در مدتی نسبتا طولانی مشغول به کار باشند.از همین رو است که پروژه های نیاز به مدیرت دارند.</a:t>
            </a:r>
          </a:p>
          <a:p>
            <a:pPr marL="0" indent="0" algn="r" rtl="1">
              <a:buNone/>
            </a:pPr>
            <a:r>
              <a:rPr lang="fa-IR" sz="2200" b="1" dirty="0" smtClean="0">
                <a:latin typeface="Calibri" panose="020F0502020204030204" pitchFamily="34" charset="0"/>
                <a:cs typeface="B Zar" panose="00000400000000000000" pitchFamily="2" charset="-78"/>
              </a:rPr>
              <a:t>مراحل کار کدام است؟</a:t>
            </a:r>
            <a:r>
              <a:rPr lang="fa-IR" sz="2200" dirty="0" smtClean="0">
                <a:latin typeface="Calibri" panose="020F0502020204030204" pitchFamily="34" charset="0"/>
                <a:cs typeface="B Zar" panose="00000400000000000000" pitchFamily="2" charset="-78"/>
              </a:rPr>
              <a:t>درک اهمیت این چهارعامل:افراد،محصول،فرایند و پروژه.افراد را باید به گونه ای سازماندهی کرد که کار نرم افزاری را بطور اثربخش انجام دهند.برقراری ارتباط با مشتری و سایر طرف های قرارداد ذی نفع باید به گونه ای رخ دهد که حوزه و نیازمندی های سیستم درک شوند.باید فرایندی انتخاب شود که افراد و محصول،مناسب باشد.پروژه باید با برآورد نیروی کار و زمان تقویمی لازم جهت انجام وظایف کاری،برنامه ریزی شود:تعریف محصولات کاری،با نهادن نقاطی برای چک کردن کیفیت(نقاط بازرسی)و شناسایی سازوکارهایی برایاش و کنترل کار تعریف شده در برنامه ریزی از مراحل کارهستند</a:t>
            </a:r>
          </a:p>
          <a:p>
            <a:pPr marL="0" indent="0" algn="r" rtl="1">
              <a:buNone/>
            </a:pPr>
            <a:endParaRPr lang="fa-IR" sz="2200" b="1" dirty="0" smtClean="0">
              <a:latin typeface="+mj-lt"/>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282813"/>
            <a:ext cx="639762" cy="483112"/>
          </a:xfrm>
        </p:spPr>
        <p:txBody>
          <a:bodyPr>
            <a:normAutofit fontScale="85000" lnSpcReduction="20000"/>
          </a:bodyPr>
          <a:lstStyle/>
          <a:p>
            <a:pPr algn="l"/>
            <a:r>
              <a:rPr lang="en-US" dirty="0" smtClean="0"/>
              <a:t>3</a:t>
            </a:r>
            <a:endParaRPr lang="en-US" dirty="0"/>
          </a:p>
        </p:txBody>
      </p:sp>
    </p:spTree>
    <p:extLst>
      <p:ext uri="{BB962C8B-B14F-4D97-AF65-F5344CB8AC3E}">
        <p14:creationId xmlns:p14="http://schemas.microsoft.com/office/powerpoint/2010/main" val="2729992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68710"/>
                <a:ext cx="10370574" cy="5808253"/>
              </a:xfrm>
            </p:spPr>
            <p:txBody>
              <a:bodyPr>
                <a:noAutofit/>
              </a:bodyPr>
              <a:lstStyle/>
              <a:p>
                <a:pPr marL="0" indent="0" algn="r" rtl="1">
                  <a:buNone/>
                </a:pPr>
                <a:r>
                  <a:rPr lang="fa-IR" sz="2100" dirty="0" smtClean="0">
                    <a:latin typeface="Calibri" panose="020F0502020204030204" pitchFamily="34" charset="0"/>
                    <a:cs typeface="B Zar" panose="00000400000000000000" pitchFamily="2" charset="-78"/>
                  </a:rPr>
                  <a:t>کار به لحاظ فنی و مدیریتی چگونه انجام خواهد شد؟هنگامی که حوزه محصول تعیین شد،یک راهبرد فنی و مدیریتی برای پروژه باید تعیین شود.</a:t>
                </a:r>
              </a:p>
              <a:p>
                <a:pPr marL="0" indent="0" algn="r" rtl="1">
                  <a:buNone/>
                </a:pPr>
                <a:r>
                  <a:rPr lang="fa-IR" sz="2100" dirty="0" smtClean="0">
                    <a:latin typeface="Calibri" panose="020F0502020204030204" pitchFamily="34" charset="0"/>
                    <a:cs typeface="B Zar" panose="00000400000000000000" pitchFamily="2" charset="-78"/>
                  </a:rPr>
                  <a:t>از  هرکدام از منابع چه میزان مورد نیاز است؟پاسه این پرسش با برآورد های به عمل آمده براساس پاسخ پرسش های قبل بدست می آید.</a:t>
                </a:r>
              </a:p>
              <a:p>
                <a:pPr marL="0" indent="0" algn="r" rtl="1">
                  <a:buNone/>
                </a:pPr>
                <a:r>
                  <a:rPr lang="fa-IR" sz="2100" dirty="0" smtClean="0">
                    <a:latin typeface="Calibri" panose="020F0502020204030204" pitchFamily="34" charset="0"/>
                    <a:cs typeface="B Zar" panose="00000400000000000000" pitchFamily="2" charset="-78"/>
                  </a:rPr>
                  <a:t>اصل</a:t>
                </a:r>
                <a14:m>
                  <m:oMath xmlns:m="http://schemas.openxmlformats.org/officeDocument/2006/math">
                    <m:sSup>
                      <m:sSupPr>
                        <m:ctrlPr>
                          <a:rPr lang="en-US" sz="2100" i="1" dirty="0">
                            <a:latin typeface="Cambria Math" panose="02040503050406030204" pitchFamily="18" charset="0"/>
                            <a:cs typeface="Calibri" panose="020F0502020204030204" pitchFamily="34" charset="0"/>
                          </a:rPr>
                        </m:ctrlPr>
                      </m:sSupPr>
                      <m:e>
                        <m:r>
                          <a:rPr lang="en-US" sz="2100" b="0" i="1" dirty="0">
                            <a:latin typeface="Cambria Math" panose="02040503050406030204" pitchFamily="18" charset="0"/>
                            <a:cs typeface="Calibri" panose="020F0502020204030204" pitchFamily="34" charset="0"/>
                          </a:rPr>
                          <m:t>𝑊</m:t>
                        </m:r>
                      </m:e>
                      <m:sup>
                        <m:r>
                          <a:rPr lang="en-US" sz="2100" b="0" i="1" dirty="0">
                            <a:latin typeface="Cambria Math" panose="02040503050406030204" pitchFamily="18" charset="0"/>
                            <a:cs typeface="Calibri" panose="020F0502020204030204" pitchFamily="34" charset="0"/>
                          </a:rPr>
                          <m:t>2</m:t>
                        </m:r>
                      </m:sup>
                    </m:sSup>
                    <m:r>
                      <a:rPr lang="en-US" sz="2100" b="0" i="1" dirty="0">
                        <a:latin typeface="Cambria Math" panose="02040503050406030204" pitchFamily="18" charset="0"/>
                        <a:cs typeface="Calibri" panose="020F0502020204030204" pitchFamily="34" charset="0"/>
                      </a:rPr>
                      <m:t> </m:t>
                    </m:r>
                    <m:r>
                      <a:rPr lang="en-US" sz="2100" b="0" i="1" dirty="0">
                        <a:latin typeface="Cambria Math" panose="02040503050406030204" pitchFamily="18" charset="0"/>
                        <a:cs typeface="Calibri" panose="020F0502020204030204" pitchFamily="34" charset="0"/>
                      </a:rPr>
                      <m:t>𝐻𝐻</m:t>
                    </m:r>
                  </m:oMath>
                </a14:m>
                <a:r>
                  <a:rPr lang="fa-IR" sz="2100" dirty="0" smtClean="0">
                    <a:latin typeface="Calibri" panose="020F0502020204030204" pitchFamily="34" charset="0"/>
                    <a:cs typeface="B Zar" panose="00000400000000000000" pitchFamily="2" charset="-78"/>
                  </a:rPr>
                  <a:t> بوهم فارغ از اندازه یا پیچیدگی،برای هر پروژه نرم افزاری قابل استفاده است.پرسش های ذکر شده در بالا،خلاصه ای عالی از برنامه ریزی برای شما و تیم تان فراهم می آورند.</a:t>
                </a:r>
              </a:p>
              <a:p>
                <a:pPr marL="0" indent="0" algn="r" rtl="1">
                  <a:buNone/>
                </a:pPr>
                <a:r>
                  <a:rPr lang="fa-IR" sz="2100" b="1" dirty="0" smtClean="0">
                    <a:latin typeface="Calibri" panose="020F0502020204030204" pitchFamily="34" charset="0"/>
                    <a:cs typeface="B Zar" panose="00000400000000000000" pitchFamily="2" charset="-78"/>
                  </a:rPr>
                  <a:t>ابزارهای نرم افزاری</a:t>
                </a:r>
              </a:p>
              <a:p>
                <a:pPr marL="0" indent="0" algn="r" rtl="1">
                  <a:buNone/>
                </a:pPr>
                <a:r>
                  <a:rPr lang="fa-IR" sz="2100" b="1" dirty="0" smtClean="0">
                    <a:latin typeface="Calibri" panose="020F0502020204030204" pitchFamily="34" charset="0"/>
                    <a:cs typeface="B Zar" panose="00000400000000000000" pitchFamily="2" charset="-78"/>
                  </a:rPr>
                  <a:t>ابزار هاینرم افزاری برای مدیران پروژه </a:t>
                </a:r>
              </a:p>
              <a:p>
                <a:pPr marL="0" indent="0" algn="r" rtl="1">
                  <a:buNone/>
                </a:pPr>
                <a:r>
                  <a:rPr lang="fa-IR" sz="2100" dirty="0" smtClean="0">
                    <a:latin typeface="Calibri" panose="020F0502020204030204" pitchFamily="34" charset="0"/>
                    <a:cs typeface="B Zar" panose="00000400000000000000" pitchFamily="2" charset="-78"/>
                  </a:rPr>
                  <a:t>«ابزارهای»فهرست شده در اینجا جنبه ی عمومی دارندو برای گسترده ی وسیعی فعالیت های مدیر پروژه قابل استفلده اند.ابزار های تخصصی مدیریت پروژه(مانند ابزار های زمانبندی،ابزار های برابر،ابزار های تحلیل ریسک)در فصل های آینده معرفی خواهد شد.</a:t>
                </a:r>
              </a:p>
              <a:p>
                <a:pPr marL="0" indent="0" algn="r" rtl="1">
                  <a:buNone/>
                </a:pPr>
                <a:r>
                  <a:rPr lang="fa-IR" sz="2100" b="1" dirty="0" smtClean="0">
                    <a:latin typeface="Calibri" panose="020F0502020204030204" pitchFamily="34" charset="0"/>
                    <a:cs typeface="B Zar" panose="00000400000000000000" pitchFamily="2" charset="-78"/>
                  </a:rPr>
                  <a:t>ابزار های نمونه</a:t>
                </a:r>
                <a:endParaRPr lang="fa-IR" sz="2100" dirty="0" smtClean="0">
                  <a:latin typeface="Calibri" panose="020F0502020204030204" pitchFamily="34" charset="0"/>
                  <a:cs typeface="B Zar" panose="00000400000000000000" pitchFamily="2" charset="-78"/>
                </a:endParaRPr>
              </a:p>
              <a:p>
                <a:pPr marL="0" indent="0" algn="r" rtl="1">
                  <a:buNone/>
                </a:pPr>
                <a:r>
                  <a:rPr lang="en-US" sz="2100" b="1" dirty="0" smtClean="0">
                    <a:latin typeface="Calibri" panose="020F0502020204030204" pitchFamily="34" charset="0"/>
                    <a:cs typeface="B Zar" panose="00000400000000000000" pitchFamily="2" charset="-78"/>
                  </a:rPr>
                  <a:t>(</a:t>
                </a:r>
                <a:r>
                  <a:rPr lang="en-US" sz="2100" b="1" dirty="0" smtClean="0">
                    <a:latin typeface="Calibri" panose="020F0502020204030204" pitchFamily="34" charset="0"/>
                    <a:cs typeface="B Zar" panose="00000400000000000000" pitchFamily="2" charset="-78"/>
                    <a:hlinkClick r:id="rId2"/>
                  </a:rPr>
                  <a:t>www.spmn.com) </a:t>
                </a:r>
                <a:r>
                  <a:rPr lang="en-US" sz="2100" dirty="0" err="1" smtClean="0">
                    <a:latin typeface="Calibri" panose="020F0502020204030204" pitchFamily="34" charset="0"/>
                    <a:cs typeface="B Zar" panose="00000400000000000000" pitchFamily="2" charset="-78"/>
                    <a:hlinkClick r:id="rId2"/>
                  </a:rPr>
                  <a:t>Softare</a:t>
                </a:r>
                <a:r>
                  <a:rPr lang="en-US" sz="2100" dirty="0" smtClean="0">
                    <a:latin typeface="Calibri" panose="020F0502020204030204" pitchFamily="34" charset="0"/>
                    <a:cs typeface="B Zar" panose="00000400000000000000" pitchFamily="2" charset="-78"/>
                  </a:rPr>
                  <a:t> Program Manager’s Network</a:t>
                </a:r>
                <a:r>
                  <a:rPr lang="fa-IR" sz="2100" dirty="0" smtClean="0">
                    <a:latin typeface="Calibri" panose="020F0502020204030204" pitchFamily="34" charset="0"/>
                    <a:cs typeface="B Zar" panose="00000400000000000000" pitchFamily="2" charset="-78"/>
                  </a:rPr>
                  <a:t>یک ابزار ساده بنام </a:t>
                </a:r>
                <a:r>
                  <a:rPr lang="en-US" sz="2100" dirty="0" smtClean="0">
                    <a:latin typeface="Calibri" panose="020F0502020204030204" pitchFamily="34" charset="0"/>
                    <a:cs typeface="B Zar" panose="00000400000000000000" pitchFamily="2" charset="-78"/>
                  </a:rPr>
                  <a:t>Project </a:t>
                </a:r>
                <a:r>
                  <a:rPr lang="en-US" sz="2100" dirty="0" err="1" smtClean="0">
                    <a:latin typeface="Calibri" panose="020F0502020204030204" pitchFamily="34" charset="0"/>
                    <a:cs typeface="B Zar" panose="00000400000000000000" pitchFamily="2" charset="-78"/>
                  </a:rPr>
                  <a:t>Contorol</a:t>
                </a:r>
                <a:r>
                  <a:rPr lang="en-US" sz="2100" dirty="0" smtClean="0">
                    <a:latin typeface="Calibri" panose="020F0502020204030204" pitchFamily="34" charset="0"/>
                    <a:cs typeface="B Zar" panose="00000400000000000000" pitchFamily="2" charset="-78"/>
                  </a:rPr>
                  <a:t> Panel</a:t>
                </a:r>
                <a:r>
                  <a:rPr lang="fa-IR" sz="2100" dirty="0" smtClean="0">
                    <a:latin typeface="Calibri" panose="020F0502020204030204" pitchFamily="34" charset="0"/>
                    <a:cs typeface="B Zar" panose="00000400000000000000" pitchFamily="2" charset="-78"/>
                  </a:rPr>
                  <a:t>تهیه کرده است که وضعیت پروژه را بطور مستقیم به آگاهی مدیران پروژه میرساند.این ابزار یک سری «آمپر»دارد که مثل جلو پنجره ی خودروهاست وبا </a:t>
                </a:r>
                <a:r>
                  <a:rPr lang="en-US" sz="2100" dirty="0" smtClean="0">
                    <a:latin typeface="Calibri" panose="020F0502020204030204" pitchFamily="34" charset="0"/>
                    <a:cs typeface="B Zar" panose="00000400000000000000" pitchFamily="2" charset="-78"/>
                  </a:rPr>
                  <a:t>Microsoft Excel</a:t>
                </a:r>
                <a:r>
                  <a:rPr lang="fa-IR" sz="2100" dirty="0" smtClean="0">
                    <a:latin typeface="Calibri" panose="020F0502020204030204" pitchFamily="34" charset="0"/>
                    <a:cs typeface="B Zar" panose="00000400000000000000" pitchFamily="2" charset="-78"/>
                  </a:rPr>
                  <a:t>پیاده سازی میشود.آن را میتوانید از نشانی زیر دانلود کنید</a:t>
                </a:r>
              </a:p>
              <a:p>
                <a:pPr marL="0" indent="0" algn="r" rtl="1">
                  <a:buNone/>
                </a:pPr>
                <a:r>
                  <a:rPr lang="en-US" sz="2100" b="1" dirty="0" smtClean="0">
                    <a:latin typeface="Calibri" panose="020F0502020204030204" pitchFamily="34" charset="0"/>
                    <a:cs typeface="B Zar" panose="00000400000000000000" pitchFamily="2" charset="-78"/>
                  </a:rPr>
                  <a:t>www.spmn.com/prodicts-software.html</a:t>
                </a:r>
                <a:endParaRPr lang="en-US" sz="2100" b="1" dirty="0">
                  <a:latin typeface="Calibri" panose="020F0502020204030204" pitchFamily="34" charset="0"/>
                  <a:cs typeface="B Zar" panose="00000400000000000000" pitchFamily="2" charset="-7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68710"/>
                <a:ext cx="10370574" cy="5808253"/>
              </a:xfrm>
              <a:blipFill>
                <a:blip r:embed="rId3"/>
                <a:stretch>
                  <a:fillRect l="-1117" t="-839" r="-705" b="-101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30</a:t>
            </a:fld>
            <a:endParaRPr lang="en-US" dirty="0"/>
          </a:p>
        </p:txBody>
      </p:sp>
    </p:spTree>
    <p:extLst>
      <p:ext uri="{BB962C8B-B14F-4D97-AF65-F5344CB8AC3E}">
        <p14:creationId xmlns:p14="http://schemas.microsoft.com/office/powerpoint/2010/main" val="2211274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8650"/>
            <a:ext cx="10515600" cy="5548313"/>
          </a:xfrm>
        </p:spPr>
        <p:txBody>
          <a:bodyPr>
            <a:normAutofit/>
          </a:bodyPr>
          <a:lstStyle/>
          <a:p>
            <a:pPr marL="0" indent="0" algn="r" rtl="1">
              <a:buNone/>
            </a:pPr>
            <a:r>
              <a:rPr lang="en-US" sz="2200" b="1" dirty="0" smtClean="0">
                <a:latin typeface="Calibri" panose="020F0502020204030204" pitchFamily="34" charset="0"/>
                <a:cs typeface="B Zar" panose="00000400000000000000" pitchFamily="2" charset="-78"/>
              </a:rPr>
              <a:t>(</a:t>
            </a:r>
            <a:r>
              <a:rPr lang="en-US" sz="2200" dirty="0" smtClean="0">
                <a:latin typeface="Calibri" panose="020F0502020204030204" pitchFamily="34" charset="0"/>
                <a:cs typeface="B Zar" panose="00000400000000000000" pitchFamily="2" charset="-78"/>
                <a:hlinkClick r:id="rId2"/>
              </a:rPr>
              <a:t>www.ganthead.com</a:t>
            </a:r>
            <a:r>
              <a:rPr lang="en-US" sz="2200" b="1" dirty="0" smtClean="0">
                <a:latin typeface="Calibri" panose="020F0502020204030204" pitchFamily="34" charset="0"/>
                <a:cs typeface="B Zar" panose="00000400000000000000" pitchFamily="2" charset="-78"/>
                <a:hlinkClick r:id="rId2"/>
              </a:rPr>
              <a:t>/)</a:t>
            </a:r>
            <a:r>
              <a:rPr lang="en-US" sz="2200" dirty="0" smtClean="0">
                <a:latin typeface="Calibri" panose="020F0502020204030204" pitchFamily="34" charset="0"/>
                <a:cs typeface="B Zar" panose="00000400000000000000" pitchFamily="2" charset="-78"/>
                <a:hlinkClick r:id="rId2"/>
              </a:rPr>
              <a:t>Ganthead.com</a:t>
            </a:r>
            <a:r>
              <a:rPr lang="fa-IR" sz="2200" dirty="0" smtClean="0">
                <a:latin typeface="Calibri" panose="020F0502020204030204" pitchFamily="34" charset="0"/>
                <a:cs typeface="B Zar" panose="00000400000000000000" pitchFamily="2" charset="-78"/>
                <a:hlinkClick r:id="rId2"/>
              </a:rPr>
              <a:t> یک</a:t>
            </a:r>
            <a:r>
              <a:rPr lang="fa-IR" sz="2200" dirty="0" smtClean="0">
                <a:latin typeface="Calibri" panose="020F0502020204030204" pitchFamily="34" charset="0"/>
                <a:cs typeface="B Zar" panose="00000400000000000000" pitchFamily="2" charset="-78"/>
              </a:rPr>
              <a:t> مجموعه چک لیست های مفید برای مدیران پروژه تهیه کرده است.</a:t>
            </a:r>
          </a:p>
          <a:p>
            <a:pPr marL="0" indent="0" algn="r" rtl="1">
              <a:buNone/>
            </a:pPr>
            <a:r>
              <a:rPr lang="en-US" sz="2200" b="1" dirty="0" smtClean="0">
                <a:latin typeface="Calibri" panose="020F0502020204030204" pitchFamily="34" charset="0"/>
                <a:cs typeface="B Zar" panose="00000400000000000000" pitchFamily="2" charset="-78"/>
                <a:hlinkClick r:id="rId3"/>
              </a:rPr>
              <a:t>www.ittoolkit.com</a:t>
            </a:r>
            <a:r>
              <a:rPr lang="en-US" sz="2200" b="1" dirty="0" smtClean="0">
                <a:latin typeface="Calibri" panose="020F0502020204030204" pitchFamily="34" charset="0"/>
                <a:cs typeface="B Zar" panose="00000400000000000000" pitchFamily="2" charset="-78"/>
              </a:rPr>
              <a:t>)</a:t>
            </a:r>
            <a:r>
              <a:rPr lang="en-US" sz="2200" dirty="0" smtClean="0">
                <a:latin typeface="Calibri" panose="020F0502020204030204" pitchFamily="34" charset="0"/>
                <a:cs typeface="B Zar" panose="00000400000000000000" pitchFamily="2" charset="-78"/>
              </a:rPr>
              <a:t> ittoolkit.com</a:t>
            </a:r>
            <a:r>
              <a:rPr lang="fa-IR" sz="2200" b="1" dirty="0" smtClean="0">
                <a:latin typeface="Calibri" panose="020F0502020204030204" pitchFamily="34" charset="0"/>
                <a:cs typeface="B Zar" panose="00000400000000000000" pitchFamily="2" charset="-78"/>
              </a:rPr>
              <a:t>)</a:t>
            </a:r>
            <a:r>
              <a:rPr lang="fa-IR" sz="2200" dirty="0" smtClean="0">
                <a:latin typeface="Calibri" panose="020F0502020204030204" pitchFamily="34" charset="0"/>
                <a:cs typeface="B Zar" panose="00000400000000000000" pitchFamily="2" charset="-78"/>
              </a:rPr>
              <a:t>مجموعه ای از راهنماهای برنامه ریزی،الگوهای فرایند و کاربرگ های هوشمند»تهیه کرده است که روی </a:t>
            </a:r>
            <a:r>
              <a:rPr lang="en-US" sz="2200" dirty="0" smtClean="0">
                <a:latin typeface="Calibri" panose="020F0502020204030204" pitchFamily="34" charset="0"/>
                <a:cs typeface="B Zar" panose="00000400000000000000" pitchFamily="2" charset="-78"/>
              </a:rPr>
              <a:t>CD-ROM</a:t>
            </a:r>
            <a:r>
              <a:rPr lang="fa-IR" sz="2200" dirty="0" smtClean="0">
                <a:latin typeface="Calibri" panose="020F0502020204030204" pitchFamily="34" charset="0"/>
                <a:cs typeface="B Zar" panose="00000400000000000000" pitchFamily="2" charset="-78"/>
              </a:rPr>
              <a:t> قابل تهیه است.</a:t>
            </a:r>
            <a:endParaRPr lang="en-US" sz="2200" b="1"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dirty="0" smtClean="0"/>
              <a:t>مفاهیم مدیریت پروژه</a:t>
            </a:r>
            <a:endParaRPr lang="en-US" dirty="0"/>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31</a:t>
            </a:fld>
            <a:endParaRPr lang="en-US" dirty="0"/>
          </a:p>
        </p:txBody>
      </p:sp>
    </p:spTree>
    <p:extLst>
      <p:ext uri="{BB962C8B-B14F-4D97-AF65-F5344CB8AC3E}">
        <p14:creationId xmlns:p14="http://schemas.microsoft.com/office/powerpoint/2010/main" val="11873521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fa-IR" sz="3200" dirty="0" smtClean="0">
                <a:latin typeface="Calibri" panose="020F0502020204030204" pitchFamily="34" charset="0"/>
                <a:cs typeface="B Nazanin" panose="00000400000000000000" pitchFamily="2" charset="-78"/>
              </a:rPr>
              <a:t>7-24 اقدامات حیاتی</a:t>
            </a:r>
            <a:endParaRPr lang="en-US" sz="3200"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1111479" y="2050025"/>
            <a:ext cx="9843033" cy="3131151"/>
          </a:xfrm>
        </p:spPr>
        <p:txBody>
          <a:bodyPr>
            <a:noAutofit/>
          </a:bodyPr>
          <a:lstStyle/>
          <a:p>
            <a:pPr marL="0" indent="0" algn="r" rtl="1">
              <a:buNone/>
            </a:pPr>
            <a:r>
              <a:rPr lang="fa-IR" sz="2200" dirty="0" smtClean="0">
                <a:latin typeface="Calibri" panose="020F0502020204030204" pitchFamily="34" charset="0"/>
                <a:cs typeface="B Zar" panose="00000400000000000000" pitchFamily="2" charset="-78"/>
              </a:rPr>
              <a:t>انجمن ایرلای فهرستی از «اقدامات حیاتی برای مدیریت مبتنی بر کارایی»تهیه کرده است.ایناقدامات بطور سازگار توسط پروژه های نرم افزاری بسیار موفقی استفاده میشوند و حیاتی به شمار میروند که کارایی رایج در آن ها به مراتب بهتر از میانگین های موجود در صنعت نرم افزار است.</a:t>
            </a:r>
            <a:r>
              <a:rPr lang="en-US" sz="2200" dirty="0" smtClean="0">
                <a:latin typeface="Calibri" panose="020F0502020204030204" pitchFamily="34" charset="0"/>
                <a:cs typeface="B Zar" panose="00000400000000000000" pitchFamily="2" charset="-78"/>
              </a:rPr>
              <a:t>[Air99]</a:t>
            </a:r>
          </a:p>
          <a:p>
            <a:pPr marL="0" indent="0" algn="r" rtl="1">
              <a:buNone/>
            </a:pPr>
            <a:r>
              <a:rPr lang="fa-IR" sz="2200" dirty="0" smtClean="0">
                <a:latin typeface="Calibri" panose="020F0502020204030204" pitchFamily="34" charset="0"/>
                <a:cs typeface="B Zar" panose="00000400000000000000" pitchFamily="2" charset="-78"/>
              </a:rPr>
              <a:t>اقدامات حیاتی عبارت اند از: مدیریت پروژه بر اساس معیار ها(فصل25)،برآورد تجربی هزینه و زمان بندی(فصل های 26و27)،پیگیری ارزش های بدست آمده(فصل27)،ردگیری نقائص برحسب هدف های کیفیتی(فصل های 14 تا 16)و مدیریت منابع انسانی(بخش2-24).به هرکدام از این اقدامات حیاتی در بخش های 3 و 4 این کتاب پرداخته شده است.</a:t>
            </a:r>
          </a:p>
          <a:p>
            <a:pPr marL="0" indent="0" algn="r" rtl="1">
              <a:buNone/>
            </a:pPr>
            <a:endParaRPr lang="fa-IR" sz="2200" dirty="0">
              <a:latin typeface="Calibri" panose="020F0502020204030204" pitchFamily="34" charset="0"/>
              <a:cs typeface="B Zar" panose="00000400000000000000" pitchFamily="2" charset="-78"/>
            </a:endParaRPr>
          </a:p>
          <a:p>
            <a:pPr marL="0" indent="0" algn="r" rtl="1">
              <a:buNone/>
            </a:pPr>
            <a:endParaRPr lang="fa-IR" sz="2200" dirty="0" smtClean="0">
              <a:latin typeface="Calibri" panose="020F0502020204030204" pitchFamily="34" charset="0"/>
              <a:cs typeface="B Zar" panose="00000400000000000000" pitchFamily="2" charset="-78"/>
            </a:endParaRPr>
          </a:p>
          <a:p>
            <a:pPr marL="0" indent="0" algn="r" rtl="1">
              <a:buNone/>
            </a:pPr>
            <a:endParaRPr lang="fa-IR" sz="2200" dirty="0">
              <a:latin typeface="Calibri" panose="020F0502020204030204" pitchFamily="34" charset="0"/>
              <a:cs typeface="B Zar" panose="00000400000000000000" pitchFamily="2" charset="-78"/>
            </a:endParaRPr>
          </a:p>
          <a:p>
            <a:pPr marL="0" indent="0" rtl="1">
              <a:buNone/>
            </a:pPr>
            <a:r>
              <a:rPr lang="fa-IR" sz="2200" b="1" dirty="0" smtClean="0">
                <a:latin typeface="Calibri" panose="020F0502020204030204" pitchFamily="34" charset="0"/>
                <a:cs typeface="B Zar" panose="00000400000000000000" pitchFamily="2" charset="-78"/>
              </a:rPr>
              <a:t>پایان</a:t>
            </a:r>
            <a:endParaRPr lang="en-US" sz="2200" b="1"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172200"/>
            <a:ext cx="639761" cy="593725"/>
          </a:xfrm>
        </p:spPr>
        <p:txBody>
          <a:bodyPr>
            <a:normAutofit lnSpcReduction="10000"/>
          </a:bodyPr>
          <a:lstStyle/>
          <a:p>
            <a:pPr algn="l"/>
            <a:fld id="{227DE054-F1B2-4E36-8B46-7AB8057739AE}" type="slidenum">
              <a:rPr lang="en-US" smtClean="0"/>
              <a:pPr algn="l"/>
              <a:t>32</a:t>
            </a:fld>
            <a:endParaRPr lang="en-US" dirty="0"/>
          </a:p>
        </p:txBody>
      </p:sp>
    </p:spTree>
    <p:extLst>
      <p:ext uri="{BB962C8B-B14F-4D97-AF65-F5344CB8AC3E}">
        <p14:creationId xmlns:p14="http://schemas.microsoft.com/office/powerpoint/2010/main" val="178464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001865" cy="5605463"/>
          </a:xfrm>
        </p:spPr>
        <p:txBody>
          <a:bodyPr>
            <a:normAutofit/>
          </a:bodyPr>
          <a:lstStyle/>
          <a:p>
            <a:pPr marL="0" indent="0" algn="r" rtl="1">
              <a:buNone/>
            </a:pPr>
            <a:r>
              <a:rPr lang="fa-IR" sz="2200" b="1" dirty="0" smtClean="0">
                <a:latin typeface="Calibri" panose="020F0502020204030204" pitchFamily="34" charset="0"/>
                <a:cs typeface="B Zar" panose="00000400000000000000" pitchFamily="2" charset="-78"/>
              </a:rPr>
              <a:t>محصول کاری چیست؟</a:t>
            </a:r>
            <a:r>
              <a:rPr lang="fa-IR" sz="2200" dirty="0" smtClean="0">
                <a:latin typeface="Calibri" panose="020F0502020204030204" pitchFamily="34" charset="0"/>
                <a:cs typeface="B Zar" panose="00000400000000000000" pitchFamily="2" charset="-78"/>
              </a:rPr>
              <a:t>باشروع فعالیت های مدیریتی،یک برنامه ریزی پروژه ایجاد میشود.دراین طرح،فرایند و وظایفی که قرار است اجرا شود،افرادی که کار را انجام میدهند و سازوکارهایی برای ارزیابی ریسک ها،کنترل تغییرات و ارزیابی کیفیت دراین طرح تعریف میشوند.</a:t>
            </a:r>
          </a:p>
          <a:p>
            <a:pPr marL="0" indent="0" algn="r" rtl="1">
              <a:buNone/>
            </a:pPr>
            <a:r>
              <a:rPr lang="fa-IR" sz="2200" b="1" dirty="0" smtClean="0">
                <a:latin typeface="Calibri" panose="020F0502020204030204" pitchFamily="34" charset="0"/>
                <a:cs typeface="B Zar" panose="00000400000000000000" pitchFamily="2" charset="-78"/>
              </a:rPr>
              <a:t>چگونه مطمئن شوم که درست از عهده ی انجام کار برآمده ام؟</a:t>
            </a:r>
            <a:r>
              <a:rPr lang="fa-IR" sz="2200" dirty="0" smtClean="0">
                <a:latin typeface="Calibri" panose="020F0502020204030204" pitchFamily="34" charset="0"/>
                <a:cs typeface="B Zar" panose="00000400000000000000" pitchFamily="2" charset="-78"/>
              </a:rPr>
              <a:t>هرگز به طور کامل نمیتوان اطمینان یافت که برنامه ریزی پروژه درست است تااین که یک محصول باکیفیت بالا و سروقت درچارچوب بودجه ی تعیین شده تحویل دهید.به هرحال،مدیر پروژه هنگامی کار خود را درست انجام داده است که زیردستان خودرا به کار گروهی اثربخش تشویق کند،به طوری که توجه خود رابه نیازهای مشتری و کیفیت محصول معطوف سازد.</a:t>
            </a:r>
          </a:p>
          <a:p>
            <a:pPr marL="0" indent="0" algn="r" rtl="1">
              <a:buNone/>
            </a:pPr>
            <a:endParaRPr lang="en-US" sz="2200" b="1"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724968" y="6176963"/>
            <a:ext cx="482272" cy="588962"/>
          </a:xfrm>
        </p:spPr>
        <p:txBody>
          <a:bodyPr>
            <a:normAutofit lnSpcReduction="10000"/>
          </a:bodyPr>
          <a:lstStyle/>
          <a:p>
            <a:pPr algn="l"/>
            <a:fld id="{227DE054-F1B2-4E36-8B46-7AB8057739AE}" type="slidenum">
              <a:rPr lang="en-US" smtClean="0"/>
              <a:pPr algn="l"/>
              <a:t>4</a:t>
            </a:fld>
            <a:endParaRPr lang="en-US" dirty="0"/>
          </a:p>
        </p:txBody>
      </p:sp>
    </p:spTree>
    <p:extLst>
      <p:ext uri="{BB962C8B-B14F-4D97-AF65-F5344CB8AC3E}">
        <p14:creationId xmlns:p14="http://schemas.microsoft.com/office/powerpoint/2010/main" val="2343838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06478"/>
            <a:ext cx="8615849" cy="707922"/>
          </a:xfrm>
        </p:spPr>
        <p:txBody>
          <a:bodyPr>
            <a:normAutofit/>
          </a:bodyPr>
          <a:lstStyle/>
          <a:p>
            <a:pPr algn="r" rtl="1"/>
            <a:r>
              <a:rPr lang="fa-IR" sz="3200" dirty="0" smtClean="0">
                <a:latin typeface="Calibri" panose="020F0502020204030204" pitchFamily="34" charset="0"/>
                <a:cs typeface="B Nazanin" panose="00000400000000000000" pitchFamily="2" charset="-78"/>
              </a:rPr>
              <a:t>1-24طیف مدیریتی</a:t>
            </a:r>
            <a:endParaRPr lang="en-US" sz="3200"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663677" y="1297859"/>
            <a:ext cx="10545097" cy="4613364"/>
          </a:xfrm>
        </p:spPr>
        <p:txBody>
          <a:bodyPr>
            <a:noAutofit/>
          </a:bodyPr>
          <a:lstStyle/>
          <a:p>
            <a:pPr marL="0" indent="0" algn="r" rtl="1">
              <a:buNone/>
            </a:pPr>
            <a:r>
              <a:rPr lang="fa-IR" sz="2200" dirty="0" smtClean="0">
                <a:latin typeface="Calibri" panose="020F0502020204030204" pitchFamily="34" charset="0"/>
                <a:cs typeface="B Zar" panose="00000400000000000000" pitchFamily="2" charset="-78"/>
              </a:rPr>
              <a:t>مدیریت پروژه ی نرم افزاری برچهار مورد تکیه دارد:افراد،محصول،فرایند و پروژه.ترتیب این موارد اختیاری نیست.مدیری که فراموش کند کار مهندسی نرم افزار،یک تلاش کاملا انسانی است،هرگز درمدیرت پروژه موفق نخواهد شد. مدیری که درهمان مراحل آغازین تکامل محصول ازبرقرای ارتباط فراگیر با طرف های ذی نفع غافل بماند،این ریسک را به جان میخرد که برای مشکلی غیر از آن چه مورد نظر آن هاست،راهکار پیدا کند.مدیری که به فرایند توجه چندانی نمیکند،این ریسک را ایجاد میکند که روش ها و ابزارهای فنی رقیب در کنار هم قرار میگیرند.مدیری که بدون یک،برنامه ریزی مستحکم شروع به کار کند،موفقیت محصول را به خطر می اندازد.</a:t>
            </a:r>
          </a:p>
          <a:p>
            <a:pPr marL="0" indent="0" algn="r" rtl="1">
              <a:buNone/>
            </a:pPr>
            <a:r>
              <a:rPr lang="fa-IR" sz="2200" b="1" dirty="0" smtClean="0">
                <a:latin typeface="Calibri" panose="020F0502020204030204" pitchFamily="34" charset="0"/>
                <a:cs typeface="B Zar" panose="00000400000000000000" pitchFamily="2" charset="-78"/>
              </a:rPr>
              <a:t>1-1-24 افراد</a:t>
            </a:r>
          </a:p>
          <a:p>
            <a:pPr marL="0" indent="0" algn="r" rtl="1">
              <a:buNone/>
            </a:pPr>
            <a:r>
              <a:rPr lang="fa-IR" sz="2200" dirty="0" smtClean="0">
                <a:latin typeface="Calibri" panose="020F0502020204030204" pitchFamily="34" charset="0"/>
                <a:cs typeface="B Zar" panose="00000400000000000000" pitchFamily="2" charset="-78"/>
              </a:rPr>
              <a:t>پرورش آدم های نرم افزاری پرانگیزه و با مهارت بالا از دهه ی 1960 مورد بحث بوده است.در واقع،«عامل انسانی»چنان مهم است که موسسه ی مهندسی نرم افزاری یک مدل بلوغ قابلیت های انسانی تدارک دیده است که پاسخی است به این واقعیت که«هرسازمانی باید پیوسته توانایی خود را در جذب،توسعه،انگیزش،سازمان دهی و حذف نیروی کارمورد نیاز برای پیشبرد اهداف تجاری راهبردی خود بهبود بخشد.»</a:t>
            </a:r>
          </a:p>
          <a:p>
            <a:pPr marL="0" indent="0" algn="r" rtl="1">
              <a:buNone/>
            </a:pPr>
            <a:r>
              <a:rPr lang="fa-IR" sz="2200" dirty="0" smtClean="0">
                <a:latin typeface="Calibri" panose="020F0502020204030204" pitchFamily="34" charset="0"/>
                <a:cs typeface="B Zar" panose="00000400000000000000" pitchFamily="2" charset="-78"/>
              </a:rPr>
              <a:t>مدل بلوغ قابیلت های انسانی،چند زمینه ی عملیاتی کلیدی برای آدم های نرم افزار تعریف میکند.که عبارتند از:تعیین پرسنل،برقراری ارتباط و هماهنگی،محیط کار،مدیریت کارایی،آموزش،جبران،تحلیل و توسعه ی رقابت،توسعه ی کاری،توسعه کارگروهی،توسعه تیمیوغیره.درسازمان هایی که به سطوح بالایی از مدل بلوغ قابلیت های انسانیدست پیدا میکنند،احتمال پیاده سازی اثربخش کارهای مدیریت پروژه ی نرم افزاری بسیار بیشتراست.</a:t>
            </a:r>
          </a:p>
          <a:p>
            <a:pPr marL="0" indent="0" algn="r" rtl="1">
              <a:buNone/>
            </a:pPr>
            <a:endParaRPr lang="en-US" sz="22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150078"/>
            <a:ext cx="639762" cy="604683"/>
          </a:xfrm>
        </p:spPr>
        <p:txBody>
          <a:bodyPr>
            <a:normAutofit lnSpcReduction="10000"/>
          </a:bodyPr>
          <a:lstStyle/>
          <a:p>
            <a:pPr algn="l"/>
            <a:fld id="{227DE054-F1B2-4E36-8B46-7AB8057739AE}" type="slidenum">
              <a:rPr lang="en-US" smtClean="0"/>
              <a:pPr algn="l"/>
              <a:t>5</a:t>
            </a:fld>
            <a:endParaRPr lang="en-US" dirty="0"/>
          </a:p>
        </p:txBody>
      </p:sp>
    </p:spTree>
    <p:extLst>
      <p:ext uri="{BB962C8B-B14F-4D97-AF65-F5344CB8AC3E}">
        <p14:creationId xmlns:p14="http://schemas.microsoft.com/office/powerpoint/2010/main" val="232611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12" y="147484"/>
            <a:ext cx="10821988" cy="6029479"/>
          </a:xfrm>
        </p:spPr>
        <p:txBody>
          <a:bodyPr>
            <a:noAutofit/>
          </a:bodyPr>
          <a:lstStyle/>
          <a:p>
            <a:pPr marL="0" indent="0" algn="r" rtl="1">
              <a:buNone/>
            </a:pPr>
            <a:r>
              <a:rPr lang="fa-IR" sz="2200" dirty="0" smtClean="0">
                <a:latin typeface="Calibri" panose="020F0502020204030204" pitchFamily="34" charset="0"/>
                <a:cs typeface="B Zar" panose="00000400000000000000" pitchFamily="2" charset="-78"/>
              </a:rPr>
              <a:t>مدل بلوغ قابلیت های انسانی در کنار مدل انسجام بلوغ قابلیت های نرم افزاری(فصل30)سازمان ها را در ایجاد یک فرایند نرم افزاری بالغ یاری میدهد.به مسائل مرتبط با مدیریت افراد و ساختار برای پروژه های نرم افزاری بعداً در همین فصل خواهیم پرداخت.</a:t>
            </a:r>
          </a:p>
          <a:p>
            <a:pPr marL="0" indent="0" algn="r" rtl="1">
              <a:buNone/>
            </a:pPr>
            <a:r>
              <a:rPr lang="fa-IR" sz="2200" b="1" dirty="0" smtClean="0">
                <a:latin typeface="Calibri" panose="020F0502020204030204" pitchFamily="34" charset="0"/>
                <a:cs typeface="B Zar" panose="00000400000000000000" pitchFamily="2" charset="-78"/>
              </a:rPr>
              <a:t>2-1-24 محصول</a:t>
            </a:r>
          </a:p>
          <a:p>
            <a:pPr marL="0" indent="0" algn="r" rtl="1">
              <a:buNone/>
            </a:pPr>
            <a:r>
              <a:rPr lang="fa-IR" sz="2200" dirty="0" smtClean="0">
                <a:latin typeface="Calibri" panose="020F0502020204030204" pitchFamily="34" charset="0"/>
                <a:cs typeface="B Zar" panose="00000400000000000000" pitchFamily="2" charset="-78"/>
              </a:rPr>
              <a:t>پیش از آنکه بتوان برای پروژه برنامه ریزی کرد،اهداف و حوزه ی محصول باید تعیین شود،راهکارهای متفاوت باید مدنظر قرار گیرد و قید و بند های مدیریتی و فنی باید شناسایی شود.بدون این اطلاعات،تعریغ منطقی(وصحیح)برآورد هزینه،ارزیابی اثربخش ریسک ها،تقسیم واقع بینانه ی وظایف یا زمان بندی قابل مدیریت پروژه که شاخصی با معنی از پیشرفت کاربدهد،امکان پذیر نخواهد بود.</a:t>
            </a:r>
          </a:p>
          <a:p>
            <a:pPr marL="0" indent="0" algn="r" rtl="1">
              <a:buNone/>
            </a:pPr>
            <a:r>
              <a:rPr lang="fa-IR" sz="2200" dirty="0" smtClean="0">
                <a:latin typeface="Calibri" panose="020F0502020204030204" pitchFamily="34" charset="0"/>
                <a:cs typeface="B Zar" panose="00000400000000000000" pitchFamily="2" charset="-78"/>
              </a:rPr>
              <a:t>شما،به عنوان سازنده ی نرم افزار و سایر طرف های ذی نفع باید با یکدیگرملاقات کنید تا اهداف و حوزه ی محصول راتعیین کنید.دربسیاری موارد،این فعالیت به عنوان بخشی از مهندسی سیستم و مهندسی خواسته های سیستم آغار میشود وبه عنوان نخستین مرحله در مهندسی خواسته های سیستم(فصل5)ادامه می یابد.اهداف کلی محصول(ازدیدگاه ذی نفغ ها)بدون درنظر گرفتن چگونگی دستیابی به آن ها مشخص می شوند.در داخل حوزه،داده های اولیه،قابلیت های عملیاتی و رفتارهایی که محصول رامشخص می کنند و مهمتر از آن،تلاش های به عمل آمده برای محصورکردن این خصوصیات به شیوه های کمی،شناسایی می شود.</a:t>
            </a:r>
          </a:p>
          <a:p>
            <a:pPr marL="0" indent="0" algn="r" rtl="1">
              <a:buNone/>
            </a:pPr>
            <a:r>
              <a:rPr lang="fa-IR" sz="2200" dirty="0" smtClean="0">
                <a:latin typeface="Calibri" panose="020F0502020204030204" pitchFamily="34" charset="0"/>
                <a:cs typeface="B Zar" panose="00000400000000000000" pitchFamily="2" charset="-78"/>
              </a:rPr>
              <a:t>هنگامی که اهداف و حوزه ی محصول شناسایی شد،راهکارهای متفاوت،مدنظر قرار می گیرد.گرچه درباره ی جزئیات بسیار اندکی بحث میشود،این راهکارهای متفاوت به مدیران و دست اندرکاران این امکان را میدهد که با عنایت به قید و بندهای ناشی از مهلت تحویل،محدودیت های بودجه ای،قابلیت دسترسی به پرسنل،رابط های فنی و بسیاری از عوامل دیگر،«بهترین»رویکرد را انتخاب کنند.</a:t>
            </a:r>
            <a:endParaRPr lang="en-US" sz="22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6</a:t>
            </a:fld>
            <a:endParaRPr lang="en-US" dirty="0"/>
          </a:p>
        </p:txBody>
      </p:sp>
    </p:spTree>
    <p:extLst>
      <p:ext uri="{BB962C8B-B14F-4D97-AF65-F5344CB8AC3E}">
        <p14:creationId xmlns:p14="http://schemas.microsoft.com/office/powerpoint/2010/main" val="14527600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3230" y="221677"/>
            <a:ext cx="10515600" cy="6299044"/>
          </a:xfrm>
        </p:spPr>
        <p:txBody>
          <a:bodyPr>
            <a:noAutofit/>
          </a:bodyPr>
          <a:lstStyle/>
          <a:p>
            <a:pPr marL="0" indent="0" algn="r" rtl="1">
              <a:buNone/>
            </a:pPr>
            <a:r>
              <a:rPr lang="fa-IR" sz="2200" b="1" dirty="0" smtClean="0">
                <a:latin typeface="Calibri" panose="020F0502020204030204" pitchFamily="34" charset="0"/>
                <a:cs typeface="B Zar" panose="00000400000000000000" pitchFamily="2" charset="-78"/>
              </a:rPr>
              <a:t>3-1-24 فرایند</a:t>
            </a:r>
          </a:p>
          <a:p>
            <a:pPr marL="0" indent="0" algn="r" rtl="1">
              <a:buNone/>
            </a:pPr>
            <a:r>
              <a:rPr lang="fa-IR" sz="2200" dirty="0" smtClean="0">
                <a:latin typeface="Calibri" panose="020F0502020204030204" pitchFamily="34" charset="0"/>
                <a:cs typeface="B Zar" panose="00000400000000000000" pitchFamily="2" charset="-78"/>
              </a:rPr>
              <a:t>فرایند نرم افزاری(فصل های2و3)چارچوبی فراهم می سازد که براساس آن میتوان یک طرح جامع برای توسعه ی نرم افزار ارائه داد.تعداد اندکی از فعالیت ها چارچوبی وجود دارند که فارغ از اندازه یا پیچیدگی شان برای تمامی پروژه هاینرم افزاری به کار میروند.چند مجموعه وظیفه ی متفاوت(وظایف،نقاط عطف،محصولات پروژه ی نرم افزاری و خواسته های تیم پروژه تطابق یابند.سرانجام،فعالیت های چتری(نظیم تضمین کیفیت نرم افزار،مدیریت پیکربندی نرم افزار و اندازه گیری)برمدل فرایندی سوار میشوند.فعالیت های چتری از هرگونه فعالیت چارچوبی مستقل هستند و در سرتاسر فرایند روی میدهند.</a:t>
            </a:r>
          </a:p>
          <a:p>
            <a:pPr marL="0" indent="0" algn="r" rtl="1">
              <a:buNone/>
            </a:pPr>
            <a:r>
              <a:rPr lang="fa-IR" sz="2200" b="1" dirty="0" smtClean="0">
                <a:latin typeface="Calibri" panose="020F0502020204030204" pitchFamily="34" charset="0"/>
                <a:cs typeface="B Zar" panose="00000400000000000000" pitchFamily="2" charset="-78"/>
              </a:rPr>
              <a:t>4-1-24 پروژه</a:t>
            </a:r>
          </a:p>
          <a:p>
            <a:pPr marL="0" indent="0" algn="r" rtl="1">
              <a:buNone/>
            </a:pPr>
            <a:r>
              <a:rPr lang="fa-IR" sz="2200" dirty="0" smtClean="0">
                <a:latin typeface="Calibri" panose="020F0502020204030204" pitchFamily="34" charset="0"/>
                <a:cs typeface="B Zar" panose="00000400000000000000" pitchFamily="2" charset="-78"/>
              </a:rPr>
              <a:t>ما پروژه های نرم افزاری برنامه ریزی شده و کنترل شده را به یک دلیل اصلی اجرا می کنیم(چون این تنها راه مدیریت پیچیدگی هاست)و درعین حال،تیم های نرم افزاری هنوز درحال تقلا هستند.طی مطالعه ای که بین سال های 1998تا2004روی 250پروژه ی نرم افزاری بزرگ انجام شده است،کاپرزجونز[</a:t>
            </a:r>
            <a:r>
              <a:rPr lang="en-US" sz="2200" dirty="0" smtClean="0">
                <a:latin typeface="Calibri" panose="020F0502020204030204" pitchFamily="34" charset="0"/>
                <a:cs typeface="B Zar" panose="00000400000000000000" pitchFamily="2" charset="-78"/>
              </a:rPr>
              <a:t>jon04</a:t>
            </a:r>
            <a:r>
              <a:rPr lang="fa-IR" sz="2200" dirty="0" smtClean="0">
                <a:latin typeface="Calibri" panose="020F0502020204030204" pitchFamily="34" charset="0"/>
                <a:cs typeface="B Zar" panose="00000400000000000000" pitchFamily="2" charset="-78"/>
              </a:rPr>
              <a:t>]دریافته است که«نزدیک به 25 شرکت از لحاظ دستیابی به اهداف کیفیتی در زمان و هزینه تامین شده موفق بوده اند.حدود 50 پروژه تاخیر یا کسر بودجه ی زیر35%داشته اند در حالی که 175پروژه شاهد تاخیر های جدی و کسر بودجه های چشمگیر بوده اند یا حتی نتوانسته اند محصول را کامل کنند .»گرچه آهنگ موفقیت برای پروژه های نرم افزاری کنونی قدری بهبود یافته اند هنوز از آنچه که باید باشد،بسیار بیشتر است.</a:t>
            </a:r>
          </a:p>
          <a:p>
            <a:pPr marL="0" indent="0" algn="r" rtl="1">
              <a:buNone/>
            </a:pPr>
            <a:r>
              <a:rPr lang="fa-IR" sz="2200" dirty="0" smtClean="0">
                <a:latin typeface="Calibri" panose="020F0502020204030204" pitchFamily="34" charset="0"/>
                <a:cs typeface="B Zar" panose="00000400000000000000" pitchFamily="2" charset="-78"/>
              </a:rPr>
              <a:t>برای پرهیز از شکست پروژه یک مدیر پروژه ی نرم افزاری و مهندسان نرم افزی که محصول را میسازند باید  از یک سری علائم هشدار دهنده رایج پرهیز کنند ،عوامل مهم در موفقیت را که به مدیریت خود پروژه منجر میشود، بشناسند و یک رویکرد مبتنی بر عقل سلیم برای برنامه ریزی،پایش و کنترل پروژه داشته باشند. هرکدام از این مسائل دربخش 5-24و فصل های آتی مورد بحث قرار خواهیم داد.</a:t>
            </a: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7</a:t>
            </a:fld>
            <a:endParaRPr lang="en-US" dirty="0"/>
          </a:p>
        </p:txBody>
      </p:sp>
    </p:spTree>
    <p:extLst>
      <p:ext uri="{BB962C8B-B14F-4D97-AF65-F5344CB8AC3E}">
        <p14:creationId xmlns:p14="http://schemas.microsoft.com/office/powerpoint/2010/main" val="1634878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379875" cy="688496"/>
          </a:xfrm>
        </p:spPr>
        <p:txBody>
          <a:bodyPr>
            <a:normAutofit/>
          </a:bodyPr>
          <a:lstStyle/>
          <a:p>
            <a:pPr algn="r" rtl="1"/>
            <a:r>
              <a:rPr lang="fa-IR" sz="3200" b="1" dirty="0" smtClean="0">
                <a:latin typeface="Calibri" panose="020F0502020204030204" pitchFamily="34" charset="0"/>
                <a:cs typeface="B Nazanin" panose="00000400000000000000" pitchFamily="2" charset="-78"/>
              </a:rPr>
              <a:t>2-24 افراد</a:t>
            </a:r>
            <a:endParaRPr lang="en-US" sz="3200" b="1" dirty="0">
              <a:latin typeface="Calibri" panose="020F0502020204030204" pitchFamily="34" charset="0"/>
              <a:cs typeface="B Nazanin" panose="00000400000000000000" pitchFamily="2" charset="-78"/>
            </a:endParaRPr>
          </a:p>
        </p:txBody>
      </p:sp>
      <p:sp>
        <p:nvSpPr>
          <p:cNvPr id="3" name="Content Placeholder 2"/>
          <p:cNvSpPr>
            <a:spLocks noGrp="1"/>
          </p:cNvSpPr>
          <p:nvPr>
            <p:ph idx="1"/>
          </p:nvPr>
        </p:nvSpPr>
        <p:spPr>
          <a:xfrm>
            <a:off x="825910" y="1445342"/>
            <a:ext cx="10368116" cy="4465880"/>
          </a:xfrm>
        </p:spPr>
        <p:txBody>
          <a:bodyPr>
            <a:noAutofit/>
          </a:bodyPr>
          <a:lstStyle/>
          <a:p>
            <a:pPr marL="0" indent="0" algn="r" rtl="1">
              <a:buNone/>
            </a:pPr>
            <a:r>
              <a:rPr lang="fa-IR" sz="2200" dirty="0" smtClean="0">
                <a:latin typeface="Calibri" panose="020F0502020204030204" pitchFamily="34" charset="0"/>
                <a:cs typeface="B Zar" panose="00000400000000000000" pitchFamily="2" charset="-78"/>
              </a:rPr>
              <a:t>طی مطالعه ای که توسط</a:t>
            </a:r>
            <a:r>
              <a:rPr lang="en-US" sz="2200" dirty="0" smtClean="0">
                <a:latin typeface="Calibri" panose="020F0502020204030204" pitchFamily="34" charset="0"/>
                <a:cs typeface="B Zar" panose="00000400000000000000" pitchFamily="2" charset="-78"/>
              </a:rPr>
              <a:t>IEEE</a:t>
            </a:r>
            <a:r>
              <a:rPr lang="fa-IR" sz="2200" dirty="0" smtClean="0">
                <a:latin typeface="Calibri" panose="020F0502020204030204" pitchFamily="34" charset="0"/>
                <a:cs typeface="B Zar" panose="00000400000000000000" pitchFamily="2" charset="-78"/>
              </a:rPr>
              <a:t>منتشر شده است(</a:t>
            </a:r>
            <a:r>
              <a:rPr lang="en-US" sz="2200" dirty="0" smtClean="0">
                <a:latin typeface="Calibri" panose="020F0502020204030204" pitchFamily="34" charset="0"/>
                <a:cs typeface="B Zar" panose="00000400000000000000" pitchFamily="2" charset="-78"/>
              </a:rPr>
              <a:t>Cur88</a:t>
            </a:r>
            <a:r>
              <a:rPr lang="fa-IR" sz="2200" dirty="0" smtClean="0">
                <a:latin typeface="Calibri" panose="020F0502020204030204" pitchFamily="34" charset="0"/>
                <a:cs typeface="B Zar" panose="00000400000000000000" pitchFamily="2" charset="-78"/>
              </a:rPr>
              <a:t>)،ازمعاونان مهندسی سه شرکت فن آوری بزرگ پرسیده شد که مهمترین عامل در موفقیت یک پروژه نرم افزاری چیست.پاسخ آن ها به شرح زیر بود:</a:t>
            </a:r>
          </a:p>
          <a:p>
            <a:pPr marL="0" indent="0" algn="r" rtl="1">
              <a:buNone/>
            </a:pPr>
            <a:r>
              <a:rPr lang="fa-IR" sz="2200" b="1" dirty="0" smtClean="0">
                <a:latin typeface="Calibri" panose="020F0502020204030204" pitchFamily="34" charset="0"/>
                <a:cs typeface="B Zar" panose="00000400000000000000" pitchFamily="2" charset="-78"/>
              </a:rPr>
              <a:t>معاون1:</a:t>
            </a:r>
            <a:r>
              <a:rPr lang="fa-IR" sz="2200" dirty="0" smtClean="0">
                <a:latin typeface="Calibri" panose="020F0502020204030204" pitchFamily="34" charset="0"/>
                <a:cs typeface="B Zar" panose="00000400000000000000" pitchFamily="2" charset="-78"/>
              </a:rPr>
              <a:t>به گمان من اگر قرار باشد یک چیز را به عنوان مهمترین عامل در محیط خودمان انتخاب کنیم،میگوییم آن یک چیز ابزارها نیست بلکه افراد است.</a:t>
            </a:r>
          </a:p>
          <a:p>
            <a:pPr marL="0" indent="0" algn="r" rtl="1">
              <a:buNone/>
            </a:pPr>
            <a:r>
              <a:rPr lang="fa-IR" sz="2200" b="1" dirty="0" smtClean="0">
                <a:latin typeface="Calibri" panose="020F0502020204030204" pitchFamily="34" charset="0"/>
                <a:cs typeface="B Zar" panose="00000400000000000000" pitchFamily="2" charset="-78"/>
              </a:rPr>
              <a:t>معاون2:</a:t>
            </a:r>
            <a:r>
              <a:rPr lang="fa-IR" sz="2200" dirty="0" smtClean="0">
                <a:latin typeface="Calibri" panose="020F0502020204030204" pitchFamily="34" charset="0"/>
                <a:cs typeface="B Zar" panose="00000400000000000000" pitchFamily="2" charset="-78"/>
              </a:rPr>
              <a:t>مهمترین عامل موفقیت ما در این پروژه،داشتن آدم های زرنگ بود...به نظر من موارد دیگر خیلی اهمیت ندارند...مهمترین کاری که برای پروژه باید انجام بدهید،گزینش پرسنل است...موفقیت سازمان توسعه نرم افزار،خیلی،خیلی به توانایی جمع کردن ادم های درست بستگی دارد.</a:t>
            </a:r>
          </a:p>
          <a:p>
            <a:pPr marL="0" indent="0" algn="r" rtl="1">
              <a:buNone/>
            </a:pPr>
            <a:r>
              <a:rPr lang="fa-IR" sz="2200" b="1" dirty="0" smtClean="0">
                <a:latin typeface="Calibri" panose="020F0502020204030204" pitchFamily="34" charset="0"/>
                <a:cs typeface="B Zar" panose="00000400000000000000" pitchFamily="2" charset="-78"/>
              </a:rPr>
              <a:t>معاون3:</a:t>
            </a:r>
            <a:r>
              <a:rPr lang="fa-IR" sz="2200" dirty="0" smtClean="0">
                <a:latin typeface="Calibri" panose="020F0502020204030204" pitchFamily="34" charset="0"/>
                <a:cs typeface="B Zar" panose="00000400000000000000" pitchFamily="2" charset="-78"/>
              </a:rPr>
              <a:t>تنهای قانونی که من دارم،حصول اطمینان از داشتن آدم های درست است(آدم های های واقعا درست)و این که آدم های درست تربیت کنم(و این که محیطی فراهم کنم که آدم های درست در آن بتوانند به کار و تولید مشغول شوند).</a:t>
            </a:r>
          </a:p>
          <a:p>
            <a:pPr marL="0" indent="0" algn="r" rtl="1">
              <a:buNone/>
            </a:pPr>
            <a:r>
              <a:rPr lang="fa-IR" sz="2200" dirty="0" smtClean="0">
                <a:latin typeface="Calibri" panose="020F0502020204030204" pitchFamily="34" charset="0"/>
                <a:cs typeface="B Zar" panose="00000400000000000000" pitchFamily="2" charset="-78"/>
              </a:rPr>
              <a:t>درواقع،این یک بیانیه ی قانع کننده درباره ی اهمیت افراد در فرایند مهندسی نرم افزار است.بااین حال،همه ی ما از معاون شرکت، که مهندس ارشد است،تا دون پایه ترین کارمندان،قالبا آن گونه که باید،قدردان نیروی انسانی نیستند.مدیران چنین استدلال میکنند که پرسنل در درجه اول اهمیت قرار دارند ولی آنچه در عمل انجام می دهند،خلاف گفته هایشان است.دراین بخش به بررسی ذی نفع هایی خواهیم پرداخت که در فرایند نرم افزار شرکت دارند و شیوه ی سازماندهی آنها برای اجرای مهندسی نرم افزار اثر بخش را مورد بحث قرار خواهیم داد.</a:t>
            </a:r>
            <a:endParaRPr lang="en-US" sz="2200" dirty="0">
              <a:latin typeface="Calibri" panose="020F0502020204030204" pitchFamily="34" charset="0"/>
              <a:cs typeface="B Zar" panose="00000400000000000000" pitchFamily="2" charset="-78"/>
            </a:endParaRPr>
          </a:p>
        </p:txBody>
      </p:sp>
      <p:sp>
        <p:nvSpPr>
          <p:cNvPr id="6" name="Footer Placeholder 5"/>
          <p:cNvSpPr>
            <a:spLocks noGrp="1"/>
          </p:cNvSpPr>
          <p:nvPr>
            <p:ph type="ftr" sz="quarter" idx="11"/>
          </p:nvPr>
        </p:nvSpPr>
        <p:spPr/>
        <p:txBody>
          <a:bodyPr/>
          <a:lstStyle/>
          <a:p>
            <a:r>
              <a:rPr lang="fa-IR" smtClean="0"/>
              <a:t>مفاهیم مدیریت پروژه</a:t>
            </a:r>
            <a:endParaRPr lang="en-US"/>
          </a:p>
        </p:txBody>
      </p:sp>
      <p:sp>
        <p:nvSpPr>
          <p:cNvPr id="7" name="Slide Number Placeholder 6"/>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8</a:t>
            </a:fld>
            <a:endParaRPr lang="en-US" dirty="0"/>
          </a:p>
        </p:txBody>
      </p:sp>
    </p:spTree>
    <p:extLst>
      <p:ext uri="{BB962C8B-B14F-4D97-AF65-F5344CB8AC3E}">
        <p14:creationId xmlns:p14="http://schemas.microsoft.com/office/powerpoint/2010/main" val="42912215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4458" y="201713"/>
            <a:ext cx="10515600" cy="6361319"/>
          </a:xfrm>
        </p:spPr>
        <p:txBody>
          <a:bodyPr>
            <a:noAutofit/>
          </a:bodyPr>
          <a:lstStyle/>
          <a:p>
            <a:pPr marL="0" indent="0" algn="r" rtl="1">
              <a:buNone/>
            </a:pPr>
            <a:r>
              <a:rPr lang="fa-IR" sz="2000" dirty="0" smtClean="0">
                <a:cs typeface="B Zar" panose="00000400000000000000" pitchFamily="2" charset="-78"/>
              </a:rPr>
              <a:t>1</a:t>
            </a:r>
            <a:r>
              <a:rPr lang="fa-IR" sz="2000" b="1" dirty="0" smtClean="0">
                <a:latin typeface="Calibri" panose="020F0502020204030204" pitchFamily="34" charset="0"/>
                <a:cs typeface="B Zar" panose="00000400000000000000" pitchFamily="2" charset="-78"/>
              </a:rPr>
              <a:t>-2-24 طرف های دی نفع</a:t>
            </a:r>
          </a:p>
          <a:p>
            <a:pPr marL="0" indent="0" algn="r" rtl="1">
              <a:buNone/>
            </a:pPr>
            <a:r>
              <a:rPr lang="fa-IR" sz="2000" dirty="0" smtClean="0">
                <a:latin typeface="Calibri" panose="020F0502020204030204" pitchFamily="34" charset="0"/>
                <a:cs typeface="B Zar" panose="00000400000000000000" pitchFamily="2" charset="-78"/>
              </a:rPr>
              <a:t>فرایند نرم افزار(و هر پروژه ی نرم افزاری)شلمل مجموعه ای از طرف های ذی نفع میشود که می توان آن ها را به پنج گروه تقسیم کرد:</a:t>
            </a:r>
          </a:p>
          <a:p>
            <a:pPr marL="0" indent="0" algn="r" rtl="1">
              <a:buNone/>
            </a:pPr>
            <a:r>
              <a:rPr lang="fa-IR" sz="2000" dirty="0" smtClean="0">
                <a:latin typeface="Calibri" panose="020F0502020204030204" pitchFamily="34" charset="0"/>
                <a:cs typeface="B Zar" panose="00000400000000000000" pitchFamily="2" charset="-78"/>
              </a:rPr>
              <a:t>1.مدیران ارشد که به تعریف مسائل تجاری ای می پردازند که غالباً تاثیر چشمگیر بر پروژه دارند.</a:t>
            </a:r>
          </a:p>
          <a:p>
            <a:pPr marL="0" indent="0" algn="r" rtl="1">
              <a:buNone/>
            </a:pPr>
            <a:r>
              <a:rPr lang="fa-IR" sz="2000" dirty="0" smtClean="0">
                <a:latin typeface="Calibri" panose="020F0502020204030204" pitchFamily="34" charset="0"/>
                <a:cs typeface="B Zar" panose="00000400000000000000" pitchFamily="2" charset="-78"/>
              </a:rPr>
              <a:t>2.مدیران پروژه(فنی)که باید برای دست اندرکاران نرم افزار برنامه ریزی،ایجاد انگیزه،سازمان دهی و آن ها را کنترل کنند.</a:t>
            </a:r>
          </a:p>
          <a:p>
            <a:pPr marL="0" indent="0" algn="r" rtl="1">
              <a:buNone/>
            </a:pPr>
            <a:r>
              <a:rPr lang="fa-IR" sz="2000" dirty="0" smtClean="0">
                <a:latin typeface="Calibri" panose="020F0502020204030204" pitchFamily="34" charset="0"/>
                <a:cs typeface="B Zar" panose="00000400000000000000" pitchFamily="2" charset="-78"/>
              </a:rPr>
              <a:t>3.دست اندرکاران که واجد مهارت های فنی لازم برای مهندسی یک محصول یا برنامه ی کاربردی هستند.</a:t>
            </a:r>
          </a:p>
          <a:p>
            <a:pPr marL="0" indent="0" algn="r" rtl="1">
              <a:buNone/>
            </a:pPr>
            <a:r>
              <a:rPr lang="fa-IR" sz="2000" dirty="0" smtClean="0">
                <a:latin typeface="Calibri" panose="020F0502020204030204" pitchFamily="34" charset="0"/>
                <a:cs typeface="B Zar" panose="00000400000000000000" pitchFamily="2" charset="-78"/>
              </a:rPr>
              <a:t>4.مشتریان که خواسته های محصول را مشخص می کنند و سایر ذی نفع هایی که به نتیجه کار توجه نشان می دهند.</a:t>
            </a:r>
          </a:p>
          <a:p>
            <a:pPr marL="0" indent="0" algn="r" rtl="1">
              <a:buNone/>
            </a:pPr>
            <a:r>
              <a:rPr lang="fa-IR" sz="2000" dirty="0" smtClean="0">
                <a:latin typeface="Calibri" panose="020F0502020204030204" pitchFamily="34" charset="0"/>
                <a:cs typeface="B Zar" panose="00000400000000000000" pitchFamily="2" charset="-78"/>
              </a:rPr>
              <a:t>5.کاربران نهایی که پس از ارائه محصول با آن تعامل دارند.</a:t>
            </a:r>
          </a:p>
          <a:p>
            <a:pPr marL="0" indent="0" algn="r" rtl="1">
              <a:buNone/>
            </a:pPr>
            <a:r>
              <a:rPr lang="fa-IR" sz="2000" dirty="0" smtClean="0">
                <a:latin typeface="Calibri" panose="020F0502020204030204" pitchFamily="34" charset="0"/>
                <a:cs typeface="B Zar" panose="00000400000000000000" pitchFamily="2" charset="-78"/>
              </a:rPr>
              <a:t>هر پروژه ی نرم افزاری شامل یک سریع افراد میشود که در این طبقه بندی می گنجد.تیم پروژه برای این که موثر واقع شود،باید به گونه ایسازمان دهی شود که مهارت ها و توانایی های تک تک افراد را به حداکثر برساند.و این وظیفه رهبر تیم است.</a:t>
            </a:r>
          </a:p>
          <a:p>
            <a:pPr marL="0" indent="0" algn="r" rtl="1">
              <a:buNone/>
            </a:pPr>
            <a:r>
              <a:rPr lang="fa-IR" sz="2000" b="1" dirty="0" smtClean="0">
                <a:cs typeface="B Zar" panose="00000400000000000000" pitchFamily="2" charset="-78"/>
              </a:rPr>
              <a:t>2</a:t>
            </a:r>
            <a:r>
              <a:rPr lang="fa-IR" sz="2000" b="1" dirty="0" smtClean="0">
                <a:latin typeface="Calibri" panose="020F0502020204030204" pitchFamily="34" charset="0"/>
                <a:cs typeface="B Zar" panose="00000400000000000000" pitchFamily="2" charset="-78"/>
              </a:rPr>
              <a:t>-2-24 رهبر تیم</a:t>
            </a:r>
          </a:p>
          <a:p>
            <a:pPr marL="0" indent="0" algn="r" rtl="1">
              <a:buNone/>
            </a:pPr>
            <a:r>
              <a:rPr lang="fa-IR" sz="2000" dirty="0" smtClean="0">
                <a:latin typeface="Calibri" panose="020F0502020204030204" pitchFamily="34" charset="0"/>
                <a:cs typeface="B Zar" panose="00000400000000000000" pitchFamily="2" charset="-78"/>
              </a:rPr>
              <a:t>مدیریت پروژه یک فعالیت گروهی است و از این رو آنهایی که روحیه ی رقابتی دارند.رهبر خوبی برای تیم پروژه نمیشوند.به زبان ساده،فاقد آمیزه ی درستی از مهارت های انسانی هستند.بااین وجود،اجمون میگوید:«متاسفانه،وبه وفور،به نظر می رسد آدم ها صرفاً بر حسب تصادف مدیر پروژه میشوند.[</a:t>
            </a:r>
            <a:r>
              <a:rPr lang="en-US" sz="2000" dirty="0" smtClean="0">
                <a:latin typeface="Calibri" panose="020F0502020204030204" pitchFamily="34" charset="0"/>
                <a:cs typeface="B Zar" panose="00000400000000000000" pitchFamily="2" charset="-78"/>
              </a:rPr>
              <a:t>Edg95</a:t>
            </a:r>
            <a:r>
              <a:rPr lang="fa-IR" sz="2000" dirty="0" smtClean="0">
                <a:latin typeface="Calibri" panose="020F0502020204030204" pitchFamily="34" charset="0"/>
                <a:cs typeface="B Zar" panose="00000400000000000000" pitchFamily="2" charset="-78"/>
              </a:rPr>
              <a:t>]</a:t>
            </a:r>
          </a:p>
          <a:p>
            <a:pPr marL="0" indent="0" algn="r" rtl="1">
              <a:buNone/>
            </a:pPr>
            <a:r>
              <a:rPr lang="fa-IR" sz="2000" dirty="0" smtClean="0">
                <a:latin typeface="Calibri" panose="020F0502020204030204" pitchFamily="34" charset="0"/>
                <a:cs typeface="B Zar" panose="00000400000000000000" pitchFamily="2" charset="-78"/>
              </a:rPr>
              <a:t>جری واینبرگ در یک کتاب عالی درباب رهبری فنی[</a:t>
            </a:r>
            <a:r>
              <a:rPr lang="en-US" sz="2000" dirty="0" smtClean="0">
                <a:latin typeface="Calibri" panose="020F0502020204030204" pitchFamily="34" charset="0"/>
                <a:cs typeface="B Zar" panose="00000400000000000000" pitchFamily="2" charset="-78"/>
              </a:rPr>
              <a:t>Wei86</a:t>
            </a:r>
            <a:r>
              <a:rPr lang="fa-IR" sz="2000" dirty="0" smtClean="0">
                <a:latin typeface="Calibri" panose="020F0502020204030204" pitchFamily="34" charset="0"/>
                <a:cs typeface="B Zar" panose="00000400000000000000" pitchFamily="2" charset="-78"/>
              </a:rPr>
              <a:t>]یک مدل </a:t>
            </a:r>
            <a:r>
              <a:rPr lang="en-US" sz="2000" dirty="0" smtClean="0">
                <a:latin typeface="Calibri" panose="020F0502020204030204" pitchFamily="34" charset="0"/>
                <a:cs typeface="B Zar" panose="00000400000000000000" pitchFamily="2" charset="-78"/>
              </a:rPr>
              <a:t>MOI</a:t>
            </a:r>
            <a:r>
              <a:rPr lang="fa-IR" sz="2000" dirty="0" smtClean="0">
                <a:latin typeface="Calibri" panose="020F0502020204030204" pitchFamily="34" charset="0"/>
                <a:cs typeface="B Zar" panose="00000400000000000000" pitchFamily="2" charset="-78"/>
              </a:rPr>
              <a:t>پیشنهاد میکند:</a:t>
            </a:r>
            <a:endParaRPr lang="en-US" sz="2000" dirty="0">
              <a:latin typeface="Calibri" panose="020F0502020204030204" pitchFamily="34" charset="0"/>
              <a:cs typeface="B Zar" panose="00000400000000000000" pitchFamily="2" charset="-78"/>
            </a:endParaRPr>
          </a:p>
        </p:txBody>
      </p:sp>
      <p:sp>
        <p:nvSpPr>
          <p:cNvPr id="5" name="Footer Placeholder 4"/>
          <p:cNvSpPr>
            <a:spLocks noGrp="1"/>
          </p:cNvSpPr>
          <p:nvPr>
            <p:ph type="ftr" sz="quarter" idx="11"/>
          </p:nvPr>
        </p:nvSpPr>
        <p:spPr/>
        <p:txBody>
          <a:bodyPr/>
          <a:lstStyle/>
          <a:p>
            <a:r>
              <a:rPr lang="fa-IR" smtClean="0"/>
              <a:t>مفاهیم مدیریت پروژه</a:t>
            </a:r>
            <a:endParaRPr lang="en-US"/>
          </a:p>
        </p:txBody>
      </p:sp>
      <p:sp>
        <p:nvSpPr>
          <p:cNvPr id="6" name="Slide Number Placeholder 5"/>
          <p:cNvSpPr>
            <a:spLocks noGrp="1"/>
          </p:cNvSpPr>
          <p:nvPr>
            <p:ph type="sldNum" sz="quarter" idx="12"/>
          </p:nvPr>
        </p:nvSpPr>
        <p:spPr>
          <a:xfrm>
            <a:off x="11567478" y="6172200"/>
            <a:ext cx="639762" cy="593725"/>
          </a:xfrm>
        </p:spPr>
        <p:txBody>
          <a:bodyPr>
            <a:normAutofit lnSpcReduction="10000"/>
          </a:bodyPr>
          <a:lstStyle/>
          <a:p>
            <a:pPr algn="l"/>
            <a:fld id="{227DE054-F1B2-4E36-8B46-7AB8057739AE}" type="slidenum">
              <a:rPr lang="en-US" smtClean="0"/>
              <a:pPr algn="l"/>
              <a:t>9</a:t>
            </a:fld>
            <a:endParaRPr lang="en-US" dirty="0"/>
          </a:p>
        </p:txBody>
      </p:sp>
    </p:spTree>
    <p:extLst>
      <p:ext uri="{BB962C8B-B14F-4D97-AF65-F5344CB8AC3E}">
        <p14:creationId xmlns:p14="http://schemas.microsoft.com/office/powerpoint/2010/main" val="33758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View">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650</TotalTime>
  <Words>6471</Words>
  <Application>Microsoft Office PowerPoint</Application>
  <PresentationFormat>Widescreen</PresentationFormat>
  <Paragraphs>266</Paragraphs>
  <Slides>32</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B Badr</vt:lpstr>
      <vt:lpstr>B Nazanin</vt:lpstr>
      <vt:lpstr>B Titr</vt:lpstr>
      <vt:lpstr>B Zar</vt:lpstr>
      <vt:lpstr>Calibri</vt:lpstr>
      <vt:lpstr>Cambria Math</vt:lpstr>
      <vt:lpstr>Century Schoolbook</vt:lpstr>
      <vt:lpstr>Tahoma</vt:lpstr>
      <vt:lpstr>Wingdings</vt:lpstr>
      <vt:lpstr>Wingdings 2</vt:lpstr>
      <vt:lpstr>View</vt:lpstr>
      <vt:lpstr>بسم الله الرحمن الرحیم</vt:lpstr>
      <vt:lpstr>مدیریت پروژه های نرم افزاری</vt:lpstr>
      <vt:lpstr>مفاهیم مدیریت پروژه</vt:lpstr>
      <vt:lpstr>PowerPoint Presentation</vt:lpstr>
      <vt:lpstr>1-24طیف مدیریتی</vt:lpstr>
      <vt:lpstr>PowerPoint Presentation</vt:lpstr>
      <vt:lpstr>PowerPoint Presentation</vt:lpstr>
      <vt:lpstr>2-24 افراد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3-24 محصول </vt:lpstr>
      <vt:lpstr>PowerPoint Presentation</vt:lpstr>
      <vt:lpstr>PowerPoint Presentation</vt:lpstr>
      <vt:lpstr>4-24 فرایند</vt:lpstr>
      <vt:lpstr>PowerPoint Presentation</vt:lpstr>
      <vt:lpstr>PowerPoint Presentation</vt:lpstr>
      <vt:lpstr>PowerPoint Presentation</vt:lpstr>
      <vt:lpstr>5-24 پروژه</vt:lpstr>
      <vt:lpstr>PowerPoint Presentation</vt:lpstr>
      <vt:lpstr>PowerPoint Presentation</vt:lpstr>
      <vt:lpstr>6-24 اصلW^2  HH</vt:lpstr>
      <vt:lpstr>PowerPoint Presentation</vt:lpstr>
      <vt:lpstr>PowerPoint Presentation</vt:lpstr>
      <vt:lpstr>7-24 اقدامات حیاتی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Rayan Tech</dc:creator>
  <cp:lastModifiedBy>mohammad hossein</cp:lastModifiedBy>
  <cp:revision>79</cp:revision>
  <dcterms:created xsi:type="dcterms:W3CDTF">2020-11-27T05:20:39Z</dcterms:created>
  <dcterms:modified xsi:type="dcterms:W3CDTF">2020-11-29T15:05:34Z</dcterms:modified>
</cp:coreProperties>
</file>