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drawings/drawing7.xml" ContentType="application/vnd.openxmlformats-officedocument.drawingml.chartshapes+xml"/>
  <Override PartName="/ppt/charts/chart9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Hoja_de_c_lculo_de_Microsoft_Excel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linda.medina\AppData\Local\Microsoft\Windows\INetCache\Content.Outlook\FV1P8CWR\Ejercicio%20priorizaci&#243;n%20para%20cadenas%20productiv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Hoja1!$C$17</c:f>
              <c:strCache>
                <c:ptCount val="1"/>
                <c:pt idx="0">
                  <c:v>Participación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Hoja1!$A$18:$A$22</c:f>
              <c:strCache>
                <c:ptCount val="5"/>
                <c:pt idx="0">
                  <c:v>Entre 22 y 220  ton</c:v>
                </c:pt>
                <c:pt idx="1">
                  <c:v>Entre 221 y 2.200 ton</c:v>
                </c:pt>
                <c:pt idx="2">
                  <c:v>Entre 2.201 y 22.000 ton</c:v>
                </c:pt>
                <c:pt idx="3">
                  <c:v>Entre 22.001 y 220.000 ton</c:v>
                </c:pt>
                <c:pt idx="4">
                  <c:v>Entre 220.001 y 2.200.000 ton</c:v>
                </c:pt>
              </c:strCache>
            </c:strRef>
          </c:cat>
          <c:val>
            <c:numRef>
              <c:f>Hoja1!$C$18:$C$22</c:f>
              <c:numCache>
                <c:formatCode>0%</c:formatCode>
                <c:ptCount val="5"/>
                <c:pt idx="0">
                  <c:v>0.32</c:v>
                </c:pt>
                <c:pt idx="1">
                  <c:v>0.38</c:v>
                </c:pt>
                <c:pt idx="2">
                  <c:v>0.22</c:v>
                </c:pt>
                <c:pt idx="3">
                  <c:v>7.0000000000000007E-2</c:v>
                </c:pt>
                <c:pt idx="4">
                  <c:v>0.01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029696"/>
        <c:axId val="194030256"/>
      </c:barChart>
      <c:catAx>
        <c:axId val="19402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4030256"/>
        <c:crosses val="autoZero"/>
        <c:auto val="1"/>
        <c:lblAlgn val="ctr"/>
        <c:lblOffset val="100"/>
        <c:noMultiLvlLbl val="0"/>
      </c:catAx>
      <c:valAx>
        <c:axId val="1940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Número de productos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402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1 –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Atractivos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732927301936433"/>
          <c:y val="0.14800946953808788"/>
          <c:w val="0.7677686493366076"/>
          <c:h val="0.61320531257639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'tablas hortalizas'!$B$2</c:f>
              <c:strCache>
                <c:ptCount val="1"/>
                <c:pt idx="0">
                  <c:v>Pimientos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hortalizas'!$C$2</c:f>
              <c:numCache>
                <c:formatCode>_-* #,##0_-;\-* #,##0_-;_-* "-"??_-;_-@_-</c:formatCode>
                <c:ptCount val="1"/>
                <c:pt idx="0">
                  <c:v>1052933.8</c:v>
                </c:pt>
              </c:numCache>
            </c:numRef>
          </c:xVal>
          <c:yVal>
            <c:numRef>
              <c:f>'tablas hortalizas'!$D$2</c:f>
              <c:numCache>
                <c:formatCode>_-* #,##0_-;\-* #,##0_-;_-* "-"??_-;_-@_-</c:formatCode>
                <c:ptCount val="1"/>
                <c:pt idx="0">
                  <c:v>10.928868657492412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'tablas hortalizas'!$B$3</c:f>
              <c:strCache>
                <c:ptCount val="1"/>
                <c:pt idx="0">
                  <c:v>Esparragos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hortalizas'!$C$3</c:f>
              <c:numCache>
                <c:formatCode>_-* #,##0_-;\-* #,##0_-;_-* "-"??_-;_-@_-</c:formatCode>
                <c:ptCount val="1"/>
                <c:pt idx="0">
                  <c:v>517688.4</c:v>
                </c:pt>
              </c:numCache>
            </c:numRef>
          </c:xVal>
          <c:yVal>
            <c:numRef>
              <c:f>'tablas hortalizas'!$D$3</c:f>
              <c:numCache>
                <c:formatCode>_-* #,##0_-;\-* #,##0_-;_-* "-"??_-;_-@_-</c:formatCode>
                <c:ptCount val="1"/>
                <c:pt idx="0">
                  <c:v>11.415702995417512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hortalizas'!$B$4</c:f>
              <c:strCache>
                <c:ptCount val="1"/>
                <c:pt idx="0">
                  <c:v>Pepinos y pepinillos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hortalizas'!$C$4</c:f>
              <c:numCache>
                <c:formatCode>_-* #,##0_-;\-* #,##0_-;_-* "-"??_-;_-@_-</c:formatCode>
                <c:ptCount val="1"/>
                <c:pt idx="0">
                  <c:v>470826.8</c:v>
                </c:pt>
              </c:numCache>
            </c:numRef>
          </c:xVal>
          <c:yVal>
            <c:numRef>
              <c:f>'tablas hortalizas'!$D$4</c:f>
              <c:numCache>
                <c:formatCode>_-* #,##0_-;\-* #,##0_-;_-* "-"??_-;_-@_-</c:formatCode>
                <c:ptCount val="1"/>
                <c:pt idx="0">
                  <c:v>15.097800106088652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hortalizas'!$B$5</c:f>
              <c:strCache>
                <c:ptCount val="1"/>
                <c:pt idx="0">
                  <c:v>Los demas coles </c:v>
                </c:pt>
              </c:strCache>
            </c:strRef>
          </c:tx>
          <c:spPr>
            <a:ln w="44450">
              <a:noFill/>
            </a:ln>
          </c:spPr>
          <c:marker>
            <c:spPr>
              <a:solidFill>
                <a:srgbClr val="FF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hortalizas'!$C$5</c:f>
              <c:numCache>
                <c:formatCode>_-* #,##0_-;\-* #,##0_-;_-* "-"??_-;_-@_-</c:formatCode>
                <c:ptCount val="1"/>
                <c:pt idx="0">
                  <c:v>184275.8</c:v>
                </c:pt>
              </c:numCache>
            </c:numRef>
          </c:xVal>
          <c:yVal>
            <c:numRef>
              <c:f>'tablas hortalizas'!$D$5</c:f>
              <c:numCache>
                <c:formatCode>_-* #,##0_-;\-* #,##0_-;_-* "-"??_-;_-@_-</c:formatCode>
                <c:ptCount val="1"/>
                <c:pt idx="0">
                  <c:v>13.823017776111771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34736"/>
        <c:axId val="193055600"/>
      </c:scatterChart>
      <c:valAx>
        <c:axId val="194034736"/>
        <c:scaling>
          <c:orientation val="minMax"/>
          <c:min val="15640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193055600"/>
        <c:crosses val="autoZero"/>
        <c:crossBetween val="midCat"/>
      </c:valAx>
      <c:valAx>
        <c:axId val="193055600"/>
        <c:scaling>
          <c:orientation val="minMax"/>
          <c:min val="10.3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194034736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2 –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Potenciales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318591412510162"/>
          <c:y val="0.15173816365124923"/>
          <c:w val="0.7677686493366076"/>
          <c:h val="0.61320531257639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'tablas hortalizas'!$B$7</c:f>
              <c:strCache>
                <c:ptCount val="1"/>
                <c:pt idx="0">
                  <c:v>Arvejas secas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hortalizas'!$C$7</c:f>
              <c:numCache>
                <c:formatCode>_-* #,##0_-;\-* #,##0_-;_-* "-"??_-;_-@_-</c:formatCode>
                <c:ptCount val="1"/>
                <c:pt idx="0">
                  <c:v>49247.4</c:v>
                </c:pt>
              </c:numCache>
            </c:numRef>
          </c:xVal>
          <c:yVal>
            <c:numRef>
              <c:f>'tablas hortalizas'!$D$7</c:f>
              <c:numCache>
                <c:formatCode>_-* #,##0_-;\-* #,##0_-;_-* "-"??_-;_-@_-</c:formatCode>
                <c:ptCount val="1"/>
                <c:pt idx="0">
                  <c:v>21.40496856704107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'tablas hortalizas'!$B$6</c:f>
              <c:strCache>
                <c:ptCount val="1"/>
                <c:pt idx="0">
                  <c:v>Legumbres secas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hortalizas'!$C$6</c:f>
              <c:numCache>
                <c:formatCode>_-* #,##0_-;\-* #,##0_-;_-* "-"??_-;_-@_-</c:formatCode>
                <c:ptCount val="1"/>
                <c:pt idx="0">
                  <c:v>68192.600000000006</c:v>
                </c:pt>
              </c:numCache>
            </c:numRef>
          </c:xVal>
          <c:yVal>
            <c:numRef>
              <c:f>'tablas hortalizas'!$D$6</c:f>
              <c:numCache>
                <c:formatCode>_-* #,##0_-;\-* #,##0_-;_-* "-"??_-;_-@_-</c:formatCode>
                <c:ptCount val="1"/>
                <c:pt idx="0">
                  <c:v>65.388998970857884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hortalizas'!$B$8</c:f>
              <c:strCache>
                <c:ptCount val="1"/>
                <c:pt idx="0">
                  <c:v>Coles de bruselas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3559319353012084"/>
                  <c:y val="5.5196182771076546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hortalizas'!$C$8</c:f>
              <c:numCache>
                <c:formatCode>_-* #,##0_-;\-* #,##0_-;_-* "-"??_-;_-@_-</c:formatCode>
                <c:ptCount val="1"/>
                <c:pt idx="0">
                  <c:v>12285</c:v>
                </c:pt>
              </c:numCache>
            </c:numRef>
          </c:xVal>
          <c:yVal>
            <c:numRef>
              <c:f>'tablas hortalizas'!$D$8</c:f>
              <c:numCache>
                <c:formatCode>_-* #,##0_-;\-* #,##0_-;_-* "-"??_-;_-@_-</c:formatCode>
                <c:ptCount val="1"/>
                <c:pt idx="0">
                  <c:v>31.408247380179439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hortalizas'!$B$9</c:f>
              <c:strCache>
                <c:ptCount val="1"/>
                <c:pt idx="0">
                  <c:v>Hongos gelatinosos </c:v>
                </c:pt>
              </c:strCache>
            </c:strRef>
          </c:tx>
          <c:spPr>
            <a:ln w="44450">
              <a:noFill/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0.11048334287639468"/>
                  <c:y val="5.174642134788426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hortalizas'!$C$9</c:f>
              <c:numCache>
                <c:formatCode>_-* #,##0_-;\-* #,##0_-;_-* "-"??_-;_-@_-</c:formatCode>
                <c:ptCount val="1"/>
                <c:pt idx="0">
                  <c:v>82.4</c:v>
                </c:pt>
              </c:numCache>
            </c:numRef>
          </c:xVal>
          <c:yVal>
            <c:numRef>
              <c:f>'tablas hortalizas'!$D$9</c:f>
              <c:numCache>
                <c:formatCode>_-* #,##0_-;\-* #,##0_-;_-* "-"??_-;_-@_-</c:formatCode>
                <c:ptCount val="1"/>
                <c:pt idx="0">
                  <c:v>46.585172631984385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hortalizas'!$B$10</c:f>
              <c:strCache>
                <c:ptCount val="1"/>
                <c:pt idx="0">
                  <c:v>Setas y demás hongos conservadas 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0043960033026374"/>
                  <c:y val="-7.934451273342250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hortalizas'!$C$10</c:f>
              <c:numCache>
                <c:formatCode>_-* #,##0_-;\-* #,##0_-;_-* "-"??_-;_-@_-</c:formatCode>
                <c:ptCount val="1"/>
                <c:pt idx="0">
                  <c:v>73.8</c:v>
                </c:pt>
              </c:numCache>
            </c:numRef>
          </c:xVal>
          <c:yVal>
            <c:numRef>
              <c:f>'tablas hortalizas'!$D$10</c:f>
              <c:numCache>
                <c:formatCode>_-* #,##0_-;\-* #,##0_-;_-* "-"??_-;_-@_-</c:formatCode>
                <c:ptCount val="1"/>
                <c:pt idx="0">
                  <c:v>48.045972106849845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970016"/>
        <c:axId val="192969456"/>
      </c:scatterChart>
      <c:valAx>
        <c:axId val="192970016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192969456"/>
        <c:crosses val="autoZero"/>
        <c:crossBetween val="midCat"/>
      </c:valAx>
      <c:valAx>
        <c:axId val="192969456"/>
        <c:scaling>
          <c:orientation val="minMax"/>
          <c:min val="10.38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192970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3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Bajo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Interés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314197386361121"/>
          <c:y val="0.24833148350063314"/>
          <c:w val="0.7677686493366076"/>
          <c:h val="0.61320531257639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'tablas hortalizas'!$B$11</c:f>
              <c:strCache>
                <c:ptCount val="1"/>
                <c:pt idx="0">
                  <c:v>Callampas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hortalizas'!$C$11</c:f>
              <c:numCache>
                <c:formatCode>_-* #,##0_-;\-* #,##0_-;_-* "-"??_-;_-@_-</c:formatCode>
                <c:ptCount val="1"/>
                <c:pt idx="0">
                  <c:v>107772.8</c:v>
                </c:pt>
              </c:numCache>
            </c:numRef>
          </c:xVal>
          <c:yVal>
            <c:numRef>
              <c:f>'tablas hortalizas'!$D$11</c:f>
              <c:numCache>
                <c:formatCode>_-* #,##0_-;\-* #,##0_-;_-* "-"??_-;_-@_-</c:formatCode>
                <c:ptCount val="1"/>
                <c:pt idx="0">
                  <c:v>10.276804200820369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'tablas hortalizas'!$B$12</c:f>
              <c:strCache>
                <c:ptCount val="1"/>
                <c:pt idx="0">
                  <c:v>Raices de mandioca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hortalizas'!$C$12</c:f>
              <c:numCache>
                <c:formatCode>_-* #,##0_-;\-* #,##0_-;_-* "-"??_-;_-@_-</c:formatCode>
                <c:ptCount val="1"/>
                <c:pt idx="0">
                  <c:v>59022.400000000001</c:v>
                </c:pt>
              </c:numCache>
            </c:numRef>
          </c:xVal>
          <c:yVal>
            <c:numRef>
              <c:f>'tablas hortalizas'!$D$12</c:f>
              <c:numCache>
                <c:formatCode>_-* #,##0_-;\-* #,##0_-;_-* "-"??_-;_-@_-</c:formatCode>
                <c:ptCount val="1"/>
                <c:pt idx="0">
                  <c:v>10.105605466709996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hortalizas'!$B$13</c:f>
              <c:strCache>
                <c:ptCount val="1"/>
                <c:pt idx="0">
                  <c:v>Alubia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hortalizas'!$C$13</c:f>
              <c:numCache>
                <c:formatCode>_-* #,##0_-;\-* #,##0_-;_-* "-"??_-;_-@_-</c:formatCode>
                <c:ptCount val="1"/>
                <c:pt idx="0">
                  <c:v>44437</c:v>
                </c:pt>
              </c:numCache>
            </c:numRef>
          </c:xVal>
          <c:yVal>
            <c:numRef>
              <c:f>'tablas hortalizas'!$D$13</c:f>
              <c:numCache>
                <c:formatCode>_-* #,##0_-;\-* #,##0_-;_-* "-"??_-;_-@_-</c:formatCode>
                <c:ptCount val="1"/>
                <c:pt idx="0">
                  <c:v>9.7294325590622996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hortalizas'!$B$14</c:f>
              <c:strCache>
                <c:ptCount val="1"/>
                <c:pt idx="0">
                  <c:v>Lentejas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hortalizas'!$C$14</c:f>
              <c:numCache>
                <c:formatCode>_-* #,##0_-;\-* #,##0_-;_-* "-"??_-;_-@_-</c:formatCode>
                <c:ptCount val="1"/>
                <c:pt idx="0">
                  <c:v>26872.799999999999</c:v>
                </c:pt>
              </c:numCache>
            </c:numRef>
          </c:xVal>
          <c:yVal>
            <c:numRef>
              <c:f>'tablas hortalizas'!$D$14</c:f>
              <c:numCache>
                <c:formatCode>_-* #,##0_-;\-* #,##0_-;_-* "-"??_-;_-@_-</c:formatCode>
                <c:ptCount val="1"/>
                <c:pt idx="0">
                  <c:v>9.6713139196313929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hortalizas'!$B$15</c:f>
              <c:strCache>
                <c:ptCount val="1"/>
                <c:pt idx="0">
                  <c:v>Setas y demás hongos y trufas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20338979029518112"/>
                  <c:y val="-3.449761423192284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hortalizas'!$C$15</c:f>
              <c:numCache>
                <c:formatCode>_-* #,##0_-;\-* #,##0_-;_-* "-"??_-;_-@_-</c:formatCode>
                <c:ptCount val="1"/>
                <c:pt idx="0">
                  <c:v>17111.599999999999</c:v>
                </c:pt>
              </c:numCache>
            </c:numRef>
          </c:xVal>
          <c:yVal>
            <c:numRef>
              <c:f>'tablas hortalizas'!$D$15</c:f>
              <c:numCache>
                <c:formatCode>_-* #,##0_-;\-* #,##0_-;_-* "-"??_-;_-@_-</c:formatCode>
                <c:ptCount val="1"/>
                <c:pt idx="0">
                  <c:v>9.3558458157962576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403792"/>
        <c:axId val="257404352"/>
      </c:scatterChart>
      <c:valAx>
        <c:axId val="257403792"/>
        <c:scaling>
          <c:orientation val="maxMin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04352"/>
        <c:crosses val="autoZero"/>
        <c:crossBetween val="midCat"/>
      </c:valAx>
      <c:valAx>
        <c:axId val="257404352"/>
        <c:scaling>
          <c:orientation val="maxMin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03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4 – </a:t>
            </a:r>
            <a:r>
              <a:rPr lang="en-US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Promisorios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327379464808248"/>
          <c:y val="0.22418315353828716"/>
          <c:w val="0.7677686493366076"/>
          <c:h val="0.613205312576391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'tablas hortalizas'!$B$16</c:f>
              <c:strCache>
                <c:ptCount val="1"/>
                <c:pt idx="0">
                  <c:v>Tomates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hortalizas'!$C$16</c:f>
              <c:numCache>
                <c:formatCode>_-* #,##0_-;\-* #,##0_-;_-* "-"??_-;_-@_-</c:formatCode>
                <c:ptCount val="1"/>
                <c:pt idx="0">
                  <c:v>1918012.8</c:v>
                </c:pt>
              </c:numCache>
            </c:numRef>
          </c:xVal>
          <c:yVal>
            <c:numRef>
              <c:f>'tablas hortalizas'!$D$16</c:f>
              <c:numCache>
                <c:formatCode>_-* #,##0_-;\-* #,##0_-;_-* "-"??_-;_-@_-</c:formatCode>
                <c:ptCount val="1"/>
                <c:pt idx="0">
                  <c:v>7.1860429057437072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'tablas hortalizas'!$B$17</c:f>
              <c:strCache>
                <c:ptCount val="1"/>
                <c:pt idx="0">
                  <c:v>Demas legumbres y hortalizas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hortalizas'!$C$17</c:f>
              <c:numCache>
                <c:formatCode>_-* #,##0_-;\-* #,##0_-;_-* "-"??_-;_-@_-</c:formatCode>
                <c:ptCount val="1"/>
                <c:pt idx="0">
                  <c:v>522959.2</c:v>
                </c:pt>
              </c:numCache>
            </c:numRef>
          </c:xVal>
          <c:yVal>
            <c:numRef>
              <c:f>'tablas hortalizas'!$D$17</c:f>
              <c:numCache>
                <c:formatCode>_-* #,##0_-;\-* #,##0_-;_-* "-"??_-;_-@_-</c:formatCode>
                <c:ptCount val="1"/>
                <c:pt idx="0">
                  <c:v>5.4654463314749773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hortalizas'!$B$18</c:f>
              <c:strCache>
                <c:ptCount val="1"/>
                <c:pt idx="0">
                  <c:v>Demas hortalizas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hortalizas'!$C$18</c:f>
              <c:numCache>
                <c:formatCode>_-* #,##0_-;\-* #,##0_-;_-* "-"??_-;_-@_-</c:formatCode>
                <c:ptCount val="1"/>
                <c:pt idx="0">
                  <c:v>466183.2</c:v>
                </c:pt>
              </c:numCache>
            </c:numRef>
          </c:xVal>
          <c:yVal>
            <c:numRef>
              <c:f>'tablas hortalizas'!$D$18</c:f>
              <c:numCache>
                <c:formatCode>_-* #,##0_-;\-* #,##0_-;_-* "-"??_-;_-@_-</c:formatCode>
                <c:ptCount val="1"/>
                <c:pt idx="0">
                  <c:v>9.4148417433722784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hortalizas'!$B$19</c:f>
              <c:strCache>
                <c:ptCount val="1"/>
                <c:pt idx="0">
                  <c:v>Cebollas 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5.7752656503569949E-2"/>
                  <c:y val="-5.174642134788426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hortalizas'!$C$19</c:f>
              <c:numCache>
                <c:formatCode>_-* #,##0_-;\-* #,##0_-;_-* "-"??_-;_-@_-</c:formatCode>
                <c:ptCount val="1"/>
                <c:pt idx="0">
                  <c:v>295075.40000000002</c:v>
                </c:pt>
              </c:numCache>
            </c:numRef>
          </c:xVal>
          <c:yVal>
            <c:numRef>
              <c:f>'tablas hortalizas'!$D$19</c:f>
              <c:numCache>
                <c:formatCode>_-* #,##0_-;\-* #,##0_-;_-* "-"??_-;_-@_-</c:formatCode>
                <c:ptCount val="1"/>
                <c:pt idx="0">
                  <c:v>8.2010265982823842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hortalizas'!$B$20</c:f>
              <c:strCache>
                <c:ptCount val="1"/>
                <c:pt idx="0">
                  <c:v>Mezclas de hortalizas y/o legumbres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6.7796596765060377E-2"/>
                  <c:y val="0.11039236554215309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hortalizas'!$C$20</c:f>
              <c:numCache>
                <c:formatCode>_-* #,##0_-;\-* #,##0_-;_-* "-"??_-;_-@_-</c:formatCode>
                <c:ptCount val="1"/>
                <c:pt idx="0">
                  <c:v>179474.4</c:v>
                </c:pt>
              </c:numCache>
            </c:numRef>
          </c:xVal>
          <c:yVal>
            <c:numRef>
              <c:f>'tablas hortalizas'!$D$20</c:f>
              <c:numCache>
                <c:formatCode>_-* #,##0_-;\-* #,##0_-;_-* "-"??_-;_-@_-</c:formatCode>
                <c:ptCount val="1"/>
                <c:pt idx="0">
                  <c:v>8.7184693008906695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408832"/>
        <c:axId val="257409392"/>
      </c:scatterChart>
      <c:valAx>
        <c:axId val="257408832"/>
        <c:scaling>
          <c:orientation val="minMax"/>
          <c:min val="156403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09392"/>
        <c:crosses val="autoZero"/>
        <c:crossBetween val="midCat"/>
      </c:valAx>
      <c:valAx>
        <c:axId val="257409392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08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1 – </a:t>
            </a:r>
            <a:r>
              <a:rPr lang="en-US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Atractivos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080669408204777"/>
          <c:y val="0.14483876673368129"/>
          <c:w val="0.7677686493366076"/>
          <c:h val="0.613205312576391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'tablas carne'!$B$2</c:f>
              <c:strCache>
                <c:ptCount val="1"/>
                <c:pt idx="0">
                  <c:v>Demas carnes de porcinos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carne'!$C$2</c:f>
              <c:numCache>
                <c:formatCode>_-* #,##0_-;\-* #,##0_-;_-* "-"??_-;_-@_-</c:formatCode>
                <c:ptCount val="1"/>
                <c:pt idx="0">
                  <c:v>462413.8</c:v>
                </c:pt>
              </c:numCache>
            </c:numRef>
          </c:xVal>
          <c:yVal>
            <c:numRef>
              <c:f>'tablas carne'!$D$2</c:f>
              <c:numCache>
                <c:formatCode>_-* #,##0_-;\-* #,##0_-;_-* "-"??_-;_-@_-</c:formatCode>
                <c:ptCount val="1"/>
                <c:pt idx="0">
                  <c:v>16.760154565367824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'tablas carne'!$B$3</c:f>
              <c:strCache>
                <c:ptCount val="1"/>
                <c:pt idx="0">
                  <c:v>Carne de bovinos en trozos sin deshuesar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carne'!$C$3</c:f>
              <c:numCache>
                <c:formatCode>_-* #,##0_-;\-* #,##0_-;_-* "-"??_-;_-@_-</c:formatCode>
                <c:ptCount val="1"/>
                <c:pt idx="0">
                  <c:v>212017.6</c:v>
                </c:pt>
              </c:numCache>
            </c:numRef>
          </c:xVal>
          <c:yVal>
            <c:numRef>
              <c:f>'tablas carne'!$D$3</c:f>
              <c:numCache>
                <c:formatCode>_-* #,##0_-;\-* #,##0_-;_-* "-"??_-;_-@_-</c:formatCode>
                <c:ptCount val="1"/>
                <c:pt idx="0">
                  <c:v>15.016507613555225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412192"/>
        <c:axId val="257412752"/>
      </c:scatterChart>
      <c:valAx>
        <c:axId val="257412192"/>
        <c:scaling>
          <c:orientation val="minMax"/>
          <c:min val="15640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12752"/>
        <c:crosses val="autoZero"/>
        <c:crossBetween val="midCat"/>
      </c:valAx>
      <c:valAx>
        <c:axId val="257412752"/>
        <c:scaling>
          <c:orientation val="minMax"/>
          <c:min val="10.3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12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2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Potenciales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080669408204777"/>
          <c:y val="0.14483876673368129"/>
          <c:w val="0.7677686493366076"/>
          <c:h val="0.61320531257639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'tablas carne'!$B$4</c:f>
              <c:strCache>
                <c:ptCount val="1"/>
                <c:pt idx="0">
                  <c:v>Carne de bovinos en trozos sin deshuesar congelada.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4814811885698378"/>
                  <c:y val="0.1138421269653453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carne'!$C$4</c:f>
              <c:numCache>
                <c:formatCode>_-* #,##0_-;\-* #,##0_-;_-* "-"??_-;_-@_-</c:formatCode>
                <c:ptCount val="1"/>
                <c:pt idx="0">
                  <c:v>19783.8</c:v>
                </c:pt>
              </c:numCache>
            </c:numRef>
          </c:xVal>
          <c:yVal>
            <c:numRef>
              <c:f>'tablas carne'!$D$4</c:f>
              <c:numCache>
                <c:formatCode>_-* #,##0_-;\-* #,##0_-;_-* "-"??_-;_-@_-</c:formatCode>
                <c:ptCount val="1"/>
                <c:pt idx="0">
                  <c:v>25.932726195340098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'tablas carne'!$B$5</c:f>
              <c:strCache>
                <c:ptCount val="1"/>
                <c:pt idx="0">
                  <c:v>Despojos comestibles porcinos 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carne'!$C$5</c:f>
              <c:numCache>
                <c:formatCode>_-* #,##0_-;\-* #,##0_-;_-* "-"??_-;_-@_-</c:formatCode>
                <c:ptCount val="1"/>
                <c:pt idx="0">
                  <c:v>13456.2</c:v>
                </c:pt>
              </c:numCache>
            </c:numRef>
          </c:xVal>
          <c:yVal>
            <c:numRef>
              <c:f>'tablas carne'!$D$5</c:f>
              <c:numCache>
                <c:formatCode>_-* #,##0_-;\-* #,##0_-;_-* "-"??_-;_-@_-</c:formatCode>
                <c:ptCount val="1"/>
                <c:pt idx="0">
                  <c:v>24.919291598250656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carne'!$B$6</c:f>
              <c:strCache>
                <c:ptCount val="1"/>
                <c:pt idx="0">
                  <c:v>Tocino 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5.7752656503569859E-2"/>
                  <c:y val="-5.174642134788426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carne'!$C$6</c:f>
              <c:numCache>
                <c:formatCode>_-* #,##0_-;\-* #,##0_-;_-* "-"??_-;_-@_-</c:formatCode>
                <c:ptCount val="1"/>
                <c:pt idx="0">
                  <c:v>2804</c:v>
                </c:pt>
              </c:numCache>
            </c:numRef>
          </c:xVal>
          <c:yVal>
            <c:numRef>
              <c:f>'tablas carne'!$D$6</c:f>
              <c:numCache>
                <c:formatCode>_-* #,##0_-;\-* #,##0_-;_-* "-"??_-;_-@_-</c:formatCode>
                <c:ptCount val="1"/>
                <c:pt idx="0">
                  <c:v>27.185479157460907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carne'!$B$7</c:f>
              <c:strCache>
                <c:ptCount val="1"/>
                <c:pt idx="0">
                  <c:v>Carne y despojos sin trocear de pavo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3308240618010753"/>
                  <c:y val="1.034928426957685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carne'!$C$7</c:f>
              <c:numCache>
                <c:formatCode>_-* #,##0_-;\-* #,##0_-;_-* "-"??_-;_-@_-</c:formatCode>
                <c:ptCount val="1"/>
                <c:pt idx="0">
                  <c:v>531.79999999999995</c:v>
                </c:pt>
              </c:numCache>
            </c:numRef>
          </c:xVal>
          <c:yVal>
            <c:numRef>
              <c:f>'tablas carne'!$D$7</c:f>
              <c:numCache>
                <c:formatCode>_-* #,##0_-;\-* #,##0_-;_-* "-"??_-;_-@_-</c:formatCode>
                <c:ptCount val="1"/>
                <c:pt idx="0">
                  <c:v>37.301645792692156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carne'!$B$8</c:f>
              <c:strCache>
                <c:ptCount val="1"/>
                <c:pt idx="0">
                  <c:v>Carne y despojos comestibles de reptiles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0043960033026374"/>
                  <c:y val="7.589475131023025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carne'!$C$8</c:f>
              <c:numCache>
                <c:formatCode>_-* #,##0_-;\-* #,##0_-;_-* "-"??_-;_-@_-</c:formatCode>
                <c:ptCount val="1"/>
                <c:pt idx="0">
                  <c:v>67</c:v>
                </c:pt>
              </c:numCache>
            </c:numRef>
          </c:xVal>
          <c:yVal>
            <c:numRef>
              <c:f>'tablas carne'!$D$8</c:f>
              <c:numCache>
                <c:formatCode>_-* #,##0_-;\-* #,##0_-;_-* "-"??_-;_-@_-</c:formatCode>
                <c:ptCount val="1"/>
                <c:pt idx="0">
                  <c:v>24.383066779878558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417232"/>
        <c:axId val="257417792"/>
      </c:scatterChart>
      <c:valAx>
        <c:axId val="257417232"/>
        <c:scaling>
          <c:orientation val="maxMin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17792"/>
        <c:crosses val="autoZero"/>
        <c:crossBetween val="midCat"/>
      </c:valAx>
      <c:valAx>
        <c:axId val="257417792"/>
        <c:scaling>
          <c:orientation val="minMax"/>
          <c:min val="10.38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417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3 – </a:t>
            </a:r>
            <a:r>
              <a:rPr lang="en-US" dirty="0" err="1" smtClean="0"/>
              <a:t>Productos</a:t>
            </a:r>
            <a:r>
              <a:rPr lang="en-US" dirty="0" smtClean="0"/>
              <a:t> de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Interés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314197386361121"/>
          <c:y val="0.24833148350063314"/>
          <c:w val="0.7677686493366076"/>
          <c:h val="0.613205312576391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'tablas hortalizas'!$B$12</c:f>
              <c:strCache>
                <c:ptCount val="1"/>
                <c:pt idx="0">
                  <c:v>Raices de mandioca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7.2818566895805584E-2"/>
                  <c:y val="-7.934451273342253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hortalizas'!$C$12</c:f>
              <c:numCache>
                <c:formatCode>_-* #,##0_-;\-* #,##0_-;_-* "-"??_-;_-@_-</c:formatCode>
                <c:ptCount val="1"/>
                <c:pt idx="0">
                  <c:v>59022.400000000001</c:v>
                </c:pt>
              </c:numCache>
            </c:numRef>
          </c:xVal>
          <c:yVal>
            <c:numRef>
              <c:f>'tablas hortalizas'!$D$12</c:f>
              <c:numCache>
                <c:formatCode>_-* #,##0_-;\-* #,##0_-;_-* "-"??_-;_-@_-</c:formatCode>
                <c:ptCount val="1"/>
                <c:pt idx="0">
                  <c:v>10.105605466709996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'tablas carne'!$B$9</c:f>
              <c:strCache>
                <c:ptCount val="1"/>
                <c:pt idx="0">
                  <c:v>Trozos y despojos de gallo o gallina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9.2906447418786411E-2"/>
                  <c:y val="7.589475131023025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carne'!$C$9</c:f>
              <c:numCache>
                <c:formatCode>_-* #,##0_-;\-* #,##0_-;_-* "-"??_-;_-@_-</c:formatCode>
                <c:ptCount val="1"/>
                <c:pt idx="0">
                  <c:v>118052.2</c:v>
                </c:pt>
              </c:numCache>
            </c:numRef>
          </c:xVal>
          <c:yVal>
            <c:numRef>
              <c:f>'tablas carne'!$D$9</c:f>
              <c:numCache>
                <c:formatCode>_-* #,##0_-;\-* #,##0_-;_-* "-"??_-;_-@_-</c:formatCode>
                <c:ptCount val="1"/>
                <c:pt idx="0">
                  <c:v>6.9899996145202259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carne'!$B$10</c:f>
              <c:strCache>
                <c:ptCount val="1"/>
                <c:pt idx="0">
                  <c:v>Demas carnes de porcinos saladas 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8.7884477288041232E-2"/>
                  <c:y val="-6.554546704065340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carne'!$C$10</c:f>
              <c:numCache>
                <c:formatCode>_-* #,##0_-;\-* #,##0_-;_-* "-"??_-;_-@_-</c:formatCode>
                <c:ptCount val="1"/>
                <c:pt idx="0">
                  <c:v>84473.2</c:v>
                </c:pt>
              </c:numCache>
            </c:numRef>
          </c:xVal>
          <c:yVal>
            <c:numRef>
              <c:f>'tablas carne'!$D$10</c:f>
              <c:numCache>
                <c:formatCode>_-* #,##0_-;\-* #,##0_-;_-* "-"??_-;_-@_-</c:formatCode>
                <c:ptCount val="1"/>
                <c:pt idx="0">
                  <c:v>6.3598124985353266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carne'!$B$11</c:f>
              <c:strCache>
                <c:ptCount val="1"/>
                <c:pt idx="0">
                  <c:v>Trozos y despojos de pavo congelados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0295038768027687"/>
                  <c:y val="8.279427415661481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carne'!$C$11</c:f>
              <c:numCache>
                <c:formatCode>_-* #,##0_-;\-* #,##0_-;_-* "-"??_-;_-@_-</c:formatCode>
                <c:ptCount val="1"/>
                <c:pt idx="0">
                  <c:v>18383.400000000001</c:v>
                </c:pt>
              </c:numCache>
            </c:numRef>
          </c:xVal>
          <c:yVal>
            <c:numRef>
              <c:f>'tablas carne'!$D$11</c:f>
              <c:numCache>
                <c:formatCode>_-* #,##0_-;\-* #,##0_-;_-* "-"??_-;_-@_-</c:formatCode>
                <c:ptCount val="1"/>
                <c:pt idx="0">
                  <c:v>9.6155008074150494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carne'!$B$12</c:f>
              <c:strCache>
                <c:ptCount val="1"/>
                <c:pt idx="0">
                  <c:v>Despojos comestibles de porcinos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9585683509906329"/>
                  <c:y val="-4.13971370783074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carne'!$C$12</c:f>
              <c:numCache>
                <c:formatCode>_-* #,##0_-;\-* #,##0_-;_-* "-"??_-;_-@_-</c:formatCode>
                <c:ptCount val="1"/>
                <c:pt idx="0">
                  <c:v>12213.8</c:v>
                </c:pt>
              </c:numCache>
            </c:numRef>
          </c:xVal>
          <c:yVal>
            <c:numRef>
              <c:f>'tablas carne'!$D$12</c:f>
              <c:numCache>
                <c:formatCode>_-* #,##0_-;\-* #,##0_-;_-* "-"??_-;_-@_-</c:formatCode>
                <c:ptCount val="1"/>
                <c:pt idx="0">
                  <c:v>7.7481921171688475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'tablas carne'!$B$13</c:f>
              <c:strCache>
                <c:ptCount val="1"/>
                <c:pt idx="0">
                  <c:v>Las demas carnes y despojos de pato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5065910392235637"/>
                  <c:y val="-2.414832996234599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carne'!$C$13</c:f>
              <c:numCache>
                <c:formatCode>_-* #,##0_-;\-* #,##0_-;_-* "-"??_-;_-@_-</c:formatCode>
                <c:ptCount val="1"/>
                <c:pt idx="0">
                  <c:v>833.4</c:v>
                </c:pt>
              </c:numCache>
            </c:numRef>
          </c:xVal>
          <c:yVal>
            <c:numRef>
              <c:f>'tablas carne'!$D$13</c:f>
              <c:numCache>
                <c:formatCode>_-* #,##0_-;\-* #,##0_-;_-* "-"??_-;_-@_-</c:formatCode>
                <c:ptCount val="1"/>
                <c:pt idx="0">
                  <c:v>4.7555952598358138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652256"/>
        <c:axId val="257652816"/>
      </c:scatterChart>
      <c:valAx>
        <c:axId val="257652256"/>
        <c:scaling>
          <c:orientation val="maxMin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652816"/>
        <c:crosses val="autoZero"/>
        <c:crossBetween val="midCat"/>
      </c:valAx>
      <c:valAx>
        <c:axId val="257652816"/>
        <c:scaling>
          <c:orientation val="maxMin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652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Cuadrante</a:t>
            </a:r>
            <a:r>
              <a:rPr lang="en-US" dirty="0"/>
              <a:t> </a:t>
            </a:r>
            <a:r>
              <a:rPr lang="en-US" dirty="0" smtClean="0"/>
              <a:t>4 –</a:t>
            </a:r>
            <a:r>
              <a:rPr lang="en-US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Promisorios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327379464808248"/>
          <c:y val="0.22418315353828716"/>
          <c:w val="0.7677686493366076"/>
          <c:h val="0.61320531257639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'tablas carne'!$B$14</c:f>
              <c:strCache>
                <c:ptCount val="1"/>
                <c:pt idx="0">
                  <c:v>Carne de bovinos deshuesada congelada.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carne'!$C$14</c:f>
              <c:numCache>
                <c:formatCode>_-* #,##0_-;\-* #,##0_-;_-* "-"??_-;_-@_-</c:formatCode>
                <c:ptCount val="1"/>
                <c:pt idx="0">
                  <c:v>1611314.8</c:v>
                </c:pt>
              </c:numCache>
            </c:numRef>
          </c:xVal>
          <c:yVal>
            <c:numRef>
              <c:f>'tablas carne'!$D$14</c:f>
              <c:numCache>
                <c:formatCode>_-* #,##0_-;\-* #,##0_-;_-* "-"??_-;_-@_-</c:formatCode>
                <c:ptCount val="1"/>
                <c:pt idx="0">
                  <c:v>10.324666759933869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'tablas carne'!$B$15</c:f>
              <c:strCache>
                <c:ptCount val="1"/>
                <c:pt idx="0">
                  <c:v>Carne de bovinos deshuesada fresca o refrigerada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1.7576895457608245E-2"/>
                  <c:y val="-0.1138421269653453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carne'!$C$15</c:f>
              <c:numCache>
                <c:formatCode>_-* #,##0_-;\-* #,##0_-;_-* "-"??_-;_-@_-</c:formatCode>
                <c:ptCount val="1"/>
                <c:pt idx="0">
                  <c:v>1168975</c:v>
                </c:pt>
              </c:numCache>
            </c:numRef>
          </c:xVal>
          <c:yVal>
            <c:numRef>
              <c:f>'tablas carne'!$D$15</c:f>
              <c:numCache>
                <c:formatCode>_-* #,##0_-;\-* #,##0_-;_-* "-"??_-;_-@_-</c:formatCode>
                <c:ptCount val="1"/>
                <c:pt idx="0">
                  <c:v>8.2948880785170136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'tablas carne'!$B$16</c:f>
              <c:strCache>
                <c:ptCount val="1"/>
                <c:pt idx="0">
                  <c:v>Demas carnes de porcino congeladas.</c:v>
                </c:pt>
              </c:strCache>
            </c:strRef>
          </c:tx>
          <c:spPr>
            <a:ln w="44450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xVal>
            <c:numRef>
              <c:f>'tablas carne'!$C$16</c:f>
              <c:numCache>
                <c:formatCode>_-* #,##0_-;\-* #,##0_-;_-* "-"??_-;_-@_-</c:formatCode>
                <c:ptCount val="1"/>
                <c:pt idx="0">
                  <c:v>323014.40000000002</c:v>
                </c:pt>
              </c:numCache>
            </c:numRef>
          </c:xVal>
          <c:yVal>
            <c:numRef>
              <c:f>'tablas carne'!$D$16</c:f>
              <c:numCache>
                <c:formatCode>_-* #,##0_-;\-* #,##0_-;_-* "-"??_-;_-@_-</c:formatCode>
                <c:ptCount val="1"/>
                <c:pt idx="0">
                  <c:v>5.38659305161719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'tablas carne'!$B$17</c:f>
              <c:strCache>
                <c:ptCount val="1"/>
                <c:pt idx="0">
                  <c:v>Demas cortes de ovinos sin deshuesar, frescos o refrigerados.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0.11801629807251247"/>
                  <c:y val="-0.13109093408130681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carne'!$C$17</c:f>
              <c:numCache>
                <c:formatCode>_-* #,##0_-;\-* #,##0_-;_-* "-"??_-;_-@_-</c:formatCode>
                <c:ptCount val="1"/>
                <c:pt idx="0">
                  <c:v>243309.8</c:v>
                </c:pt>
              </c:numCache>
            </c:numRef>
          </c:xVal>
          <c:yVal>
            <c:numRef>
              <c:f>'tablas carne'!$D$17</c:f>
              <c:numCache>
                <c:formatCode>_-* #,##0_-;\-* #,##0_-;_-* "-"??_-;_-@_-</c:formatCode>
                <c:ptCount val="1"/>
                <c:pt idx="0">
                  <c:v>4.9336586638283277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'tablas carne'!$B$18</c:f>
              <c:strCache>
                <c:ptCount val="1"/>
                <c:pt idx="0">
                  <c:v>Demas cortes de carne de ovinos congelada sin deshuesar</c:v>
                </c:pt>
              </c:strCache>
            </c:strRef>
          </c:tx>
          <c:spPr>
            <a:ln w="44450">
              <a:noFill/>
            </a:ln>
          </c:spPr>
          <c:dLbls>
            <c:dLbl>
              <c:idx val="0"/>
              <c:layout>
                <c:manualLayout>
                  <c:x val="-6.5285611699687746E-2"/>
                  <c:y val="0.1138421269653453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'tablas carne'!$C$18</c:f>
              <c:numCache>
                <c:formatCode>_-* #,##0_-;\-* #,##0_-;_-* "-"??_-;_-@_-</c:formatCode>
                <c:ptCount val="1"/>
                <c:pt idx="0">
                  <c:v>173107.6</c:v>
                </c:pt>
              </c:numCache>
            </c:numRef>
          </c:xVal>
          <c:yVal>
            <c:numRef>
              <c:f>'tablas carne'!$D$18</c:f>
              <c:numCache>
                <c:formatCode>_-* #,##0_-;\-* #,##0_-;_-* "-"??_-;_-@_-</c:formatCode>
                <c:ptCount val="1"/>
                <c:pt idx="0">
                  <c:v>7.6354839660704252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657296"/>
        <c:axId val="257657856"/>
      </c:scatterChart>
      <c:valAx>
        <c:axId val="257657296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Volumen promedio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657856"/>
        <c:crosses val="autoZero"/>
        <c:crossBetween val="midCat"/>
      </c:valAx>
      <c:valAx>
        <c:axId val="257657856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Crecimiento promedio anual </a:t>
                </a:r>
              </a:p>
            </c:rich>
          </c:tx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25765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1D4B0-F4A6-46CD-85D0-068B04707B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44FD08C-80D7-4C4A-BCEB-FBB57FC476AA}">
      <dgm:prSet phldrT="[Texto]"/>
      <dgm:spPr/>
      <dgm:t>
        <a:bodyPr/>
        <a:lstStyle/>
        <a:p>
          <a:r>
            <a:rPr lang="es-CO" dirty="0" smtClean="0"/>
            <a:t>Exportaciones</a:t>
          </a:r>
          <a:endParaRPr lang="es-CO" dirty="0"/>
        </a:p>
      </dgm:t>
    </dgm:pt>
    <dgm:pt modelId="{F83D33E8-0381-4399-9931-43366F7F3C94}" type="parTrans" cxnId="{FB2F7B77-594F-4D4D-9814-A53889D79C6E}">
      <dgm:prSet/>
      <dgm:spPr/>
      <dgm:t>
        <a:bodyPr/>
        <a:lstStyle/>
        <a:p>
          <a:endParaRPr lang="es-CO"/>
        </a:p>
      </dgm:t>
    </dgm:pt>
    <dgm:pt modelId="{0E2E8844-A946-4D4A-8CCD-E87BD75FE448}" type="sibTrans" cxnId="{FB2F7B77-594F-4D4D-9814-A53889D79C6E}">
      <dgm:prSet/>
      <dgm:spPr/>
      <dgm:t>
        <a:bodyPr/>
        <a:lstStyle/>
        <a:p>
          <a:endParaRPr lang="es-CO"/>
        </a:p>
      </dgm:t>
    </dgm:pt>
    <dgm:pt modelId="{A6C88545-4A85-4E8E-AD2E-410245CCC6E0}">
      <dgm:prSet phldrT="[Texto]"/>
      <dgm:spPr/>
      <dgm:t>
        <a:bodyPr/>
        <a:lstStyle/>
        <a:p>
          <a:r>
            <a:rPr lang="es-CO" dirty="0" smtClean="0"/>
            <a:t>Importaciones</a:t>
          </a:r>
          <a:endParaRPr lang="es-CO" dirty="0"/>
        </a:p>
      </dgm:t>
    </dgm:pt>
    <dgm:pt modelId="{92CC784B-AB40-4672-A26B-F5F98BAD4D5B}" type="parTrans" cxnId="{0412460E-A037-48BB-A5F2-0EF2B3600501}">
      <dgm:prSet/>
      <dgm:spPr/>
      <dgm:t>
        <a:bodyPr/>
        <a:lstStyle/>
        <a:p>
          <a:endParaRPr lang="es-CO"/>
        </a:p>
      </dgm:t>
    </dgm:pt>
    <dgm:pt modelId="{C5A20B40-BE39-4E89-9D80-818414F9BEF6}" type="sibTrans" cxnId="{0412460E-A037-48BB-A5F2-0EF2B3600501}">
      <dgm:prSet/>
      <dgm:spPr/>
      <dgm:t>
        <a:bodyPr/>
        <a:lstStyle/>
        <a:p>
          <a:endParaRPr lang="es-CO"/>
        </a:p>
      </dgm:t>
    </dgm:pt>
    <dgm:pt modelId="{2FD29AE7-4111-44DB-B468-DB1831DF5EB5}" type="pres">
      <dgm:prSet presAssocID="{5721D4B0-F4A6-46CD-85D0-068B04707B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8452A93-48F1-4B86-9251-D43156A5C96E}" type="pres">
      <dgm:prSet presAssocID="{344FD08C-80D7-4C4A-BCEB-FBB57FC476AA}" presName="parentLin" presStyleCnt="0"/>
      <dgm:spPr/>
    </dgm:pt>
    <dgm:pt modelId="{B58067B8-8A03-4333-BC2A-D6B047F92F28}" type="pres">
      <dgm:prSet presAssocID="{344FD08C-80D7-4C4A-BCEB-FBB57FC476AA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448DAB41-6D57-4D27-8709-D56BF26D839B}" type="pres">
      <dgm:prSet presAssocID="{344FD08C-80D7-4C4A-BCEB-FBB57FC476A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96DCA5-CE86-4568-B77A-F39F091CC848}" type="pres">
      <dgm:prSet presAssocID="{344FD08C-80D7-4C4A-BCEB-FBB57FC476AA}" presName="negativeSpace" presStyleCnt="0"/>
      <dgm:spPr/>
    </dgm:pt>
    <dgm:pt modelId="{1356D3F1-7122-4D16-A757-A276346058D0}" type="pres">
      <dgm:prSet presAssocID="{344FD08C-80D7-4C4A-BCEB-FBB57FC476A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2D74E9-791B-4B4B-853B-306C90946BDD}" type="pres">
      <dgm:prSet presAssocID="{0E2E8844-A946-4D4A-8CCD-E87BD75FE448}" presName="spaceBetweenRectangles" presStyleCnt="0"/>
      <dgm:spPr/>
    </dgm:pt>
    <dgm:pt modelId="{35B52143-D304-4B3E-80F3-3E57E59C4A27}" type="pres">
      <dgm:prSet presAssocID="{A6C88545-4A85-4E8E-AD2E-410245CCC6E0}" presName="parentLin" presStyleCnt="0"/>
      <dgm:spPr/>
    </dgm:pt>
    <dgm:pt modelId="{4E82C4A0-A135-445F-85E4-9D77D67E820F}" type="pres">
      <dgm:prSet presAssocID="{A6C88545-4A85-4E8E-AD2E-410245CCC6E0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1415544F-BE2F-4BA6-BA5E-383797C7E9FF}" type="pres">
      <dgm:prSet presAssocID="{A6C88545-4A85-4E8E-AD2E-410245CCC6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DE394F-1712-459A-B711-4E4DA4B362F5}" type="pres">
      <dgm:prSet presAssocID="{A6C88545-4A85-4E8E-AD2E-410245CCC6E0}" presName="negativeSpace" presStyleCnt="0"/>
      <dgm:spPr/>
    </dgm:pt>
    <dgm:pt modelId="{D0E10255-ECCD-41B6-9999-E5C90055D894}" type="pres">
      <dgm:prSet presAssocID="{A6C88545-4A85-4E8E-AD2E-410245CCC6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12460E-A037-48BB-A5F2-0EF2B3600501}" srcId="{5721D4B0-F4A6-46CD-85D0-068B04707B60}" destId="{A6C88545-4A85-4E8E-AD2E-410245CCC6E0}" srcOrd="1" destOrd="0" parTransId="{92CC784B-AB40-4672-A26B-F5F98BAD4D5B}" sibTransId="{C5A20B40-BE39-4E89-9D80-818414F9BEF6}"/>
    <dgm:cxn modelId="{A7209F9A-CC8F-4B77-AA5E-407886278F67}" type="presOf" srcId="{5721D4B0-F4A6-46CD-85D0-068B04707B60}" destId="{2FD29AE7-4111-44DB-B468-DB1831DF5EB5}" srcOrd="0" destOrd="0" presId="urn:microsoft.com/office/officeart/2005/8/layout/list1"/>
    <dgm:cxn modelId="{954E5570-20C3-4336-BF02-82CF98777334}" type="presOf" srcId="{344FD08C-80D7-4C4A-BCEB-FBB57FC476AA}" destId="{B58067B8-8A03-4333-BC2A-D6B047F92F28}" srcOrd="0" destOrd="0" presId="urn:microsoft.com/office/officeart/2005/8/layout/list1"/>
    <dgm:cxn modelId="{6F08CCF2-F94D-4F24-AF2E-758E5B06FB33}" type="presOf" srcId="{344FD08C-80D7-4C4A-BCEB-FBB57FC476AA}" destId="{448DAB41-6D57-4D27-8709-D56BF26D839B}" srcOrd="1" destOrd="0" presId="urn:microsoft.com/office/officeart/2005/8/layout/list1"/>
    <dgm:cxn modelId="{FD35F1AB-6A2D-4526-BFCE-1B56DF7AEE72}" type="presOf" srcId="{A6C88545-4A85-4E8E-AD2E-410245CCC6E0}" destId="{4E82C4A0-A135-445F-85E4-9D77D67E820F}" srcOrd="0" destOrd="0" presId="urn:microsoft.com/office/officeart/2005/8/layout/list1"/>
    <dgm:cxn modelId="{A2D0451D-210E-4E5F-8744-FD410DCA241B}" type="presOf" srcId="{A6C88545-4A85-4E8E-AD2E-410245CCC6E0}" destId="{1415544F-BE2F-4BA6-BA5E-383797C7E9FF}" srcOrd="1" destOrd="0" presId="urn:microsoft.com/office/officeart/2005/8/layout/list1"/>
    <dgm:cxn modelId="{FB2F7B77-594F-4D4D-9814-A53889D79C6E}" srcId="{5721D4B0-F4A6-46CD-85D0-068B04707B60}" destId="{344FD08C-80D7-4C4A-BCEB-FBB57FC476AA}" srcOrd="0" destOrd="0" parTransId="{F83D33E8-0381-4399-9931-43366F7F3C94}" sibTransId="{0E2E8844-A946-4D4A-8CCD-E87BD75FE448}"/>
    <dgm:cxn modelId="{2AC72984-94FD-4BBA-BD9F-9ABFBD27036A}" type="presParOf" srcId="{2FD29AE7-4111-44DB-B468-DB1831DF5EB5}" destId="{B8452A93-48F1-4B86-9251-D43156A5C96E}" srcOrd="0" destOrd="0" presId="urn:microsoft.com/office/officeart/2005/8/layout/list1"/>
    <dgm:cxn modelId="{CFD3F243-69AA-4CC3-8175-BDB84511A82C}" type="presParOf" srcId="{B8452A93-48F1-4B86-9251-D43156A5C96E}" destId="{B58067B8-8A03-4333-BC2A-D6B047F92F28}" srcOrd="0" destOrd="0" presId="urn:microsoft.com/office/officeart/2005/8/layout/list1"/>
    <dgm:cxn modelId="{1585E527-1B45-4438-97EB-B0730CE4EA16}" type="presParOf" srcId="{B8452A93-48F1-4B86-9251-D43156A5C96E}" destId="{448DAB41-6D57-4D27-8709-D56BF26D839B}" srcOrd="1" destOrd="0" presId="urn:microsoft.com/office/officeart/2005/8/layout/list1"/>
    <dgm:cxn modelId="{D5E63A41-CBED-4393-BEC1-6AE5D9A12F2D}" type="presParOf" srcId="{2FD29AE7-4111-44DB-B468-DB1831DF5EB5}" destId="{C596DCA5-CE86-4568-B77A-F39F091CC848}" srcOrd="1" destOrd="0" presId="urn:microsoft.com/office/officeart/2005/8/layout/list1"/>
    <dgm:cxn modelId="{A2E0DE5A-F7AC-48D4-9FA5-A6BCC70FA46B}" type="presParOf" srcId="{2FD29AE7-4111-44DB-B468-DB1831DF5EB5}" destId="{1356D3F1-7122-4D16-A757-A276346058D0}" srcOrd="2" destOrd="0" presId="urn:microsoft.com/office/officeart/2005/8/layout/list1"/>
    <dgm:cxn modelId="{E43718FF-804D-4BE0-BB79-6B425D6CD4E7}" type="presParOf" srcId="{2FD29AE7-4111-44DB-B468-DB1831DF5EB5}" destId="{9B2D74E9-791B-4B4B-853B-306C90946BDD}" srcOrd="3" destOrd="0" presId="urn:microsoft.com/office/officeart/2005/8/layout/list1"/>
    <dgm:cxn modelId="{2B48FE19-5A9E-4029-93F6-2982A2E819B4}" type="presParOf" srcId="{2FD29AE7-4111-44DB-B468-DB1831DF5EB5}" destId="{35B52143-D304-4B3E-80F3-3E57E59C4A27}" srcOrd="4" destOrd="0" presId="urn:microsoft.com/office/officeart/2005/8/layout/list1"/>
    <dgm:cxn modelId="{DA467456-9891-4AED-94DB-BA59AA1C0BBB}" type="presParOf" srcId="{35B52143-D304-4B3E-80F3-3E57E59C4A27}" destId="{4E82C4A0-A135-445F-85E4-9D77D67E820F}" srcOrd="0" destOrd="0" presId="urn:microsoft.com/office/officeart/2005/8/layout/list1"/>
    <dgm:cxn modelId="{31DD948A-1BD1-4C5D-8FBA-995B12A654D7}" type="presParOf" srcId="{35B52143-D304-4B3E-80F3-3E57E59C4A27}" destId="{1415544F-BE2F-4BA6-BA5E-383797C7E9FF}" srcOrd="1" destOrd="0" presId="urn:microsoft.com/office/officeart/2005/8/layout/list1"/>
    <dgm:cxn modelId="{191BAB2F-032A-4E29-A82D-DB5D149147C6}" type="presParOf" srcId="{2FD29AE7-4111-44DB-B468-DB1831DF5EB5}" destId="{92DE394F-1712-459A-B711-4E4DA4B362F5}" srcOrd="5" destOrd="0" presId="urn:microsoft.com/office/officeart/2005/8/layout/list1"/>
    <dgm:cxn modelId="{24D6D9D6-E669-4BFA-B6A0-9228DD8CF406}" type="presParOf" srcId="{2FD29AE7-4111-44DB-B468-DB1831DF5EB5}" destId="{D0E10255-ECCD-41B6-9999-E5C90055D8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729FC-8146-4468-AE3F-3FD1178418F8}" type="doc">
      <dgm:prSet loTypeId="urn:diagrams.loki3.com/VaryingWidthList+Icon" loCatId="list" qsTypeId="urn:microsoft.com/office/officeart/2005/8/quickstyle/simple1" qsCatId="simple" csTypeId="urn:microsoft.com/office/officeart/2005/8/colors/colorful1" csCatId="colorful" phldr="1"/>
      <dgm:spPr/>
    </dgm:pt>
    <dgm:pt modelId="{77F4856C-7D67-4646-B462-CE95BC73AD0D}">
      <dgm:prSet phldrT="[Texto]" custT="1"/>
      <dgm:spPr/>
      <dgm:t>
        <a:bodyPr/>
        <a:lstStyle/>
        <a:p>
          <a:r>
            <a:rPr lang="es-CO" sz="1700" dirty="0" smtClean="0"/>
            <a:t>Mundo</a:t>
          </a:r>
          <a:endParaRPr lang="es-CO" sz="1700" dirty="0"/>
        </a:p>
      </dgm:t>
    </dgm:pt>
    <dgm:pt modelId="{0EF86FBA-3A82-4C38-AFA0-1BCB41710102}" type="parTrans" cxnId="{CCD11045-D9F9-488E-B2BF-F3D5D05EA61A}">
      <dgm:prSet/>
      <dgm:spPr/>
      <dgm:t>
        <a:bodyPr/>
        <a:lstStyle/>
        <a:p>
          <a:endParaRPr lang="es-CO"/>
        </a:p>
      </dgm:t>
    </dgm:pt>
    <dgm:pt modelId="{35B55033-51F1-42C4-9C97-6FB7043DCA07}" type="sibTrans" cxnId="{CCD11045-D9F9-488E-B2BF-F3D5D05EA61A}">
      <dgm:prSet/>
      <dgm:spPr/>
      <dgm:t>
        <a:bodyPr/>
        <a:lstStyle/>
        <a:p>
          <a:endParaRPr lang="es-CO"/>
        </a:p>
      </dgm:t>
    </dgm:pt>
    <dgm:pt modelId="{E2D257EA-23A1-46A1-BC12-E75665C504E1}" type="pres">
      <dgm:prSet presAssocID="{2FC729FC-8146-4468-AE3F-3FD1178418F8}" presName="Name0" presStyleCnt="0">
        <dgm:presLayoutVars>
          <dgm:resizeHandles/>
        </dgm:presLayoutVars>
      </dgm:prSet>
      <dgm:spPr/>
    </dgm:pt>
    <dgm:pt modelId="{D1D90D3D-FA6A-4E64-890A-057D93025177}" type="pres">
      <dgm:prSet presAssocID="{77F4856C-7D67-4646-B462-CE95BC73AD0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9A40A1D-9C7B-42FB-AB5E-DAE59EEAFF09}" type="presOf" srcId="{77F4856C-7D67-4646-B462-CE95BC73AD0D}" destId="{D1D90D3D-FA6A-4E64-890A-057D93025177}" srcOrd="0" destOrd="0" presId="urn:diagrams.loki3.com/VaryingWidthList+Icon"/>
    <dgm:cxn modelId="{F3EE58FE-45D0-43EF-9655-948F68D5FC2F}" type="presOf" srcId="{2FC729FC-8146-4468-AE3F-3FD1178418F8}" destId="{E2D257EA-23A1-46A1-BC12-E75665C504E1}" srcOrd="0" destOrd="0" presId="urn:diagrams.loki3.com/VaryingWidthList+Icon"/>
    <dgm:cxn modelId="{CCD11045-D9F9-488E-B2BF-F3D5D05EA61A}" srcId="{2FC729FC-8146-4468-AE3F-3FD1178418F8}" destId="{77F4856C-7D67-4646-B462-CE95BC73AD0D}" srcOrd="0" destOrd="0" parTransId="{0EF86FBA-3A82-4C38-AFA0-1BCB41710102}" sibTransId="{35B55033-51F1-42C4-9C97-6FB7043DCA07}"/>
    <dgm:cxn modelId="{23769CB6-B8D6-413B-AD05-A936499658A8}" type="presParOf" srcId="{E2D257EA-23A1-46A1-BC12-E75665C504E1}" destId="{D1D90D3D-FA6A-4E64-890A-057D93025177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D4B0-F4A6-46CD-85D0-068B04707B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44FD08C-80D7-4C4A-BCEB-FBB57FC476AA}">
      <dgm:prSet phldrT="[Texto]"/>
      <dgm:spPr/>
      <dgm:t>
        <a:bodyPr/>
        <a:lstStyle/>
        <a:p>
          <a:r>
            <a:rPr lang="es-CO" dirty="0" smtClean="0"/>
            <a:t>Exportaciones</a:t>
          </a:r>
          <a:endParaRPr lang="es-CO" dirty="0"/>
        </a:p>
      </dgm:t>
    </dgm:pt>
    <dgm:pt modelId="{F83D33E8-0381-4399-9931-43366F7F3C94}" type="parTrans" cxnId="{FB2F7B77-594F-4D4D-9814-A53889D79C6E}">
      <dgm:prSet/>
      <dgm:spPr/>
      <dgm:t>
        <a:bodyPr/>
        <a:lstStyle/>
        <a:p>
          <a:endParaRPr lang="es-CO"/>
        </a:p>
      </dgm:t>
    </dgm:pt>
    <dgm:pt modelId="{0E2E8844-A946-4D4A-8CCD-E87BD75FE448}" type="sibTrans" cxnId="{FB2F7B77-594F-4D4D-9814-A53889D79C6E}">
      <dgm:prSet/>
      <dgm:spPr/>
      <dgm:t>
        <a:bodyPr/>
        <a:lstStyle/>
        <a:p>
          <a:endParaRPr lang="es-CO"/>
        </a:p>
      </dgm:t>
    </dgm:pt>
    <dgm:pt modelId="{A6C88545-4A85-4E8E-AD2E-410245CCC6E0}">
      <dgm:prSet phldrT="[Texto]"/>
      <dgm:spPr/>
      <dgm:t>
        <a:bodyPr/>
        <a:lstStyle/>
        <a:p>
          <a:r>
            <a:rPr lang="es-CO" dirty="0" smtClean="0"/>
            <a:t>Importaciones</a:t>
          </a:r>
          <a:endParaRPr lang="es-CO" dirty="0"/>
        </a:p>
      </dgm:t>
    </dgm:pt>
    <dgm:pt modelId="{92CC784B-AB40-4672-A26B-F5F98BAD4D5B}" type="parTrans" cxnId="{0412460E-A037-48BB-A5F2-0EF2B3600501}">
      <dgm:prSet/>
      <dgm:spPr/>
      <dgm:t>
        <a:bodyPr/>
        <a:lstStyle/>
        <a:p>
          <a:endParaRPr lang="es-CO"/>
        </a:p>
      </dgm:t>
    </dgm:pt>
    <dgm:pt modelId="{C5A20B40-BE39-4E89-9D80-818414F9BEF6}" type="sibTrans" cxnId="{0412460E-A037-48BB-A5F2-0EF2B3600501}">
      <dgm:prSet/>
      <dgm:spPr/>
      <dgm:t>
        <a:bodyPr/>
        <a:lstStyle/>
        <a:p>
          <a:endParaRPr lang="es-CO"/>
        </a:p>
      </dgm:t>
    </dgm:pt>
    <dgm:pt modelId="{2FD29AE7-4111-44DB-B468-DB1831DF5EB5}" type="pres">
      <dgm:prSet presAssocID="{5721D4B0-F4A6-46CD-85D0-068B04707B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8452A93-48F1-4B86-9251-D43156A5C96E}" type="pres">
      <dgm:prSet presAssocID="{344FD08C-80D7-4C4A-BCEB-FBB57FC476AA}" presName="parentLin" presStyleCnt="0"/>
      <dgm:spPr/>
    </dgm:pt>
    <dgm:pt modelId="{B58067B8-8A03-4333-BC2A-D6B047F92F28}" type="pres">
      <dgm:prSet presAssocID="{344FD08C-80D7-4C4A-BCEB-FBB57FC476AA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448DAB41-6D57-4D27-8709-D56BF26D839B}" type="pres">
      <dgm:prSet presAssocID="{344FD08C-80D7-4C4A-BCEB-FBB57FC476A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96DCA5-CE86-4568-B77A-F39F091CC848}" type="pres">
      <dgm:prSet presAssocID="{344FD08C-80D7-4C4A-BCEB-FBB57FC476AA}" presName="negativeSpace" presStyleCnt="0"/>
      <dgm:spPr/>
    </dgm:pt>
    <dgm:pt modelId="{1356D3F1-7122-4D16-A757-A276346058D0}" type="pres">
      <dgm:prSet presAssocID="{344FD08C-80D7-4C4A-BCEB-FBB57FC476A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2D74E9-791B-4B4B-853B-306C90946BDD}" type="pres">
      <dgm:prSet presAssocID="{0E2E8844-A946-4D4A-8CCD-E87BD75FE448}" presName="spaceBetweenRectangles" presStyleCnt="0"/>
      <dgm:spPr/>
    </dgm:pt>
    <dgm:pt modelId="{35B52143-D304-4B3E-80F3-3E57E59C4A27}" type="pres">
      <dgm:prSet presAssocID="{A6C88545-4A85-4E8E-AD2E-410245CCC6E0}" presName="parentLin" presStyleCnt="0"/>
      <dgm:spPr/>
    </dgm:pt>
    <dgm:pt modelId="{4E82C4A0-A135-445F-85E4-9D77D67E820F}" type="pres">
      <dgm:prSet presAssocID="{A6C88545-4A85-4E8E-AD2E-410245CCC6E0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1415544F-BE2F-4BA6-BA5E-383797C7E9FF}" type="pres">
      <dgm:prSet presAssocID="{A6C88545-4A85-4E8E-AD2E-410245CCC6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DE394F-1712-459A-B711-4E4DA4B362F5}" type="pres">
      <dgm:prSet presAssocID="{A6C88545-4A85-4E8E-AD2E-410245CCC6E0}" presName="negativeSpace" presStyleCnt="0"/>
      <dgm:spPr/>
    </dgm:pt>
    <dgm:pt modelId="{D0E10255-ECCD-41B6-9999-E5C90055D894}" type="pres">
      <dgm:prSet presAssocID="{A6C88545-4A85-4E8E-AD2E-410245CCC6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12460E-A037-48BB-A5F2-0EF2B3600501}" srcId="{5721D4B0-F4A6-46CD-85D0-068B04707B60}" destId="{A6C88545-4A85-4E8E-AD2E-410245CCC6E0}" srcOrd="1" destOrd="0" parTransId="{92CC784B-AB40-4672-A26B-F5F98BAD4D5B}" sibTransId="{C5A20B40-BE39-4E89-9D80-818414F9BEF6}"/>
    <dgm:cxn modelId="{5F16824F-B863-4DB2-9597-AA30D02B46DC}" type="presOf" srcId="{344FD08C-80D7-4C4A-BCEB-FBB57FC476AA}" destId="{B58067B8-8A03-4333-BC2A-D6B047F92F28}" srcOrd="0" destOrd="0" presId="urn:microsoft.com/office/officeart/2005/8/layout/list1"/>
    <dgm:cxn modelId="{E87F9E5D-2F44-4A80-A369-E9228E7DFD9E}" type="presOf" srcId="{A6C88545-4A85-4E8E-AD2E-410245CCC6E0}" destId="{4E82C4A0-A135-445F-85E4-9D77D67E820F}" srcOrd="0" destOrd="0" presId="urn:microsoft.com/office/officeart/2005/8/layout/list1"/>
    <dgm:cxn modelId="{7846B0F3-220D-45D3-ACE1-B9BF0B614A58}" type="presOf" srcId="{5721D4B0-F4A6-46CD-85D0-068B04707B60}" destId="{2FD29AE7-4111-44DB-B468-DB1831DF5EB5}" srcOrd="0" destOrd="0" presId="urn:microsoft.com/office/officeart/2005/8/layout/list1"/>
    <dgm:cxn modelId="{FB2F7B77-594F-4D4D-9814-A53889D79C6E}" srcId="{5721D4B0-F4A6-46CD-85D0-068B04707B60}" destId="{344FD08C-80D7-4C4A-BCEB-FBB57FC476AA}" srcOrd="0" destOrd="0" parTransId="{F83D33E8-0381-4399-9931-43366F7F3C94}" sibTransId="{0E2E8844-A946-4D4A-8CCD-E87BD75FE448}"/>
    <dgm:cxn modelId="{CFDC9475-EB3D-4361-A1FE-6D9B48E50536}" type="presOf" srcId="{344FD08C-80D7-4C4A-BCEB-FBB57FC476AA}" destId="{448DAB41-6D57-4D27-8709-D56BF26D839B}" srcOrd="1" destOrd="0" presId="urn:microsoft.com/office/officeart/2005/8/layout/list1"/>
    <dgm:cxn modelId="{71C136ED-F471-4C11-9A63-0327848821B8}" type="presOf" srcId="{A6C88545-4A85-4E8E-AD2E-410245CCC6E0}" destId="{1415544F-BE2F-4BA6-BA5E-383797C7E9FF}" srcOrd="1" destOrd="0" presId="urn:microsoft.com/office/officeart/2005/8/layout/list1"/>
    <dgm:cxn modelId="{76D7826A-B8D5-40CA-B334-FBF0ABA28314}" type="presParOf" srcId="{2FD29AE7-4111-44DB-B468-DB1831DF5EB5}" destId="{B8452A93-48F1-4B86-9251-D43156A5C96E}" srcOrd="0" destOrd="0" presId="urn:microsoft.com/office/officeart/2005/8/layout/list1"/>
    <dgm:cxn modelId="{958F85EB-65BB-4965-90DC-3049282D2535}" type="presParOf" srcId="{B8452A93-48F1-4B86-9251-D43156A5C96E}" destId="{B58067B8-8A03-4333-BC2A-D6B047F92F28}" srcOrd="0" destOrd="0" presId="urn:microsoft.com/office/officeart/2005/8/layout/list1"/>
    <dgm:cxn modelId="{627D0A6B-A5C9-43BA-9908-38B342190FE3}" type="presParOf" srcId="{B8452A93-48F1-4B86-9251-D43156A5C96E}" destId="{448DAB41-6D57-4D27-8709-D56BF26D839B}" srcOrd="1" destOrd="0" presId="urn:microsoft.com/office/officeart/2005/8/layout/list1"/>
    <dgm:cxn modelId="{58195B24-0055-4D71-95BF-890A0262620E}" type="presParOf" srcId="{2FD29AE7-4111-44DB-B468-DB1831DF5EB5}" destId="{C596DCA5-CE86-4568-B77A-F39F091CC848}" srcOrd="1" destOrd="0" presId="urn:microsoft.com/office/officeart/2005/8/layout/list1"/>
    <dgm:cxn modelId="{77A37F0A-3575-4455-8F38-2F0B5E18EB0F}" type="presParOf" srcId="{2FD29AE7-4111-44DB-B468-DB1831DF5EB5}" destId="{1356D3F1-7122-4D16-A757-A276346058D0}" srcOrd="2" destOrd="0" presId="urn:microsoft.com/office/officeart/2005/8/layout/list1"/>
    <dgm:cxn modelId="{56C54CAB-4243-4269-8B9A-934C64E4792E}" type="presParOf" srcId="{2FD29AE7-4111-44DB-B468-DB1831DF5EB5}" destId="{9B2D74E9-791B-4B4B-853B-306C90946BDD}" srcOrd="3" destOrd="0" presId="urn:microsoft.com/office/officeart/2005/8/layout/list1"/>
    <dgm:cxn modelId="{3AA47C75-3258-43EC-8E1E-8E247AF8272D}" type="presParOf" srcId="{2FD29AE7-4111-44DB-B468-DB1831DF5EB5}" destId="{35B52143-D304-4B3E-80F3-3E57E59C4A27}" srcOrd="4" destOrd="0" presId="urn:microsoft.com/office/officeart/2005/8/layout/list1"/>
    <dgm:cxn modelId="{B60529F3-3FB4-4292-8A50-9FA8C2130442}" type="presParOf" srcId="{35B52143-D304-4B3E-80F3-3E57E59C4A27}" destId="{4E82C4A0-A135-445F-85E4-9D77D67E820F}" srcOrd="0" destOrd="0" presId="urn:microsoft.com/office/officeart/2005/8/layout/list1"/>
    <dgm:cxn modelId="{09AB58D2-183A-4F80-B50F-A534D2B52645}" type="presParOf" srcId="{35B52143-D304-4B3E-80F3-3E57E59C4A27}" destId="{1415544F-BE2F-4BA6-BA5E-383797C7E9FF}" srcOrd="1" destOrd="0" presId="urn:microsoft.com/office/officeart/2005/8/layout/list1"/>
    <dgm:cxn modelId="{506AF6BB-1E5A-4C1E-A29B-D534C8D7A3E7}" type="presParOf" srcId="{2FD29AE7-4111-44DB-B468-DB1831DF5EB5}" destId="{92DE394F-1712-459A-B711-4E4DA4B362F5}" srcOrd="5" destOrd="0" presId="urn:microsoft.com/office/officeart/2005/8/layout/list1"/>
    <dgm:cxn modelId="{47A7D2BB-0D9A-4DE1-AECB-037F9C9D766B}" type="presParOf" srcId="{2FD29AE7-4111-44DB-B468-DB1831DF5EB5}" destId="{D0E10255-ECCD-41B6-9999-E5C90055D8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D4B0-F4A6-46CD-85D0-068B04707B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44FD08C-80D7-4C4A-BCEB-FBB57FC476AA}">
      <dgm:prSet phldrT="[Texto]"/>
      <dgm:spPr/>
      <dgm:t>
        <a:bodyPr/>
        <a:lstStyle/>
        <a:p>
          <a:r>
            <a:rPr lang="es-CO" dirty="0" smtClean="0"/>
            <a:t>Exportaciones</a:t>
          </a:r>
          <a:endParaRPr lang="es-CO" dirty="0"/>
        </a:p>
      </dgm:t>
    </dgm:pt>
    <dgm:pt modelId="{F83D33E8-0381-4399-9931-43366F7F3C94}" type="parTrans" cxnId="{FB2F7B77-594F-4D4D-9814-A53889D79C6E}">
      <dgm:prSet/>
      <dgm:spPr/>
      <dgm:t>
        <a:bodyPr/>
        <a:lstStyle/>
        <a:p>
          <a:endParaRPr lang="es-CO"/>
        </a:p>
      </dgm:t>
    </dgm:pt>
    <dgm:pt modelId="{0E2E8844-A946-4D4A-8CCD-E87BD75FE448}" type="sibTrans" cxnId="{FB2F7B77-594F-4D4D-9814-A53889D79C6E}">
      <dgm:prSet/>
      <dgm:spPr/>
      <dgm:t>
        <a:bodyPr/>
        <a:lstStyle/>
        <a:p>
          <a:endParaRPr lang="es-CO"/>
        </a:p>
      </dgm:t>
    </dgm:pt>
    <dgm:pt modelId="{A6C88545-4A85-4E8E-AD2E-410245CCC6E0}">
      <dgm:prSet phldrT="[Texto]"/>
      <dgm:spPr/>
      <dgm:t>
        <a:bodyPr/>
        <a:lstStyle/>
        <a:p>
          <a:r>
            <a:rPr lang="es-CO" dirty="0" smtClean="0"/>
            <a:t>Importaciones</a:t>
          </a:r>
          <a:endParaRPr lang="es-CO" dirty="0"/>
        </a:p>
      </dgm:t>
    </dgm:pt>
    <dgm:pt modelId="{92CC784B-AB40-4672-A26B-F5F98BAD4D5B}" type="parTrans" cxnId="{0412460E-A037-48BB-A5F2-0EF2B3600501}">
      <dgm:prSet/>
      <dgm:spPr/>
      <dgm:t>
        <a:bodyPr/>
        <a:lstStyle/>
        <a:p>
          <a:endParaRPr lang="es-CO"/>
        </a:p>
      </dgm:t>
    </dgm:pt>
    <dgm:pt modelId="{C5A20B40-BE39-4E89-9D80-818414F9BEF6}" type="sibTrans" cxnId="{0412460E-A037-48BB-A5F2-0EF2B3600501}">
      <dgm:prSet/>
      <dgm:spPr/>
      <dgm:t>
        <a:bodyPr/>
        <a:lstStyle/>
        <a:p>
          <a:endParaRPr lang="es-CO"/>
        </a:p>
      </dgm:t>
    </dgm:pt>
    <dgm:pt modelId="{2FD29AE7-4111-44DB-B468-DB1831DF5EB5}" type="pres">
      <dgm:prSet presAssocID="{5721D4B0-F4A6-46CD-85D0-068B04707B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8452A93-48F1-4B86-9251-D43156A5C96E}" type="pres">
      <dgm:prSet presAssocID="{344FD08C-80D7-4C4A-BCEB-FBB57FC476AA}" presName="parentLin" presStyleCnt="0"/>
      <dgm:spPr/>
    </dgm:pt>
    <dgm:pt modelId="{B58067B8-8A03-4333-BC2A-D6B047F92F28}" type="pres">
      <dgm:prSet presAssocID="{344FD08C-80D7-4C4A-BCEB-FBB57FC476AA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448DAB41-6D57-4D27-8709-D56BF26D839B}" type="pres">
      <dgm:prSet presAssocID="{344FD08C-80D7-4C4A-BCEB-FBB57FC476A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96DCA5-CE86-4568-B77A-F39F091CC848}" type="pres">
      <dgm:prSet presAssocID="{344FD08C-80D7-4C4A-BCEB-FBB57FC476AA}" presName="negativeSpace" presStyleCnt="0"/>
      <dgm:spPr/>
    </dgm:pt>
    <dgm:pt modelId="{1356D3F1-7122-4D16-A757-A276346058D0}" type="pres">
      <dgm:prSet presAssocID="{344FD08C-80D7-4C4A-BCEB-FBB57FC476A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2D74E9-791B-4B4B-853B-306C90946BDD}" type="pres">
      <dgm:prSet presAssocID="{0E2E8844-A946-4D4A-8CCD-E87BD75FE448}" presName="spaceBetweenRectangles" presStyleCnt="0"/>
      <dgm:spPr/>
    </dgm:pt>
    <dgm:pt modelId="{35B52143-D304-4B3E-80F3-3E57E59C4A27}" type="pres">
      <dgm:prSet presAssocID="{A6C88545-4A85-4E8E-AD2E-410245CCC6E0}" presName="parentLin" presStyleCnt="0"/>
      <dgm:spPr/>
    </dgm:pt>
    <dgm:pt modelId="{4E82C4A0-A135-445F-85E4-9D77D67E820F}" type="pres">
      <dgm:prSet presAssocID="{A6C88545-4A85-4E8E-AD2E-410245CCC6E0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1415544F-BE2F-4BA6-BA5E-383797C7E9FF}" type="pres">
      <dgm:prSet presAssocID="{A6C88545-4A85-4E8E-AD2E-410245CCC6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DE394F-1712-459A-B711-4E4DA4B362F5}" type="pres">
      <dgm:prSet presAssocID="{A6C88545-4A85-4E8E-AD2E-410245CCC6E0}" presName="negativeSpace" presStyleCnt="0"/>
      <dgm:spPr/>
    </dgm:pt>
    <dgm:pt modelId="{D0E10255-ECCD-41B6-9999-E5C90055D894}" type="pres">
      <dgm:prSet presAssocID="{A6C88545-4A85-4E8E-AD2E-410245CCC6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B1495D-7FE8-4A7B-BC51-C650B3A92F25}" type="presOf" srcId="{5721D4B0-F4A6-46CD-85D0-068B04707B60}" destId="{2FD29AE7-4111-44DB-B468-DB1831DF5EB5}" srcOrd="0" destOrd="0" presId="urn:microsoft.com/office/officeart/2005/8/layout/list1"/>
    <dgm:cxn modelId="{072C4D33-9507-4E77-8FE2-FFA1F667E466}" type="presOf" srcId="{344FD08C-80D7-4C4A-BCEB-FBB57FC476AA}" destId="{448DAB41-6D57-4D27-8709-D56BF26D839B}" srcOrd="1" destOrd="0" presId="urn:microsoft.com/office/officeart/2005/8/layout/list1"/>
    <dgm:cxn modelId="{297EB29A-771E-4D25-8BFF-D6E8C5D1B480}" type="presOf" srcId="{344FD08C-80D7-4C4A-BCEB-FBB57FC476AA}" destId="{B58067B8-8A03-4333-BC2A-D6B047F92F28}" srcOrd="0" destOrd="0" presId="urn:microsoft.com/office/officeart/2005/8/layout/list1"/>
    <dgm:cxn modelId="{FB2F7B77-594F-4D4D-9814-A53889D79C6E}" srcId="{5721D4B0-F4A6-46CD-85D0-068B04707B60}" destId="{344FD08C-80D7-4C4A-BCEB-FBB57FC476AA}" srcOrd="0" destOrd="0" parTransId="{F83D33E8-0381-4399-9931-43366F7F3C94}" sibTransId="{0E2E8844-A946-4D4A-8CCD-E87BD75FE448}"/>
    <dgm:cxn modelId="{F36D7355-EDB0-46D1-A1F8-6E8CFA7C3F7E}" type="presOf" srcId="{A6C88545-4A85-4E8E-AD2E-410245CCC6E0}" destId="{1415544F-BE2F-4BA6-BA5E-383797C7E9FF}" srcOrd="1" destOrd="0" presId="urn:microsoft.com/office/officeart/2005/8/layout/list1"/>
    <dgm:cxn modelId="{0412460E-A037-48BB-A5F2-0EF2B3600501}" srcId="{5721D4B0-F4A6-46CD-85D0-068B04707B60}" destId="{A6C88545-4A85-4E8E-AD2E-410245CCC6E0}" srcOrd="1" destOrd="0" parTransId="{92CC784B-AB40-4672-A26B-F5F98BAD4D5B}" sibTransId="{C5A20B40-BE39-4E89-9D80-818414F9BEF6}"/>
    <dgm:cxn modelId="{72204B14-57D9-4A17-9AB5-CDA8D933233B}" type="presOf" srcId="{A6C88545-4A85-4E8E-AD2E-410245CCC6E0}" destId="{4E82C4A0-A135-445F-85E4-9D77D67E820F}" srcOrd="0" destOrd="0" presId="urn:microsoft.com/office/officeart/2005/8/layout/list1"/>
    <dgm:cxn modelId="{775752AC-8FA6-48FB-82EC-DABDA0A76645}" type="presParOf" srcId="{2FD29AE7-4111-44DB-B468-DB1831DF5EB5}" destId="{B8452A93-48F1-4B86-9251-D43156A5C96E}" srcOrd="0" destOrd="0" presId="urn:microsoft.com/office/officeart/2005/8/layout/list1"/>
    <dgm:cxn modelId="{91D446C6-35D7-4A18-8B32-9548D4B48148}" type="presParOf" srcId="{B8452A93-48F1-4B86-9251-D43156A5C96E}" destId="{B58067B8-8A03-4333-BC2A-D6B047F92F28}" srcOrd="0" destOrd="0" presId="urn:microsoft.com/office/officeart/2005/8/layout/list1"/>
    <dgm:cxn modelId="{DA9C06D3-EE11-4194-AC0B-DF2AE6289A85}" type="presParOf" srcId="{B8452A93-48F1-4B86-9251-D43156A5C96E}" destId="{448DAB41-6D57-4D27-8709-D56BF26D839B}" srcOrd="1" destOrd="0" presId="urn:microsoft.com/office/officeart/2005/8/layout/list1"/>
    <dgm:cxn modelId="{756227F5-0182-4404-AF53-18BF643BEFC5}" type="presParOf" srcId="{2FD29AE7-4111-44DB-B468-DB1831DF5EB5}" destId="{C596DCA5-CE86-4568-B77A-F39F091CC848}" srcOrd="1" destOrd="0" presId="urn:microsoft.com/office/officeart/2005/8/layout/list1"/>
    <dgm:cxn modelId="{88729B69-4C09-4D2A-AE9C-0FB97EB77B60}" type="presParOf" srcId="{2FD29AE7-4111-44DB-B468-DB1831DF5EB5}" destId="{1356D3F1-7122-4D16-A757-A276346058D0}" srcOrd="2" destOrd="0" presId="urn:microsoft.com/office/officeart/2005/8/layout/list1"/>
    <dgm:cxn modelId="{DDDE04DE-25BF-42B2-AF65-9D6DC2DEC0D0}" type="presParOf" srcId="{2FD29AE7-4111-44DB-B468-DB1831DF5EB5}" destId="{9B2D74E9-791B-4B4B-853B-306C90946BDD}" srcOrd="3" destOrd="0" presId="urn:microsoft.com/office/officeart/2005/8/layout/list1"/>
    <dgm:cxn modelId="{42B6203E-0F1D-4F67-8460-40A42034A2C3}" type="presParOf" srcId="{2FD29AE7-4111-44DB-B468-DB1831DF5EB5}" destId="{35B52143-D304-4B3E-80F3-3E57E59C4A27}" srcOrd="4" destOrd="0" presId="urn:microsoft.com/office/officeart/2005/8/layout/list1"/>
    <dgm:cxn modelId="{828BC9EF-A26F-47C7-AD4F-528D2C5764B5}" type="presParOf" srcId="{35B52143-D304-4B3E-80F3-3E57E59C4A27}" destId="{4E82C4A0-A135-445F-85E4-9D77D67E820F}" srcOrd="0" destOrd="0" presId="urn:microsoft.com/office/officeart/2005/8/layout/list1"/>
    <dgm:cxn modelId="{631816CE-50EE-4466-983B-E3246EB5D25F}" type="presParOf" srcId="{35B52143-D304-4B3E-80F3-3E57E59C4A27}" destId="{1415544F-BE2F-4BA6-BA5E-383797C7E9FF}" srcOrd="1" destOrd="0" presId="urn:microsoft.com/office/officeart/2005/8/layout/list1"/>
    <dgm:cxn modelId="{5E606787-44B2-4873-942D-A26DB76D40F8}" type="presParOf" srcId="{2FD29AE7-4111-44DB-B468-DB1831DF5EB5}" destId="{92DE394F-1712-459A-B711-4E4DA4B362F5}" srcOrd="5" destOrd="0" presId="urn:microsoft.com/office/officeart/2005/8/layout/list1"/>
    <dgm:cxn modelId="{76CFA4E7-370E-45EE-A56F-093D3CAF0AF6}" type="presParOf" srcId="{2FD29AE7-4111-44DB-B468-DB1831DF5EB5}" destId="{D0E10255-ECCD-41B6-9999-E5C90055D8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21D4B0-F4A6-46CD-85D0-068B04707B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44FD08C-80D7-4C4A-BCEB-FBB57FC476AA}">
      <dgm:prSet phldrT="[Texto]"/>
      <dgm:spPr/>
      <dgm:t>
        <a:bodyPr/>
        <a:lstStyle/>
        <a:p>
          <a:r>
            <a:rPr lang="es-CO" dirty="0" smtClean="0"/>
            <a:t>Exportaciones</a:t>
          </a:r>
          <a:endParaRPr lang="es-CO" dirty="0"/>
        </a:p>
      </dgm:t>
    </dgm:pt>
    <dgm:pt modelId="{F83D33E8-0381-4399-9931-43366F7F3C94}" type="parTrans" cxnId="{FB2F7B77-594F-4D4D-9814-A53889D79C6E}">
      <dgm:prSet/>
      <dgm:spPr/>
      <dgm:t>
        <a:bodyPr/>
        <a:lstStyle/>
        <a:p>
          <a:endParaRPr lang="es-CO"/>
        </a:p>
      </dgm:t>
    </dgm:pt>
    <dgm:pt modelId="{0E2E8844-A946-4D4A-8CCD-E87BD75FE448}" type="sibTrans" cxnId="{FB2F7B77-594F-4D4D-9814-A53889D79C6E}">
      <dgm:prSet/>
      <dgm:spPr/>
      <dgm:t>
        <a:bodyPr/>
        <a:lstStyle/>
        <a:p>
          <a:endParaRPr lang="es-CO"/>
        </a:p>
      </dgm:t>
    </dgm:pt>
    <dgm:pt modelId="{A6C88545-4A85-4E8E-AD2E-410245CCC6E0}">
      <dgm:prSet phldrT="[Texto]"/>
      <dgm:spPr/>
      <dgm:t>
        <a:bodyPr/>
        <a:lstStyle/>
        <a:p>
          <a:r>
            <a:rPr lang="es-CO" dirty="0" smtClean="0"/>
            <a:t>Importaciones</a:t>
          </a:r>
          <a:endParaRPr lang="es-CO" dirty="0"/>
        </a:p>
      </dgm:t>
    </dgm:pt>
    <dgm:pt modelId="{92CC784B-AB40-4672-A26B-F5F98BAD4D5B}" type="parTrans" cxnId="{0412460E-A037-48BB-A5F2-0EF2B3600501}">
      <dgm:prSet/>
      <dgm:spPr/>
      <dgm:t>
        <a:bodyPr/>
        <a:lstStyle/>
        <a:p>
          <a:endParaRPr lang="es-CO"/>
        </a:p>
      </dgm:t>
    </dgm:pt>
    <dgm:pt modelId="{C5A20B40-BE39-4E89-9D80-818414F9BEF6}" type="sibTrans" cxnId="{0412460E-A037-48BB-A5F2-0EF2B3600501}">
      <dgm:prSet/>
      <dgm:spPr/>
      <dgm:t>
        <a:bodyPr/>
        <a:lstStyle/>
        <a:p>
          <a:endParaRPr lang="es-CO"/>
        </a:p>
      </dgm:t>
    </dgm:pt>
    <dgm:pt modelId="{9F544136-ECA3-4AD3-8260-620D83A2FC63}">
      <dgm:prSet phldrT="[Texto]"/>
      <dgm:spPr/>
      <dgm:t>
        <a:bodyPr/>
        <a:lstStyle/>
        <a:p>
          <a:r>
            <a:rPr lang="es-CO" dirty="0" smtClean="0"/>
            <a:t>Balanza Comercial</a:t>
          </a:r>
          <a:endParaRPr lang="es-CO" dirty="0"/>
        </a:p>
      </dgm:t>
    </dgm:pt>
    <dgm:pt modelId="{9B62B5F5-90FF-483C-9DB2-738CAB58CFC1}" type="parTrans" cxnId="{4E41E194-70A4-4DA4-80DC-A29FF3C46D81}">
      <dgm:prSet/>
      <dgm:spPr/>
      <dgm:t>
        <a:bodyPr/>
        <a:lstStyle/>
        <a:p>
          <a:endParaRPr lang="es-CO"/>
        </a:p>
      </dgm:t>
    </dgm:pt>
    <dgm:pt modelId="{3EDCA0DA-B112-44E5-9691-6C85B30B6A8D}" type="sibTrans" cxnId="{4E41E194-70A4-4DA4-80DC-A29FF3C46D81}">
      <dgm:prSet/>
      <dgm:spPr/>
      <dgm:t>
        <a:bodyPr/>
        <a:lstStyle/>
        <a:p>
          <a:endParaRPr lang="es-CO"/>
        </a:p>
      </dgm:t>
    </dgm:pt>
    <dgm:pt modelId="{2FD29AE7-4111-44DB-B468-DB1831DF5EB5}" type="pres">
      <dgm:prSet presAssocID="{5721D4B0-F4A6-46CD-85D0-068B04707B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8452A93-48F1-4B86-9251-D43156A5C96E}" type="pres">
      <dgm:prSet presAssocID="{344FD08C-80D7-4C4A-BCEB-FBB57FC476AA}" presName="parentLin" presStyleCnt="0"/>
      <dgm:spPr/>
    </dgm:pt>
    <dgm:pt modelId="{B58067B8-8A03-4333-BC2A-D6B047F92F28}" type="pres">
      <dgm:prSet presAssocID="{344FD08C-80D7-4C4A-BCEB-FBB57FC476AA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448DAB41-6D57-4D27-8709-D56BF26D839B}" type="pres">
      <dgm:prSet presAssocID="{344FD08C-80D7-4C4A-BCEB-FBB57FC476A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96DCA5-CE86-4568-B77A-F39F091CC848}" type="pres">
      <dgm:prSet presAssocID="{344FD08C-80D7-4C4A-BCEB-FBB57FC476AA}" presName="negativeSpace" presStyleCnt="0"/>
      <dgm:spPr/>
    </dgm:pt>
    <dgm:pt modelId="{1356D3F1-7122-4D16-A757-A276346058D0}" type="pres">
      <dgm:prSet presAssocID="{344FD08C-80D7-4C4A-BCEB-FBB57FC476A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2D74E9-791B-4B4B-853B-306C90946BDD}" type="pres">
      <dgm:prSet presAssocID="{0E2E8844-A946-4D4A-8CCD-E87BD75FE448}" presName="spaceBetweenRectangles" presStyleCnt="0"/>
      <dgm:spPr/>
    </dgm:pt>
    <dgm:pt modelId="{35B52143-D304-4B3E-80F3-3E57E59C4A27}" type="pres">
      <dgm:prSet presAssocID="{A6C88545-4A85-4E8E-AD2E-410245CCC6E0}" presName="parentLin" presStyleCnt="0"/>
      <dgm:spPr/>
    </dgm:pt>
    <dgm:pt modelId="{4E82C4A0-A135-445F-85E4-9D77D67E820F}" type="pres">
      <dgm:prSet presAssocID="{A6C88545-4A85-4E8E-AD2E-410245CCC6E0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1415544F-BE2F-4BA6-BA5E-383797C7E9FF}" type="pres">
      <dgm:prSet presAssocID="{A6C88545-4A85-4E8E-AD2E-410245CCC6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DE394F-1712-459A-B711-4E4DA4B362F5}" type="pres">
      <dgm:prSet presAssocID="{A6C88545-4A85-4E8E-AD2E-410245CCC6E0}" presName="negativeSpace" presStyleCnt="0"/>
      <dgm:spPr/>
    </dgm:pt>
    <dgm:pt modelId="{D0E10255-ECCD-41B6-9999-E5C90055D894}" type="pres">
      <dgm:prSet presAssocID="{A6C88545-4A85-4E8E-AD2E-410245CCC6E0}" presName="childText" presStyleLbl="conFgAcc1" presStyleIdx="1" presStyleCnt="3">
        <dgm:presLayoutVars>
          <dgm:bulletEnabled val="1"/>
        </dgm:presLayoutVars>
      </dgm:prSet>
      <dgm:spPr/>
    </dgm:pt>
    <dgm:pt modelId="{39E0A889-25D8-42A8-BFC1-E0A29F97E27B}" type="pres">
      <dgm:prSet presAssocID="{C5A20B40-BE39-4E89-9D80-818414F9BEF6}" presName="spaceBetweenRectangles" presStyleCnt="0"/>
      <dgm:spPr/>
    </dgm:pt>
    <dgm:pt modelId="{0D468C25-1178-4DED-92DC-BC49E36D9654}" type="pres">
      <dgm:prSet presAssocID="{9F544136-ECA3-4AD3-8260-620D83A2FC63}" presName="parentLin" presStyleCnt="0"/>
      <dgm:spPr/>
    </dgm:pt>
    <dgm:pt modelId="{D5A3FD56-7E1E-4E4E-B211-9B8DEEEB2FD4}" type="pres">
      <dgm:prSet presAssocID="{9F544136-ECA3-4AD3-8260-620D83A2FC63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66332478-043C-447D-801D-DD51499487EC}" type="pres">
      <dgm:prSet presAssocID="{9F544136-ECA3-4AD3-8260-620D83A2FC6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8FE397-9D69-476F-A049-683634FAE8FD}" type="pres">
      <dgm:prSet presAssocID="{9F544136-ECA3-4AD3-8260-620D83A2FC63}" presName="negativeSpace" presStyleCnt="0"/>
      <dgm:spPr/>
    </dgm:pt>
    <dgm:pt modelId="{7AE80F84-12B2-4258-8054-50A48555A5E8}" type="pres">
      <dgm:prSet presAssocID="{9F544136-ECA3-4AD3-8260-620D83A2FC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12460E-A037-48BB-A5F2-0EF2B3600501}" srcId="{5721D4B0-F4A6-46CD-85D0-068B04707B60}" destId="{A6C88545-4A85-4E8E-AD2E-410245CCC6E0}" srcOrd="1" destOrd="0" parTransId="{92CC784B-AB40-4672-A26B-F5F98BAD4D5B}" sibTransId="{C5A20B40-BE39-4E89-9D80-818414F9BEF6}"/>
    <dgm:cxn modelId="{66FF4678-EB61-47C1-9010-71C9BFDF4EFC}" type="presOf" srcId="{9F544136-ECA3-4AD3-8260-620D83A2FC63}" destId="{66332478-043C-447D-801D-DD51499487EC}" srcOrd="1" destOrd="0" presId="urn:microsoft.com/office/officeart/2005/8/layout/list1"/>
    <dgm:cxn modelId="{580EC6CC-66E6-4083-87A9-9535D855D858}" type="presOf" srcId="{5721D4B0-F4A6-46CD-85D0-068B04707B60}" destId="{2FD29AE7-4111-44DB-B468-DB1831DF5EB5}" srcOrd="0" destOrd="0" presId="urn:microsoft.com/office/officeart/2005/8/layout/list1"/>
    <dgm:cxn modelId="{4AB590DB-25FB-4653-9DDF-F2127F928464}" type="presOf" srcId="{A6C88545-4A85-4E8E-AD2E-410245CCC6E0}" destId="{1415544F-BE2F-4BA6-BA5E-383797C7E9FF}" srcOrd="1" destOrd="0" presId="urn:microsoft.com/office/officeart/2005/8/layout/list1"/>
    <dgm:cxn modelId="{4E41E194-70A4-4DA4-80DC-A29FF3C46D81}" srcId="{5721D4B0-F4A6-46CD-85D0-068B04707B60}" destId="{9F544136-ECA3-4AD3-8260-620D83A2FC63}" srcOrd="2" destOrd="0" parTransId="{9B62B5F5-90FF-483C-9DB2-738CAB58CFC1}" sibTransId="{3EDCA0DA-B112-44E5-9691-6C85B30B6A8D}"/>
    <dgm:cxn modelId="{5553E9ED-1B97-433B-83BF-ADB8AC2D35AD}" type="presOf" srcId="{A6C88545-4A85-4E8E-AD2E-410245CCC6E0}" destId="{4E82C4A0-A135-445F-85E4-9D77D67E820F}" srcOrd="0" destOrd="0" presId="urn:microsoft.com/office/officeart/2005/8/layout/list1"/>
    <dgm:cxn modelId="{4AC86F53-FEA3-48A8-B762-64CA345E9D8F}" type="presOf" srcId="{344FD08C-80D7-4C4A-BCEB-FBB57FC476AA}" destId="{B58067B8-8A03-4333-BC2A-D6B047F92F28}" srcOrd="0" destOrd="0" presId="urn:microsoft.com/office/officeart/2005/8/layout/list1"/>
    <dgm:cxn modelId="{821A61A9-9360-4DD1-8CEC-0BE3481A2C7B}" type="presOf" srcId="{344FD08C-80D7-4C4A-BCEB-FBB57FC476AA}" destId="{448DAB41-6D57-4D27-8709-D56BF26D839B}" srcOrd="1" destOrd="0" presId="urn:microsoft.com/office/officeart/2005/8/layout/list1"/>
    <dgm:cxn modelId="{FB2F7B77-594F-4D4D-9814-A53889D79C6E}" srcId="{5721D4B0-F4A6-46CD-85D0-068B04707B60}" destId="{344FD08C-80D7-4C4A-BCEB-FBB57FC476AA}" srcOrd="0" destOrd="0" parTransId="{F83D33E8-0381-4399-9931-43366F7F3C94}" sibTransId="{0E2E8844-A946-4D4A-8CCD-E87BD75FE448}"/>
    <dgm:cxn modelId="{DAF023F7-5A58-49E8-A221-E47607765AF7}" type="presOf" srcId="{9F544136-ECA3-4AD3-8260-620D83A2FC63}" destId="{D5A3FD56-7E1E-4E4E-B211-9B8DEEEB2FD4}" srcOrd="0" destOrd="0" presId="urn:microsoft.com/office/officeart/2005/8/layout/list1"/>
    <dgm:cxn modelId="{6E183633-6D89-4E22-A37F-01C7FE483F40}" type="presParOf" srcId="{2FD29AE7-4111-44DB-B468-DB1831DF5EB5}" destId="{B8452A93-48F1-4B86-9251-D43156A5C96E}" srcOrd="0" destOrd="0" presId="urn:microsoft.com/office/officeart/2005/8/layout/list1"/>
    <dgm:cxn modelId="{D3722C99-24B4-45A9-9304-0AC67D8AB140}" type="presParOf" srcId="{B8452A93-48F1-4B86-9251-D43156A5C96E}" destId="{B58067B8-8A03-4333-BC2A-D6B047F92F28}" srcOrd="0" destOrd="0" presId="urn:microsoft.com/office/officeart/2005/8/layout/list1"/>
    <dgm:cxn modelId="{1CF54B0D-1E7C-4346-83CD-35BB9B677F78}" type="presParOf" srcId="{B8452A93-48F1-4B86-9251-D43156A5C96E}" destId="{448DAB41-6D57-4D27-8709-D56BF26D839B}" srcOrd="1" destOrd="0" presId="urn:microsoft.com/office/officeart/2005/8/layout/list1"/>
    <dgm:cxn modelId="{91B308A1-2630-4D84-BB58-E36E2C0D09A6}" type="presParOf" srcId="{2FD29AE7-4111-44DB-B468-DB1831DF5EB5}" destId="{C596DCA5-CE86-4568-B77A-F39F091CC848}" srcOrd="1" destOrd="0" presId="urn:microsoft.com/office/officeart/2005/8/layout/list1"/>
    <dgm:cxn modelId="{ACD22F2B-FC3C-4060-ABC2-62200D0B2D65}" type="presParOf" srcId="{2FD29AE7-4111-44DB-B468-DB1831DF5EB5}" destId="{1356D3F1-7122-4D16-A757-A276346058D0}" srcOrd="2" destOrd="0" presId="urn:microsoft.com/office/officeart/2005/8/layout/list1"/>
    <dgm:cxn modelId="{67381887-2CD6-42DD-8368-3E8260A1576F}" type="presParOf" srcId="{2FD29AE7-4111-44DB-B468-DB1831DF5EB5}" destId="{9B2D74E9-791B-4B4B-853B-306C90946BDD}" srcOrd="3" destOrd="0" presId="urn:microsoft.com/office/officeart/2005/8/layout/list1"/>
    <dgm:cxn modelId="{A4E03993-9954-4ABD-9056-BDBE297E9BC9}" type="presParOf" srcId="{2FD29AE7-4111-44DB-B468-DB1831DF5EB5}" destId="{35B52143-D304-4B3E-80F3-3E57E59C4A27}" srcOrd="4" destOrd="0" presId="urn:microsoft.com/office/officeart/2005/8/layout/list1"/>
    <dgm:cxn modelId="{3D2FD0DE-BA72-4B06-835D-32645AEDE65B}" type="presParOf" srcId="{35B52143-D304-4B3E-80F3-3E57E59C4A27}" destId="{4E82C4A0-A135-445F-85E4-9D77D67E820F}" srcOrd="0" destOrd="0" presId="urn:microsoft.com/office/officeart/2005/8/layout/list1"/>
    <dgm:cxn modelId="{49AC1F13-3EC1-432E-A294-881C3B3405E7}" type="presParOf" srcId="{35B52143-D304-4B3E-80F3-3E57E59C4A27}" destId="{1415544F-BE2F-4BA6-BA5E-383797C7E9FF}" srcOrd="1" destOrd="0" presId="urn:microsoft.com/office/officeart/2005/8/layout/list1"/>
    <dgm:cxn modelId="{CCCAD745-3DDB-4A8C-AD35-B9A10402015F}" type="presParOf" srcId="{2FD29AE7-4111-44DB-B468-DB1831DF5EB5}" destId="{92DE394F-1712-459A-B711-4E4DA4B362F5}" srcOrd="5" destOrd="0" presId="urn:microsoft.com/office/officeart/2005/8/layout/list1"/>
    <dgm:cxn modelId="{291D055F-B670-48FC-8A3A-91FBB9C27F57}" type="presParOf" srcId="{2FD29AE7-4111-44DB-B468-DB1831DF5EB5}" destId="{D0E10255-ECCD-41B6-9999-E5C90055D894}" srcOrd="6" destOrd="0" presId="urn:microsoft.com/office/officeart/2005/8/layout/list1"/>
    <dgm:cxn modelId="{E2DD929B-3FC5-4C1E-8F20-B86C18056C9F}" type="presParOf" srcId="{2FD29AE7-4111-44DB-B468-DB1831DF5EB5}" destId="{39E0A889-25D8-42A8-BFC1-E0A29F97E27B}" srcOrd="7" destOrd="0" presId="urn:microsoft.com/office/officeart/2005/8/layout/list1"/>
    <dgm:cxn modelId="{8F8B320A-FE8B-4641-ADDD-AC59873D8426}" type="presParOf" srcId="{2FD29AE7-4111-44DB-B468-DB1831DF5EB5}" destId="{0D468C25-1178-4DED-92DC-BC49E36D9654}" srcOrd="8" destOrd="0" presId="urn:microsoft.com/office/officeart/2005/8/layout/list1"/>
    <dgm:cxn modelId="{591ACEA1-D6B4-4ACA-84BA-67E3F009D588}" type="presParOf" srcId="{0D468C25-1178-4DED-92DC-BC49E36D9654}" destId="{D5A3FD56-7E1E-4E4E-B211-9B8DEEEB2FD4}" srcOrd="0" destOrd="0" presId="urn:microsoft.com/office/officeart/2005/8/layout/list1"/>
    <dgm:cxn modelId="{0D491E45-F464-4555-B534-0E86E458084F}" type="presParOf" srcId="{0D468C25-1178-4DED-92DC-BC49E36D9654}" destId="{66332478-043C-447D-801D-DD51499487EC}" srcOrd="1" destOrd="0" presId="urn:microsoft.com/office/officeart/2005/8/layout/list1"/>
    <dgm:cxn modelId="{9D58473D-4E3A-48BD-9E17-0757FD98853A}" type="presParOf" srcId="{2FD29AE7-4111-44DB-B468-DB1831DF5EB5}" destId="{D98FE397-9D69-476F-A049-683634FAE8FD}" srcOrd="9" destOrd="0" presId="urn:microsoft.com/office/officeart/2005/8/layout/list1"/>
    <dgm:cxn modelId="{AC87318D-72A4-4BD6-9CA5-2F43CD6970B4}" type="presParOf" srcId="{2FD29AE7-4111-44DB-B468-DB1831DF5EB5}" destId="{7AE80F84-12B2-4258-8054-50A48555A5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AAFF97-6E05-49FA-9260-A906D9E5636A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E99DCAD7-4214-4FC9-8EBA-82CF685348C2}">
      <dgm:prSet phldrT="[Texto]"/>
      <dgm:spPr/>
      <dgm:t>
        <a:bodyPr/>
        <a:lstStyle/>
        <a:p>
          <a:r>
            <a:rPr lang="es-CO" dirty="0" smtClean="0"/>
            <a:t>Registro</a:t>
          </a:r>
          <a:endParaRPr lang="es-CO" dirty="0"/>
        </a:p>
      </dgm:t>
    </dgm:pt>
    <dgm:pt modelId="{B55D6D7E-1898-4BD0-9702-D2D87F8F4BDA}" type="parTrans" cxnId="{4098A58B-EEE7-4FA8-8345-BD5AC4DBEA65}">
      <dgm:prSet/>
      <dgm:spPr/>
      <dgm:t>
        <a:bodyPr/>
        <a:lstStyle/>
        <a:p>
          <a:endParaRPr lang="es-CO"/>
        </a:p>
      </dgm:t>
    </dgm:pt>
    <dgm:pt modelId="{9D8FBDA2-7FB8-40CC-A186-5315DDE77B3A}" type="sibTrans" cxnId="{4098A58B-EEE7-4FA8-8345-BD5AC4DBEA65}">
      <dgm:prSet/>
      <dgm:spPr/>
      <dgm:t>
        <a:bodyPr/>
        <a:lstStyle/>
        <a:p>
          <a:endParaRPr lang="es-CO"/>
        </a:p>
      </dgm:t>
    </dgm:pt>
    <dgm:pt modelId="{BE2CE53B-9ABE-4CA6-A1DA-A0ECDDC36019}">
      <dgm:prSet phldrT="[Texto]"/>
      <dgm:spPr/>
      <dgm:t>
        <a:bodyPr/>
        <a:lstStyle/>
        <a:p>
          <a:r>
            <a:rPr lang="es-CO" dirty="0" smtClean="0"/>
            <a:t>Email</a:t>
          </a:r>
          <a:endParaRPr lang="es-CO" dirty="0"/>
        </a:p>
      </dgm:t>
    </dgm:pt>
    <dgm:pt modelId="{B8A6E77A-A0F4-404A-A63B-F08355C493DC}" type="parTrans" cxnId="{31B97BBA-706B-4403-8078-5713E0A1447F}">
      <dgm:prSet/>
      <dgm:spPr/>
      <dgm:t>
        <a:bodyPr/>
        <a:lstStyle/>
        <a:p>
          <a:endParaRPr lang="es-CO"/>
        </a:p>
      </dgm:t>
    </dgm:pt>
    <dgm:pt modelId="{B7EA82FB-527D-489A-945C-FBFCCEBD85BC}" type="sibTrans" cxnId="{31B97BBA-706B-4403-8078-5713E0A1447F}">
      <dgm:prSet/>
      <dgm:spPr/>
      <dgm:t>
        <a:bodyPr/>
        <a:lstStyle/>
        <a:p>
          <a:endParaRPr lang="es-CO"/>
        </a:p>
      </dgm:t>
    </dgm:pt>
    <dgm:pt modelId="{FAEBDFCC-8F3B-4D8A-AD39-949F0AB8EAF7}">
      <dgm:prSet phldrT="[Texto]"/>
      <dgm:spPr/>
      <dgm:t>
        <a:bodyPr/>
        <a:lstStyle/>
        <a:p>
          <a:r>
            <a:rPr lang="es-CO" dirty="0" smtClean="0"/>
            <a:t>Código de verificación</a:t>
          </a:r>
          <a:endParaRPr lang="es-CO" dirty="0"/>
        </a:p>
      </dgm:t>
    </dgm:pt>
    <dgm:pt modelId="{E9D0BC0E-E0B3-44AF-A7A9-30066EEE240D}" type="parTrans" cxnId="{60E0E3EF-8741-4A80-A43D-54C0EB7149B2}">
      <dgm:prSet/>
      <dgm:spPr/>
      <dgm:t>
        <a:bodyPr/>
        <a:lstStyle/>
        <a:p>
          <a:endParaRPr lang="es-CO"/>
        </a:p>
      </dgm:t>
    </dgm:pt>
    <dgm:pt modelId="{521B2267-35BB-45C3-B3C4-70AC49D96C0D}" type="sibTrans" cxnId="{60E0E3EF-8741-4A80-A43D-54C0EB7149B2}">
      <dgm:prSet/>
      <dgm:spPr/>
      <dgm:t>
        <a:bodyPr/>
        <a:lstStyle/>
        <a:p>
          <a:endParaRPr lang="es-CO"/>
        </a:p>
      </dgm:t>
    </dgm:pt>
    <dgm:pt modelId="{59B42262-B175-4D54-B4B7-C04F100DAE26}">
      <dgm:prSet phldrT="[Texto]"/>
      <dgm:spPr/>
      <dgm:t>
        <a:bodyPr/>
        <a:lstStyle/>
        <a:p>
          <a:r>
            <a:rPr lang="es-CO" dirty="0" smtClean="0"/>
            <a:t>Nombre</a:t>
          </a:r>
          <a:endParaRPr lang="es-CO" dirty="0"/>
        </a:p>
      </dgm:t>
    </dgm:pt>
    <dgm:pt modelId="{62775A3E-C45F-4F2E-8A24-44C497A30533}" type="parTrans" cxnId="{F66858D9-A57E-4E84-81E0-F8A8CD2B77A9}">
      <dgm:prSet/>
      <dgm:spPr/>
      <dgm:t>
        <a:bodyPr/>
        <a:lstStyle/>
        <a:p>
          <a:endParaRPr lang="es-CO"/>
        </a:p>
      </dgm:t>
    </dgm:pt>
    <dgm:pt modelId="{FFEDD7CA-59D7-4F25-9BCA-24A900783BFC}" type="sibTrans" cxnId="{F66858D9-A57E-4E84-81E0-F8A8CD2B77A9}">
      <dgm:prSet/>
      <dgm:spPr/>
      <dgm:t>
        <a:bodyPr/>
        <a:lstStyle/>
        <a:p>
          <a:endParaRPr lang="es-CO"/>
        </a:p>
      </dgm:t>
    </dgm:pt>
    <dgm:pt modelId="{513C9D9E-C3DD-4081-9AAE-E6C1EEF20197}" type="pres">
      <dgm:prSet presAssocID="{7CAAFF97-6E05-49FA-9260-A906D9E563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7F31086B-3A69-4D3F-9759-575CA31EFCCA}" type="pres">
      <dgm:prSet presAssocID="{E99DCAD7-4214-4FC9-8EBA-82CF685348C2}" presName="singleCycle" presStyleCnt="0"/>
      <dgm:spPr/>
    </dgm:pt>
    <dgm:pt modelId="{906A9B2B-D4F0-491A-9CA7-4C67CF57FDED}" type="pres">
      <dgm:prSet presAssocID="{E99DCAD7-4214-4FC9-8EBA-82CF685348C2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F153F1FA-A5F8-4EA6-BD33-208772DBD7DD}" type="pres">
      <dgm:prSet presAssocID="{B8A6E77A-A0F4-404A-A63B-F08355C493DC}" presName="Name56" presStyleLbl="parChTrans1D2" presStyleIdx="0" presStyleCnt="3"/>
      <dgm:spPr/>
      <dgm:t>
        <a:bodyPr/>
        <a:lstStyle/>
        <a:p>
          <a:endParaRPr lang="es-CO"/>
        </a:p>
      </dgm:t>
    </dgm:pt>
    <dgm:pt modelId="{FF4F5F99-FAFD-43E2-9A61-84DB45C9BC0E}" type="pres">
      <dgm:prSet presAssocID="{BE2CE53B-9ABE-4CA6-A1DA-A0ECDDC36019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DA1CE3-0ECE-4887-AA59-917E99D13DE8}" type="pres">
      <dgm:prSet presAssocID="{E9D0BC0E-E0B3-44AF-A7A9-30066EEE240D}" presName="Name56" presStyleLbl="parChTrans1D2" presStyleIdx="1" presStyleCnt="3"/>
      <dgm:spPr/>
      <dgm:t>
        <a:bodyPr/>
        <a:lstStyle/>
        <a:p>
          <a:endParaRPr lang="es-CO"/>
        </a:p>
      </dgm:t>
    </dgm:pt>
    <dgm:pt modelId="{E812BF74-80F4-4C67-AB7B-D3E04C736985}" type="pres">
      <dgm:prSet presAssocID="{FAEBDFCC-8F3B-4D8A-AD39-949F0AB8EAF7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002CA7-2148-4609-8791-DE4967871352}" type="pres">
      <dgm:prSet presAssocID="{62775A3E-C45F-4F2E-8A24-44C497A30533}" presName="Name56" presStyleLbl="parChTrans1D2" presStyleIdx="2" presStyleCnt="3"/>
      <dgm:spPr/>
      <dgm:t>
        <a:bodyPr/>
        <a:lstStyle/>
        <a:p>
          <a:endParaRPr lang="es-CO"/>
        </a:p>
      </dgm:t>
    </dgm:pt>
    <dgm:pt modelId="{8D6BF359-A320-4C51-9C2B-56B58A0F6CBA}" type="pres">
      <dgm:prSet presAssocID="{59B42262-B175-4D54-B4B7-C04F100DAE2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C308D63-791D-47EB-B163-36BA5B21409E}" type="presOf" srcId="{59B42262-B175-4D54-B4B7-C04F100DAE26}" destId="{8D6BF359-A320-4C51-9C2B-56B58A0F6CBA}" srcOrd="0" destOrd="0" presId="urn:microsoft.com/office/officeart/2008/layout/RadialCluster"/>
    <dgm:cxn modelId="{D45A2925-303C-4565-9245-DA5DB5FD71D4}" type="presOf" srcId="{62775A3E-C45F-4F2E-8A24-44C497A30533}" destId="{25002CA7-2148-4609-8791-DE4967871352}" srcOrd="0" destOrd="0" presId="urn:microsoft.com/office/officeart/2008/layout/RadialCluster"/>
    <dgm:cxn modelId="{EF45D920-BCD1-4F79-A11A-58BA2FC525AF}" type="presOf" srcId="{7CAAFF97-6E05-49FA-9260-A906D9E5636A}" destId="{513C9D9E-C3DD-4081-9AAE-E6C1EEF20197}" srcOrd="0" destOrd="0" presId="urn:microsoft.com/office/officeart/2008/layout/RadialCluster"/>
    <dgm:cxn modelId="{31E6B440-C459-4B79-A48E-28E4C9D0D47C}" type="presOf" srcId="{BE2CE53B-9ABE-4CA6-A1DA-A0ECDDC36019}" destId="{FF4F5F99-FAFD-43E2-9A61-84DB45C9BC0E}" srcOrd="0" destOrd="0" presId="urn:microsoft.com/office/officeart/2008/layout/RadialCluster"/>
    <dgm:cxn modelId="{A9844FF8-9735-47C6-BFE7-A5310C32BD59}" type="presOf" srcId="{E9D0BC0E-E0B3-44AF-A7A9-30066EEE240D}" destId="{72DA1CE3-0ECE-4887-AA59-917E99D13DE8}" srcOrd="0" destOrd="0" presId="urn:microsoft.com/office/officeart/2008/layout/RadialCluster"/>
    <dgm:cxn modelId="{E2ED1B33-436A-4B2A-8D6D-9F95CE6EF794}" type="presOf" srcId="{FAEBDFCC-8F3B-4D8A-AD39-949F0AB8EAF7}" destId="{E812BF74-80F4-4C67-AB7B-D3E04C736985}" srcOrd="0" destOrd="0" presId="urn:microsoft.com/office/officeart/2008/layout/RadialCluster"/>
    <dgm:cxn modelId="{60E0E3EF-8741-4A80-A43D-54C0EB7149B2}" srcId="{E99DCAD7-4214-4FC9-8EBA-82CF685348C2}" destId="{FAEBDFCC-8F3B-4D8A-AD39-949F0AB8EAF7}" srcOrd="1" destOrd="0" parTransId="{E9D0BC0E-E0B3-44AF-A7A9-30066EEE240D}" sibTransId="{521B2267-35BB-45C3-B3C4-70AC49D96C0D}"/>
    <dgm:cxn modelId="{31B97BBA-706B-4403-8078-5713E0A1447F}" srcId="{E99DCAD7-4214-4FC9-8EBA-82CF685348C2}" destId="{BE2CE53B-9ABE-4CA6-A1DA-A0ECDDC36019}" srcOrd="0" destOrd="0" parTransId="{B8A6E77A-A0F4-404A-A63B-F08355C493DC}" sibTransId="{B7EA82FB-527D-489A-945C-FBFCCEBD85BC}"/>
    <dgm:cxn modelId="{4098A58B-EEE7-4FA8-8345-BD5AC4DBEA65}" srcId="{7CAAFF97-6E05-49FA-9260-A906D9E5636A}" destId="{E99DCAD7-4214-4FC9-8EBA-82CF685348C2}" srcOrd="0" destOrd="0" parTransId="{B55D6D7E-1898-4BD0-9702-D2D87F8F4BDA}" sibTransId="{9D8FBDA2-7FB8-40CC-A186-5315DDE77B3A}"/>
    <dgm:cxn modelId="{F66858D9-A57E-4E84-81E0-F8A8CD2B77A9}" srcId="{E99DCAD7-4214-4FC9-8EBA-82CF685348C2}" destId="{59B42262-B175-4D54-B4B7-C04F100DAE26}" srcOrd="2" destOrd="0" parTransId="{62775A3E-C45F-4F2E-8A24-44C497A30533}" sibTransId="{FFEDD7CA-59D7-4F25-9BCA-24A900783BFC}"/>
    <dgm:cxn modelId="{D978D4CD-DF29-45C8-A7BC-27BD7F718F06}" type="presOf" srcId="{B8A6E77A-A0F4-404A-A63B-F08355C493DC}" destId="{F153F1FA-A5F8-4EA6-BD33-208772DBD7DD}" srcOrd="0" destOrd="0" presId="urn:microsoft.com/office/officeart/2008/layout/RadialCluster"/>
    <dgm:cxn modelId="{CF98A921-FC50-411E-9357-DAD34A31F9F6}" type="presOf" srcId="{E99DCAD7-4214-4FC9-8EBA-82CF685348C2}" destId="{906A9B2B-D4F0-491A-9CA7-4C67CF57FDED}" srcOrd="0" destOrd="0" presId="urn:microsoft.com/office/officeart/2008/layout/RadialCluster"/>
    <dgm:cxn modelId="{9DF48C23-C403-4FC0-BA23-4C5A21875DE9}" type="presParOf" srcId="{513C9D9E-C3DD-4081-9AAE-E6C1EEF20197}" destId="{7F31086B-3A69-4D3F-9759-575CA31EFCCA}" srcOrd="0" destOrd="0" presId="urn:microsoft.com/office/officeart/2008/layout/RadialCluster"/>
    <dgm:cxn modelId="{5183A7F3-648C-4615-84CB-3448813E420D}" type="presParOf" srcId="{7F31086B-3A69-4D3F-9759-575CA31EFCCA}" destId="{906A9B2B-D4F0-491A-9CA7-4C67CF57FDED}" srcOrd="0" destOrd="0" presId="urn:microsoft.com/office/officeart/2008/layout/RadialCluster"/>
    <dgm:cxn modelId="{23ED9552-36D8-42A0-9059-B067FC9C4954}" type="presParOf" srcId="{7F31086B-3A69-4D3F-9759-575CA31EFCCA}" destId="{F153F1FA-A5F8-4EA6-BD33-208772DBD7DD}" srcOrd="1" destOrd="0" presId="urn:microsoft.com/office/officeart/2008/layout/RadialCluster"/>
    <dgm:cxn modelId="{3FAFFE9C-EB2A-46DF-A3F3-C0885B025E33}" type="presParOf" srcId="{7F31086B-3A69-4D3F-9759-575CA31EFCCA}" destId="{FF4F5F99-FAFD-43E2-9A61-84DB45C9BC0E}" srcOrd="2" destOrd="0" presId="urn:microsoft.com/office/officeart/2008/layout/RadialCluster"/>
    <dgm:cxn modelId="{E1875011-75A4-4DA3-B885-6BDEDC1ABCFB}" type="presParOf" srcId="{7F31086B-3A69-4D3F-9759-575CA31EFCCA}" destId="{72DA1CE3-0ECE-4887-AA59-917E99D13DE8}" srcOrd="3" destOrd="0" presId="urn:microsoft.com/office/officeart/2008/layout/RadialCluster"/>
    <dgm:cxn modelId="{05451D9C-C4CE-4094-AA12-7AF4DF2A1D18}" type="presParOf" srcId="{7F31086B-3A69-4D3F-9759-575CA31EFCCA}" destId="{E812BF74-80F4-4C67-AB7B-D3E04C736985}" srcOrd="4" destOrd="0" presId="urn:microsoft.com/office/officeart/2008/layout/RadialCluster"/>
    <dgm:cxn modelId="{DDA5DF4A-EE43-415A-B9A1-CAF54417B12C}" type="presParOf" srcId="{7F31086B-3A69-4D3F-9759-575CA31EFCCA}" destId="{25002CA7-2148-4609-8791-DE4967871352}" srcOrd="5" destOrd="0" presId="urn:microsoft.com/office/officeart/2008/layout/RadialCluster"/>
    <dgm:cxn modelId="{8B959722-C37F-41D4-896B-ACCCB967C30D}" type="presParOf" srcId="{7F31086B-3A69-4D3F-9759-575CA31EFCCA}" destId="{8D6BF359-A320-4C51-9C2B-56B58A0F6CB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819FBB-35AD-4365-8E5B-267FE5AD6EC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B744D86-2093-44DA-ABDE-CA4D6F2FA624}">
      <dgm:prSet phldrT="[Texto]" custT="1"/>
      <dgm:spPr/>
      <dgm:t>
        <a:bodyPr/>
        <a:lstStyle/>
        <a:p>
          <a:pPr algn="ctr"/>
          <a:r>
            <a:rPr lang="es-MX" sz="1800" dirty="0" smtClean="0"/>
            <a:t>TLC México</a:t>
          </a:r>
          <a:endParaRPr lang="es-CO" sz="1800" dirty="0"/>
        </a:p>
      </dgm:t>
    </dgm:pt>
    <dgm:pt modelId="{37ED04A4-F76A-4AA7-99B8-2E8537AB5CCE}" type="parTrans" cxnId="{624E34D8-8A17-4BFE-8F4F-36C6201D4555}">
      <dgm:prSet/>
      <dgm:spPr/>
      <dgm:t>
        <a:bodyPr/>
        <a:lstStyle/>
        <a:p>
          <a:endParaRPr lang="es-CO"/>
        </a:p>
      </dgm:t>
    </dgm:pt>
    <dgm:pt modelId="{4DFBDD98-26A0-4835-BAB7-388E412888D4}" type="sibTrans" cxnId="{624E34D8-8A17-4BFE-8F4F-36C6201D4555}">
      <dgm:prSet/>
      <dgm:spPr/>
      <dgm:t>
        <a:bodyPr/>
        <a:lstStyle/>
        <a:p>
          <a:endParaRPr lang="es-CO"/>
        </a:p>
      </dgm:t>
    </dgm:pt>
    <dgm:pt modelId="{C649456A-D2FD-4079-8B3A-3E3C22E98394}">
      <dgm:prSet phldrT="[Texto]" custT="1"/>
      <dgm:spPr/>
      <dgm:t>
        <a:bodyPr/>
        <a:lstStyle/>
        <a:p>
          <a:pPr algn="ctr"/>
          <a:r>
            <a:rPr lang="es-MX" sz="1800" dirty="0" smtClean="0"/>
            <a:t>TLC Triangulo norte (Centro América)</a:t>
          </a:r>
          <a:endParaRPr lang="es-CO" sz="1800" dirty="0"/>
        </a:p>
      </dgm:t>
    </dgm:pt>
    <dgm:pt modelId="{BA4B7E71-0C5E-4CFF-85AF-49E6124010F8}" type="parTrans" cxnId="{A42E0EB2-CEA9-4587-A4AC-ECCD801D3F5E}">
      <dgm:prSet/>
      <dgm:spPr/>
      <dgm:t>
        <a:bodyPr/>
        <a:lstStyle/>
        <a:p>
          <a:endParaRPr lang="es-CO"/>
        </a:p>
      </dgm:t>
    </dgm:pt>
    <dgm:pt modelId="{ACEE67F5-8843-44A6-96F3-38A1402F580E}" type="sibTrans" cxnId="{A42E0EB2-CEA9-4587-A4AC-ECCD801D3F5E}">
      <dgm:prSet/>
      <dgm:spPr/>
      <dgm:t>
        <a:bodyPr/>
        <a:lstStyle/>
        <a:p>
          <a:endParaRPr lang="es-CO"/>
        </a:p>
      </dgm:t>
    </dgm:pt>
    <dgm:pt modelId="{E8FED65B-5799-495A-A10B-31F4301B5454}">
      <dgm:prSet phldrT="[Texto]" custT="1"/>
      <dgm:spPr/>
      <dgm:t>
        <a:bodyPr/>
        <a:lstStyle/>
        <a:p>
          <a:pPr algn="ctr"/>
          <a:r>
            <a:rPr lang="es-MX" sz="1800" dirty="0" smtClean="0"/>
            <a:t>CAN</a:t>
          </a:r>
          <a:endParaRPr lang="es-CO" sz="1800" dirty="0"/>
        </a:p>
      </dgm:t>
    </dgm:pt>
    <dgm:pt modelId="{D36AB26D-6407-4F8B-925E-865EDBF1DC68}" type="parTrans" cxnId="{6CA7EB09-7621-4EB6-8144-B7A11CADB92B}">
      <dgm:prSet/>
      <dgm:spPr/>
      <dgm:t>
        <a:bodyPr/>
        <a:lstStyle/>
        <a:p>
          <a:endParaRPr lang="es-CO"/>
        </a:p>
      </dgm:t>
    </dgm:pt>
    <dgm:pt modelId="{573A2B6B-6487-47E8-9D68-C0780CF70265}" type="sibTrans" cxnId="{6CA7EB09-7621-4EB6-8144-B7A11CADB92B}">
      <dgm:prSet/>
      <dgm:spPr/>
      <dgm:t>
        <a:bodyPr/>
        <a:lstStyle/>
        <a:p>
          <a:endParaRPr lang="es-CO"/>
        </a:p>
      </dgm:t>
    </dgm:pt>
    <dgm:pt modelId="{083554CE-7CCB-44E9-A467-2993FFF9920D}">
      <dgm:prSet phldrT="[Texto]" custT="1"/>
      <dgm:spPr/>
      <dgm:t>
        <a:bodyPr/>
        <a:lstStyle/>
        <a:p>
          <a:pPr algn="ctr"/>
          <a:r>
            <a:rPr lang="es-MX" sz="1800" dirty="0" smtClean="0"/>
            <a:t>CARICOM</a:t>
          </a:r>
          <a:endParaRPr lang="es-CO" sz="1800" dirty="0"/>
        </a:p>
      </dgm:t>
    </dgm:pt>
    <dgm:pt modelId="{B50D5378-378B-492E-8425-B5E30ACE93C8}" type="parTrans" cxnId="{A6DC0105-F001-40D4-A5DD-1002E2AEC1AE}">
      <dgm:prSet/>
      <dgm:spPr/>
      <dgm:t>
        <a:bodyPr/>
        <a:lstStyle/>
        <a:p>
          <a:endParaRPr lang="es-CO"/>
        </a:p>
      </dgm:t>
    </dgm:pt>
    <dgm:pt modelId="{3960C86A-EDFF-4136-9F30-407F6EA096C1}" type="sibTrans" cxnId="{A6DC0105-F001-40D4-A5DD-1002E2AEC1AE}">
      <dgm:prSet/>
      <dgm:spPr/>
      <dgm:t>
        <a:bodyPr/>
        <a:lstStyle/>
        <a:p>
          <a:endParaRPr lang="es-CO"/>
        </a:p>
      </dgm:t>
    </dgm:pt>
    <dgm:pt modelId="{1297A636-518F-4F5F-B32A-340D703DE2C0}">
      <dgm:prSet phldrT="[Texto]" custT="1"/>
      <dgm:spPr/>
      <dgm:t>
        <a:bodyPr/>
        <a:lstStyle/>
        <a:p>
          <a:pPr algn="ctr"/>
          <a:r>
            <a:rPr lang="es-MX" sz="1800" dirty="0" smtClean="0"/>
            <a:t>MERCOSUR</a:t>
          </a:r>
          <a:endParaRPr lang="es-CO" sz="1800" dirty="0"/>
        </a:p>
      </dgm:t>
    </dgm:pt>
    <dgm:pt modelId="{508BC8F1-E07A-4088-816E-E63447DCB6E3}" type="parTrans" cxnId="{9E3C7540-CF2C-4A06-B1E4-49823C3C4E2D}">
      <dgm:prSet/>
      <dgm:spPr/>
      <dgm:t>
        <a:bodyPr/>
        <a:lstStyle/>
        <a:p>
          <a:endParaRPr lang="es-CO"/>
        </a:p>
      </dgm:t>
    </dgm:pt>
    <dgm:pt modelId="{BE2CBCB0-325B-471E-80F2-32E2C22AFDB3}" type="sibTrans" cxnId="{9E3C7540-CF2C-4A06-B1E4-49823C3C4E2D}">
      <dgm:prSet/>
      <dgm:spPr/>
      <dgm:t>
        <a:bodyPr/>
        <a:lstStyle/>
        <a:p>
          <a:endParaRPr lang="es-CO"/>
        </a:p>
      </dgm:t>
    </dgm:pt>
    <dgm:pt modelId="{543E9EC5-1765-4FE8-9057-8B514E0994B3}">
      <dgm:prSet phldrT="[Texto]" custT="1"/>
      <dgm:spPr/>
      <dgm:t>
        <a:bodyPr/>
        <a:lstStyle/>
        <a:p>
          <a:pPr algn="ctr"/>
          <a:r>
            <a:rPr lang="es-MX" sz="1800" dirty="0" smtClean="0"/>
            <a:t>TLC EFTA</a:t>
          </a:r>
          <a:endParaRPr lang="es-CO" sz="1800" dirty="0"/>
        </a:p>
      </dgm:t>
    </dgm:pt>
    <dgm:pt modelId="{B89785A1-1299-48B2-B19A-D34ED306B780}" type="parTrans" cxnId="{4D5D91F7-F91F-4166-A01B-69C3EDB64A51}">
      <dgm:prSet/>
      <dgm:spPr/>
      <dgm:t>
        <a:bodyPr/>
        <a:lstStyle/>
        <a:p>
          <a:endParaRPr lang="es-CO"/>
        </a:p>
      </dgm:t>
    </dgm:pt>
    <dgm:pt modelId="{AD9F6CCE-9DF5-432E-964F-4DCC419E9DBA}" type="sibTrans" cxnId="{4D5D91F7-F91F-4166-A01B-69C3EDB64A51}">
      <dgm:prSet/>
      <dgm:spPr/>
      <dgm:t>
        <a:bodyPr/>
        <a:lstStyle/>
        <a:p>
          <a:endParaRPr lang="es-CO"/>
        </a:p>
      </dgm:t>
    </dgm:pt>
    <dgm:pt modelId="{CD056295-584C-496B-AD05-6C4551B4A38B}">
      <dgm:prSet phldrT="[Texto]" custT="1"/>
      <dgm:spPr/>
      <dgm:t>
        <a:bodyPr/>
        <a:lstStyle/>
        <a:p>
          <a:pPr algn="ctr"/>
          <a:r>
            <a:rPr lang="es-MX" sz="1800" dirty="0" smtClean="0"/>
            <a:t>TLC CANADÁ</a:t>
          </a:r>
          <a:endParaRPr lang="es-CO" sz="1800" dirty="0"/>
        </a:p>
      </dgm:t>
    </dgm:pt>
    <dgm:pt modelId="{9D7E3F11-A1FD-4B8D-84EB-41B96D6CBF69}" type="parTrans" cxnId="{A3BE4365-168A-4C6C-848F-B66EF10C64B9}">
      <dgm:prSet/>
      <dgm:spPr/>
      <dgm:t>
        <a:bodyPr/>
        <a:lstStyle/>
        <a:p>
          <a:endParaRPr lang="es-CO"/>
        </a:p>
      </dgm:t>
    </dgm:pt>
    <dgm:pt modelId="{F2C4781B-4E7E-4AFE-A975-F9B4E9ABC974}" type="sibTrans" cxnId="{A3BE4365-168A-4C6C-848F-B66EF10C64B9}">
      <dgm:prSet/>
      <dgm:spPr/>
      <dgm:t>
        <a:bodyPr/>
        <a:lstStyle/>
        <a:p>
          <a:endParaRPr lang="es-CO"/>
        </a:p>
      </dgm:t>
    </dgm:pt>
    <dgm:pt modelId="{79EEE64C-E4AF-4A78-AD7F-111B5F1C84F4}">
      <dgm:prSet phldrT="[Texto]" custT="1"/>
      <dgm:spPr/>
      <dgm:t>
        <a:bodyPr/>
        <a:lstStyle/>
        <a:p>
          <a:pPr algn="ctr"/>
          <a:r>
            <a:rPr lang="es-MX" sz="1800" dirty="0" smtClean="0"/>
            <a:t>AAP VENEZUELA</a:t>
          </a:r>
          <a:endParaRPr lang="es-CO" sz="1800" dirty="0"/>
        </a:p>
      </dgm:t>
    </dgm:pt>
    <dgm:pt modelId="{A0526061-3519-448D-B96B-83830F1C29ED}" type="parTrans" cxnId="{112FCB6A-0C77-42DA-BFBC-62EDCAD1500F}">
      <dgm:prSet/>
      <dgm:spPr/>
      <dgm:t>
        <a:bodyPr/>
        <a:lstStyle/>
        <a:p>
          <a:endParaRPr lang="es-CO"/>
        </a:p>
      </dgm:t>
    </dgm:pt>
    <dgm:pt modelId="{DEDF8295-604C-4CFF-8C77-1369A0C0F3B1}" type="sibTrans" cxnId="{112FCB6A-0C77-42DA-BFBC-62EDCAD1500F}">
      <dgm:prSet/>
      <dgm:spPr/>
      <dgm:t>
        <a:bodyPr/>
        <a:lstStyle/>
        <a:p>
          <a:endParaRPr lang="es-CO"/>
        </a:p>
      </dgm:t>
    </dgm:pt>
    <dgm:pt modelId="{E6A9A425-B1A8-4316-9571-35BE21E34518}">
      <dgm:prSet phldrT="[Texto]" custT="1"/>
      <dgm:spPr/>
      <dgm:t>
        <a:bodyPr/>
        <a:lstStyle/>
        <a:p>
          <a:pPr algn="ctr"/>
          <a:r>
            <a:rPr lang="es-MX" sz="1800" dirty="0" smtClean="0"/>
            <a:t>TCL CHILE</a:t>
          </a:r>
          <a:endParaRPr lang="es-CO" sz="1800" dirty="0"/>
        </a:p>
      </dgm:t>
    </dgm:pt>
    <dgm:pt modelId="{7FF854A1-3B5A-4A8A-8998-BA73391731EE}" type="parTrans" cxnId="{52BC1871-5B7A-4203-9F03-775A78114B49}">
      <dgm:prSet/>
      <dgm:spPr/>
      <dgm:t>
        <a:bodyPr/>
        <a:lstStyle/>
        <a:p>
          <a:endParaRPr lang="es-CO"/>
        </a:p>
      </dgm:t>
    </dgm:pt>
    <dgm:pt modelId="{9485D684-7760-4A27-BBA7-BBF9ABEAA955}" type="sibTrans" cxnId="{52BC1871-5B7A-4203-9F03-775A78114B49}">
      <dgm:prSet/>
      <dgm:spPr/>
      <dgm:t>
        <a:bodyPr/>
        <a:lstStyle/>
        <a:p>
          <a:endParaRPr lang="es-CO"/>
        </a:p>
      </dgm:t>
    </dgm:pt>
    <dgm:pt modelId="{63E10654-858E-46E0-88C8-11D9E674A19F}">
      <dgm:prSet phldrT="[Texto]" custT="1"/>
      <dgm:spPr/>
      <dgm:t>
        <a:bodyPr/>
        <a:lstStyle/>
        <a:p>
          <a:pPr algn="ctr"/>
          <a:r>
            <a:rPr lang="es-MX" sz="1800" dirty="0" smtClean="0"/>
            <a:t>TLC EEUU</a:t>
          </a:r>
          <a:endParaRPr lang="es-CO" sz="1800" dirty="0"/>
        </a:p>
      </dgm:t>
    </dgm:pt>
    <dgm:pt modelId="{CA833FC7-F396-4C35-8F4F-5F468FB87092}" type="sibTrans" cxnId="{C82D50E6-287B-4016-8E0E-02DFEEA7DAA5}">
      <dgm:prSet/>
      <dgm:spPr/>
      <dgm:t>
        <a:bodyPr/>
        <a:lstStyle/>
        <a:p>
          <a:endParaRPr lang="es-CO"/>
        </a:p>
      </dgm:t>
    </dgm:pt>
    <dgm:pt modelId="{96681568-0BC4-4F97-BC5E-00F3057B2DAA}" type="parTrans" cxnId="{C82D50E6-287B-4016-8E0E-02DFEEA7DAA5}">
      <dgm:prSet/>
      <dgm:spPr/>
      <dgm:t>
        <a:bodyPr/>
        <a:lstStyle/>
        <a:p>
          <a:endParaRPr lang="es-CO"/>
        </a:p>
      </dgm:t>
    </dgm:pt>
    <dgm:pt modelId="{A69F2F1C-1E68-4CD1-8CDD-83BB5E94257E}">
      <dgm:prSet phldrT="[Texto]" custT="1"/>
      <dgm:spPr/>
      <dgm:t>
        <a:bodyPr/>
        <a:lstStyle/>
        <a:p>
          <a:pPr algn="ctr"/>
          <a:r>
            <a:rPr lang="es-CO" sz="1800" dirty="0" smtClean="0"/>
            <a:t>TLC Unión Europea</a:t>
          </a:r>
        </a:p>
      </dgm:t>
    </dgm:pt>
    <dgm:pt modelId="{856E9ADA-83DA-4FC8-BD25-5740110E724C}" type="parTrans" cxnId="{0094EAD4-B8F6-4F08-B1BB-263A614C4B99}">
      <dgm:prSet/>
      <dgm:spPr/>
      <dgm:t>
        <a:bodyPr/>
        <a:lstStyle/>
        <a:p>
          <a:endParaRPr lang="es-CO"/>
        </a:p>
      </dgm:t>
    </dgm:pt>
    <dgm:pt modelId="{8ED5736D-793B-4E00-A848-C168E5C17D57}" type="sibTrans" cxnId="{0094EAD4-B8F6-4F08-B1BB-263A614C4B99}">
      <dgm:prSet/>
      <dgm:spPr/>
      <dgm:t>
        <a:bodyPr/>
        <a:lstStyle/>
        <a:p>
          <a:endParaRPr lang="es-CO"/>
        </a:p>
      </dgm:t>
    </dgm:pt>
    <dgm:pt modelId="{7A6974B2-DD84-4AF6-929B-CF49849CCB93}" type="pres">
      <dgm:prSet presAssocID="{81819FBB-35AD-4365-8E5B-267FE5AD6E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5426142-48E1-4677-931E-C351A933FD80}" type="pres">
      <dgm:prSet presAssocID="{2B744D86-2093-44DA-ABDE-CA4D6F2FA624}" presName="parentLin" presStyleCnt="0"/>
      <dgm:spPr/>
    </dgm:pt>
    <dgm:pt modelId="{2BACEF0B-7269-406C-B31D-9584D9A1C7BF}" type="pres">
      <dgm:prSet presAssocID="{2B744D86-2093-44DA-ABDE-CA4D6F2FA624}" presName="parentLeftMargin" presStyleLbl="node1" presStyleIdx="0" presStyleCnt="11"/>
      <dgm:spPr/>
      <dgm:t>
        <a:bodyPr/>
        <a:lstStyle/>
        <a:p>
          <a:endParaRPr lang="es-CO"/>
        </a:p>
      </dgm:t>
    </dgm:pt>
    <dgm:pt modelId="{0307F6E3-381C-4E8F-B045-50EF0980406D}" type="pres">
      <dgm:prSet presAssocID="{2B744D86-2093-44DA-ABDE-CA4D6F2FA624}" presName="parentText" presStyleLbl="node1" presStyleIdx="0" presStyleCnt="11" custLinFactNeighborX="-9792" custLinFactNeighborY="-860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33FC67-875E-4C36-8AD9-2B165C1BCBF6}" type="pres">
      <dgm:prSet presAssocID="{2B744D86-2093-44DA-ABDE-CA4D6F2FA624}" presName="negativeSpace" presStyleCnt="0"/>
      <dgm:spPr/>
    </dgm:pt>
    <dgm:pt modelId="{BC92ABB8-D7FD-4E0D-B336-0AE5F8C2239F}" type="pres">
      <dgm:prSet presAssocID="{2B744D86-2093-44DA-ABDE-CA4D6F2FA624}" presName="childText" presStyleLbl="conFgAcc1" presStyleIdx="0" presStyleCnt="11">
        <dgm:presLayoutVars>
          <dgm:bulletEnabled val="1"/>
        </dgm:presLayoutVars>
      </dgm:prSet>
      <dgm:spPr/>
    </dgm:pt>
    <dgm:pt modelId="{74AE9484-2732-438C-8898-EEC1D9094EE4}" type="pres">
      <dgm:prSet presAssocID="{4DFBDD98-26A0-4835-BAB7-388E412888D4}" presName="spaceBetweenRectangles" presStyleCnt="0"/>
      <dgm:spPr/>
    </dgm:pt>
    <dgm:pt modelId="{456D5F25-BF27-480B-8A34-0AE5F44A7A8B}" type="pres">
      <dgm:prSet presAssocID="{C649456A-D2FD-4079-8B3A-3E3C22E98394}" presName="parentLin" presStyleCnt="0"/>
      <dgm:spPr/>
    </dgm:pt>
    <dgm:pt modelId="{25C99DD7-37BD-4C00-B704-6D917642DAF0}" type="pres">
      <dgm:prSet presAssocID="{C649456A-D2FD-4079-8B3A-3E3C22E98394}" presName="parentLeftMargin" presStyleLbl="node1" presStyleIdx="0" presStyleCnt="11"/>
      <dgm:spPr/>
      <dgm:t>
        <a:bodyPr/>
        <a:lstStyle/>
        <a:p>
          <a:endParaRPr lang="es-CO"/>
        </a:p>
      </dgm:t>
    </dgm:pt>
    <dgm:pt modelId="{CA83C7C4-760D-4152-907C-3E29B4675B7D}" type="pres">
      <dgm:prSet presAssocID="{C649456A-D2FD-4079-8B3A-3E3C22E98394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A72B4C-9EDA-4CB4-95AC-AA2A612D58CB}" type="pres">
      <dgm:prSet presAssocID="{C649456A-D2FD-4079-8B3A-3E3C22E98394}" presName="negativeSpace" presStyleCnt="0"/>
      <dgm:spPr/>
    </dgm:pt>
    <dgm:pt modelId="{87DE9B3A-3946-4E0F-9FC4-F1EF81FEA9B1}" type="pres">
      <dgm:prSet presAssocID="{C649456A-D2FD-4079-8B3A-3E3C22E98394}" presName="childText" presStyleLbl="conFgAcc1" presStyleIdx="1" presStyleCnt="11">
        <dgm:presLayoutVars>
          <dgm:bulletEnabled val="1"/>
        </dgm:presLayoutVars>
      </dgm:prSet>
      <dgm:spPr/>
    </dgm:pt>
    <dgm:pt modelId="{418F6C69-4DDA-41FD-A1A8-DE40CFB0AA00}" type="pres">
      <dgm:prSet presAssocID="{ACEE67F5-8843-44A6-96F3-38A1402F580E}" presName="spaceBetweenRectangles" presStyleCnt="0"/>
      <dgm:spPr/>
    </dgm:pt>
    <dgm:pt modelId="{6B5DEF32-5A71-46AF-9B9E-6A79D25DADFF}" type="pres">
      <dgm:prSet presAssocID="{E8FED65B-5799-495A-A10B-31F4301B5454}" presName="parentLin" presStyleCnt="0"/>
      <dgm:spPr/>
    </dgm:pt>
    <dgm:pt modelId="{8E7057EB-F0DB-4C72-8F90-DE2016EF90D4}" type="pres">
      <dgm:prSet presAssocID="{E8FED65B-5799-495A-A10B-31F4301B5454}" presName="parentLeftMargin" presStyleLbl="node1" presStyleIdx="1" presStyleCnt="11"/>
      <dgm:spPr/>
      <dgm:t>
        <a:bodyPr/>
        <a:lstStyle/>
        <a:p>
          <a:endParaRPr lang="es-CO"/>
        </a:p>
      </dgm:t>
    </dgm:pt>
    <dgm:pt modelId="{20B59527-CBA0-43FA-BF4C-2EA760D12D19}" type="pres">
      <dgm:prSet presAssocID="{E8FED65B-5799-495A-A10B-31F4301B5454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E658B4D-0911-4400-A0C8-0EEF21350337}" type="pres">
      <dgm:prSet presAssocID="{E8FED65B-5799-495A-A10B-31F4301B5454}" presName="negativeSpace" presStyleCnt="0"/>
      <dgm:spPr/>
    </dgm:pt>
    <dgm:pt modelId="{06BEACD5-2DAB-4C7A-97D6-428EFA9BA2F4}" type="pres">
      <dgm:prSet presAssocID="{E8FED65B-5799-495A-A10B-31F4301B5454}" presName="childText" presStyleLbl="conFgAcc1" presStyleIdx="2" presStyleCnt="11">
        <dgm:presLayoutVars>
          <dgm:bulletEnabled val="1"/>
        </dgm:presLayoutVars>
      </dgm:prSet>
      <dgm:spPr/>
    </dgm:pt>
    <dgm:pt modelId="{8FEB409C-E888-4260-BFA0-D24F17660911}" type="pres">
      <dgm:prSet presAssocID="{573A2B6B-6487-47E8-9D68-C0780CF70265}" presName="spaceBetweenRectangles" presStyleCnt="0"/>
      <dgm:spPr/>
    </dgm:pt>
    <dgm:pt modelId="{CD542598-A143-4C0F-9E64-29F21A5E6D02}" type="pres">
      <dgm:prSet presAssocID="{083554CE-7CCB-44E9-A467-2993FFF9920D}" presName="parentLin" presStyleCnt="0"/>
      <dgm:spPr/>
    </dgm:pt>
    <dgm:pt modelId="{069753D4-3F29-4F6A-8A6D-91EC8D081E54}" type="pres">
      <dgm:prSet presAssocID="{083554CE-7CCB-44E9-A467-2993FFF9920D}" presName="parentLeftMargin" presStyleLbl="node1" presStyleIdx="2" presStyleCnt="11"/>
      <dgm:spPr/>
      <dgm:t>
        <a:bodyPr/>
        <a:lstStyle/>
        <a:p>
          <a:endParaRPr lang="es-CO"/>
        </a:p>
      </dgm:t>
    </dgm:pt>
    <dgm:pt modelId="{7E0CB14B-FC2D-4B3A-8E82-D79AC20A56D8}" type="pres">
      <dgm:prSet presAssocID="{083554CE-7CCB-44E9-A467-2993FFF9920D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853411-E35E-49A2-967E-8368468531ED}" type="pres">
      <dgm:prSet presAssocID="{083554CE-7CCB-44E9-A467-2993FFF9920D}" presName="negativeSpace" presStyleCnt="0"/>
      <dgm:spPr/>
    </dgm:pt>
    <dgm:pt modelId="{C348796A-7EE6-46D6-8871-2743C2755C64}" type="pres">
      <dgm:prSet presAssocID="{083554CE-7CCB-44E9-A467-2993FFF9920D}" presName="childText" presStyleLbl="conFgAcc1" presStyleIdx="3" presStyleCnt="11">
        <dgm:presLayoutVars>
          <dgm:bulletEnabled val="1"/>
        </dgm:presLayoutVars>
      </dgm:prSet>
      <dgm:spPr/>
    </dgm:pt>
    <dgm:pt modelId="{D639E684-742B-4CF1-ACFB-94AC13B5A98C}" type="pres">
      <dgm:prSet presAssocID="{3960C86A-EDFF-4136-9F30-407F6EA096C1}" presName="spaceBetweenRectangles" presStyleCnt="0"/>
      <dgm:spPr/>
    </dgm:pt>
    <dgm:pt modelId="{2E9C02FB-2028-48F0-A819-89A75AF87DE2}" type="pres">
      <dgm:prSet presAssocID="{1297A636-518F-4F5F-B32A-340D703DE2C0}" presName="parentLin" presStyleCnt="0"/>
      <dgm:spPr/>
    </dgm:pt>
    <dgm:pt modelId="{297222B3-EEC7-4808-B4E8-5DDCFC184C52}" type="pres">
      <dgm:prSet presAssocID="{1297A636-518F-4F5F-B32A-340D703DE2C0}" presName="parentLeftMargin" presStyleLbl="node1" presStyleIdx="3" presStyleCnt="11"/>
      <dgm:spPr/>
      <dgm:t>
        <a:bodyPr/>
        <a:lstStyle/>
        <a:p>
          <a:endParaRPr lang="es-CO"/>
        </a:p>
      </dgm:t>
    </dgm:pt>
    <dgm:pt modelId="{84B11E9D-7E75-4D1E-9FF0-F45CCD446B82}" type="pres">
      <dgm:prSet presAssocID="{1297A636-518F-4F5F-B32A-340D703DE2C0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795D3-48EB-4629-B25F-02205C92471D}" type="pres">
      <dgm:prSet presAssocID="{1297A636-518F-4F5F-B32A-340D703DE2C0}" presName="negativeSpace" presStyleCnt="0"/>
      <dgm:spPr/>
    </dgm:pt>
    <dgm:pt modelId="{1033B57E-EC05-42F4-9D2D-F7FFFCED1280}" type="pres">
      <dgm:prSet presAssocID="{1297A636-518F-4F5F-B32A-340D703DE2C0}" presName="childText" presStyleLbl="conFgAcc1" presStyleIdx="4" presStyleCnt="11">
        <dgm:presLayoutVars>
          <dgm:bulletEnabled val="1"/>
        </dgm:presLayoutVars>
      </dgm:prSet>
      <dgm:spPr/>
    </dgm:pt>
    <dgm:pt modelId="{27E9E4D9-8760-46E1-A35F-678E5A355D50}" type="pres">
      <dgm:prSet presAssocID="{BE2CBCB0-325B-471E-80F2-32E2C22AFDB3}" presName="spaceBetweenRectangles" presStyleCnt="0"/>
      <dgm:spPr/>
    </dgm:pt>
    <dgm:pt modelId="{262F7D7C-FD0F-4B9B-A97B-3586E3EF40EF}" type="pres">
      <dgm:prSet presAssocID="{543E9EC5-1765-4FE8-9057-8B514E0994B3}" presName="parentLin" presStyleCnt="0"/>
      <dgm:spPr/>
    </dgm:pt>
    <dgm:pt modelId="{92AC780F-EA11-4BD6-93D7-034B05EEAA05}" type="pres">
      <dgm:prSet presAssocID="{543E9EC5-1765-4FE8-9057-8B514E0994B3}" presName="parentLeftMargin" presStyleLbl="node1" presStyleIdx="4" presStyleCnt="11"/>
      <dgm:spPr/>
      <dgm:t>
        <a:bodyPr/>
        <a:lstStyle/>
        <a:p>
          <a:endParaRPr lang="es-CO"/>
        </a:p>
      </dgm:t>
    </dgm:pt>
    <dgm:pt modelId="{16566D32-DFE1-49B9-BC82-F7CBD455DF23}" type="pres">
      <dgm:prSet presAssocID="{543E9EC5-1765-4FE8-9057-8B514E0994B3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0F39E2A-C936-409F-8D81-E8473E83EFB4}" type="pres">
      <dgm:prSet presAssocID="{543E9EC5-1765-4FE8-9057-8B514E0994B3}" presName="negativeSpace" presStyleCnt="0"/>
      <dgm:spPr/>
    </dgm:pt>
    <dgm:pt modelId="{578BE5D9-AA01-4E91-A646-C1EBE88D8B1B}" type="pres">
      <dgm:prSet presAssocID="{543E9EC5-1765-4FE8-9057-8B514E0994B3}" presName="childText" presStyleLbl="conFgAcc1" presStyleIdx="5" presStyleCnt="11">
        <dgm:presLayoutVars>
          <dgm:bulletEnabled val="1"/>
        </dgm:presLayoutVars>
      </dgm:prSet>
      <dgm:spPr/>
    </dgm:pt>
    <dgm:pt modelId="{B856A48D-4B36-4642-BA97-EDAB27256B50}" type="pres">
      <dgm:prSet presAssocID="{AD9F6CCE-9DF5-432E-964F-4DCC419E9DBA}" presName="spaceBetweenRectangles" presStyleCnt="0"/>
      <dgm:spPr/>
    </dgm:pt>
    <dgm:pt modelId="{15B34101-708D-4623-956C-ACCD32B2FB60}" type="pres">
      <dgm:prSet presAssocID="{CD056295-584C-496B-AD05-6C4551B4A38B}" presName="parentLin" presStyleCnt="0"/>
      <dgm:spPr/>
    </dgm:pt>
    <dgm:pt modelId="{348B605B-C44F-4BA6-9D90-4CDCF3DB86E2}" type="pres">
      <dgm:prSet presAssocID="{CD056295-584C-496B-AD05-6C4551B4A38B}" presName="parentLeftMargin" presStyleLbl="node1" presStyleIdx="5" presStyleCnt="11"/>
      <dgm:spPr/>
      <dgm:t>
        <a:bodyPr/>
        <a:lstStyle/>
        <a:p>
          <a:endParaRPr lang="es-CO"/>
        </a:p>
      </dgm:t>
    </dgm:pt>
    <dgm:pt modelId="{57172D9F-6793-47F5-9786-2D9A8188D21F}" type="pres">
      <dgm:prSet presAssocID="{CD056295-584C-496B-AD05-6C4551B4A38B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BB4B81-3A50-4A50-B6F6-DE3893C76AD5}" type="pres">
      <dgm:prSet presAssocID="{CD056295-584C-496B-AD05-6C4551B4A38B}" presName="negativeSpace" presStyleCnt="0"/>
      <dgm:spPr/>
    </dgm:pt>
    <dgm:pt modelId="{F5C98746-3EF0-456C-8AC4-18E7EFEF7F75}" type="pres">
      <dgm:prSet presAssocID="{CD056295-584C-496B-AD05-6C4551B4A38B}" presName="childText" presStyleLbl="conFgAcc1" presStyleIdx="6" presStyleCnt="11">
        <dgm:presLayoutVars>
          <dgm:bulletEnabled val="1"/>
        </dgm:presLayoutVars>
      </dgm:prSet>
      <dgm:spPr/>
    </dgm:pt>
    <dgm:pt modelId="{2ACE7765-3E36-4C07-8401-1767101BA38B}" type="pres">
      <dgm:prSet presAssocID="{F2C4781B-4E7E-4AFE-A975-F9B4E9ABC974}" presName="spaceBetweenRectangles" presStyleCnt="0"/>
      <dgm:spPr/>
    </dgm:pt>
    <dgm:pt modelId="{E638353E-3C0E-42C1-9B78-748DB9F10872}" type="pres">
      <dgm:prSet presAssocID="{63E10654-858E-46E0-88C8-11D9E674A19F}" presName="parentLin" presStyleCnt="0"/>
      <dgm:spPr/>
    </dgm:pt>
    <dgm:pt modelId="{6AB1D72C-72DE-4601-8088-97A461D42E93}" type="pres">
      <dgm:prSet presAssocID="{63E10654-858E-46E0-88C8-11D9E674A19F}" presName="parentLeftMargin" presStyleLbl="node1" presStyleIdx="6" presStyleCnt="11"/>
      <dgm:spPr/>
      <dgm:t>
        <a:bodyPr/>
        <a:lstStyle/>
        <a:p>
          <a:endParaRPr lang="es-CO"/>
        </a:p>
      </dgm:t>
    </dgm:pt>
    <dgm:pt modelId="{504D0188-E738-4018-870B-076CAC52336E}" type="pres">
      <dgm:prSet presAssocID="{63E10654-858E-46E0-88C8-11D9E674A19F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895E9D3-D6A1-481E-BD36-D80DE3B07ADC}" type="pres">
      <dgm:prSet presAssocID="{63E10654-858E-46E0-88C8-11D9E674A19F}" presName="negativeSpace" presStyleCnt="0"/>
      <dgm:spPr/>
    </dgm:pt>
    <dgm:pt modelId="{2860016D-5C1D-47A4-8B54-0D822DB8EE4F}" type="pres">
      <dgm:prSet presAssocID="{63E10654-858E-46E0-88C8-11D9E674A19F}" presName="childText" presStyleLbl="conFgAcc1" presStyleIdx="7" presStyleCnt="11">
        <dgm:presLayoutVars>
          <dgm:bulletEnabled val="1"/>
        </dgm:presLayoutVars>
      </dgm:prSet>
      <dgm:spPr/>
    </dgm:pt>
    <dgm:pt modelId="{0507D161-EF8A-47F6-ABD8-656C52866757}" type="pres">
      <dgm:prSet presAssocID="{CA833FC7-F396-4C35-8F4F-5F468FB87092}" presName="spaceBetweenRectangles" presStyleCnt="0"/>
      <dgm:spPr/>
    </dgm:pt>
    <dgm:pt modelId="{ECC888A7-4EC2-45C7-A463-77D898D8E3BE}" type="pres">
      <dgm:prSet presAssocID="{79EEE64C-E4AF-4A78-AD7F-111B5F1C84F4}" presName="parentLin" presStyleCnt="0"/>
      <dgm:spPr/>
    </dgm:pt>
    <dgm:pt modelId="{0E5A9CD3-B889-450B-9FBE-E88722843C83}" type="pres">
      <dgm:prSet presAssocID="{79EEE64C-E4AF-4A78-AD7F-111B5F1C84F4}" presName="parentLeftMargin" presStyleLbl="node1" presStyleIdx="7" presStyleCnt="11"/>
      <dgm:spPr/>
      <dgm:t>
        <a:bodyPr/>
        <a:lstStyle/>
        <a:p>
          <a:endParaRPr lang="es-CO"/>
        </a:p>
      </dgm:t>
    </dgm:pt>
    <dgm:pt modelId="{34474DCC-2378-449A-86C1-6E28C8486146}" type="pres">
      <dgm:prSet presAssocID="{79EEE64C-E4AF-4A78-AD7F-111B5F1C84F4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7B6E89-F638-40F6-B2DC-45201E4F432A}" type="pres">
      <dgm:prSet presAssocID="{79EEE64C-E4AF-4A78-AD7F-111B5F1C84F4}" presName="negativeSpace" presStyleCnt="0"/>
      <dgm:spPr/>
    </dgm:pt>
    <dgm:pt modelId="{1416CA05-25E8-4843-A476-EA462E5979D8}" type="pres">
      <dgm:prSet presAssocID="{79EEE64C-E4AF-4A78-AD7F-111B5F1C84F4}" presName="childText" presStyleLbl="conFgAcc1" presStyleIdx="8" presStyleCnt="11">
        <dgm:presLayoutVars>
          <dgm:bulletEnabled val="1"/>
        </dgm:presLayoutVars>
      </dgm:prSet>
      <dgm:spPr/>
    </dgm:pt>
    <dgm:pt modelId="{C88E3C1D-1CBD-475F-9A8C-3EAD0D9C83AB}" type="pres">
      <dgm:prSet presAssocID="{DEDF8295-604C-4CFF-8C77-1369A0C0F3B1}" presName="spaceBetweenRectangles" presStyleCnt="0"/>
      <dgm:spPr/>
    </dgm:pt>
    <dgm:pt modelId="{89C1A928-0BB2-460D-BE06-58F8BF525B1F}" type="pres">
      <dgm:prSet presAssocID="{E6A9A425-B1A8-4316-9571-35BE21E34518}" presName="parentLin" presStyleCnt="0"/>
      <dgm:spPr/>
    </dgm:pt>
    <dgm:pt modelId="{486C8717-016B-424B-AC52-CEA489BBFF6A}" type="pres">
      <dgm:prSet presAssocID="{E6A9A425-B1A8-4316-9571-35BE21E34518}" presName="parentLeftMargin" presStyleLbl="node1" presStyleIdx="8" presStyleCnt="11"/>
      <dgm:spPr/>
      <dgm:t>
        <a:bodyPr/>
        <a:lstStyle/>
        <a:p>
          <a:endParaRPr lang="es-CO"/>
        </a:p>
      </dgm:t>
    </dgm:pt>
    <dgm:pt modelId="{3552E06A-66CD-4CAF-80F7-ECAFD9C19A6B}" type="pres">
      <dgm:prSet presAssocID="{E6A9A425-B1A8-4316-9571-35BE21E34518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A5C9E3-F299-4284-BAC0-DEF763AB76DD}" type="pres">
      <dgm:prSet presAssocID="{E6A9A425-B1A8-4316-9571-35BE21E34518}" presName="negativeSpace" presStyleCnt="0"/>
      <dgm:spPr/>
    </dgm:pt>
    <dgm:pt modelId="{75B42FBB-87A2-4E08-97F1-B8CEDA648D33}" type="pres">
      <dgm:prSet presAssocID="{E6A9A425-B1A8-4316-9571-35BE21E34518}" presName="childText" presStyleLbl="conFgAcc1" presStyleIdx="9" presStyleCnt="11">
        <dgm:presLayoutVars>
          <dgm:bulletEnabled val="1"/>
        </dgm:presLayoutVars>
      </dgm:prSet>
      <dgm:spPr/>
    </dgm:pt>
    <dgm:pt modelId="{7D1CEEE8-C514-42F4-A512-76A35AA0EDC1}" type="pres">
      <dgm:prSet presAssocID="{9485D684-7760-4A27-BBA7-BBF9ABEAA955}" presName="spaceBetweenRectangles" presStyleCnt="0"/>
      <dgm:spPr/>
    </dgm:pt>
    <dgm:pt modelId="{393B731B-EBA1-4673-8BB8-85610B156454}" type="pres">
      <dgm:prSet presAssocID="{A69F2F1C-1E68-4CD1-8CDD-83BB5E94257E}" presName="parentLin" presStyleCnt="0"/>
      <dgm:spPr/>
    </dgm:pt>
    <dgm:pt modelId="{2C83E2E0-3C84-40CC-9B38-62A327F5F501}" type="pres">
      <dgm:prSet presAssocID="{A69F2F1C-1E68-4CD1-8CDD-83BB5E94257E}" presName="parentLeftMargin" presStyleLbl="node1" presStyleIdx="9" presStyleCnt="11"/>
      <dgm:spPr/>
      <dgm:t>
        <a:bodyPr/>
        <a:lstStyle/>
        <a:p>
          <a:endParaRPr lang="es-CO"/>
        </a:p>
      </dgm:t>
    </dgm:pt>
    <dgm:pt modelId="{309A19C9-40E1-4762-A0A8-A67AEBB6597D}" type="pres">
      <dgm:prSet presAssocID="{A69F2F1C-1E68-4CD1-8CDD-83BB5E94257E}" presName="parentText" presStyleLbl="node1" presStyleIdx="10" presStyleCnt="11" custScaleY="17918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D1238C-ECE7-4866-88C9-0F848B1FE771}" type="pres">
      <dgm:prSet presAssocID="{A69F2F1C-1E68-4CD1-8CDD-83BB5E94257E}" presName="negativeSpace" presStyleCnt="0"/>
      <dgm:spPr/>
    </dgm:pt>
    <dgm:pt modelId="{1CA098D2-52C9-4BA2-AAA5-68DF42D79C7E}" type="pres">
      <dgm:prSet presAssocID="{A69F2F1C-1E68-4CD1-8CDD-83BB5E94257E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64F507DE-779E-4463-8690-DC05664F6BF6}" type="presOf" srcId="{CD056295-584C-496B-AD05-6C4551B4A38B}" destId="{57172D9F-6793-47F5-9786-2D9A8188D21F}" srcOrd="1" destOrd="0" presId="urn:microsoft.com/office/officeart/2005/8/layout/list1"/>
    <dgm:cxn modelId="{827FCCC1-FC49-4AF1-B303-FC171F80E6D3}" type="presOf" srcId="{2B744D86-2093-44DA-ABDE-CA4D6F2FA624}" destId="{2BACEF0B-7269-406C-B31D-9584D9A1C7BF}" srcOrd="0" destOrd="0" presId="urn:microsoft.com/office/officeart/2005/8/layout/list1"/>
    <dgm:cxn modelId="{4D5D91F7-F91F-4166-A01B-69C3EDB64A51}" srcId="{81819FBB-35AD-4365-8E5B-267FE5AD6ECC}" destId="{543E9EC5-1765-4FE8-9057-8B514E0994B3}" srcOrd="5" destOrd="0" parTransId="{B89785A1-1299-48B2-B19A-D34ED306B780}" sibTransId="{AD9F6CCE-9DF5-432E-964F-4DCC419E9DBA}"/>
    <dgm:cxn modelId="{E06214A5-E136-4DEC-BAF6-31757D9525E1}" type="presOf" srcId="{083554CE-7CCB-44E9-A467-2993FFF9920D}" destId="{069753D4-3F29-4F6A-8A6D-91EC8D081E54}" srcOrd="0" destOrd="0" presId="urn:microsoft.com/office/officeart/2005/8/layout/list1"/>
    <dgm:cxn modelId="{B078AB25-CB45-468B-A68D-4AA2F5744E74}" type="presOf" srcId="{C649456A-D2FD-4079-8B3A-3E3C22E98394}" destId="{CA83C7C4-760D-4152-907C-3E29B4675B7D}" srcOrd="1" destOrd="0" presId="urn:microsoft.com/office/officeart/2005/8/layout/list1"/>
    <dgm:cxn modelId="{F5E3A2A9-E240-4AA4-8F78-A408C649F38C}" type="presOf" srcId="{CD056295-584C-496B-AD05-6C4551B4A38B}" destId="{348B605B-C44F-4BA6-9D90-4CDCF3DB86E2}" srcOrd="0" destOrd="0" presId="urn:microsoft.com/office/officeart/2005/8/layout/list1"/>
    <dgm:cxn modelId="{45553EF0-F46C-4FEC-AD59-9A83E076FF14}" type="presOf" srcId="{543E9EC5-1765-4FE8-9057-8B514E0994B3}" destId="{16566D32-DFE1-49B9-BC82-F7CBD455DF23}" srcOrd="1" destOrd="0" presId="urn:microsoft.com/office/officeart/2005/8/layout/list1"/>
    <dgm:cxn modelId="{FCA348E9-B952-460A-9507-58A3DC2EA50F}" type="presOf" srcId="{A69F2F1C-1E68-4CD1-8CDD-83BB5E94257E}" destId="{309A19C9-40E1-4762-A0A8-A67AEBB6597D}" srcOrd="1" destOrd="0" presId="urn:microsoft.com/office/officeart/2005/8/layout/list1"/>
    <dgm:cxn modelId="{E87A9FEA-F8F0-4390-A6DA-D17EF3B01D22}" type="presOf" srcId="{543E9EC5-1765-4FE8-9057-8B514E0994B3}" destId="{92AC780F-EA11-4BD6-93D7-034B05EEAA05}" srcOrd="0" destOrd="0" presId="urn:microsoft.com/office/officeart/2005/8/layout/list1"/>
    <dgm:cxn modelId="{18AACD98-274F-4EC1-AA25-365C1225F344}" type="presOf" srcId="{1297A636-518F-4F5F-B32A-340D703DE2C0}" destId="{84B11E9D-7E75-4D1E-9FF0-F45CCD446B82}" srcOrd="1" destOrd="0" presId="urn:microsoft.com/office/officeart/2005/8/layout/list1"/>
    <dgm:cxn modelId="{FC5C5F51-2506-480A-A7BE-E95C54E9357C}" type="presOf" srcId="{63E10654-858E-46E0-88C8-11D9E674A19F}" destId="{6AB1D72C-72DE-4601-8088-97A461D42E93}" srcOrd="0" destOrd="0" presId="urn:microsoft.com/office/officeart/2005/8/layout/list1"/>
    <dgm:cxn modelId="{1F1FA76E-E0E0-4BAE-A4D2-7B778745287D}" type="presOf" srcId="{083554CE-7CCB-44E9-A467-2993FFF9920D}" destId="{7E0CB14B-FC2D-4B3A-8E82-D79AC20A56D8}" srcOrd="1" destOrd="0" presId="urn:microsoft.com/office/officeart/2005/8/layout/list1"/>
    <dgm:cxn modelId="{75787B4C-044E-4B84-8683-BABCAE091947}" type="presOf" srcId="{E8FED65B-5799-495A-A10B-31F4301B5454}" destId="{8E7057EB-F0DB-4C72-8F90-DE2016EF90D4}" srcOrd="0" destOrd="0" presId="urn:microsoft.com/office/officeart/2005/8/layout/list1"/>
    <dgm:cxn modelId="{112FCB6A-0C77-42DA-BFBC-62EDCAD1500F}" srcId="{81819FBB-35AD-4365-8E5B-267FE5AD6ECC}" destId="{79EEE64C-E4AF-4A78-AD7F-111B5F1C84F4}" srcOrd="8" destOrd="0" parTransId="{A0526061-3519-448D-B96B-83830F1C29ED}" sibTransId="{DEDF8295-604C-4CFF-8C77-1369A0C0F3B1}"/>
    <dgm:cxn modelId="{52BC1871-5B7A-4203-9F03-775A78114B49}" srcId="{81819FBB-35AD-4365-8E5B-267FE5AD6ECC}" destId="{E6A9A425-B1A8-4316-9571-35BE21E34518}" srcOrd="9" destOrd="0" parTransId="{7FF854A1-3B5A-4A8A-8998-BA73391731EE}" sibTransId="{9485D684-7760-4A27-BBA7-BBF9ABEAA955}"/>
    <dgm:cxn modelId="{9E6D7837-006B-41CF-B172-20E2946A838F}" type="presOf" srcId="{1297A636-518F-4F5F-B32A-340D703DE2C0}" destId="{297222B3-EEC7-4808-B4E8-5DDCFC184C52}" srcOrd="0" destOrd="0" presId="urn:microsoft.com/office/officeart/2005/8/layout/list1"/>
    <dgm:cxn modelId="{3E03ACE1-363D-4886-9ACA-D5A1D3E62827}" type="presOf" srcId="{E6A9A425-B1A8-4316-9571-35BE21E34518}" destId="{486C8717-016B-424B-AC52-CEA489BBFF6A}" srcOrd="0" destOrd="0" presId="urn:microsoft.com/office/officeart/2005/8/layout/list1"/>
    <dgm:cxn modelId="{A3BE4365-168A-4C6C-848F-B66EF10C64B9}" srcId="{81819FBB-35AD-4365-8E5B-267FE5AD6ECC}" destId="{CD056295-584C-496B-AD05-6C4551B4A38B}" srcOrd="6" destOrd="0" parTransId="{9D7E3F11-A1FD-4B8D-84EB-41B96D6CBF69}" sibTransId="{F2C4781B-4E7E-4AFE-A975-F9B4E9ABC974}"/>
    <dgm:cxn modelId="{A6DC0105-F001-40D4-A5DD-1002E2AEC1AE}" srcId="{81819FBB-35AD-4365-8E5B-267FE5AD6ECC}" destId="{083554CE-7CCB-44E9-A467-2993FFF9920D}" srcOrd="3" destOrd="0" parTransId="{B50D5378-378B-492E-8425-B5E30ACE93C8}" sibTransId="{3960C86A-EDFF-4136-9F30-407F6EA096C1}"/>
    <dgm:cxn modelId="{624E34D8-8A17-4BFE-8F4F-36C6201D4555}" srcId="{81819FBB-35AD-4365-8E5B-267FE5AD6ECC}" destId="{2B744D86-2093-44DA-ABDE-CA4D6F2FA624}" srcOrd="0" destOrd="0" parTransId="{37ED04A4-F76A-4AA7-99B8-2E8537AB5CCE}" sibTransId="{4DFBDD98-26A0-4835-BAB7-388E412888D4}"/>
    <dgm:cxn modelId="{9E3C7540-CF2C-4A06-B1E4-49823C3C4E2D}" srcId="{81819FBB-35AD-4365-8E5B-267FE5AD6ECC}" destId="{1297A636-518F-4F5F-B32A-340D703DE2C0}" srcOrd="4" destOrd="0" parTransId="{508BC8F1-E07A-4088-816E-E63447DCB6E3}" sibTransId="{BE2CBCB0-325B-471E-80F2-32E2C22AFDB3}"/>
    <dgm:cxn modelId="{076D5D8B-C134-4800-8DB5-9168032A9409}" type="presOf" srcId="{E6A9A425-B1A8-4316-9571-35BE21E34518}" destId="{3552E06A-66CD-4CAF-80F7-ECAFD9C19A6B}" srcOrd="1" destOrd="0" presId="urn:microsoft.com/office/officeart/2005/8/layout/list1"/>
    <dgm:cxn modelId="{BECB3004-D207-4001-9D7C-C163ED354489}" type="presOf" srcId="{C649456A-D2FD-4079-8B3A-3E3C22E98394}" destId="{25C99DD7-37BD-4C00-B704-6D917642DAF0}" srcOrd="0" destOrd="0" presId="urn:microsoft.com/office/officeart/2005/8/layout/list1"/>
    <dgm:cxn modelId="{C82D50E6-287B-4016-8E0E-02DFEEA7DAA5}" srcId="{81819FBB-35AD-4365-8E5B-267FE5AD6ECC}" destId="{63E10654-858E-46E0-88C8-11D9E674A19F}" srcOrd="7" destOrd="0" parTransId="{96681568-0BC4-4F97-BC5E-00F3057B2DAA}" sibTransId="{CA833FC7-F396-4C35-8F4F-5F468FB87092}"/>
    <dgm:cxn modelId="{0094EAD4-B8F6-4F08-B1BB-263A614C4B99}" srcId="{81819FBB-35AD-4365-8E5B-267FE5AD6ECC}" destId="{A69F2F1C-1E68-4CD1-8CDD-83BB5E94257E}" srcOrd="10" destOrd="0" parTransId="{856E9ADA-83DA-4FC8-BD25-5740110E724C}" sibTransId="{8ED5736D-793B-4E00-A848-C168E5C17D57}"/>
    <dgm:cxn modelId="{19EE1EDF-4B11-4069-B367-B2DB84399D56}" type="presOf" srcId="{2B744D86-2093-44DA-ABDE-CA4D6F2FA624}" destId="{0307F6E3-381C-4E8F-B045-50EF0980406D}" srcOrd="1" destOrd="0" presId="urn:microsoft.com/office/officeart/2005/8/layout/list1"/>
    <dgm:cxn modelId="{ED94C78D-A1D4-47FB-B00B-9B87CD73A153}" type="presOf" srcId="{E8FED65B-5799-495A-A10B-31F4301B5454}" destId="{20B59527-CBA0-43FA-BF4C-2EA760D12D19}" srcOrd="1" destOrd="0" presId="urn:microsoft.com/office/officeart/2005/8/layout/list1"/>
    <dgm:cxn modelId="{D82BB35D-827B-41E5-B7AB-F4152EDBF508}" type="presOf" srcId="{81819FBB-35AD-4365-8E5B-267FE5AD6ECC}" destId="{7A6974B2-DD84-4AF6-929B-CF49849CCB93}" srcOrd="0" destOrd="0" presId="urn:microsoft.com/office/officeart/2005/8/layout/list1"/>
    <dgm:cxn modelId="{CAE12A6B-2428-49BB-A831-D21F6B1DB2FC}" type="presOf" srcId="{63E10654-858E-46E0-88C8-11D9E674A19F}" destId="{504D0188-E738-4018-870B-076CAC52336E}" srcOrd="1" destOrd="0" presId="urn:microsoft.com/office/officeart/2005/8/layout/list1"/>
    <dgm:cxn modelId="{6CA7EB09-7621-4EB6-8144-B7A11CADB92B}" srcId="{81819FBB-35AD-4365-8E5B-267FE5AD6ECC}" destId="{E8FED65B-5799-495A-A10B-31F4301B5454}" srcOrd="2" destOrd="0" parTransId="{D36AB26D-6407-4F8B-925E-865EDBF1DC68}" sibTransId="{573A2B6B-6487-47E8-9D68-C0780CF70265}"/>
    <dgm:cxn modelId="{BAFF612E-87D9-4AD7-B74F-77B70C34ADD7}" type="presOf" srcId="{A69F2F1C-1E68-4CD1-8CDD-83BB5E94257E}" destId="{2C83E2E0-3C84-40CC-9B38-62A327F5F501}" srcOrd="0" destOrd="0" presId="urn:microsoft.com/office/officeart/2005/8/layout/list1"/>
    <dgm:cxn modelId="{3A42D8ED-5DB4-4932-B9BF-0D5B070C38C2}" type="presOf" srcId="{79EEE64C-E4AF-4A78-AD7F-111B5F1C84F4}" destId="{34474DCC-2378-449A-86C1-6E28C8486146}" srcOrd="1" destOrd="0" presId="urn:microsoft.com/office/officeart/2005/8/layout/list1"/>
    <dgm:cxn modelId="{2FE0AE9D-06C9-4536-9F68-57B223FE4251}" type="presOf" srcId="{79EEE64C-E4AF-4A78-AD7F-111B5F1C84F4}" destId="{0E5A9CD3-B889-450B-9FBE-E88722843C83}" srcOrd="0" destOrd="0" presId="urn:microsoft.com/office/officeart/2005/8/layout/list1"/>
    <dgm:cxn modelId="{A42E0EB2-CEA9-4587-A4AC-ECCD801D3F5E}" srcId="{81819FBB-35AD-4365-8E5B-267FE5AD6ECC}" destId="{C649456A-D2FD-4079-8B3A-3E3C22E98394}" srcOrd="1" destOrd="0" parTransId="{BA4B7E71-0C5E-4CFF-85AF-49E6124010F8}" sibTransId="{ACEE67F5-8843-44A6-96F3-38A1402F580E}"/>
    <dgm:cxn modelId="{9D02A1DC-52D2-4422-B04C-9E295BBA3B40}" type="presParOf" srcId="{7A6974B2-DD84-4AF6-929B-CF49849CCB93}" destId="{35426142-48E1-4677-931E-C351A933FD80}" srcOrd="0" destOrd="0" presId="urn:microsoft.com/office/officeart/2005/8/layout/list1"/>
    <dgm:cxn modelId="{2F1E9AAE-2A9E-47BC-BC4E-FD513D98A2F6}" type="presParOf" srcId="{35426142-48E1-4677-931E-C351A933FD80}" destId="{2BACEF0B-7269-406C-B31D-9584D9A1C7BF}" srcOrd="0" destOrd="0" presId="urn:microsoft.com/office/officeart/2005/8/layout/list1"/>
    <dgm:cxn modelId="{949DD6F8-5CF6-4BA5-8538-7A2185282BF7}" type="presParOf" srcId="{35426142-48E1-4677-931E-C351A933FD80}" destId="{0307F6E3-381C-4E8F-B045-50EF0980406D}" srcOrd="1" destOrd="0" presId="urn:microsoft.com/office/officeart/2005/8/layout/list1"/>
    <dgm:cxn modelId="{00D7E9B0-AD79-430B-857D-4FD0D3222504}" type="presParOf" srcId="{7A6974B2-DD84-4AF6-929B-CF49849CCB93}" destId="{D733FC67-875E-4C36-8AD9-2B165C1BCBF6}" srcOrd="1" destOrd="0" presId="urn:microsoft.com/office/officeart/2005/8/layout/list1"/>
    <dgm:cxn modelId="{15E58DA2-F89D-47EF-97EC-C37E8B7FABEC}" type="presParOf" srcId="{7A6974B2-DD84-4AF6-929B-CF49849CCB93}" destId="{BC92ABB8-D7FD-4E0D-B336-0AE5F8C2239F}" srcOrd="2" destOrd="0" presId="urn:microsoft.com/office/officeart/2005/8/layout/list1"/>
    <dgm:cxn modelId="{554CB249-8F11-4BCA-B917-D73841F320B0}" type="presParOf" srcId="{7A6974B2-DD84-4AF6-929B-CF49849CCB93}" destId="{74AE9484-2732-438C-8898-EEC1D9094EE4}" srcOrd="3" destOrd="0" presId="urn:microsoft.com/office/officeart/2005/8/layout/list1"/>
    <dgm:cxn modelId="{73F75EC4-1242-4253-97C8-F47BB626393E}" type="presParOf" srcId="{7A6974B2-DD84-4AF6-929B-CF49849CCB93}" destId="{456D5F25-BF27-480B-8A34-0AE5F44A7A8B}" srcOrd="4" destOrd="0" presId="urn:microsoft.com/office/officeart/2005/8/layout/list1"/>
    <dgm:cxn modelId="{CFA456F9-3D78-4709-B3CE-7593ED09684F}" type="presParOf" srcId="{456D5F25-BF27-480B-8A34-0AE5F44A7A8B}" destId="{25C99DD7-37BD-4C00-B704-6D917642DAF0}" srcOrd="0" destOrd="0" presId="urn:microsoft.com/office/officeart/2005/8/layout/list1"/>
    <dgm:cxn modelId="{BA4E112E-B3D1-4517-BAEE-CE96AD1BA1D1}" type="presParOf" srcId="{456D5F25-BF27-480B-8A34-0AE5F44A7A8B}" destId="{CA83C7C4-760D-4152-907C-3E29B4675B7D}" srcOrd="1" destOrd="0" presId="urn:microsoft.com/office/officeart/2005/8/layout/list1"/>
    <dgm:cxn modelId="{C94B06BA-D71D-4E3E-9182-DCB6E656F99E}" type="presParOf" srcId="{7A6974B2-DD84-4AF6-929B-CF49849CCB93}" destId="{DCA72B4C-9EDA-4CB4-95AC-AA2A612D58CB}" srcOrd="5" destOrd="0" presId="urn:microsoft.com/office/officeart/2005/8/layout/list1"/>
    <dgm:cxn modelId="{C3553438-05D4-40DA-A271-FE69D09B7A5E}" type="presParOf" srcId="{7A6974B2-DD84-4AF6-929B-CF49849CCB93}" destId="{87DE9B3A-3946-4E0F-9FC4-F1EF81FEA9B1}" srcOrd="6" destOrd="0" presId="urn:microsoft.com/office/officeart/2005/8/layout/list1"/>
    <dgm:cxn modelId="{9CFC6527-8099-473D-B724-BD8E093FF9E3}" type="presParOf" srcId="{7A6974B2-DD84-4AF6-929B-CF49849CCB93}" destId="{418F6C69-4DDA-41FD-A1A8-DE40CFB0AA00}" srcOrd="7" destOrd="0" presId="urn:microsoft.com/office/officeart/2005/8/layout/list1"/>
    <dgm:cxn modelId="{A542BCF1-FE14-4DFF-8F5B-30E3A14BF05F}" type="presParOf" srcId="{7A6974B2-DD84-4AF6-929B-CF49849CCB93}" destId="{6B5DEF32-5A71-46AF-9B9E-6A79D25DADFF}" srcOrd="8" destOrd="0" presId="urn:microsoft.com/office/officeart/2005/8/layout/list1"/>
    <dgm:cxn modelId="{2D7B4A88-D42E-46EC-AD1B-D0ED266251E7}" type="presParOf" srcId="{6B5DEF32-5A71-46AF-9B9E-6A79D25DADFF}" destId="{8E7057EB-F0DB-4C72-8F90-DE2016EF90D4}" srcOrd="0" destOrd="0" presId="urn:microsoft.com/office/officeart/2005/8/layout/list1"/>
    <dgm:cxn modelId="{6CDB022B-BAC0-4749-86A8-412CA6E496F2}" type="presParOf" srcId="{6B5DEF32-5A71-46AF-9B9E-6A79D25DADFF}" destId="{20B59527-CBA0-43FA-BF4C-2EA760D12D19}" srcOrd="1" destOrd="0" presId="urn:microsoft.com/office/officeart/2005/8/layout/list1"/>
    <dgm:cxn modelId="{023EBF88-3936-4E8C-85D5-CEC3B2B5DA74}" type="presParOf" srcId="{7A6974B2-DD84-4AF6-929B-CF49849CCB93}" destId="{FE658B4D-0911-4400-A0C8-0EEF21350337}" srcOrd="9" destOrd="0" presId="urn:microsoft.com/office/officeart/2005/8/layout/list1"/>
    <dgm:cxn modelId="{3F0BA484-CDAA-4F84-9527-D4D922AB2728}" type="presParOf" srcId="{7A6974B2-DD84-4AF6-929B-CF49849CCB93}" destId="{06BEACD5-2DAB-4C7A-97D6-428EFA9BA2F4}" srcOrd="10" destOrd="0" presId="urn:microsoft.com/office/officeart/2005/8/layout/list1"/>
    <dgm:cxn modelId="{488E9625-C79C-471A-A1AB-94E54D7FEC0C}" type="presParOf" srcId="{7A6974B2-DD84-4AF6-929B-CF49849CCB93}" destId="{8FEB409C-E888-4260-BFA0-D24F17660911}" srcOrd="11" destOrd="0" presId="urn:microsoft.com/office/officeart/2005/8/layout/list1"/>
    <dgm:cxn modelId="{6432E67D-5197-420A-B705-BB2B5B8E8E69}" type="presParOf" srcId="{7A6974B2-DD84-4AF6-929B-CF49849CCB93}" destId="{CD542598-A143-4C0F-9E64-29F21A5E6D02}" srcOrd="12" destOrd="0" presId="urn:microsoft.com/office/officeart/2005/8/layout/list1"/>
    <dgm:cxn modelId="{7047CCF5-4A97-4D10-A91F-2BD832F72060}" type="presParOf" srcId="{CD542598-A143-4C0F-9E64-29F21A5E6D02}" destId="{069753D4-3F29-4F6A-8A6D-91EC8D081E54}" srcOrd="0" destOrd="0" presId="urn:microsoft.com/office/officeart/2005/8/layout/list1"/>
    <dgm:cxn modelId="{FDE6E547-211B-4F30-96B5-2EDFABEB4FB6}" type="presParOf" srcId="{CD542598-A143-4C0F-9E64-29F21A5E6D02}" destId="{7E0CB14B-FC2D-4B3A-8E82-D79AC20A56D8}" srcOrd="1" destOrd="0" presId="urn:microsoft.com/office/officeart/2005/8/layout/list1"/>
    <dgm:cxn modelId="{D7F63793-AFF1-4B6A-8624-A5B327430384}" type="presParOf" srcId="{7A6974B2-DD84-4AF6-929B-CF49849CCB93}" destId="{D9853411-E35E-49A2-967E-8368468531ED}" srcOrd="13" destOrd="0" presId="urn:microsoft.com/office/officeart/2005/8/layout/list1"/>
    <dgm:cxn modelId="{9C610194-517E-496A-A397-CB3F999AD347}" type="presParOf" srcId="{7A6974B2-DD84-4AF6-929B-CF49849CCB93}" destId="{C348796A-7EE6-46D6-8871-2743C2755C64}" srcOrd="14" destOrd="0" presId="urn:microsoft.com/office/officeart/2005/8/layout/list1"/>
    <dgm:cxn modelId="{BE775DBA-9747-4CD2-A563-46F396711D9A}" type="presParOf" srcId="{7A6974B2-DD84-4AF6-929B-CF49849CCB93}" destId="{D639E684-742B-4CF1-ACFB-94AC13B5A98C}" srcOrd="15" destOrd="0" presId="urn:microsoft.com/office/officeart/2005/8/layout/list1"/>
    <dgm:cxn modelId="{31153DC2-B388-47BE-B103-F00FD4BBDF4C}" type="presParOf" srcId="{7A6974B2-DD84-4AF6-929B-CF49849CCB93}" destId="{2E9C02FB-2028-48F0-A819-89A75AF87DE2}" srcOrd="16" destOrd="0" presId="urn:microsoft.com/office/officeart/2005/8/layout/list1"/>
    <dgm:cxn modelId="{2288E1BE-B81D-4D86-963B-1248E8AC6CC5}" type="presParOf" srcId="{2E9C02FB-2028-48F0-A819-89A75AF87DE2}" destId="{297222B3-EEC7-4808-B4E8-5DDCFC184C52}" srcOrd="0" destOrd="0" presId="urn:microsoft.com/office/officeart/2005/8/layout/list1"/>
    <dgm:cxn modelId="{B55EC63C-8B1B-431F-B89E-09B4662311B7}" type="presParOf" srcId="{2E9C02FB-2028-48F0-A819-89A75AF87DE2}" destId="{84B11E9D-7E75-4D1E-9FF0-F45CCD446B82}" srcOrd="1" destOrd="0" presId="urn:microsoft.com/office/officeart/2005/8/layout/list1"/>
    <dgm:cxn modelId="{87AB343E-AC8E-4793-98B8-49963EC786A2}" type="presParOf" srcId="{7A6974B2-DD84-4AF6-929B-CF49849CCB93}" destId="{B3D795D3-48EB-4629-B25F-02205C92471D}" srcOrd="17" destOrd="0" presId="urn:microsoft.com/office/officeart/2005/8/layout/list1"/>
    <dgm:cxn modelId="{C55AD702-2E3B-4687-847A-321A1BAD947C}" type="presParOf" srcId="{7A6974B2-DD84-4AF6-929B-CF49849CCB93}" destId="{1033B57E-EC05-42F4-9D2D-F7FFFCED1280}" srcOrd="18" destOrd="0" presId="urn:microsoft.com/office/officeart/2005/8/layout/list1"/>
    <dgm:cxn modelId="{E76B09A2-6DE6-4E07-9BA6-B4BEE126573C}" type="presParOf" srcId="{7A6974B2-DD84-4AF6-929B-CF49849CCB93}" destId="{27E9E4D9-8760-46E1-A35F-678E5A355D50}" srcOrd="19" destOrd="0" presId="urn:microsoft.com/office/officeart/2005/8/layout/list1"/>
    <dgm:cxn modelId="{DCE7F5A9-8AA7-4756-821D-D031775E24F5}" type="presParOf" srcId="{7A6974B2-DD84-4AF6-929B-CF49849CCB93}" destId="{262F7D7C-FD0F-4B9B-A97B-3586E3EF40EF}" srcOrd="20" destOrd="0" presId="urn:microsoft.com/office/officeart/2005/8/layout/list1"/>
    <dgm:cxn modelId="{9AF9F325-25AB-49DA-A0D5-123D32E350B3}" type="presParOf" srcId="{262F7D7C-FD0F-4B9B-A97B-3586E3EF40EF}" destId="{92AC780F-EA11-4BD6-93D7-034B05EEAA05}" srcOrd="0" destOrd="0" presId="urn:microsoft.com/office/officeart/2005/8/layout/list1"/>
    <dgm:cxn modelId="{1C66C0E0-E0DC-4E35-B562-9F10940D7AF4}" type="presParOf" srcId="{262F7D7C-FD0F-4B9B-A97B-3586E3EF40EF}" destId="{16566D32-DFE1-49B9-BC82-F7CBD455DF23}" srcOrd="1" destOrd="0" presId="urn:microsoft.com/office/officeart/2005/8/layout/list1"/>
    <dgm:cxn modelId="{5AE93AF4-6D49-448A-8702-1B0AC47AE2C8}" type="presParOf" srcId="{7A6974B2-DD84-4AF6-929B-CF49849CCB93}" destId="{F0F39E2A-C936-409F-8D81-E8473E83EFB4}" srcOrd="21" destOrd="0" presId="urn:microsoft.com/office/officeart/2005/8/layout/list1"/>
    <dgm:cxn modelId="{3ADC92AD-3595-4F6F-8636-CE35E8C76F87}" type="presParOf" srcId="{7A6974B2-DD84-4AF6-929B-CF49849CCB93}" destId="{578BE5D9-AA01-4E91-A646-C1EBE88D8B1B}" srcOrd="22" destOrd="0" presId="urn:microsoft.com/office/officeart/2005/8/layout/list1"/>
    <dgm:cxn modelId="{6D62FA1B-C6FD-4CB8-AFCD-483CA4F55131}" type="presParOf" srcId="{7A6974B2-DD84-4AF6-929B-CF49849CCB93}" destId="{B856A48D-4B36-4642-BA97-EDAB27256B50}" srcOrd="23" destOrd="0" presId="urn:microsoft.com/office/officeart/2005/8/layout/list1"/>
    <dgm:cxn modelId="{EF500EA3-14E0-441C-B125-D39B4995106F}" type="presParOf" srcId="{7A6974B2-DD84-4AF6-929B-CF49849CCB93}" destId="{15B34101-708D-4623-956C-ACCD32B2FB60}" srcOrd="24" destOrd="0" presId="urn:microsoft.com/office/officeart/2005/8/layout/list1"/>
    <dgm:cxn modelId="{61E95A5B-7592-49B9-9853-C0F7F0971FCD}" type="presParOf" srcId="{15B34101-708D-4623-956C-ACCD32B2FB60}" destId="{348B605B-C44F-4BA6-9D90-4CDCF3DB86E2}" srcOrd="0" destOrd="0" presId="urn:microsoft.com/office/officeart/2005/8/layout/list1"/>
    <dgm:cxn modelId="{5767BCE8-9E55-49F5-9204-09D2E51CD446}" type="presParOf" srcId="{15B34101-708D-4623-956C-ACCD32B2FB60}" destId="{57172D9F-6793-47F5-9786-2D9A8188D21F}" srcOrd="1" destOrd="0" presId="urn:microsoft.com/office/officeart/2005/8/layout/list1"/>
    <dgm:cxn modelId="{918EEF57-B202-4E9F-8181-A8F12BC12B02}" type="presParOf" srcId="{7A6974B2-DD84-4AF6-929B-CF49849CCB93}" destId="{FBBB4B81-3A50-4A50-B6F6-DE3893C76AD5}" srcOrd="25" destOrd="0" presId="urn:microsoft.com/office/officeart/2005/8/layout/list1"/>
    <dgm:cxn modelId="{FABDFF4C-EA0D-4652-8E13-BA5DD3D78C51}" type="presParOf" srcId="{7A6974B2-DD84-4AF6-929B-CF49849CCB93}" destId="{F5C98746-3EF0-456C-8AC4-18E7EFEF7F75}" srcOrd="26" destOrd="0" presId="urn:microsoft.com/office/officeart/2005/8/layout/list1"/>
    <dgm:cxn modelId="{487B0372-6297-4CA3-B2C4-AF67DB22FD46}" type="presParOf" srcId="{7A6974B2-DD84-4AF6-929B-CF49849CCB93}" destId="{2ACE7765-3E36-4C07-8401-1767101BA38B}" srcOrd="27" destOrd="0" presId="urn:microsoft.com/office/officeart/2005/8/layout/list1"/>
    <dgm:cxn modelId="{E6B4B0AE-F33C-46A4-AB81-F7456A5D2C36}" type="presParOf" srcId="{7A6974B2-DD84-4AF6-929B-CF49849CCB93}" destId="{E638353E-3C0E-42C1-9B78-748DB9F10872}" srcOrd="28" destOrd="0" presId="urn:microsoft.com/office/officeart/2005/8/layout/list1"/>
    <dgm:cxn modelId="{115A5871-0444-4B77-B8C5-4A47F048E5E1}" type="presParOf" srcId="{E638353E-3C0E-42C1-9B78-748DB9F10872}" destId="{6AB1D72C-72DE-4601-8088-97A461D42E93}" srcOrd="0" destOrd="0" presId="urn:microsoft.com/office/officeart/2005/8/layout/list1"/>
    <dgm:cxn modelId="{5CA58F75-E40A-428A-A4E6-DF19B015515C}" type="presParOf" srcId="{E638353E-3C0E-42C1-9B78-748DB9F10872}" destId="{504D0188-E738-4018-870B-076CAC52336E}" srcOrd="1" destOrd="0" presId="urn:microsoft.com/office/officeart/2005/8/layout/list1"/>
    <dgm:cxn modelId="{3A9BBDFE-DD5D-4304-9739-3097A67911AE}" type="presParOf" srcId="{7A6974B2-DD84-4AF6-929B-CF49849CCB93}" destId="{E895E9D3-D6A1-481E-BD36-D80DE3B07ADC}" srcOrd="29" destOrd="0" presId="urn:microsoft.com/office/officeart/2005/8/layout/list1"/>
    <dgm:cxn modelId="{9361FA28-D2D2-4D00-9F40-09CDA028A8C8}" type="presParOf" srcId="{7A6974B2-DD84-4AF6-929B-CF49849CCB93}" destId="{2860016D-5C1D-47A4-8B54-0D822DB8EE4F}" srcOrd="30" destOrd="0" presId="urn:microsoft.com/office/officeart/2005/8/layout/list1"/>
    <dgm:cxn modelId="{558F52F1-A7D0-484B-8F3A-332899F01690}" type="presParOf" srcId="{7A6974B2-DD84-4AF6-929B-CF49849CCB93}" destId="{0507D161-EF8A-47F6-ABD8-656C52866757}" srcOrd="31" destOrd="0" presId="urn:microsoft.com/office/officeart/2005/8/layout/list1"/>
    <dgm:cxn modelId="{4A6ECE08-380B-4CBF-A232-957DD08122AB}" type="presParOf" srcId="{7A6974B2-DD84-4AF6-929B-CF49849CCB93}" destId="{ECC888A7-4EC2-45C7-A463-77D898D8E3BE}" srcOrd="32" destOrd="0" presId="urn:microsoft.com/office/officeart/2005/8/layout/list1"/>
    <dgm:cxn modelId="{DE598AB9-9EDA-4947-880E-550208B42F47}" type="presParOf" srcId="{ECC888A7-4EC2-45C7-A463-77D898D8E3BE}" destId="{0E5A9CD3-B889-450B-9FBE-E88722843C83}" srcOrd="0" destOrd="0" presId="urn:microsoft.com/office/officeart/2005/8/layout/list1"/>
    <dgm:cxn modelId="{2DDE70A3-80BD-48E1-B6A3-FF552526C858}" type="presParOf" srcId="{ECC888A7-4EC2-45C7-A463-77D898D8E3BE}" destId="{34474DCC-2378-449A-86C1-6E28C8486146}" srcOrd="1" destOrd="0" presId="urn:microsoft.com/office/officeart/2005/8/layout/list1"/>
    <dgm:cxn modelId="{B76DD816-8CF9-462C-8FC2-AB5F7A4193D4}" type="presParOf" srcId="{7A6974B2-DD84-4AF6-929B-CF49849CCB93}" destId="{5C7B6E89-F638-40F6-B2DC-45201E4F432A}" srcOrd="33" destOrd="0" presId="urn:microsoft.com/office/officeart/2005/8/layout/list1"/>
    <dgm:cxn modelId="{B1583EE7-FFFB-466D-BF5E-53F388A2469C}" type="presParOf" srcId="{7A6974B2-DD84-4AF6-929B-CF49849CCB93}" destId="{1416CA05-25E8-4843-A476-EA462E5979D8}" srcOrd="34" destOrd="0" presId="urn:microsoft.com/office/officeart/2005/8/layout/list1"/>
    <dgm:cxn modelId="{E64DB85B-A0D1-4C9E-A028-30ECFA74DEC8}" type="presParOf" srcId="{7A6974B2-DD84-4AF6-929B-CF49849CCB93}" destId="{C88E3C1D-1CBD-475F-9A8C-3EAD0D9C83AB}" srcOrd="35" destOrd="0" presId="urn:microsoft.com/office/officeart/2005/8/layout/list1"/>
    <dgm:cxn modelId="{93B99C2E-B575-4A1A-BCB7-B77605005B7C}" type="presParOf" srcId="{7A6974B2-DD84-4AF6-929B-CF49849CCB93}" destId="{89C1A928-0BB2-460D-BE06-58F8BF525B1F}" srcOrd="36" destOrd="0" presId="urn:microsoft.com/office/officeart/2005/8/layout/list1"/>
    <dgm:cxn modelId="{5A1372A7-27FD-4F5D-B1BE-91D050C039E9}" type="presParOf" srcId="{89C1A928-0BB2-460D-BE06-58F8BF525B1F}" destId="{486C8717-016B-424B-AC52-CEA489BBFF6A}" srcOrd="0" destOrd="0" presId="urn:microsoft.com/office/officeart/2005/8/layout/list1"/>
    <dgm:cxn modelId="{0AEFE5B9-82DE-40B9-A194-D5BCE5E2215A}" type="presParOf" srcId="{89C1A928-0BB2-460D-BE06-58F8BF525B1F}" destId="{3552E06A-66CD-4CAF-80F7-ECAFD9C19A6B}" srcOrd="1" destOrd="0" presId="urn:microsoft.com/office/officeart/2005/8/layout/list1"/>
    <dgm:cxn modelId="{31BFAA52-AE3F-4EEA-B25C-DF965228A599}" type="presParOf" srcId="{7A6974B2-DD84-4AF6-929B-CF49849CCB93}" destId="{0EA5C9E3-F299-4284-BAC0-DEF763AB76DD}" srcOrd="37" destOrd="0" presId="urn:microsoft.com/office/officeart/2005/8/layout/list1"/>
    <dgm:cxn modelId="{D846A576-241D-4688-ACEA-FE951BE9373B}" type="presParOf" srcId="{7A6974B2-DD84-4AF6-929B-CF49849CCB93}" destId="{75B42FBB-87A2-4E08-97F1-B8CEDA648D33}" srcOrd="38" destOrd="0" presId="urn:microsoft.com/office/officeart/2005/8/layout/list1"/>
    <dgm:cxn modelId="{BD463849-C768-4830-8F75-6BA486C20BFA}" type="presParOf" srcId="{7A6974B2-DD84-4AF6-929B-CF49849CCB93}" destId="{7D1CEEE8-C514-42F4-A512-76A35AA0EDC1}" srcOrd="39" destOrd="0" presId="urn:microsoft.com/office/officeart/2005/8/layout/list1"/>
    <dgm:cxn modelId="{A56CA721-30E4-4B01-AF16-441FEE49120F}" type="presParOf" srcId="{7A6974B2-DD84-4AF6-929B-CF49849CCB93}" destId="{393B731B-EBA1-4673-8BB8-85610B156454}" srcOrd="40" destOrd="0" presId="urn:microsoft.com/office/officeart/2005/8/layout/list1"/>
    <dgm:cxn modelId="{B64C351F-D404-46C7-A2CB-650CF449495F}" type="presParOf" srcId="{393B731B-EBA1-4673-8BB8-85610B156454}" destId="{2C83E2E0-3C84-40CC-9B38-62A327F5F501}" srcOrd="0" destOrd="0" presId="urn:microsoft.com/office/officeart/2005/8/layout/list1"/>
    <dgm:cxn modelId="{1397FD5E-AD74-4252-8249-F52D11792571}" type="presParOf" srcId="{393B731B-EBA1-4673-8BB8-85610B156454}" destId="{309A19C9-40E1-4762-A0A8-A67AEBB6597D}" srcOrd="1" destOrd="0" presId="urn:microsoft.com/office/officeart/2005/8/layout/list1"/>
    <dgm:cxn modelId="{B05297B1-D00B-4F0A-8CA9-130169DE4F49}" type="presParOf" srcId="{7A6974B2-DD84-4AF6-929B-CF49849CCB93}" destId="{48D1238C-ECE7-4866-88C9-0F848B1FE771}" srcOrd="41" destOrd="0" presId="urn:microsoft.com/office/officeart/2005/8/layout/list1"/>
    <dgm:cxn modelId="{3D946CCC-38B8-43B4-BD0D-6F458A0AA489}" type="presParOf" srcId="{7A6974B2-DD84-4AF6-929B-CF49849CCB93}" destId="{1CA098D2-52C9-4BA2-AAA5-68DF42D79C7E}" srcOrd="4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E08FE0-6282-43B8-8C11-39141FF60E4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F7930FED-EB36-4616-BB52-87A33DAD0E65}">
      <dgm:prSet phldrT="[Texto]" custT="1"/>
      <dgm:spPr/>
      <dgm:t>
        <a:bodyPr/>
        <a:lstStyle/>
        <a:p>
          <a:r>
            <a:rPr lang="es-MX" sz="1400" dirty="0" smtClean="0"/>
            <a:t>Tabla Dinámica organizando los productos por cuadrante</a:t>
          </a:r>
          <a:endParaRPr lang="es-CO" sz="1400" dirty="0"/>
        </a:p>
      </dgm:t>
    </dgm:pt>
    <dgm:pt modelId="{DB8DB1F1-FFC7-4F59-8E3C-C750D0ABD53D}" type="parTrans" cxnId="{C28E9009-43B8-489B-812C-66FBBA2B9759}">
      <dgm:prSet/>
      <dgm:spPr/>
      <dgm:t>
        <a:bodyPr/>
        <a:lstStyle/>
        <a:p>
          <a:endParaRPr lang="es-CO" sz="1400"/>
        </a:p>
      </dgm:t>
    </dgm:pt>
    <dgm:pt modelId="{F64DCDD6-7A09-421D-A445-A3B721E557DE}" type="sibTrans" cxnId="{C28E9009-43B8-489B-812C-66FBBA2B9759}">
      <dgm:prSet/>
      <dgm:spPr/>
      <dgm:t>
        <a:bodyPr/>
        <a:lstStyle/>
        <a:p>
          <a:endParaRPr lang="es-CO" sz="1400"/>
        </a:p>
      </dgm:t>
    </dgm:pt>
    <dgm:pt modelId="{B4ADC939-9EF0-4FF8-AD50-45BC2567F754}">
      <dgm:prSet phldrT="[Texto]" custT="1"/>
      <dgm:spPr/>
      <dgm:t>
        <a:bodyPr/>
        <a:lstStyle/>
        <a:p>
          <a:r>
            <a:rPr lang="es-MX" sz="1400" dirty="0" smtClean="0"/>
            <a:t>Diagrama de dispersión ((eje X Volumen promedio y </a:t>
          </a:r>
          <a:r>
            <a:rPr lang="es-MX" sz="1400" dirty="0" err="1" smtClean="0"/>
            <a:t>Y</a:t>
          </a:r>
          <a:r>
            <a:rPr lang="es-MX" sz="1400" dirty="0" smtClean="0"/>
            <a:t> Crecimiento Promedio</a:t>
          </a:r>
          <a:endParaRPr lang="es-CO" sz="1400" dirty="0"/>
        </a:p>
      </dgm:t>
    </dgm:pt>
    <dgm:pt modelId="{7E5C9155-6849-4B07-80C2-372AA5684F13}" type="parTrans" cxnId="{49A0959B-80E9-40C8-8815-FA678F317F98}">
      <dgm:prSet/>
      <dgm:spPr/>
      <dgm:t>
        <a:bodyPr/>
        <a:lstStyle/>
        <a:p>
          <a:endParaRPr lang="es-CO" sz="1400"/>
        </a:p>
      </dgm:t>
    </dgm:pt>
    <dgm:pt modelId="{3D8690A9-9189-4F18-AF18-5DF744F8D8B1}" type="sibTrans" cxnId="{49A0959B-80E9-40C8-8815-FA678F317F98}">
      <dgm:prSet/>
      <dgm:spPr/>
      <dgm:t>
        <a:bodyPr/>
        <a:lstStyle/>
        <a:p>
          <a:endParaRPr lang="es-CO" sz="1400"/>
        </a:p>
      </dgm:t>
    </dgm:pt>
    <dgm:pt modelId="{321DD566-F1D0-442D-892A-D3EEB94DE0C8}">
      <dgm:prSet phldrT="[Texto]" custT="1"/>
      <dgm:spPr/>
      <dgm:t>
        <a:bodyPr/>
        <a:lstStyle/>
        <a:p>
          <a:r>
            <a:rPr lang="es-MX" sz="1400" dirty="0" smtClean="0"/>
            <a:t>Etiquetar por nombre de la serie</a:t>
          </a:r>
          <a:endParaRPr lang="es-CO" sz="1400" dirty="0"/>
        </a:p>
      </dgm:t>
    </dgm:pt>
    <dgm:pt modelId="{4BC8E3C1-A2BC-4AD4-8392-18DED7AEA083}" type="parTrans" cxnId="{74F95C33-2BC0-4C02-AEF6-2921FA48875D}">
      <dgm:prSet/>
      <dgm:spPr/>
      <dgm:t>
        <a:bodyPr/>
        <a:lstStyle/>
        <a:p>
          <a:endParaRPr lang="es-CO" sz="1400"/>
        </a:p>
      </dgm:t>
    </dgm:pt>
    <dgm:pt modelId="{F6A83750-1C2D-4A5C-B1E9-EEDB41798539}" type="sibTrans" cxnId="{74F95C33-2BC0-4C02-AEF6-2921FA48875D}">
      <dgm:prSet/>
      <dgm:spPr/>
      <dgm:t>
        <a:bodyPr/>
        <a:lstStyle/>
        <a:p>
          <a:endParaRPr lang="es-CO" sz="1400"/>
        </a:p>
      </dgm:t>
    </dgm:pt>
    <dgm:pt modelId="{F794AEEF-03A2-46B6-A5CF-4A0B2E78E586}">
      <dgm:prSet phldrT="[Texto]" custT="1"/>
      <dgm:spPr/>
      <dgm:t>
        <a:bodyPr/>
        <a:lstStyle/>
        <a:p>
          <a:r>
            <a:rPr lang="es-MX" sz="1400" dirty="0" smtClean="0"/>
            <a:t>Cuadrante 2, formato al eje, valores en orden inverso eje X</a:t>
          </a:r>
          <a:endParaRPr lang="es-CO" sz="1400" dirty="0"/>
        </a:p>
      </dgm:t>
    </dgm:pt>
    <dgm:pt modelId="{119B5FEE-A134-446D-A693-E18B262E77E7}" type="parTrans" cxnId="{915F11A8-D731-4C7E-B56B-21465D72E724}">
      <dgm:prSet/>
      <dgm:spPr/>
      <dgm:t>
        <a:bodyPr/>
        <a:lstStyle/>
        <a:p>
          <a:endParaRPr lang="es-CO" sz="1400"/>
        </a:p>
      </dgm:t>
    </dgm:pt>
    <dgm:pt modelId="{2450E369-E320-4022-9B3F-67840C8E574A}" type="sibTrans" cxnId="{915F11A8-D731-4C7E-B56B-21465D72E724}">
      <dgm:prSet/>
      <dgm:spPr/>
      <dgm:t>
        <a:bodyPr/>
        <a:lstStyle/>
        <a:p>
          <a:endParaRPr lang="es-CO" sz="1400"/>
        </a:p>
      </dgm:t>
    </dgm:pt>
    <dgm:pt modelId="{40C00449-D75C-445E-A315-22901ACA5971}">
      <dgm:prSet phldrT="[Texto]" custT="1"/>
      <dgm:spPr/>
      <dgm:t>
        <a:bodyPr/>
        <a:lstStyle/>
        <a:p>
          <a:r>
            <a:rPr lang="es-MX" sz="1400" dirty="0" smtClean="0"/>
            <a:t>Cuadrante 3, formato al eje, valores en orden inverso ambos</a:t>
          </a:r>
          <a:endParaRPr lang="es-CO" sz="1400" dirty="0"/>
        </a:p>
      </dgm:t>
    </dgm:pt>
    <dgm:pt modelId="{8C34D48B-395A-4356-ABA4-C84581DC011F}" type="parTrans" cxnId="{8C882F88-7367-45B5-B38D-BB122A0DB82C}">
      <dgm:prSet/>
      <dgm:spPr/>
      <dgm:t>
        <a:bodyPr/>
        <a:lstStyle/>
        <a:p>
          <a:endParaRPr lang="es-CO" sz="1400"/>
        </a:p>
      </dgm:t>
    </dgm:pt>
    <dgm:pt modelId="{00208D18-1CC1-41EA-A292-371CFBF8D72C}" type="sibTrans" cxnId="{8C882F88-7367-45B5-B38D-BB122A0DB82C}">
      <dgm:prSet/>
      <dgm:spPr/>
      <dgm:t>
        <a:bodyPr/>
        <a:lstStyle/>
        <a:p>
          <a:endParaRPr lang="es-CO" sz="1400"/>
        </a:p>
      </dgm:t>
    </dgm:pt>
    <dgm:pt modelId="{B950D087-BCC8-44AC-8F56-D8C228964D26}">
      <dgm:prSet phldrT="[Texto]" custT="1"/>
      <dgm:spPr/>
      <dgm:t>
        <a:bodyPr/>
        <a:lstStyle/>
        <a:p>
          <a:r>
            <a:rPr lang="es-MX" sz="1400" dirty="0" smtClean="0"/>
            <a:t>Cuadrante 4, formato al eje, valores en orden inverso eje Y</a:t>
          </a:r>
          <a:endParaRPr lang="es-CO" sz="1400" dirty="0"/>
        </a:p>
      </dgm:t>
    </dgm:pt>
    <dgm:pt modelId="{AFC52631-A6EC-4564-ABA9-F1FE69CD5C58}" type="parTrans" cxnId="{04935F47-72DE-45DB-839D-47BCECDA74C9}">
      <dgm:prSet/>
      <dgm:spPr/>
      <dgm:t>
        <a:bodyPr/>
        <a:lstStyle/>
        <a:p>
          <a:endParaRPr lang="es-CO" sz="1400"/>
        </a:p>
      </dgm:t>
    </dgm:pt>
    <dgm:pt modelId="{4077B277-9E3F-47DD-AC66-AD143C00B1A1}" type="sibTrans" cxnId="{04935F47-72DE-45DB-839D-47BCECDA74C9}">
      <dgm:prSet/>
      <dgm:spPr/>
      <dgm:t>
        <a:bodyPr/>
        <a:lstStyle/>
        <a:p>
          <a:endParaRPr lang="es-CO" sz="1400"/>
        </a:p>
      </dgm:t>
    </dgm:pt>
    <dgm:pt modelId="{B64FA3E9-0E55-4954-9996-2D4D0ACCBB71}" type="pres">
      <dgm:prSet presAssocID="{C9E08FE0-6282-43B8-8C11-39141FF60E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0D4506E-0491-4848-98A7-296ACF799EC9}" type="pres">
      <dgm:prSet presAssocID="{F7930FED-EB36-4616-BB52-87A33DAD0E65}" presName="parentLin" presStyleCnt="0"/>
      <dgm:spPr/>
    </dgm:pt>
    <dgm:pt modelId="{56A9D546-C6DB-4302-BE9E-DA1A7FA9B8EA}" type="pres">
      <dgm:prSet presAssocID="{F7930FED-EB36-4616-BB52-87A33DAD0E65}" presName="parentLeftMargin" presStyleLbl="node1" presStyleIdx="0" presStyleCnt="6"/>
      <dgm:spPr/>
      <dgm:t>
        <a:bodyPr/>
        <a:lstStyle/>
        <a:p>
          <a:endParaRPr lang="es-CO"/>
        </a:p>
      </dgm:t>
    </dgm:pt>
    <dgm:pt modelId="{ECB63502-4CBA-4363-9899-68C9010617A5}" type="pres">
      <dgm:prSet presAssocID="{F7930FED-EB36-4616-BB52-87A33DAD0E6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EDF4A4-2099-44F0-B33E-D63C1455368A}" type="pres">
      <dgm:prSet presAssocID="{F7930FED-EB36-4616-BB52-87A33DAD0E65}" presName="negativeSpace" presStyleCnt="0"/>
      <dgm:spPr/>
    </dgm:pt>
    <dgm:pt modelId="{044DAE90-4206-4841-AA9F-0391B7670AF2}" type="pres">
      <dgm:prSet presAssocID="{F7930FED-EB36-4616-BB52-87A33DAD0E65}" presName="childText" presStyleLbl="conFgAcc1" presStyleIdx="0" presStyleCnt="6">
        <dgm:presLayoutVars>
          <dgm:bulletEnabled val="1"/>
        </dgm:presLayoutVars>
      </dgm:prSet>
      <dgm:spPr/>
    </dgm:pt>
    <dgm:pt modelId="{59C5AA4C-B26A-448B-98F9-4D0D379BDA87}" type="pres">
      <dgm:prSet presAssocID="{F64DCDD6-7A09-421D-A445-A3B721E557DE}" presName="spaceBetweenRectangles" presStyleCnt="0"/>
      <dgm:spPr/>
    </dgm:pt>
    <dgm:pt modelId="{76598534-845D-46DA-B31E-0D983A6A553D}" type="pres">
      <dgm:prSet presAssocID="{B4ADC939-9EF0-4FF8-AD50-45BC2567F754}" presName="parentLin" presStyleCnt="0"/>
      <dgm:spPr/>
    </dgm:pt>
    <dgm:pt modelId="{DE9617AB-69A8-4ADA-9ADE-12E44C15DF64}" type="pres">
      <dgm:prSet presAssocID="{B4ADC939-9EF0-4FF8-AD50-45BC2567F754}" presName="parentLeftMargin" presStyleLbl="node1" presStyleIdx="0" presStyleCnt="6"/>
      <dgm:spPr/>
      <dgm:t>
        <a:bodyPr/>
        <a:lstStyle/>
        <a:p>
          <a:endParaRPr lang="es-CO"/>
        </a:p>
      </dgm:t>
    </dgm:pt>
    <dgm:pt modelId="{3C27D734-C4C3-496D-B67F-BC0C7886E0CD}" type="pres">
      <dgm:prSet presAssocID="{B4ADC939-9EF0-4FF8-AD50-45BC2567F75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D91B9D-F85B-41B7-98CF-6B5C13EB8DFD}" type="pres">
      <dgm:prSet presAssocID="{B4ADC939-9EF0-4FF8-AD50-45BC2567F754}" presName="negativeSpace" presStyleCnt="0"/>
      <dgm:spPr/>
    </dgm:pt>
    <dgm:pt modelId="{A0F6A96F-E443-4C98-BE8E-3581DA18F244}" type="pres">
      <dgm:prSet presAssocID="{B4ADC939-9EF0-4FF8-AD50-45BC2567F754}" presName="childText" presStyleLbl="conFgAcc1" presStyleIdx="1" presStyleCnt="6">
        <dgm:presLayoutVars>
          <dgm:bulletEnabled val="1"/>
        </dgm:presLayoutVars>
      </dgm:prSet>
      <dgm:spPr/>
    </dgm:pt>
    <dgm:pt modelId="{2A2103C1-F37E-4B64-86E1-93960D110958}" type="pres">
      <dgm:prSet presAssocID="{3D8690A9-9189-4F18-AF18-5DF744F8D8B1}" presName="spaceBetweenRectangles" presStyleCnt="0"/>
      <dgm:spPr/>
    </dgm:pt>
    <dgm:pt modelId="{DA1E745F-F8B8-4E2B-B375-A2AFF530C68E}" type="pres">
      <dgm:prSet presAssocID="{321DD566-F1D0-442D-892A-D3EEB94DE0C8}" presName="parentLin" presStyleCnt="0"/>
      <dgm:spPr/>
    </dgm:pt>
    <dgm:pt modelId="{6F16DA71-7C99-4DA8-B8DE-21331E233887}" type="pres">
      <dgm:prSet presAssocID="{321DD566-F1D0-442D-892A-D3EEB94DE0C8}" presName="parentLeftMargin" presStyleLbl="node1" presStyleIdx="1" presStyleCnt="6"/>
      <dgm:spPr/>
      <dgm:t>
        <a:bodyPr/>
        <a:lstStyle/>
        <a:p>
          <a:endParaRPr lang="es-CO"/>
        </a:p>
      </dgm:t>
    </dgm:pt>
    <dgm:pt modelId="{E199E2D1-153B-4D32-A47B-04E5F235F73A}" type="pres">
      <dgm:prSet presAssocID="{321DD566-F1D0-442D-892A-D3EEB94DE0C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A0E310-B8D4-4E25-92A8-2B9567C4A242}" type="pres">
      <dgm:prSet presAssocID="{321DD566-F1D0-442D-892A-D3EEB94DE0C8}" presName="negativeSpace" presStyleCnt="0"/>
      <dgm:spPr/>
    </dgm:pt>
    <dgm:pt modelId="{B026011E-6E0D-4439-BA8F-C73A1F6825FB}" type="pres">
      <dgm:prSet presAssocID="{321DD566-F1D0-442D-892A-D3EEB94DE0C8}" presName="childText" presStyleLbl="conFgAcc1" presStyleIdx="2" presStyleCnt="6">
        <dgm:presLayoutVars>
          <dgm:bulletEnabled val="1"/>
        </dgm:presLayoutVars>
      </dgm:prSet>
      <dgm:spPr/>
    </dgm:pt>
    <dgm:pt modelId="{3576256F-4696-4E58-A30A-6A9087439FB4}" type="pres">
      <dgm:prSet presAssocID="{F6A83750-1C2D-4A5C-B1E9-EEDB41798539}" presName="spaceBetweenRectangles" presStyleCnt="0"/>
      <dgm:spPr/>
    </dgm:pt>
    <dgm:pt modelId="{7F7C613B-7518-4D91-9521-1F5974CA4ED7}" type="pres">
      <dgm:prSet presAssocID="{F794AEEF-03A2-46B6-A5CF-4A0B2E78E586}" presName="parentLin" presStyleCnt="0"/>
      <dgm:spPr/>
    </dgm:pt>
    <dgm:pt modelId="{F814992F-44BD-4891-8BD9-22400ABBEA5A}" type="pres">
      <dgm:prSet presAssocID="{F794AEEF-03A2-46B6-A5CF-4A0B2E78E586}" presName="parentLeftMargin" presStyleLbl="node1" presStyleIdx="2" presStyleCnt="6"/>
      <dgm:spPr/>
      <dgm:t>
        <a:bodyPr/>
        <a:lstStyle/>
        <a:p>
          <a:endParaRPr lang="es-CO"/>
        </a:p>
      </dgm:t>
    </dgm:pt>
    <dgm:pt modelId="{16887A96-D957-4273-A814-8D3D1CF3404F}" type="pres">
      <dgm:prSet presAssocID="{F794AEEF-03A2-46B6-A5CF-4A0B2E78E58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82213F-6426-4839-A8CC-A2AD7941DD37}" type="pres">
      <dgm:prSet presAssocID="{F794AEEF-03A2-46B6-A5CF-4A0B2E78E586}" presName="negativeSpace" presStyleCnt="0"/>
      <dgm:spPr/>
    </dgm:pt>
    <dgm:pt modelId="{F657FE39-DBA1-4F87-98FD-23770EA99508}" type="pres">
      <dgm:prSet presAssocID="{F794AEEF-03A2-46B6-A5CF-4A0B2E78E586}" presName="childText" presStyleLbl="conFgAcc1" presStyleIdx="3" presStyleCnt="6">
        <dgm:presLayoutVars>
          <dgm:bulletEnabled val="1"/>
        </dgm:presLayoutVars>
      </dgm:prSet>
      <dgm:spPr/>
    </dgm:pt>
    <dgm:pt modelId="{0FAEEEAB-B2E5-4425-9B73-F215FEAA3D0C}" type="pres">
      <dgm:prSet presAssocID="{2450E369-E320-4022-9B3F-67840C8E574A}" presName="spaceBetweenRectangles" presStyleCnt="0"/>
      <dgm:spPr/>
    </dgm:pt>
    <dgm:pt modelId="{B9EE7757-2FE8-42DA-81B9-4DD338D9BE38}" type="pres">
      <dgm:prSet presAssocID="{40C00449-D75C-445E-A315-22901ACA5971}" presName="parentLin" presStyleCnt="0"/>
      <dgm:spPr/>
    </dgm:pt>
    <dgm:pt modelId="{13950697-5910-44C7-B4EF-EE062E0AD72C}" type="pres">
      <dgm:prSet presAssocID="{40C00449-D75C-445E-A315-22901ACA5971}" presName="parentLeftMargin" presStyleLbl="node1" presStyleIdx="3" presStyleCnt="6"/>
      <dgm:spPr/>
      <dgm:t>
        <a:bodyPr/>
        <a:lstStyle/>
        <a:p>
          <a:endParaRPr lang="es-CO"/>
        </a:p>
      </dgm:t>
    </dgm:pt>
    <dgm:pt modelId="{7152AE8F-A843-4686-A566-26291914F39F}" type="pres">
      <dgm:prSet presAssocID="{40C00449-D75C-445E-A315-22901ACA597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23CF84-3876-4D68-B57D-349D5E1C0D43}" type="pres">
      <dgm:prSet presAssocID="{40C00449-D75C-445E-A315-22901ACA5971}" presName="negativeSpace" presStyleCnt="0"/>
      <dgm:spPr/>
    </dgm:pt>
    <dgm:pt modelId="{E7773389-6044-4C08-8D4A-068326C3FB7F}" type="pres">
      <dgm:prSet presAssocID="{40C00449-D75C-445E-A315-22901ACA5971}" presName="childText" presStyleLbl="conFgAcc1" presStyleIdx="4" presStyleCnt="6">
        <dgm:presLayoutVars>
          <dgm:bulletEnabled val="1"/>
        </dgm:presLayoutVars>
      </dgm:prSet>
      <dgm:spPr/>
    </dgm:pt>
    <dgm:pt modelId="{B3FBA7D6-804B-4D5A-821F-09076F707E79}" type="pres">
      <dgm:prSet presAssocID="{00208D18-1CC1-41EA-A292-371CFBF8D72C}" presName="spaceBetweenRectangles" presStyleCnt="0"/>
      <dgm:spPr/>
    </dgm:pt>
    <dgm:pt modelId="{6C337A9B-898C-4323-9F72-AF50F0041C9D}" type="pres">
      <dgm:prSet presAssocID="{B950D087-BCC8-44AC-8F56-D8C228964D26}" presName="parentLin" presStyleCnt="0"/>
      <dgm:spPr/>
    </dgm:pt>
    <dgm:pt modelId="{02BDE452-055A-41A6-9F13-5CEC4530F913}" type="pres">
      <dgm:prSet presAssocID="{B950D087-BCC8-44AC-8F56-D8C228964D26}" presName="parentLeftMargin" presStyleLbl="node1" presStyleIdx="4" presStyleCnt="6"/>
      <dgm:spPr/>
      <dgm:t>
        <a:bodyPr/>
        <a:lstStyle/>
        <a:p>
          <a:endParaRPr lang="es-CO"/>
        </a:p>
      </dgm:t>
    </dgm:pt>
    <dgm:pt modelId="{F24003FC-405F-493E-98B3-4EAA24960706}" type="pres">
      <dgm:prSet presAssocID="{B950D087-BCC8-44AC-8F56-D8C228964D2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7E5BCF-DA4C-48B9-BD18-7A9616F457BB}" type="pres">
      <dgm:prSet presAssocID="{B950D087-BCC8-44AC-8F56-D8C228964D26}" presName="negativeSpace" presStyleCnt="0"/>
      <dgm:spPr/>
    </dgm:pt>
    <dgm:pt modelId="{30839CF8-8CA9-4C51-9E70-941C89A04A84}" type="pres">
      <dgm:prSet presAssocID="{B950D087-BCC8-44AC-8F56-D8C228964D2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7E50967-3963-4317-AE2B-9C8A9B6A2F8B}" type="presOf" srcId="{F7930FED-EB36-4616-BB52-87A33DAD0E65}" destId="{ECB63502-4CBA-4363-9899-68C9010617A5}" srcOrd="1" destOrd="0" presId="urn:microsoft.com/office/officeart/2005/8/layout/list1"/>
    <dgm:cxn modelId="{04935F47-72DE-45DB-839D-47BCECDA74C9}" srcId="{C9E08FE0-6282-43B8-8C11-39141FF60E4B}" destId="{B950D087-BCC8-44AC-8F56-D8C228964D26}" srcOrd="5" destOrd="0" parTransId="{AFC52631-A6EC-4564-ABA9-F1FE69CD5C58}" sibTransId="{4077B277-9E3F-47DD-AC66-AD143C00B1A1}"/>
    <dgm:cxn modelId="{21F052A8-8301-44E6-89E1-B8366C9ACF34}" type="presOf" srcId="{40C00449-D75C-445E-A315-22901ACA5971}" destId="{13950697-5910-44C7-B4EF-EE062E0AD72C}" srcOrd="0" destOrd="0" presId="urn:microsoft.com/office/officeart/2005/8/layout/list1"/>
    <dgm:cxn modelId="{915F11A8-D731-4C7E-B56B-21465D72E724}" srcId="{C9E08FE0-6282-43B8-8C11-39141FF60E4B}" destId="{F794AEEF-03A2-46B6-A5CF-4A0B2E78E586}" srcOrd="3" destOrd="0" parTransId="{119B5FEE-A134-446D-A693-E18B262E77E7}" sibTransId="{2450E369-E320-4022-9B3F-67840C8E574A}"/>
    <dgm:cxn modelId="{77ABCD77-A6BF-4868-AF6C-3FF8B05A9EA6}" type="presOf" srcId="{40C00449-D75C-445E-A315-22901ACA5971}" destId="{7152AE8F-A843-4686-A566-26291914F39F}" srcOrd="1" destOrd="0" presId="urn:microsoft.com/office/officeart/2005/8/layout/list1"/>
    <dgm:cxn modelId="{25E3D1CF-A2FF-48A5-A0EE-29D10F596269}" type="presOf" srcId="{B4ADC939-9EF0-4FF8-AD50-45BC2567F754}" destId="{3C27D734-C4C3-496D-B67F-BC0C7886E0CD}" srcOrd="1" destOrd="0" presId="urn:microsoft.com/office/officeart/2005/8/layout/list1"/>
    <dgm:cxn modelId="{4106E869-0FBF-4667-BB2D-013EEA7CC527}" type="presOf" srcId="{321DD566-F1D0-442D-892A-D3EEB94DE0C8}" destId="{E199E2D1-153B-4D32-A47B-04E5F235F73A}" srcOrd="1" destOrd="0" presId="urn:microsoft.com/office/officeart/2005/8/layout/list1"/>
    <dgm:cxn modelId="{59E1CCBC-528D-4CB3-AB90-6EC0BC533F15}" type="presOf" srcId="{B950D087-BCC8-44AC-8F56-D8C228964D26}" destId="{02BDE452-055A-41A6-9F13-5CEC4530F913}" srcOrd="0" destOrd="0" presId="urn:microsoft.com/office/officeart/2005/8/layout/list1"/>
    <dgm:cxn modelId="{8C882F88-7367-45B5-B38D-BB122A0DB82C}" srcId="{C9E08FE0-6282-43B8-8C11-39141FF60E4B}" destId="{40C00449-D75C-445E-A315-22901ACA5971}" srcOrd="4" destOrd="0" parTransId="{8C34D48B-395A-4356-ABA4-C84581DC011F}" sibTransId="{00208D18-1CC1-41EA-A292-371CFBF8D72C}"/>
    <dgm:cxn modelId="{F1E3BA20-7177-47A8-935E-1D8E86903253}" type="presOf" srcId="{F794AEEF-03A2-46B6-A5CF-4A0B2E78E586}" destId="{F814992F-44BD-4891-8BD9-22400ABBEA5A}" srcOrd="0" destOrd="0" presId="urn:microsoft.com/office/officeart/2005/8/layout/list1"/>
    <dgm:cxn modelId="{A98354DD-0ABB-4440-8FAD-A86BAFF0421B}" type="presOf" srcId="{F794AEEF-03A2-46B6-A5CF-4A0B2E78E586}" destId="{16887A96-D957-4273-A814-8D3D1CF3404F}" srcOrd="1" destOrd="0" presId="urn:microsoft.com/office/officeart/2005/8/layout/list1"/>
    <dgm:cxn modelId="{190F4CB7-5BE9-4E19-8868-E2C14C7DC2F3}" type="presOf" srcId="{B4ADC939-9EF0-4FF8-AD50-45BC2567F754}" destId="{DE9617AB-69A8-4ADA-9ADE-12E44C15DF64}" srcOrd="0" destOrd="0" presId="urn:microsoft.com/office/officeart/2005/8/layout/list1"/>
    <dgm:cxn modelId="{32E18846-0AF2-4C27-A3A7-734A3F255362}" type="presOf" srcId="{F7930FED-EB36-4616-BB52-87A33DAD0E65}" destId="{56A9D546-C6DB-4302-BE9E-DA1A7FA9B8EA}" srcOrd="0" destOrd="0" presId="urn:microsoft.com/office/officeart/2005/8/layout/list1"/>
    <dgm:cxn modelId="{74F95C33-2BC0-4C02-AEF6-2921FA48875D}" srcId="{C9E08FE0-6282-43B8-8C11-39141FF60E4B}" destId="{321DD566-F1D0-442D-892A-D3EEB94DE0C8}" srcOrd="2" destOrd="0" parTransId="{4BC8E3C1-A2BC-4AD4-8392-18DED7AEA083}" sibTransId="{F6A83750-1C2D-4A5C-B1E9-EEDB41798539}"/>
    <dgm:cxn modelId="{85F28B32-030D-4E1C-990A-7B80E36E977B}" type="presOf" srcId="{C9E08FE0-6282-43B8-8C11-39141FF60E4B}" destId="{B64FA3E9-0E55-4954-9996-2D4D0ACCBB71}" srcOrd="0" destOrd="0" presId="urn:microsoft.com/office/officeart/2005/8/layout/list1"/>
    <dgm:cxn modelId="{C28E9009-43B8-489B-812C-66FBBA2B9759}" srcId="{C9E08FE0-6282-43B8-8C11-39141FF60E4B}" destId="{F7930FED-EB36-4616-BB52-87A33DAD0E65}" srcOrd="0" destOrd="0" parTransId="{DB8DB1F1-FFC7-4F59-8E3C-C750D0ABD53D}" sibTransId="{F64DCDD6-7A09-421D-A445-A3B721E557DE}"/>
    <dgm:cxn modelId="{49A0959B-80E9-40C8-8815-FA678F317F98}" srcId="{C9E08FE0-6282-43B8-8C11-39141FF60E4B}" destId="{B4ADC939-9EF0-4FF8-AD50-45BC2567F754}" srcOrd="1" destOrd="0" parTransId="{7E5C9155-6849-4B07-80C2-372AA5684F13}" sibTransId="{3D8690A9-9189-4F18-AF18-5DF744F8D8B1}"/>
    <dgm:cxn modelId="{F3423259-3894-4A3E-9867-F1A74D27D035}" type="presOf" srcId="{B950D087-BCC8-44AC-8F56-D8C228964D26}" destId="{F24003FC-405F-493E-98B3-4EAA24960706}" srcOrd="1" destOrd="0" presId="urn:microsoft.com/office/officeart/2005/8/layout/list1"/>
    <dgm:cxn modelId="{0C59E958-01E4-41EA-BE22-79EEE23A2F79}" type="presOf" srcId="{321DD566-F1D0-442D-892A-D3EEB94DE0C8}" destId="{6F16DA71-7C99-4DA8-B8DE-21331E233887}" srcOrd="0" destOrd="0" presId="urn:microsoft.com/office/officeart/2005/8/layout/list1"/>
    <dgm:cxn modelId="{13F34243-E179-4329-AF47-F896DF576236}" type="presParOf" srcId="{B64FA3E9-0E55-4954-9996-2D4D0ACCBB71}" destId="{00D4506E-0491-4848-98A7-296ACF799EC9}" srcOrd="0" destOrd="0" presId="urn:microsoft.com/office/officeart/2005/8/layout/list1"/>
    <dgm:cxn modelId="{B5CBDCF0-362E-417F-8D50-A563D93FB6D3}" type="presParOf" srcId="{00D4506E-0491-4848-98A7-296ACF799EC9}" destId="{56A9D546-C6DB-4302-BE9E-DA1A7FA9B8EA}" srcOrd="0" destOrd="0" presId="urn:microsoft.com/office/officeart/2005/8/layout/list1"/>
    <dgm:cxn modelId="{E07DE8A8-D66E-44D7-88E4-D24D62F764D9}" type="presParOf" srcId="{00D4506E-0491-4848-98A7-296ACF799EC9}" destId="{ECB63502-4CBA-4363-9899-68C9010617A5}" srcOrd="1" destOrd="0" presId="urn:microsoft.com/office/officeart/2005/8/layout/list1"/>
    <dgm:cxn modelId="{242883E7-53A0-4C2E-AFAE-0A9ACD589C54}" type="presParOf" srcId="{B64FA3E9-0E55-4954-9996-2D4D0ACCBB71}" destId="{11EDF4A4-2099-44F0-B33E-D63C1455368A}" srcOrd="1" destOrd="0" presId="urn:microsoft.com/office/officeart/2005/8/layout/list1"/>
    <dgm:cxn modelId="{D7E40E52-6554-4A2A-83BA-A7BF3B856389}" type="presParOf" srcId="{B64FA3E9-0E55-4954-9996-2D4D0ACCBB71}" destId="{044DAE90-4206-4841-AA9F-0391B7670AF2}" srcOrd="2" destOrd="0" presId="urn:microsoft.com/office/officeart/2005/8/layout/list1"/>
    <dgm:cxn modelId="{5BBA2F27-041B-4E00-A8F7-E60BEC14F577}" type="presParOf" srcId="{B64FA3E9-0E55-4954-9996-2D4D0ACCBB71}" destId="{59C5AA4C-B26A-448B-98F9-4D0D379BDA87}" srcOrd="3" destOrd="0" presId="urn:microsoft.com/office/officeart/2005/8/layout/list1"/>
    <dgm:cxn modelId="{7BD97582-FC65-4C1D-94AA-7EE891B57548}" type="presParOf" srcId="{B64FA3E9-0E55-4954-9996-2D4D0ACCBB71}" destId="{76598534-845D-46DA-B31E-0D983A6A553D}" srcOrd="4" destOrd="0" presId="urn:microsoft.com/office/officeart/2005/8/layout/list1"/>
    <dgm:cxn modelId="{201AA081-DFAC-4EC2-813C-DFB96C641715}" type="presParOf" srcId="{76598534-845D-46DA-B31E-0D983A6A553D}" destId="{DE9617AB-69A8-4ADA-9ADE-12E44C15DF64}" srcOrd="0" destOrd="0" presId="urn:microsoft.com/office/officeart/2005/8/layout/list1"/>
    <dgm:cxn modelId="{2A9E6F55-926A-4511-92F0-E20379DB4602}" type="presParOf" srcId="{76598534-845D-46DA-B31E-0D983A6A553D}" destId="{3C27D734-C4C3-496D-B67F-BC0C7886E0CD}" srcOrd="1" destOrd="0" presId="urn:microsoft.com/office/officeart/2005/8/layout/list1"/>
    <dgm:cxn modelId="{0BF5ECC7-B824-4603-A711-49F0DF45873D}" type="presParOf" srcId="{B64FA3E9-0E55-4954-9996-2D4D0ACCBB71}" destId="{74D91B9D-F85B-41B7-98CF-6B5C13EB8DFD}" srcOrd="5" destOrd="0" presId="urn:microsoft.com/office/officeart/2005/8/layout/list1"/>
    <dgm:cxn modelId="{CCD688A8-D9DE-491D-AE3D-724865DAA99E}" type="presParOf" srcId="{B64FA3E9-0E55-4954-9996-2D4D0ACCBB71}" destId="{A0F6A96F-E443-4C98-BE8E-3581DA18F244}" srcOrd="6" destOrd="0" presId="urn:microsoft.com/office/officeart/2005/8/layout/list1"/>
    <dgm:cxn modelId="{0868985B-028A-46E4-8B41-DB75BF103DD5}" type="presParOf" srcId="{B64FA3E9-0E55-4954-9996-2D4D0ACCBB71}" destId="{2A2103C1-F37E-4B64-86E1-93960D110958}" srcOrd="7" destOrd="0" presId="urn:microsoft.com/office/officeart/2005/8/layout/list1"/>
    <dgm:cxn modelId="{32B42E28-83B4-4CB4-BA41-82AD95633295}" type="presParOf" srcId="{B64FA3E9-0E55-4954-9996-2D4D0ACCBB71}" destId="{DA1E745F-F8B8-4E2B-B375-A2AFF530C68E}" srcOrd="8" destOrd="0" presId="urn:microsoft.com/office/officeart/2005/8/layout/list1"/>
    <dgm:cxn modelId="{39A9EFED-2856-47C6-8788-8BF5A2609C4C}" type="presParOf" srcId="{DA1E745F-F8B8-4E2B-B375-A2AFF530C68E}" destId="{6F16DA71-7C99-4DA8-B8DE-21331E233887}" srcOrd="0" destOrd="0" presId="urn:microsoft.com/office/officeart/2005/8/layout/list1"/>
    <dgm:cxn modelId="{0C1C5AFB-3004-415D-BE40-EF3624C50797}" type="presParOf" srcId="{DA1E745F-F8B8-4E2B-B375-A2AFF530C68E}" destId="{E199E2D1-153B-4D32-A47B-04E5F235F73A}" srcOrd="1" destOrd="0" presId="urn:microsoft.com/office/officeart/2005/8/layout/list1"/>
    <dgm:cxn modelId="{EBB1064D-9B3F-44EA-BAC6-BF445A2CDB7C}" type="presParOf" srcId="{B64FA3E9-0E55-4954-9996-2D4D0ACCBB71}" destId="{52A0E310-B8D4-4E25-92A8-2B9567C4A242}" srcOrd="9" destOrd="0" presId="urn:microsoft.com/office/officeart/2005/8/layout/list1"/>
    <dgm:cxn modelId="{48A874EC-B86E-4BC9-B97D-0C57A6A64F11}" type="presParOf" srcId="{B64FA3E9-0E55-4954-9996-2D4D0ACCBB71}" destId="{B026011E-6E0D-4439-BA8F-C73A1F6825FB}" srcOrd="10" destOrd="0" presId="urn:microsoft.com/office/officeart/2005/8/layout/list1"/>
    <dgm:cxn modelId="{FF7BAAB5-1403-41AF-BEB7-F98EC4492C59}" type="presParOf" srcId="{B64FA3E9-0E55-4954-9996-2D4D0ACCBB71}" destId="{3576256F-4696-4E58-A30A-6A9087439FB4}" srcOrd="11" destOrd="0" presId="urn:microsoft.com/office/officeart/2005/8/layout/list1"/>
    <dgm:cxn modelId="{AD796816-343B-46BD-9E24-E90DFBCFD80F}" type="presParOf" srcId="{B64FA3E9-0E55-4954-9996-2D4D0ACCBB71}" destId="{7F7C613B-7518-4D91-9521-1F5974CA4ED7}" srcOrd="12" destOrd="0" presId="urn:microsoft.com/office/officeart/2005/8/layout/list1"/>
    <dgm:cxn modelId="{F93EF0D5-6F4D-4CB8-B8AC-C65D981451B6}" type="presParOf" srcId="{7F7C613B-7518-4D91-9521-1F5974CA4ED7}" destId="{F814992F-44BD-4891-8BD9-22400ABBEA5A}" srcOrd="0" destOrd="0" presId="urn:microsoft.com/office/officeart/2005/8/layout/list1"/>
    <dgm:cxn modelId="{FF90C8AD-3D6A-4B10-960B-311E5B71BB05}" type="presParOf" srcId="{7F7C613B-7518-4D91-9521-1F5974CA4ED7}" destId="{16887A96-D957-4273-A814-8D3D1CF3404F}" srcOrd="1" destOrd="0" presId="urn:microsoft.com/office/officeart/2005/8/layout/list1"/>
    <dgm:cxn modelId="{AD2BB009-B525-4796-B745-65ABAB7576C0}" type="presParOf" srcId="{B64FA3E9-0E55-4954-9996-2D4D0ACCBB71}" destId="{9182213F-6426-4839-A8CC-A2AD7941DD37}" srcOrd="13" destOrd="0" presId="urn:microsoft.com/office/officeart/2005/8/layout/list1"/>
    <dgm:cxn modelId="{CA20D6FB-BB44-42CE-94C7-140C9C15003C}" type="presParOf" srcId="{B64FA3E9-0E55-4954-9996-2D4D0ACCBB71}" destId="{F657FE39-DBA1-4F87-98FD-23770EA99508}" srcOrd="14" destOrd="0" presId="urn:microsoft.com/office/officeart/2005/8/layout/list1"/>
    <dgm:cxn modelId="{A509F8FD-D26E-46A0-BE6F-5DE0B4B6BCF1}" type="presParOf" srcId="{B64FA3E9-0E55-4954-9996-2D4D0ACCBB71}" destId="{0FAEEEAB-B2E5-4425-9B73-F215FEAA3D0C}" srcOrd="15" destOrd="0" presId="urn:microsoft.com/office/officeart/2005/8/layout/list1"/>
    <dgm:cxn modelId="{1DCCFB33-9744-47A1-B608-6D5EA72087C0}" type="presParOf" srcId="{B64FA3E9-0E55-4954-9996-2D4D0ACCBB71}" destId="{B9EE7757-2FE8-42DA-81B9-4DD338D9BE38}" srcOrd="16" destOrd="0" presId="urn:microsoft.com/office/officeart/2005/8/layout/list1"/>
    <dgm:cxn modelId="{8A65C065-C46A-4C86-9691-FD4ED9BCD149}" type="presParOf" srcId="{B9EE7757-2FE8-42DA-81B9-4DD338D9BE38}" destId="{13950697-5910-44C7-B4EF-EE062E0AD72C}" srcOrd="0" destOrd="0" presId="urn:microsoft.com/office/officeart/2005/8/layout/list1"/>
    <dgm:cxn modelId="{53664E02-8B79-4ED1-8CA3-79C9A16A03AA}" type="presParOf" srcId="{B9EE7757-2FE8-42DA-81B9-4DD338D9BE38}" destId="{7152AE8F-A843-4686-A566-26291914F39F}" srcOrd="1" destOrd="0" presId="urn:microsoft.com/office/officeart/2005/8/layout/list1"/>
    <dgm:cxn modelId="{70DCF391-B84C-4B3D-8477-48C792E11B69}" type="presParOf" srcId="{B64FA3E9-0E55-4954-9996-2D4D0ACCBB71}" destId="{5323CF84-3876-4D68-B57D-349D5E1C0D43}" srcOrd="17" destOrd="0" presId="urn:microsoft.com/office/officeart/2005/8/layout/list1"/>
    <dgm:cxn modelId="{E4941FA1-D8CD-44D8-A053-3B801DB6A27D}" type="presParOf" srcId="{B64FA3E9-0E55-4954-9996-2D4D0ACCBB71}" destId="{E7773389-6044-4C08-8D4A-068326C3FB7F}" srcOrd="18" destOrd="0" presId="urn:microsoft.com/office/officeart/2005/8/layout/list1"/>
    <dgm:cxn modelId="{ED399A0B-61F0-4146-A4D6-977E0B5EAB60}" type="presParOf" srcId="{B64FA3E9-0E55-4954-9996-2D4D0ACCBB71}" destId="{B3FBA7D6-804B-4D5A-821F-09076F707E79}" srcOrd="19" destOrd="0" presId="urn:microsoft.com/office/officeart/2005/8/layout/list1"/>
    <dgm:cxn modelId="{61DF00A6-6D0F-4230-A745-A1E60FE4EC9B}" type="presParOf" srcId="{B64FA3E9-0E55-4954-9996-2D4D0ACCBB71}" destId="{6C337A9B-898C-4323-9F72-AF50F0041C9D}" srcOrd="20" destOrd="0" presId="urn:microsoft.com/office/officeart/2005/8/layout/list1"/>
    <dgm:cxn modelId="{BA407D10-4B0B-4EB8-992B-E578BDB42BE8}" type="presParOf" srcId="{6C337A9B-898C-4323-9F72-AF50F0041C9D}" destId="{02BDE452-055A-41A6-9F13-5CEC4530F913}" srcOrd="0" destOrd="0" presId="urn:microsoft.com/office/officeart/2005/8/layout/list1"/>
    <dgm:cxn modelId="{5CD9FFB2-F75F-4B0F-A453-E48058683EB6}" type="presParOf" srcId="{6C337A9B-898C-4323-9F72-AF50F0041C9D}" destId="{F24003FC-405F-493E-98B3-4EAA24960706}" srcOrd="1" destOrd="0" presId="urn:microsoft.com/office/officeart/2005/8/layout/list1"/>
    <dgm:cxn modelId="{04ECFD79-C77C-4008-BB51-BB17A25D683F}" type="presParOf" srcId="{B64FA3E9-0E55-4954-9996-2D4D0ACCBB71}" destId="{F47E5BCF-DA4C-48B9-BD18-7A9616F457BB}" srcOrd="21" destOrd="0" presId="urn:microsoft.com/office/officeart/2005/8/layout/list1"/>
    <dgm:cxn modelId="{EDEAF188-4C80-4C72-A88C-61E4E3C19039}" type="presParOf" srcId="{B64FA3E9-0E55-4954-9996-2D4D0ACCBB71}" destId="{30839CF8-8CA9-4C51-9E70-941C89A04A8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D3F1-7122-4D16-A757-A276346058D0}">
      <dsp:nvSpPr>
        <dsp:cNvPr id="0" name=""/>
        <dsp:cNvSpPr/>
      </dsp:nvSpPr>
      <dsp:spPr>
        <a:xfrm>
          <a:off x="0" y="62181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AB41-6D57-4D27-8709-D56BF26D839B}">
      <dsp:nvSpPr>
        <dsp:cNvPr id="0" name=""/>
        <dsp:cNvSpPr/>
      </dsp:nvSpPr>
      <dsp:spPr>
        <a:xfrm>
          <a:off x="112795" y="356131"/>
          <a:ext cx="157913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Exportaciones</a:t>
          </a:r>
          <a:endParaRPr lang="es-CO" sz="1800" kern="1200" dirty="0"/>
        </a:p>
      </dsp:txBody>
      <dsp:txXfrm>
        <a:off x="138734" y="382070"/>
        <a:ext cx="1527260" cy="479482"/>
      </dsp:txXfrm>
    </dsp:sp>
    <dsp:sp modelId="{D0E10255-ECCD-41B6-9999-E5C90055D894}">
      <dsp:nvSpPr>
        <dsp:cNvPr id="0" name=""/>
        <dsp:cNvSpPr/>
      </dsp:nvSpPr>
      <dsp:spPr>
        <a:xfrm>
          <a:off x="0" y="143829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544F-BE2F-4BA6-BA5E-383797C7E9FF}">
      <dsp:nvSpPr>
        <dsp:cNvPr id="0" name=""/>
        <dsp:cNvSpPr/>
      </dsp:nvSpPr>
      <dsp:spPr>
        <a:xfrm>
          <a:off x="112795" y="1172612"/>
          <a:ext cx="157913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Importaciones</a:t>
          </a:r>
          <a:endParaRPr lang="es-CO" sz="1800" kern="1200" dirty="0"/>
        </a:p>
      </dsp:txBody>
      <dsp:txXfrm>
        <a:off x="138734" y="1198551"/>
        <a:ext cx="152726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90D3D-FA6A-4E64-890A-057D93025177}">
      <dsp:nvSpPr>
        <dsp:cNvPr id="0" name=""/>
        <dsp:cNvSpPr/>
      </dsp:nvSpPr>
      <dsp:spPr>
        <a:xfrm>
          <a:off x="410040" y="0"/>
          <a:ext cx="742500" cy="943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Mundo</a:t>
          </a:r>
          <a:endParaRPr lang="es-CO" sz="1700" kern="1200" dirty="0"/>
        </a:p>
      </dsp:txBody>
      <dsp:txXfrm>
        <a:off x="410040" y="0"/>
        <a:ext cx="742500" cy="943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D3F1-7122-4D16-A757-A276346058D0}">
      <dsp:nvSpPr>
        <dsp:cNvPr id="0" name=""/>
        <dsp:cNvSpPr/>
      </dsp:nvSpPr>
      <dsp:spPr>
        <a:xfrm>
          <a:off x="0" y="62181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AB41-6D57-4D27-8709-D56BF26D839B}">
      <dsp:nvSpPr>
        <dsp:cNvPr id="0" name=""/>
        <dsp:cNvSpPr/>
      </dsp:nvSpPr>
      <dsp:spPr>
        <a:xfrm>
          <a:off x="112795" y="356131"/>
          <a:ext cx="157913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Exportaciones</a:t>
          </a:r>
          <a:endParaRPr lang="es-CO" sz="1800" kern="1200" dirty="0"/>
        </a:p>
      </dsp:txBody>
      <dsp:txXfrm>
        <a:off x="138734" y="382070"/>
        <a:ext cx="1527260" cy="479482"/>
      </dsp:txXfrm>
    </dsp:sp>
    <dsp:sp modelId="{D0E10255-ECCD-41B6-9999-E5C90055D894}">
      <dsp:nvSpPr>
        <dsp:cNvPr id="0" name=""/>
        <dsp:cNvSpPr/>
      </dsp:nvSpPr>
      <dsp:spPr>
        <a:xfrm>
          <a:off x="0" y="143829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544F-BE2F-4BA6-BA5E-383797C7E9FF}">
      <dsp:nvSpPr>
        <dsp:cNvPr id="0" name=""/>
        <dsp:cNvSpPr/>
      </dsp:nvSpPr>
      <dsp:spPr>
        <a:xfrm>
          <a:off x="112795" y="1172612"/>
          <a:ext cx="157913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Importaciones</a:t>
          </a:r>
          <a:endParaRPr lang="es-CO" sz="1800" kern="1200" dirty="0"/>
        </a:p>
      </dsp:txBody>
      <dsp:txXfrm>
        <a:off x="138734" y="1198551"/>
        <a:ext cx="152726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D3F1-7122-4D16-A757-A276346058D0}">
      <dsp:nvSpPr>
        <dsp:cNvPr id="0" name=""/>
        <dsp:cNvSpPr/>
      </dsp:nvSpPr>
      <dsp:spPr>
        <a:xfrm>
          <a:off x="0" y="62181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AB41-6D57-4D27-8709-D56BF26D839B}">
      <dsp:nvSpPr>
        <dsp:cNvPr id="0" name=""/>
        <dsp:cNvSpPr/>
      </dsp:nvSpPr>
      <dsp:spPr>
        <a:xfrm>
          <a:off x="112795" y="356131"/>
          <a:ext cx="157913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Exportaciones</a:t>
          </a:r>
          <a:endParaRPr lang="es-CO" sz="1800" kern="1200" dirty="0"/>
        </a:p>
      </dsp:txBody>
      <dsp:txXfrm>
        <a:off x="138734" y="382070"/>
        <a:ext cx="1527260" cy="479482"/>
      </dsp:txXfrm>
    </dsp:sp>
    <dsp:sp modelId="{D0E10255-ECCD-41B6-9999-E5C90055D894}">
      <dsp:nvSpPr>
        <dsp:cNvPr id="0" name=""/>
        <dsp:cNvSpPr/>
      </dsp:nvSpPr>
      <dsp:spPr>
        <a:xfrm>
          <a:off x="0" y="1438292"/>
          <a:ext cx="225591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544F-BE2F-4BA6-BA5E-383797C7E9FF}">
      <dsp:nvSpPr>
        <dsp:cNvPr id="0" name=""/>
        <dsp:cNvSpPr/>
      </dsp:nvSpPr>
      <dsp:spPr>
        <a:xfrm>
          <a:off x="112795" y="1172612"/>
          <a:ext cx="157913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Importaciones</a:t>
          </a:r>
          <a:endParaRPr lang="es-CO" sz="1800" kern="1200" dirty="0"/>
        </a:p>
      </dsp:txBody>
      <dsp:txXfrm>
        <a:off x="138734" y="1198551"/>
        <a:ext cx="1527260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D3F1-7122-4D16-A757-A276346058D0}">
      <dsp:nvSpPr>
        <dsp:cNvPr id="0" name=""/>
        <dsp:cNvSpPr/>
      </dsp:nvSpPr>
      <dsp:spPr>
        <a:xfrm>
          <a:off x="0" y="365311"/>
          <a:ext cx="22559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AB41-6D57-4D27-8709-D56BF26D839B}">
      <dsp:nvSpPr>
        <dsp:cNvPr id="0" name=""/>
        <dsp:cNvSpPr/>
      </dsp:nvSpPr>
      <dsp:spPr>
        <a:xfrm>
          <a:off x="112795" y="143911"/>
          <a:ext cx="157913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Exportaciones</a:t>
          </a:r>
          <a:endParaRPr lang="es-CO" sz="1500" kern="1200" dirty="0"/>
        </a:p>
      </dsp:txBody>
      <dsp:txXfrm>
        <a:off x="134411" y="165527"/>
        <a:ext cx="1535906" cy="399568"/>
      </dsp:txXfrm>
    </dsp:sp>
    <dsp:sp modelId="{D0E10255-ECCD-41B6-9999-E5C90055D894}">
      <dsp:nvSpPr>
        <dsp:cNvPr id="0" name=""/>
        <dsp:cNvSpPr/>
      </dsp:nvSpPr>
      <dsp:spPr>
        <a:xfrm>
          <a:off x="0" y="1045712"/>
          <a:ext cx="22559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544F-BE2F-4BA6-BA5E-383797C7E9FF}">
      <dsp:nvSpPr>
        <dsp:cNvPr id="0" name=""/>
        <dsp:cNvSpPr/>
      </dsp:nvSpPr>
      <dsp:spPr>
        <a:xfrm>
          <a:off x="112795" y="824311"/>
          <a:ext cx="157913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Importaciones</a:t>
          </a:r>
          <a:endParaRPr lang="es-CO" sz="1500" kern="1200" dirty="0"/>
        </a:p>
      </dsp:txBody>
      <dsp:txXfrm>
        <a:off x="134411" y="845927"/>
        <a:ext cx="1535906" cy="399568"/>
      </dsp:txXfrm>
    </dsp:sp>
    <dsp:sp modelId="{7AE80F84-12B2-4258-8054-50A48555A5E8}">
      <dsp:nvSpPr>
        <dsp:cNvPr id="0" name=""/>
        <dsp:cNvSpPr/>
      </dsp:nvSpPr>
      <dsp:spPr>
        <a:xfrm>
          <a:off x="0" y="1726112"/>
          <a:ext cx="22559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32478-043C-447D-801D-DD51499487EC}">
      <dsp:nvSpPr>
        <dsp:cNvPr id="0" name=""/>
        <dsp:cNvSpPr/>
      </dsp:nvSpPr>
      <dsp:spPr>
        <a:xfrm>
          <a:off x="112795" y="1504712"/>
          <a:ext cx="157913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8" tIns="0" rIns="5968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Balanza Comercial</a:t>
          </a:r>
          <a:endParaRPr lang="es-CO" sz="1500" kern="1200" dirty="0"/>
        </a:p>
      </dsp:txBody>
      <dsp:txXfrm>
        <a:off x="134411" y="1526328"/>
        <a:ext cx="1535906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A9B2B-D4F0-491A-9CA7-4C67CF57FDED}">
      <dsp:nvSpPr>
        <dsp:cNvPr id="0" name=""/>
        <dsp:cNvSpPr/>
      </dsp:nvSpPr>
      <dsp:spPr>
        <a:xfrm>
          <a:off x="1323611" y="1514866"/>
          <a:ext cx="976840" cy="976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Registro</a:t>
          </a:r>
          <a:endParaRPr lang="es-CO" sz="1800" kern="1200" dirty="0"/>
        </a:p>
      </dsp:txBody>
      <dsp:txXfrm>
        <a:off x="1371296" y="1562551"/>
        <a:ext cx="881470" cy="881470"/>
      </dsp:txXfrm>
    </dsp:sp>
    <dsp:sp modelId="{F153F1FA-A5F8-4EA6-BD33-208772DBD7DD}">
      <dsp:nvSpPr>
        <dsp:cNvPr id="0" name=""/>
        <dsp:cNvSpPr/>
      </dsp:nvSpPr>
      <dsp:spPr>
        <a:xfrm rot="16200000">
          <a:off x="1469425" y="1172259"/>
          <a:ext cx="6852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521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F5F99-FAFD-43E2-9A61-84DB45C9BC0E}">
      <dsp:nvSpPr>
        <dsp:cNvPr id="0" name=""/>
        <dsp:cNvSpPr/>
      </dsp:nvSpPr>
      <dsp:spPr>
        <a:xfrm>
          <a:off x="1484790" y="175169"/>
          <a:ext cx="654483" cy="6544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Email</a:t>
          </a:r>
          <a:endParaRPr lang="es-CO" sz="1700" kern="1200" dirty="0"/>
        </a:p>
      </dsp:txBody>
      <dsp:txXfrm>
        <a:off x="1516739" y="207118"/>
        <a:ext cx="590585" cy="590585"/>
      </dsp:txXfrm>
    </dsp:sp>
    <dsp:sp modelId="{72DA1CE3-0ECE-4887-AA59-917E99D13DE8}">
      <dsp:nvSpPr>
        <dsp:cNvPr id="0" name=""/>
        <dsp:cNvSpPr/>
      </dsp:nvSpPr>
      <dsp:spPr>
        <a:xfrm rot="1800000">
          <a:off x="2263004" y="2425033"/>
          <a:ext cx="5590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902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2BF74-80F4-4C67-AB7B-D3E04C736985}">
      <dsp:nvSpPr>
        <dsp:cNvPr id="0" name=""/>
        <dsp:cNvSpPr/>
      </dsp:nvSpPr>
      <dsp:spPr>
        <a:xfrm>
          <a:off x="2784586" y="2426482"/>
          <a:ext cx="654483" cy="6544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Código de verificación</a:t>
          </a:r>
          <a:endParaRPr lang="es-CO" sz="900" kern="1200" dirty="0"/>
        </a:p>
      </dsp:txBody>
      <dsp:txXfrm>
        <a:off x="2816535" y="2458431"/>
        <a:ext cx="590585" cy="590585"/>
      </dsp:txXfrm>
    </dsp:sp>
    <dsp:sp modelId="{25002CA7-2148-4609-8791-DE4967871352}">
      <dsp:nvSpPr>
        <dsp:cNvPr id="0" name=""/>
        <dsp:cNvSpPr/>
      </dsp:nvSpPr>
      <dsp:spPr>
        <a:xfrm rot="9000000">
          <a:off x="802029" y="2425033"/>
          <a:ext cx="5590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902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BF359-A320-4C51-9C2B-56B58A0F6CBA}">
      <dsp:nvSpPr>
        <dsp:cNvPr id="0" name=""/>
        <dsp:cNvSpPr/>
      </dsp:nvSpPr>
      <dsp:spPr>
        <a:xfrm>
          <a:off x="184994" y="2426482"/>
          <a:ext cx="654483" cy="6544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Nombre</a:t>
          </a:r>
          <a:endParaRPr lang="es-CO" sz="1200" kern="1200" dirty="0"/>
        </a:p>
      </dsp:txBody>
      <dsp:txXfrm>
        <a:off x="216943" y="2458431"/>
        <a:ext cx="590585" cy="5905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2ABB8-D7FD-4E0D-B336-0AE5F8C2239F}">
      <dsp:nvSpPr>
        <dsp:cNvPr id="0" name=""/>
        <dsp:cNvSpPr/>
      </dsp:nvSpPr>
      <dsp:spPr>
        <a:xfrm>
          <a:off x="0" y="33263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7F6E3-381C-4E8F-B045-50EF0980406D}">
      <dsp:nvSpPr>
        <dsp:cNvPr id="0" name=""/>
        <dsp:cNvSpPr/>
      </dsp:nvSpPr>
      <dsp:spPr>
        <a:xfrm>
          <a:off x="289058" y="176947"/>
          <a:ext cx="4486098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TLC México</a:t>
          </a:r>
          <a:endParaRPr lang="es-CO" sz="1800" kern="1200" dirty="0"/>
        </a:p>
      </dsp:txBody>
      <dsp:txXfrm>
        <a:off x="302027" y="189916"/>
        <a:ext cx="4460160" cy="239742"/>
      </dsp:txXfrm>
    </dsp:sp>
    <dsp:sp modelId="{87DE9B3A-3946-4E0F-9FC4-F1EF81FEA9B1}">
      <dsp:nvSpPr>
        <dsp:cNvPr id="0" name=""/>
        <dsp:cNvSpPr/>
      </dsp:nvSpPr>
      <dsp:spPr>
        <a:xfrm>
          <a:off x="0" y="74087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C7C4-760D-4152-907C-3E29B4675B7D}">
      <dsp:nvSpPr>
        <dsp:cNvPr id="0" name=""/>
        <dsp:cNvSpPr/>
      </dsp:nvSpPr>
      <dsp:spPr>
        <a:xfrm>
          <a:off x="320435" y="608038"/>
          <a:ext cx="4486098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TLC Triangulo norte (Centro América)</a:t>
          </a:r>
          <a:endParaRPr lang="es-CO" sz="1800" kern="1200" dirty="0"/>
        </a:p>
      </dsp:txBody>
      <dsp:txXfrm>
        <a:off x="333404" y="621007"/>
        <a:ext cx="4460160" cy="239742"/>
      </dsp:txXfrm>
    </dsp:sp>
    <dsp:sp modelId="{06BEACD5-2DAB-4C7A-97D6-428EFA9BA2F4}">
      <dsp:nvSpPr>
        <dsp:cNvPr id="0" name=""/>
        <dsp:cNvSpPr/>
      </dsp:nvSpPr>
      <dsp:spPr>
        <a:xfrm>
          <a:off x="0" y="114911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59527-CBA0-43FA-BF4C-2EA760D12D19}">
      <dsp:nvSpPr>
        <dsp:cNvPr id="0" name=""/>
        <dsp:cNvSpPr/>
      </dsp:nvSpPr>
      <dsp:spPr>
        <a:xfrm>
          <a:off x="320435" y="1016278"/>
          <a:ext cx="4486098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CAN</a:t>
          </a:r>
          <a:endParaRPr lang="es-CO" sz="1800" kern="1200" dirty="0"/>
        </a:p>
      </dsp:txBody>
      <dsp:txXfrm>
        <a:off x="333404" y="1029247"/>
        <a:ext cx="4460160" cy="239742"/>
      </dsp:txXfrm>
    </dsp:sp>
    <dsp:sp modelId="{C348796A-7EE6-46D6-8871-2743C2755C64}">
      <dsp:nvSpPr>
        <dsp:cNvPr id="0" name=""/>
        <dsp:cNvSpPr/>
      </dsp:nvSpPr>
      <dsp:spPr>
        <a:xfrm>
          <a:off x="0" y="155735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CB14B-FC2D-4B3A-8E82-D79AC20A56D8}">
      <dsp:nvSpPr>
        <dsp:cNvPr id="0" name=""/>
        <dsp:cNvSpPr/>
      </dsp:nvSpPr>
      <dsp:spPr>
        <a:xfrm>
          <a:off x="320435" y="1424518"/>
          <a:ext cx="4486098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CARICOM</a:t>
          </a:r>
          <a:endParaRPr lang="es-CO" sz="1800" kern="1200" dirty="0"/>
        </a:p>
      </dsp:txBody>
      <dsp:txXfrm>
        <a:off x="333404" y="1437487"/>
        <a:ext cx="4460160" cy="239742"/>
      </dsp:txXfrm>
    </dsp:sp>
    <dsp:sp modelId="{1033B57E-EC05-42F4-9D2D-F7FFFCED1280}">
      <dsp:nvSpPr>
        <dsp:cNvPr id="0" name=""/>
        <dsp:cNvSpPr/>
      </dsp:nvSpPr>
      <dsp:spPr>
        <a:xfrm>
          <a:off x="0" y="196559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1E9D-7E75-4D1E-9FF0-F45CCD446B82}">
      <dsp:nvSpPr>
        <dsp:cNvPr id="0" name=""/>
        <dsp:cNvSpPr/>
      </dsp:nvSpPr>
      <dsp:spPr>
        <a:xfrm>
          <a:off x="320435" y="1832758"/>
          <a:ext cx="4486098" cy="265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MERCOSUR</a:t>
          </a:r>
          <a:endParaRPr lang="es-CO" sz="1800" kern="1200" dirty="0"/>
        </a:p>
      </dsp:txBody>
      <dsp:txXfrm>
        <a:off x="333404" y="1845727"/>
        <a:ext cx="4460160" cy="239742"/>
      </dsp:txXfrm>
    </dsp:sp>
    <dsp:sp modelId="{578BE5D9-AA01-4E91-A646-C1EBE88D8B1B}">
      <dsp:nvSpPr>
        <dsp:cNvPr id="0" name=""/>
        <dsp:cNvSpPr/>
      </dsp:nvSpPr>
      <dsp:spPr>
        <a:xfrm>
          <a:off x="0" y="237383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66D32-DFE1-49B9-BC82-F7CBD455DF23}">
      <dsp:nvSpPr>
        <dsp:cNvPr id="0" name=""/>
        <dsp:cNvSpPr/>
      </dsp:nvSpPr>
      <dsp:spPr>
        <a:xfrm>
          <a:off x="320435" y="2240998"/>
          <a:ext cx="4486098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TLC EFTA</a:t>
          </a:r>
          <a:endParaRPr lang="es-CO" sz="1800" kern="1200" dirty="0"/>
        </a:p>
      </dsp:txBody>
      <dsp:txXfrm>
        <a:off x="333404" y="2253967"/>
        <a:ext cx="4460160" cy="239742"/>
      </dsp:txXfrm>
    </dsp:sp>
    <dsp:sp modelId="{F5C98746-3EF0-456C-8AC4-18E7EFEF7F75}">
      <dsp:nvSpPr>
        <dsp:cNvPr id="0" name=""/>
        <dsp:cNvSpPr/>
      </dsp:nvSpPr>
      <dsp:spPr>
        <a:xfrm>
          <a:off x="0" y="278207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72D9F-6793-47F5-9786-2D9A8188D21F}">
      <dsp:nvSpPr>
        <dsp:cNvPr id="0" name=""/>
        <dsp:cNvSpPr/>
      </dsp:nvSpPr>
      <dsp:spPr>
        <a:xfrm>
          <a:off x="320435" y="2649238"/>
          <a:ext cx="4486098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TLC CANADÁ</a:t>
          </a:r>
          <a:endParaRPr lang="es-CO" sz="1800" kern="1200" dirty="0"/>
        </a:p>
      </dsp:txBody>
      <dsp:txXfrm>
        <a:off x="333404" y="2662207"/>
        <a:ext cx="4460160" cy="239742"/>
      </dsp:txXfrm>
    </dsp:sp>
    <dsp:sp modelId="{2860016D-5C1D-47A4-8B54-0D822DB8EE4F}">
      <dsp:nvSpPr>
        <dsp:cNvPr id="0" name=""/>
        <dsp:cNvSpPr/>
      </dsp:nvSpPr>
      <dsp:spPr>
        <a:xfrm>
          <a:off x="0" y="319031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D0188-E738-4018-870B-076CAC52336E}">
      <dsp:nvSpPr>
        <dsp:cNvPr id="0" name=""/>
        <dsp:cNvSpPr/>
      </dsp:nvSpPr>
      <dsp:spPr>
        <a:xfrm>
          <a:off x="320435" y="3057478"/>
          <a:ext cx="4486098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TLC EEUU</a:t>
          </a:r>
          <a:endParaRPr lang="es-CO" sz="1800" kern="1200" dirty="0"/>
        </a:p>
      </dsp:txBody>
      <dsp:txXfrm>
        <a:off x="333404" y="3070447"/>
        <a:ext cx="4460160" cy="239742"/>
      </dsp:txXfrm>
    </dsp:sp>
    <dsp:sp modelId="{1416CA05-25E8-4843-A476-EA462E5979D8}">
      <dsp:nvSpPr>
        <dsp:cNvPr id="0" name=""/>
        <dsp:cNvSpPr/>
      </dsp:nvSpPr>
      <dsp:spPr>
        <a:xfrm>
          <a:off x="0" y="359855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74DCC-2378-449A-86C1-6E28C8486146}">
      <dsp:nvSpPr>
        <dsp:cNvPr id="0" name=""/>
        <dsp:cNvSpPr/>
      </dsp:nvSpPr>
      <dsp:spPr>
        <a:xfrm>
          <a:off x="320435" y="3465718"/>
          <a:ext cx="4486098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AAP VENEZUELA</a:t>
          </a:r>
          <a:endParaRPr lang="es-CO" sz="1800" kern="1200" dirty="0"/>
        </a:p>
      </dsp:txBody>
      <dsp:txXfrm>
        <a:off x="333404" y="3478687"/>
        <a:ext cx="4460160" cy="239742"/>
      </dsp:txXfrm>
    </dsp:sp>
    <dsp:sp modelId="{75B42FBB-87A2-4E08-97F1-B8CEDA648D33}">
      <dsp:nvSpPr>
        <dsp:cNvPr id="0" name=""/>
        <dsp:cNvSpPr/>
      </dsp:nvSpPr>
      <dsp:spPr>
        <a:xfrm>
          <a:off x="0" y="4006798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E06A-66CD-4CAF-80F7-ECAFD9C19A6B}">
      <dsp:nvSpPr>
        <dsp:cNvPr id="0" name=""/>
        <dsp:cNvSpPr/>
      </dsp:nvSpPr>
      <dsp:spPr>
        <a:xfrm>
          <a:off x="320435" y="3873958"/>
          <a:ext cx="4486098" cy="265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TCL CHILE</a:t>
          </a:r>
          <a:endParaRPr lang="es-CO" sz="1800" kern="1200" dirty="0"/>
        </a:p>
      </dsp:txBody>
      <dsp:txXfrm>
        <a:off x="333404" y="3886927"/>
        <a:ext cx="4460160" cy="239742"/>
      </dsp:txXfrm>
    </dsp:sp>
    <dsp:sp modelId="{1CA098D2-52C9-4BA2-AAA5-68DF42D79C7E}">
      <dsp:nvSpPr>
        <dsp:cNvPr id="0" name=""/>
        <dsp:cNvSpPr/>
      </dsp:nvSpPr>
      <dsp:spPr>
        <a:xfrm>
          <a:off x="0" y="4625416"/>
          <a:ext cx="6408712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A19C9-40E1-4762-A0A8-A67AEBB6597D}">
      <dsp:nvSpPr>
        <dsp:cNvPr id="0" name=""/>
        <dsp:cNvSpPr/>
      </dsp:nvSpPr>
      <dsp:spPr>
        <a:xfrm>
          <a:off x="320435" y="4282198"/>
          <a:ext cx="4486098" cy="47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4" tIns="0" rIns="169564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TLC Unión Europea</a:t>
          </a:r>
        </a:p>
      </dsp:txBody>
      <dsp:txXfrm>
        <a:off x="343674" y="4305437"/>
        <a:ext cx="4439620" cy="42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0.5447</cdr:x>
      <cdr:y>0.86277</cdr:y>
    </cdr:from>
    <cdr:to>
      <cdr:x>0.9905</cdr:x>
      <cdr:y>0.98428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754947" y="3176199"/>
          <a:ext cx="2254795" cy="447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s-CO" sz="1000"/>
            <a:t> Fuente:  TARDE MAP</a:t>
          </a:r>
        </a:p>
        <a:p xmlns:a="http://schemas.openxmlformats.org/drawingml/2006/main">
          <a:pPr algn="r"/>
          <a:r>
            <a:rPr lang="es-CO" sz="1000"/>
            <a:t>Elaboró: OAI - MADR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0.05317</cdr:x>
      <cdr:y>0.86535</cdr:y>
    </cdr:from>
    <cdr:to>
      <cdr:x>0.49898</cdr:x>
      <cdr:y>0.98686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47651" y="2509839"/>
          <a:ext cx="207645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000"/>
            <a:t>Fuente: TARDE MAP</a:t>
          </a:r>
        </a:p>
        <a:p xmlns:a="http://schemas.openxmlformats.org/drawingml/2006/main">
          <a:r>
            <a:rPr lang="es-CO" sz="1000"/>
            <a:t>Elaboró: OAI - MADR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0.05317</cdr:x>
      <cdr:y>0.86535</cdr:y>
    </cdr:from>
    <cdr:to>
      <cdr:x>0.49898</cdr:x>
      <cdr:y>0.98686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47651" y="2509839"/>
          <a:ext cx="207645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000"/>
            <a:t>Fuente: TARDE MAP</a:t>
          </a:r>
        </a:p>
        <a:p xmlns:a="http://schemas.openxmlformats.org/drawingml/2006/main">
          <a:r>
            <a:rPr lang="es-CO" sz="1000"/>
            <a:t>Elaboró: OAI - MADR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0.55419</cdr:x>
      <cdr:y>0.8759</cdr:y>
    </cdr:from>
    <cdr:to>
      <cdr:x>1</cdr:x>
      <cdr:y>0.99741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802969" y="3224561"/>
          <a:ext cx="2254807" cy="4473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s-CO" sz="1000"/>
            <a:t>Fuente:  TARDE MAP</a:t>
          </a:r>
        </a:p>
        <a:p xmlns:a="http://schemas.openxmlformats.org/drawingml/2006/main">
          <a:pPr algn="r"/>
          <a:r>
            <a:rPr lang="es-CO" sz="1000"/>
            <a:t>Elaboró: OAI - MADR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0.5447</cdr:x>
      <cdr:y>0.86277</cdr:y>
    </cdr:from>
    <cdr:to>
      <cdr:x>0.9905</cdr:x>
      <cdr:y>0.98428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754947" y="3176199"/>
          <a:ext cx="2254795" cy="447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s-CO" sz="1000"/>
            <a:t> Fuente:  TARDE MAP</a:t>
          </a:r>
        </a:p>
        <a:p xmlns:a="http://schemas.openxmlformats.org/drawingml/2006/main">
          <a:pPr algn="r"/>
          <a:r>
            <a:rPr lang="es-CO" sz="1000"/>
            <a:t>Elaboró: OAI - MADR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0.05317</cdr:x>
      <cdr:y>0.86535</cdr:y>
    </cdr:from>
    <cdr:to>
      <cdr:x>0.49898</cdr:x>
      <cdr:y>0.98686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47651" y="2509839"/>
          <a:ext cx="207645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000"/>
            <a:t>Fuente: TARDE MAP</a:t>
          </a:r>
        </a:p>
        <a:p xmlns:a="http://schemas.openxmlformats.org/drawingml/2006/main">
          <a:r>
            <a:rPr lang="es-CO" sz="1000"/>
            <a:t>Elaboró: OAI - MADR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0.05317</cdr:x>
      <cdr:y>0.86535</cdr:y>
    </cdr:from>
    <cdr:to>
      <cdr:x>0.49898</cdr:x>
      <cdr:y>0.98686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47651" y="2509839"/>
          <a:ext cx="207645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000"/>
            <a:t>Fuente: TARDE MAP</a:t>
          </a:r>
        </a:p>
        <a:p xmlns:a="http://schemas.openxmlformats.org/drawingml/2006/main">
          <a:r>
            <a:rPr lang="es-CO" sz="1000"/>
            <a:t>Elaboró: OAI - MADR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0.55419</cdr:x>
      <cdr:y>0.8759</cdr:y>
    </cdr:from>
    <cdr:to>
      <cdr:x>1</cdr:x>
      <cdr:y>0.99741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802969" y="3224561"/>
          <a:ext cx="2254807" cy="4473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s-CO" sz="1000"/>
            <a:t>Fuente:  TARDE MAP</a:t>
          </a:r>
        </a:p>
        <a:p xmlns:a="http://schemas.openxmlformats.org/drawingml/2006/main">
          <a:pPr algn="r"/>
          <a:r>
            <a:rPr lang="es-CO" sz="1000"/>
            <a:t>Elaboró: OAI - MADR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66498-0036-489F-A3C4-C636A8B828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56E3A-7D2E-4E91-A253-B7C65358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5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10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383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32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849C-48CC-4063-A0A5-FA67D8BAD6EF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0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6D5-361A-4BA4-AA35-064F8A84ABBE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00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6D5-361A-4BA4-AA35-064F8A84ABBE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53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6D5-361A-4BA4-AA35-064F8A84ABBE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14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849C-48CC-4063-A0A5-FA67D8BAD6EF}" type="slidenum">
              <a:rPr lang="es-CO" smtClean="0"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900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849C-48CC-4063-A0A5-FA67D8BAD6EF}" type="slidenum">
              <a:rPr lang="es-CO" smtClean="0"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4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64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1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01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8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961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D095-25E0-4549-99C1-9FF9EF6C5EC1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2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1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3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07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0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6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4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1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47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6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8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6176-AC6C-46B7-8A7F-BDBAF474E34C}" type="datetimeFigureOut">
              <a:rPr lang="es-CO" smtClean="0"/>
              <a:t>09/01/2015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912E-3700-4CE1-B38E-BFCC7D3DCB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3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maps.google.com/maps?ll=25,0&amp;z=1&amp;t=m&amp;hl=es-CO&amp;gl=US&amp;mapclient=apiv3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maps.google.com/maps?ll=25,0&amp;z=1&amp;t=m&amp;hl=es-CO&amp;gl=US&amp;mapclient=apiv3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maps.google.com/maps?ll=25,0&amp;z=1&amp;t=m&amp;hl=es-CO&amp;gl=US&amp;mapclient=apiv3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maps.google.com/maps?ll=25,0&amp;z=1&amp;t=m&amp;hl=es-CO&amp;gl=US&amp;mapclient=apiv3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2192" y="313003"/>
            <a:ext cx="7772400" cy="1470025"/>
          </a:xfrm>
        </p:spPr>
        <p:txBody>
          <a:bodyPr/>
          <a:lstStyle/>
          <a:p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Agenda 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72192" y="1844824"/>
            <a:ext cx="8136904" cy="3528392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s-CO" sz="2800" dirty="0">
                <a:solidFill>
                  <a:schemeClr val="bg1">
                    <a:lumMod val="65000"/>
                  </a:schemeClr>
                </a:solidFill>
              </a:rPr>
              <a:t>Instrumentos de política de comercio exterior del sector agropecuario. 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s-CO" sz="2800" dirty="0" err="1">
                <a:solidFill>
                  <a:schemeClr val="bg1">
                    <a:lumMod val="65000"/>
                  </a:schemeClr>
                </a:solidFill>
              </a:rPr>
              <a:t>Expomilano</a:t>
            </a:r>
            <a:r>
              <a:rPr lang="es-CO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s-CO" sz="2800" dirty="0">
                <a:solidFill>
                  <a:schemeClr val="bg1">
                    <a:lumMod val="65000"/>
                  </a:schemeClr>
                </a:solidFill>
              </a:rPr>
              <a:t>Ejercicio práctico de utilización de herramientas e información de comercio exterior.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s-CO" sz="2800" dirty="0"/>
              <a:t>Metodología de priorización de productos y mercados.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s-CO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6974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5" t="41384" r="33862" b="31300"/>
          <a:stretch/>
        </p:blipFill>
        <p:spPr bwMode="auto">
          <a:xfrm>
            <a:off x="1651631" y="1544179"/>
            <a:ext cx="8292675" cy="326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TRADE MAP ITC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8688288" y="1045024"/>
            <a:ext cx="1144900" cy="57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SA 10</a:t>
            </a:r>
            <a:endParaRPr lang="es-CO" sz="2700" dirty="0"/>
          </a:p>
        </p:txBody>
      </p:sp>
      <p:sp>
        <p:nvSpPr>
          <p:cNvPr id="7" name="6 Rectángulo"/>
          <p:cNvSpPr/>
          <p:nvPr/>
        </p:nvSpPr>
        <p:spPr>
          <a:xfrm flipH="1">
            <a:off x="2219554" y="620689"/>
            <a:ext cx="1144900" cy="379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9" name="8 Rectángulo"/>
          <p:cNvSpPr/>
          <p:nvPr/>
        </p:nvSpPr>
        <p:spPr>
          <a:xfrm flipH="1">
            <a:off x="6528048" y="5263613"/>
            <a:ext cx="1654157" cy="685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Periodo y otros criterios</a:t>
            </a:r>
          </a:p>
        </p:txBody>
      </p:sp>
      <p:sp>
        <p:nvSpPr>
          <p:cNvPr id="10" name="9 Rectángulo"/>
          <p:cNvSpPr/>
          <p:nvPr/>
        </p:nvSpPr>
        <p:spPr>
          <a:xfrm flipH="1">
            <a:off x="7037305" y="1592821"/>
            <a:ext cx="1144900" cy="430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Entrada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8519194" y="1663421"/>
            <a:ext cx="602507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5797968" y="4653137"/>
            <a:ext cx="834479" cy="1002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4007768" y="4915773"/>
            <a:ext cx="1144900" cy="57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Salida</a:t>
            </a:r>
            <a:endParaRPr lang="es-CO" sz="2700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3364454" y="1000112"/>
            <a:ext cx="936104" cy="544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5080660" y="3789040"/>
            <a:ext cx="727308" cy="1126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7464152" y="1959881"/>
            <a:ext cx="0" cy="1010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3" r="27773" b="69582"/>
          <a:stretch/>
        </p:blipFill>
        <p:spPr bwMode="auto">
          <a:xfrm>
            <a:off x="1693970" y="1398291"/>
            <a:ext cx="8794519" cy="208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TRADE MAP ITC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5665556" y="960097"/>
            <a:ext cx="1144900" cy="57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Entrada</a:t>
            </a:r>
            <a:endParaRPr lang="es-CO" sz="2700" dirty="0"/>
          </a:p>
        </p:txBody>
      </p:sp>
      <p:sp>
        <p:nvSpPr>
          <p:cNvPr id="7" name="6 Rectángulo"/>
          <p:cNvSpPr/>
          <p:nvPr/>
        </p:nvSpPr>
        <p:spPr>
          <a:xfrm flipH="1">
            <a:off x="1707126" y="673314"/>
            <a:ext cx="1144900" cy="379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SA 10</a:t>
            </a:r>
          </a:p>
        </p:txBody>
      </p:sp>
      <p:sp>
        <p:nvSpPr>
          <p:cNvPr id="8" name="7 Rectángulo"/>
          <p:cNvSpPr/>
          <p:nvPr/>
        </p:nvSpPr>
        <p:spPr>
          <a:xfrm flipH="1">
            <a:off x="4663068" y="4941168"/>
            <a:ext cx="2468565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Variables y Criterios</a:t>
            </a:r>
          </a:p>
          <a:p>
            <a:r>
              <a:rPr lang="es-CO" dirty="0"/>
              <a:t>Producto, país, desagregación, valores, volumen</a:t>
            </a:r>
          </a:p>
          <a:p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4691336" y="1398289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519936" y="1501036"/>
            <a:ext cx="2595902" cy="1423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8184232" y="960096"/>
            <a:ext cx="1144900" cy="57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Salida</a:t>
            </a:r>
            <a:endParaRPr lang="es-CO" sz="2700" dirty="0"/>
          </a:p>
        </p:txBody>
      </p:sp>
      <p:cxnSp>
        <p:nvCxnSpPr>
          <p:cNvPr id="19" name="18 Conector recto de flecha"/>
          <p:cNvCxnSpPr>
            <a:stCxn id="7" idx="2"/>
          </p:cNvCxnSpPr>
          <p:nvPr/>
        </p:nvCxnSpPr>
        <p:spPr>
          <a:xfrm>
            <a:off x="2279576" y="1052737"/>
            <a:ext cx="685616" cy="896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8" idx="0"/>
          </p:cNvCxnSpPr>
          <p:nvPr/>
        </p:nvCxnSpPr>
        <p:spPr>
          <a:xfrm flipH="1" flipV="1">
            <a:off x="4691337" y="3457774"/>
            <a:ext cx="1206013" cy="1483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8" idx="0"/>
          </p:cNvCxnSpPr>
          <p:nvPr/>
        </p:nvCxnSpPr>
        <p:spPr>
          <a:xfrm flipH="1" flipV="1">
            <a:off x="3431705" y="3457774"/>
            <a:ext cx="2465645" cy="1483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0"/>
          </p:cNvCxnSpPr>
          <p:nvPr/>
        </p:nvCxnSpPr>
        <p:spPr>
          <a:xfrm flipV="1">
            <a:off x="5897349" y="3486504"/>
            <a:ext cx="0" cy="1454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8" idx="0"/>
          </p:cNvCxnSpPr>
          <p:nvPr/>
        </p:nvCxnSpPr>
        <p:spPr>
          <a:xfrm flipV="1">
            <a:off x="5897350" y="3356992"/>
            <a:ext cx="1234283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8" idx="0"/>
          </p:cNvCxnSpPr>
          <p:nvPr/>
        </p:nvCxnSpPr>
        <p:spPr>
          <a:xfrm flipV="1">
            <a:off x="5897350" y="3457774"/>
            <a:ext cx="2502907" cy="1483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8" idx="0"/>
          </p:cNvCxnSpPr>
          <p:nvPr/>
        </p:nvCxnSpPr>
        <p:spPr>
          <a:xfrm flipV="1">
            <a:off x="5897350" y="3457774"/>
            <a:ext cx="3583027" cy="1483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TRADE MAP ITC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" r="53000" b="69290"/>
          <a:stretch/>
        </p:blipFill>
        <p:spPr bwMode="auto">
          <a:xfrm>
            <a:off x="1919536" y="908720"/>
            <a:ext cx="778259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769646" y="4558284"/>
            <a:ext cx="8427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accent3"/>
                </a:solidFill>
                <a:latin typeface="Century Gothic" pitchFamily="34" charset="0"/>
                <a:ea typeface="+mj-ea"/>
                <a:cs typeface="+mj-cs"/>
              </a:rPr>
              <a:t>Otras herramientas de análisis</a:t>
            </a:r>
          </a:p>
          <a:p>
            <a:endParaRPr lang="es-CO" dirty="0"/>
          </a:p>
          <a:p>
            <a:r>
              <a:rPr lang="es-CO" dirty="0"/>
              <a:t>Market Access Map (aranceles ), </a:t>
            </a:r>
            <a:r>
              <a:rPr lang="es-CO" dirty="0" err="1"/>
              <a:t>Investment</a:t>
            </a:r>
            <a:r>
              <a:rPr lang="es-CO" dirty="0"/>
              <a:t> Map (IED XM) y Estudios de análisis de mercado y cursos gratuitos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 flipH="1">
            <a:off x="3863752" y="3580634"/>
            <a:ext cx="4968552" cy="861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Dato, BC, participación, tasa de crecimiento, posición relativa en el comercio mundial, %CI, Arancel aplicado.</a:t>
            </a:r>
          </a:p>
        </p:txBody>
      </p:sp>
      <p:cxnSp>
        <p:nvCxnSpPr>
          <p:cNvPr id="14" name="13 Conector recto de flecha"/>
          <p:cNvCxnSpPr>
            <a:stCxn id="13" idx="0"/>
          </p:cNvCxnSpPr>
          <p:nvPr/>
        </p:nvCxnSpPr>
        <p:spPr>
          <a:xfrm flipH="1" flipV="1">
            <a:off x="5591944" y="3140969"/>
            <a:ext cx="756084" cy="439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Ejercicio práctico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8400257" y="4079452"/>
            <a:ext cx="1182425" cy="1217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700" dirty="0"/>
              <a:t>CUCI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Clasificación Uniforme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para el Comercio Internacional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052736"/>
            <a:ext cx="38195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5"/>
          <p:cNvSpPr txBox="1"/>
          <p:nvPr/>
        </p:nvSpPr>
        <p:spPr>
          <a:xfrm>
            <a:off x="6122642" y="1052736"/>
            <a:ext cx="39337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Comercio Mundial del producto X 2009-2013</a:t>
            </a:r>
            <a:endParaRPr lang="es-CO" sz="1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10 principales países exportadores (valor , volumen y precio implícito)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10 principales países importadores (valor, volumen y precio implícito)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Balanza comercial (valor)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¿La demanda/oferta esta creciendo?,  ¿en donde esta creciendo más?</a:t>
            </a:r>
          </a:p>
          <a:p>
            <a:pPr algn="just"/>
            <a:endParaRPr lang="es-CO" sz="1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CO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Comercio exterior del producto X 2009-2013</a:t>
            </a: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Valor, volumen y precio implícito de las </a:t>
            </a:r>
            <a:r>
              <a:rPr lang="es-CO" sz="1200" dirty="0" err="1">
                <a:latin typeface="Century Gothic" panose="020B0502020202020204" pitchFamily="34" charset="0"/>
              </a:rPr>
              <a:t>exp</a:t>
            </a:r>
            <a:r>
              <a:rPr lang="es-CO" sz="1200" dirty="0">
                <a:latin typeface="Century Gothic" panose="020B0502020202020204" pitchFamily="34" charset="0"/>
              </a:rPr>
              <a:t>/</a:t>
            </a:r>
            <a:r>
              <a:rPr lang="es-CO" sz="1200" dirty="0" err="1">
                <a:latin typeface="Century Gothic" panose="020B0502020202020204" pitchFamily="34" charset="0"/>
              </a:rPr>
              <a:t>impo</a:t>
            </a:r>
            <a:r>
              <a:rPr lang="es-CO" sz="1200" dirty="0">
                <a:latin typeface="Century Gothic" panose="020B0502020202020204" pitchFamily="34" charset="0"/>
              </a:rPr>
              <a:t> colombianas del producto x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Principales destino/origen de las Exportaciones colombianas del producto x (valor y volumen)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Posición del Colombia como proveedor o importador en los mercados anteriores 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Tasa de crecimiento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2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200" dirty="0">
                <a:latin typeface="Century Gothic" panose="020B0502020202020204" pitchFamily="34" charset="0"/>
              </a:rPr>
              <a:t>Participación del producto x sobre el total exportado/importado por Colombia</a:t>
            </a:r>
          </a:p>
          <a:p>
            <a:pPr algn="just"/>
            <a:endParaRPr lang="es-CO" sz="1400" dirty="0">
              <a:latin typeface="Century Gothic" panose="020B0502020202020204" pitchFamily="34" charset="0"/>
            </a:endParaRPr>
          </a:p>
          <a:p>
            <a:pPr algn="just"/>
            <a:endParaRPr lang="es-CO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76" name="Rectángulo 6"/>
          <p:cNvSpPr>
            <a:spLocks noChangeArrowheads="1"/>
          </p:cNvSpPr>
          <p:nvPr/>
        </p:nvSpPr>
        <p:spPr bwMode="auto">
          <a:xfrm>
            <a:off x="2063552" y="1772816"/>
            <a:ext cx="82089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85763" indent="-385763" algn="just">
              <a:buAutoNum type="arabicPeriod"/>
            </a:pPr>
            <a:r>
              <a:rPr lang="es-CO" sz="2400" dirty="0">
                <a:latin typeface="+mn-lt"/>
              </a:rPr>
              <a:t>Revisión de los ejercicios de priorización realizados en el país:</a:t>
            </a:r>
          </a:p>
          <a:p>
            <a:pPr lvl="1" indent="0" algn="just"/>
            <a:r>
              <a:rPr lang="es-CO" sz="2400" dirty="0">
                <a:latin typeface="+mn-lt"/>
              </a:rPr>
              <a:t>1.1. Metodologías. PROEXPORT, PTP, MADR.</a:t>
            </a:r>
          </a:p>
          <a:p>
            <a:pPr lvl="1" indent="0" algn="just"/>
            <a:r>
              <a:rPr lang="es-CO" sz="2400" dirty="0">
                <a:latin typeface="+mn-lt"/>
              </a:rPr>
              <a:t>1.2. Fortalezas y debilidades.</a:t>
            </a:r>
          </a:p>
          <a:p>
            <a:pPr lvl="1" indent="0" algn="just"/>
            <a:endParaRPr lang="es-CO" sz="2400" dirty="0">
              <a:latin typeface="+mn-lt"/>
            </a:endParaRPr>
          </a:p>
          <a:p>
            <a:pPr marL="385763" indent="-385763" algn="just">
              <a:buFontTx/>
              <a:buAutoNum type="arabicPeriod"/>
            </a:pPr>
            <a:r>
              <a:rPr lang="es-CO" sz="2400" dirty="0">
                <a:latin typeface="+mn-lt"/>
              </a:rPr>
              <a:t>Propuesta de identificación y priorización de productos de la Oficina de Asuntos Internacionales:</a:t>
            </a:r>
          </a:p>
          <a:p>
            <a:pPr lvl="1" indent="0" algn="just"/>
            <a:r>
              <a:rPr lang="es-CO" sz="2400" dirty="0">
                <a:latin typeface="+mn-lt"/>
              </a:rPr>
              <a:t>2.1 Desde la oferta</a:t>
            </a:r>
          </a:p>
          <a:p>
            <a:pPr lvl="1" indent="0" algn="just"/>
            <a:r>
              <a:rPr lang="es-CO" sz="2400" dirty="0">
                <a:latin typeface="+mn-lt"/>
              </a:rPr>
              <a:t>2.2 Desde la demanda</a:t>
            </a:r>
          </a:p>
          <a:p>
            <a:pPr lvl="1" indent="0" algn="just"/>
            <a:endParaRPr lang="es-CO" sz="2400" dirty="0">
              <a:latin typeface="+mn-lt"/>
            </a:endParaRPr>
          </a:p>
          <a:p>
            <a:pPr marL="385763" indent="-385763" algn="just">
              <a:buAutoNum type="arabicPeriod" startAt="3"/>
            </a:pPr>
            <a:r>
              <a:rPr lang="es-CO" sz="2400" dirty="0">
                <a:latin typeface="+mn-lt"/>
              </a:rPr>
              <a:t>Próximos pasos.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39616" y="476673"/>
            <a:ext cx="6065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CONTENIDO</a:t>
            </a:r>
            <a:endParaRPr lang="es-CO" sz="4400" b="1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7921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51408" y="2276872"/>
            <a:ext cx="8440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1.  Ejercicios de priorización e identificación de productos agropecuarios y agroindustriales con potencial exportador realizados en el país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5130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2135560" y="908720"/>
            <a:ext cx="7942194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2000" dirty="0">
                <a:solidFill>
                  <a:schemeClr val="tx1"/>
                </a:solidFill>
              </a:rPr>
              <a:t>Programa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s-CO" sz="2000" dirty="0">
                <a:solidFill>
                  <a:schemeClr val="tx1"/>
                </a:solidFill>
              </a:rPr>
              <a:t>Transformación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CO" sz="2000" dirty="0">
                <a:solidFill>
                  <a:schemeClr val="tx1"/>
                </a:solidFill>
              </a:rPr>
              <a:t>Productiva</a:t>
            </a:r>
          </a:p>
          <a:p>
            <a:endParaRPr lang="es-CO" sz="1600" b="1" dirty="0">
              <a:solidFill>
                <a:schemeClr val="tx1"/>
              </a:solidFill>
            </a:endParaRPr>
          </a:p>
          <a:p>
            <a:r>
              <a:rPr lang="es-CO" sz="1600" b="1" dirty="0">
                <a:solidFill>
                  <a:schemeClr val="tx1"/>
                </a:solidFill>
              </a:rPr>
              <a:t>Objetivo</a:t>
            </a:r>
            <a:r>
              <a:rPr lang="es-CO" sz="1600" dirty="0">
                <a:solidFill>
                  <a:schemeClr val="tx1"/>
                </a:solidFill>
              </a:rPr>
              <a:t>: Identificar</a:t>
            </a:r>
            <a:r>
              <a:rPr lang="es-CO" sz="1600" b="1" dirty="0">
                <a:solidFill>
                  <a:schemeClr val="tx1"/>
                </a:solidFill>
              </a:rPr>
              <a:t> </a:t>
            </a:r>
            <a:r>
              <a:rPr lang="es-CO" sz="1600" dirty="0">
                <a:solidFill>
                  <a:schemeClr val="tx1"/>
                </a:solidFill>
              </a:rPr>
              <a:t>productos</a:t>
            </a:r>
            <a:r>
              <a:rPr lang="es-CO" sz="1600" b="1" dirty="0">
                <a:solidFill>
                  <a:schemeClr val="tx1"/>
                </a:solidFill>
              </a:rPr>
              <a:t> </a:t>
            </a:r>
            <a:r>
              <a:rPr lang="es-CO" sz="1600" dirty="0">
                <a:solidFill>
                  <a:schemeClr val="tx1"/>
                </a:solidFill>
              </a:rPr>
              <a:t>en las que Colombia proyecta convertirse en un proveedor de talla mundial en un horizonte de 15 años.</a:t>
            </a:r>
          </a:p>
          <a:p>
            <a:r>
              <a:rPr lang="es-CO" sz="1600" b="1" dirty="0">
                <a:solidFill>
                  <a:schemeClr val="tx1"/>
                </a:solidFill>
              </a:rPr>
              <a:t>Criterios de Priorización: </a:t>
            </a:r>
            <a:r>
              <a:rPr lang="es-CO" sz="1600" dirty="0">
                <a:solidFill>
                  <a:schemeClr val="tx1"/>
                </a:solidFill>
              </a:rPr>
              <a:t>Atractivo del mercado y competitividad de Colombia</a:t>
            </a:r>
          </a:p>
          <a:p>
            <a:r>
              <a:rPr lang="es-CO" sz="1600" b="1" dirty="0">
                <a:solidFill>
                  <a:schemeClr val="tx1"/>
                </a:solidFill>
              </a:rPr>
              <a:t>Productos hortofrutícolas  priorizados: </a:t>
            </a:r>
            <a:r>
              <a:rPr lang="es-CO" sz="1600" dirty="0">
                <a:solidFill>
                  <a:schemeClr val="tx1"/>
                </a:solidFill>
              </a:rPr>
              <a:t>Piña, Aguacate Hass, Fresa, Mango, Papaya, Ají, Cebolla de bulbo</a:t>
            </a:r>
            <a:r>
              <a:rPr lang="es-CO" sz="1600" b="1" dirty="0">
                <a:solidFill>
                  <a:schemeClr val="tx1"/>
                </a:solidFill>
              </a:rPr>
              <a:t> 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24000" y="3598809"/>
            <a:ext cx="6865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+mj-lt"/>
              </a:rPr>
              <a:t>  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2101374" y="3265522"/>
            <a:ext cx="7942194" cy="23621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Centro de </a:t>
            </a:r>
            <a:r>
              <a:rPr lang="es-CO" sz="2000" dirty="0">
                <a:solidFill>
                  <a:schemeClr val="tx1"/>
                </a:solidFill>
              </a:rPr>
              <a:t>Aprovechamiento de los Acuerdos Comerciales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algn="just"/>
            <a:r>
              <a:rPr lang="es-CO" sz="1600" b="1" dirty="0">
                <a:solidFill>
                  <a:schemeClr val="tx1"/>
                </a:solidFill>
              </a:rPr>
              <a:t>Objetivo</a:t>
            </a:r>
            <a:r>
              <a:rPr lang="es-CO" sz="1600" dirty="0">
                <a:solidFill>
                  <a:schemeClr val="tx1"/>
                </a:solidFill>
              </a:rPr>
              <a:t>: Identificar productos exportables para consolidar el acceso preferencial a los principales socios comerciales, y aprovechar los TLC para potenciar la oferta exportable. </a:t>
            </a:r>
          </a:p>
          <a:p>
            <a:pPr algn="just"/>
            <a:r>
              <a:rPr lang="es-CO" sz="1600" b="1" dirty="0">
                <a:solidFill>
                  <a:schemeClr val="tx1"/>
                </a:solidFill>
              </a:rPr>
              <a:t>Criterios de Priorización: </a:t>
            </a:r>
            <a:r>
              <a:rPr lang="es-CO" sz="1600" dirty="0">
                <a:solidFill>
                  <a:schemeClr val="tx1"/>
                </a:solidFill>
              </a:rPr>
              <a:t>Importaciones crecientes o constantes de los mercados con TLC, exportaciones de Colombia a los mercados con TLC y a otros mercados, mayores a 100 mil USD en promedio, Producción mayor a 10   mil TM / año y capacidad de exportación.</a:t>
            </a:r>
          </a:p>
          <a:p>
            <a:pPr algn="just"/>
            <a:r>
              <a:rPr lang="es-CO" sz="1600" b="1" dirty="0">
                <a:solidFill>
                  <a:schemeClr val="tx1"/>
                </a:solidFill>
              </a:rPr>
              <a:t>Productos priorizados: </a:t>
            </a:r>
            <a:r>
              <a:rPr lang="es-CO" sz="1600" dirty="0">
                <a:solidFill>
                  <a:schemeClr val="tx1"/>
                </a:solidFill>
              </a:rPr>
              <a:t>Listados de productos exportables (consolidación y potenciales) a USA, Canadá, Corea, EFTA,  UE, que está siendo validada con las regiones.</a:t>
            </a:r>
          </a:p>
          <a:p>
            <a:pPr algn="just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8925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969190" y="799969"/>
            <a:ext cx="7942194" cy="1902362"/>
          </a:xfrm>
          <a:prstGeom prst="roundRect">
            <a:avLst/>
          </a:prstGeom>
          <a:solidFill>
            <a:srgbClr val="DAF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tx1"/>
                </a:solidFill>
              </a:rPr>
              <a:t>Proexport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sz="1500" b="1" dirty="0">
                <a:solidFill>
                  <a:schemeClr val="tx1"/>
                </a:solidFill>
              </a:rPr>
              <a:t>Objetivo</a:t>
            </a:r>
            <a:r>
              <a:rPr lang="es-CO" sz="1500" dirty="0">
                <a:solidFill>
                  <a:schemeClr val="tx1"/>
                </a:solidFill>
              </a:rPr>
              <a:t>: Focalizar esfuerzos y recursos para la promoción de las exportaciones no tradicionales colombianas en mercados con potencial </a:t>
            </a:r>
          </a:p>
          <a:p>
            <a:r>
              <a:rPr lang="es-CO" sz="1500" b="1" dirty="0">
                <a:solidFill>
                  <a:schemeClr val="tx1"/>
                </a:solidFill>
              </a:rPr>
              <a:t>Criterios de Priorización: </a:t>
            </a:r>
            <a:r>
              <a:rPr lang="es-CO" sz="1500" dirty="0">
                <a:solidFill>
                  <a:schemeClr val="tx1"/>
                </a:solidFill>
              </a:rPr>
              <a:t>Demanda evidenciada directamente en los mercados a través de las </a:t>
            </a:r>
            <a:r>
              <a:rPr lang="es-CO" sz="1500" dirty="0" err="1">
                <a:solidFill>
                  <a:schemeClr val="tx1"/>
                </a:solidFill>
              </a:rPr>
              <a:t>Oficom</a:t>
            </a:r>
            <a:r>
              <a:rPr lang="es-CO" sz="1500" dirty="0">
                <a:solidFill>
                  <a:schemeClr val="tx1"/>
                </a:solidFill>
              </a:rPr>
              <a:t> e identificación de mercados ponderando aspectos macroeconómicos, sectoriales, comerciales, de acceso  y condiciones logísticas.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134065" y="3012071"/>
            <a:ext cx="6268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latin typeface="+mj-lt"/>
              </a:rPr>
              <a:t>    </a:t>
            </a:r>
            <a:endParaRPr lang="es-CO" sz="1200" dirty="0">
              <a:latin typeface="+mj-lt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24000" y="3598809"/>
            <a:ext cx="6865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+mj-lt"/>
              </a:rPr>
              <a:t>  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1957358" y="3356582"/>
            <a:ext cx="7942194" cy="2448682"/>
          </a:xfrm>
          <a:prstGeom prst="roundRect">
            <a:avLst/>
          </a:prstGeom>
          <a:solidFill>
            <a:srgbClr val="C4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Apuesta Exportadora MADR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sz="1500" b="1" dirty="0">
                <a:solidFill>
                  <a:schemeClr val="tx1"/>
                </a:solidFill>
              </a:rPr>
              <a:t>Objetivo</a:t>
            </a:r>
            <a:r>
              <a:rPr lang="es-CO" sz="1500" dirty="0">
                <a:solidFill>
                  <a:schemeClr val="tx1"/>
                </a:solidFill>
              </a:rPr>
              <a:t>: Identificar los productos y las regiones con las mejores condiciones para lograr acceso permanente al mercado internacional a través del diseño e implementación de políticas de promoción.</a:t>
            </a:r>
          </a:p>
          <a:p>
            <a:pPr algn="just"/>
            <a:r>
              <a:rPr lang="es-CO" sz="1500" b="1" dirty="0">
                <a:solidFill>
                  <a:schemeClr val="tx1"/>
                </a:solidFill>
              </a:rPr>
              <a:t>Criterios de Priorización: </a:t>
            </a:r>
            <a:r>
              <a:rPr lang="es-CO" sz="1500" dirty="0">
                <a:solidFill>
                  <a:schemeClr val="tx1"/>
                </a:solidFill>
              </a:rPr>
              <a:t>Mercado internacional creciente, nichos de mercado, </a:t>
            </a:r>
            <a:r>
              <a:rPr lang="es-ES" sz="1500" dirty="0">
                <a:solidFill>
                  <a:schemeClr val="tx1"/>
                </a:solidFill>
              </a:rPr>
              <a:t>material vegetal disponible, innovación tecnológica en producción, transformación, empaques y transporte, especialización de la producción, cumplimiento de requerimientos de los mercados internacionales (sanitarios y fitosanitarios), sostenibilidad económica, ambiental y social.</a:t>
            </a:r>
          </a:p>
          <a:p>
            <a:pPr algn="just"/>
            <a:endParaRPr lang="es-ES" sz="1500" dirty="0">
              <a:solidFill>
                <a:schemeClr val="tx1"/>
              </a:solidFill>
            </a:endParaRPr>
          </a:p>
          <a:p>
            <a:pPr lvl="0" algn="just"/>
            <a:r>
              <a:rPr lang="es-ES" sz="15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0642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811114" y="1182249"/>
            <a:ext cx="4725144" cy="431788"/>
          </a:xfrm>
          <a:prstGeom prst="rect">
            <a:avLst/>
          </a:prstGeom>
          <a:noFill/>
        </p:spPr>
        <p:txBody>
          <a:bodyPr/>
          <a:lstStyle>
            <a:defPPr>
              <a:defRPr lang="es-CO"/>
            </a:defPPr>
            <a:lvl1pPr algn="ctr">
              <a:spcBef>
                <a:spcPct val="0"/>
              </a:spcBef>
              <a:defRPr sz="2000" b="1">
                <a:solidFill>
                  <a:srgbClr val="6BB23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O" sz="2100" dirty="0"/>
              <a:t>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002806" y="117941"/>
            <a:ext cx="578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7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Productos priorizados MADR </a:t>
            </a:r>
          </a:p>
          <a:p>
            <a:pPr algn="ctr"/>
            <a:r>
              <a:rPr lang="es-CO" sz="27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(Apuesta Exportadora 2006 -2020)</a:t>
            </a:r>
          </a:p>
        </p:txBody>
      </p:sp>
      <p:pic>
        <p:nvPicPr>
          <p:cNvPr id="7170" name="Imagen 6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1755015"/>
            <a:ext cx="6537124" cy="44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237973" y="1262506"/>
            <a:ext cx="554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Concertación </a:t>
            </a:r>
            <a:r>
              <a:rPr lang="es-ES" dirty="0"/>
              <a:t>público y privada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5791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28" name="Picture 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9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" name="AutoShape 10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5" name="Picture 11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2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25" name="AutoShape 13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8" name="Picture 1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5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0" name="Picture 1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1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4" name="Picture 2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9" name="Picture 2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33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58" name="Picture 34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7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62" name="Picture 3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3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2" name="AutoShape 4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4" name="AutoShape 4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6" name="AutoShape 4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8" name="AutoShape 4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72" name="Picture 4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1" name="AutoShape 5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3" name="AutoShape 5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5" name="AutoShape 5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7" name="AutoShape 5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82" name="Picture 5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0" name="AutoShape 6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2" name="AutoShape 6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4" name="AutoShape 6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6" name="AutoShape 6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8" name="AutoShape 6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0" name="AutoShape 7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2" name="AutoShape 7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4" name="AutoShape 7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25" name="Rectangle 7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7" name="AutoShape 7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3" name="Rectangle 7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4" name="AutoShape 7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6" name="Rectangle 7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104" name="Picture 8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9" name="AutoShape 8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43" name="Rectangle 8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48" name="AutoShape 8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57" name="Rectangle 8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1" name="AutoShape 8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3" name="Rectangle 8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4" name="AutoShape 8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5" name="Rectangle 8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6" name="Rectangle 90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7" name="Rectangle 9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8" name="Rectangle 92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9" name="Rectangle 9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0" name="Rectangle 94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1" name="Rectangle 9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3" name="Rectangle 96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4" name="Rectangle 10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12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85800"/>
            <a:endParaRPr lang="es-CO" altLang="es-CO" sz="1350"/>
          </a:p>
        </p:txBody>
      </p:sp>
      <p:pic>
        <p:nvPicPr>
          <p:cNvPr id="1132" name="Picture 108" descr="http://maps.gstatic.com/mapfiles/api-3/images/mapcnt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http://maps.gstatic.com/mapfiles/api-3/images/google_white2.png">
            <a:hlinkClick r:id="rId5" tooltip="Haz clic aquí para visualizar esta zona en Google Map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79" y="-6905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76026" y="2098315"/>
            <a:ext cx="8181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2000" b="1" dirty="0">
                <a:latin typeface="+mj-lt"/>
              </a:rPr>
              <a:t>Programa de Transformación Productiva: </a:t>
            </a:r>
          </a:p>
          <a:p>
            <a:pPr algn="just"/>
            <a:r>
              <a:rPr lang="es-CO" sz="2000" b="1" dirty="0">
                <a:latin typeface="+mj-lt"/>
              </a:rPr>
              <a:t>	</a:t>
            </a: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Criterios de priorización y ponderación utilizados  que privilegia la selección de productos de gran consumo en el mercado internacional y poca diferenciación      (commodities). Quedan excluidos en una primera instancia productos promisorios     como: pasifloras, uchuva y demás productos exóticos y tropicales en el caso de los hortofrutícolas.</a:t>
            </a:r>
          </a:p>
          <a:p>
            <a:pPr marL="257175" indent="-257175" algn="just">
              <a:buFontTx/>
              <a:buChar char="-"/>
            </a:pPr>
            <a:endParaRPr lang="es-CO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La priorización de productos no está vinculada a mercados de destino específicos.</a:t>
            </a:r>
          </a:p>
          <a:p>
            <a:pPr algn="just"/>
            <a:endParaRPr lang="es-CO" sz="2000" dirty="0">
              <a:latin typeface="+mj-lt"/>
            </a:endParaRPr>
          </a:p>
          <a:p>
            <a:pPr algn="just"/>
            <a:endParaRPr lang="es-CO" sz="2000" dirty="0">
              <a:latin typeface="+mj-lt"/>
            </a:endParaRPr>
          </a:p>
        </p:txBody>
      </p:sp>
      <p:sp>
        <p:nvSpPr>
          <p:cNvPr id="103" name="9 CuadroTexto"/>
          <p:cNvSpPr txBox="1"/>
          <p:nvPr/>
        </p:nvSpPr>
        <p:spPr>
          <a:xfrm>
            <a:off x="2783633" y="499462"/>
            <a:ext cx="6847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Desventajas de las metodologías de priorización implementadas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4800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FAO STAT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graphicFrame>
        <p:nvGraphicFramePr>
          <p:cNvPr id="5" name="4 Diagrama"/>
          <p:cNvGraphicFramePr/>
          <p:nvPr>
            <p:extLst/>
          </p:nvPr>
        </p:nvGraphicFramePr>
        <p:xfrm>
          <a:off x="4583832" y="1409534"/>
          <a:ext cx="2255912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6 Diagrama"/>
          <p:cNvGraphicFramePr/>
          <p:nvPr>
            <p:extLst/>
          </p:nvPr>
        </p:nvGraphicFramePr>
        <p:xfrm>
          <a:off x="8328248" y="2061550"/>
          <a:ext cx="1562580" cy="94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1876022" y="1636836"/>
            <a:ext cx="1890000" cy="1886140"/>
            <a:chOff x="3627000" y="2485930"/>
            <a:chExt cx="1890000" cy="1886140"/>
          </a:xfrm>
        </p:grpSpPr>
        <p:grpSp>
          <p:nvGrpSpPr>
            <p:cNvPr id="18" name="17 Grupo"/>
            <p:cNvGrpSpPr/>
            <p:nvPr/>
          </p:nvGrpSpPr>
          <p:grpSpPr>
            <a:xfrm>
              <a:off x="4212000" y="2485930"/>
              <a:ext cx="720000" cy="608432"/>
              <a:chOff x="587936" y="921"/>
              <a:chExt cx="720000" cy="608432"/>
            </a:xfrm>
          </p:grpSpPr>
          <p:sp>
            <p:nvSpPr>
              <p:cNvPr id="37" name="36 Rectángulo"/>
              <p:cNvSpPr/>
              <p:nvPr/>
            </p:nvSpPr>
            <p:spPr>
              <a:xfrm>
                <a:off x="587936" y="921"/>
                <a:ext cx="720000" cy="60843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37 Rectángulo"/>
              <p:cNvSpPr/>
              <p:nvPr/>
            </p:nvSpPr>
            <p:spPr>
              <a:xfrm>
                <a:off x="587936" y="921"/>
                <a:ext cx="72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180" tIns="43180" rIns="43180" bIns="4318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700" dirty="0"/>
                  <a:t>País</a:t>
                </a: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4032000" y="3124784"/>
              <a:ext cx="1080000" cy="608432"/>
              <a:chOff x="407936" y="639775"/>
              <a:chExt cx="1080000" cy="608432"/>
            </a:xfrm>
          </p:grpSpPr>
          <p:sp>
            <p:nvSpPr>
              <p:cNvPr id="32" name="31 Rectángulo"/>
              <p:cNvSpPr/>
              <p:nvPr/>
            </p:nvSpPr>
            <p:spPr>
              <a:xfrm>
                <a:off x="407936" y="639775"/>
                <a:ext cx="1080000" cy="60843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35 Rectángulo"/>
              <p:cNvSpPr/>
              <p:nvPr/>
            </p:nvSpPr>
            <p:spPr>
              <a:xfrm>
                <a:off x="407936" y="639775"/>
                <a:ext cx="108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180" tIns="43180" rIns="43180" bIns="4318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700" dirty="0"/>
                  <a:t>Regiones geográficas</a:t>
                </a:r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3627000" y="3763638"/>
              <a:ext cx="1890000" cy="608432"/>
              <a:chOff x="2936" y="1278629"/>
              <a:chExt cx="1890000" cy="608432"/>
            </a:xfrm>
          </p:grpSpPr>
          <p:sp>
            <p:nvSpPr>
              <p:cNvPr id="30" name="29 Rectángulo"/>
              <p:cNvSpPr/>
              <p:nvPr/>
            </p:nvSpPr>
            <p:spPr>
              <a:xfrm>
                <a:off x="2936" y="1278629"/>
                <a:ext cx="1890000" cy="60843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30 Rectángulo"/>
              <p:cNvSpPr/>
              <p:nvPr/>
            </p:nvSpPr>
            <p:spPr>
              <a:xfrm>
                <a:off x="2936" y="1278629"/>
                <a:ext cx="189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900" dirty="0"/>
                  <a:t>Grupos especiales</a:t>
                </a:r>
              </a:p>
            </p:txBody>
          </p:sp>
        </p:grpSp>
      </p:grpSp>
      <p:grpSp>
        <p:nvGrpSpPr>
          <p:cNvPr id="39" name="38 Grupo"/>
          <p:cNvGrpSpPr/>
          <p:nvPr/>
        </p:nvGrpSpPr>
        <p:grpSpPr>
          <a:xfrm>
            <a:off x="5519936" y="5589240"/>
            <a:ext cx="1890000" cy="608432"/>
            <a:chOff x="2936" y="1278629"/>
            <a:chExt cx="1890000" cy="608432"/>
          </a:xfrm>
        </p:grpSpPr>
        <p:sp>
          <p:nvSpPr>
            <p:cNvPr id="40" name="39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900" dirty="0"/>
                <a:t>Seguridad alimentaria</a:t>
              </a: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5834530" y="3794420"/>
            <a:ext cx="1917655" cy="1434780"/>
            <a:chOff x="-708772" y="609206"/>
            <a:chExt cx="1619123" cy="1140108"/>
          </a:xfrm>
        </p:grpSpPr>
        <p:sp>
          <p:nvSpPr>
            <p:cNvPr id="49" name="48 Rectángulo redondeado"/>
            <p:cNvSpPr/>
            <p:nvPr/>
          </p:nvSpPr>
          <p:spPr>
            <a:xfrm>
              <a:off x="-708772" y="609206"/>
              <a:ext cx="1579138" cy="11401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49 Rectángulo"/>
            <p:cNvSpPr/>
            <p:nvPr/>
          </p:nvSpPr>
          <p:spPr>
            <a:xfrm>
              <a:off x="-616909" y="819850"/>
              <a:ext cx="1527260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8" tIns="0" rIns="59688" bIns="0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Alimentos – pesca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Productos agropecuarios</a:t>
              </a: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3216865" y="3866931"/>
            <a:ext cx="1943031" cy="1362269"/>
            <a:chOff x="128819" y="382070"/>
            <a:chExt cx="1579138" cy="531360"/>
          </a:xfrm>
        </p:grpSpPr>
        <p:sp>
          <p:nvSpPr>
            <p:cNvPr id="52" name="51 Rectángulo redondeado"/>
            <p:cNvSpPr/>
            <p:nvPr/>
          </p:nvSpPr>
          <p:spPr>
            <a:xfrm>
              <a:off x="128819" y="382070"/>
              <a:ext cx="1579138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52 Rectángulo"/>
            <p:cNvSpPr/>
            <p:nvPr/>
          </p:nvSpPr>
          <p:spPr>
            <a:xfrm>
              <a:off x="138734" y="382070"/>
              <a:ext cx="1527260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8" tIns="0" rIns="59688" bIns="0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Cultivos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Animales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Insumos</a:t>
              </a: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7824192" y="5096198"/>
            <a:ext cx="1890000" cy="1101475"/>
            <a:chOff x="2936" y="1278629"/>
            <a:chExt cx="1890000" cy="608432"/>
          </a:xfrm>
        </p:grpSpPr>
        <p:sp>
          <p:nvSpPr>
            <p:cNvPr id="55" name="54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55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900" dirty="0"/>
                <a:t>Análisis macro</a:t>
              </a:r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900" dirty="0"/>
                <a:t>Rezago de 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28" name="Picture 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9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" name="AutoShape 10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5" name="Picture 11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2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25" name="AutoShape 13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8" name="Picture 1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5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0" name="Picture 1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1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4" name="Picture 2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9" name="Picture 2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33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58" name="Picture 34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7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62" name="Picture 3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3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2" name="AutoShape 4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4" name="AutoShape 4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6" name="AutoShape 4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8" name="AutoShape 4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72" name="Picture 4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1" name="AutoShape 5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3" name="AutoShape 5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5" name="AutoShape 5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7" name="AutoShape 5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82" name="Picture 5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0" name="AutoShape 6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2" name="AutoShape 6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4" name="AutoShape 6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6" name="AutoShape 6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8" name="AutoShape 6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0" name="AutoShape 7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2" name="AutoShape 7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4" name="AutoShape 7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25" name="Rectangle 7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7" name="AutoShape 7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3" name="Rectangle 7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4" name="AutoShape 7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6" name="Rectangle 7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104" name="Picture 8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9" name="AutoShape 8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43" name="Rectangle 8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48" name="AutoShape 8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57" name="Rectangle 8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1" name="AutoShape 8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3" name="Rectangle 8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4" name="AutoShape 8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5" name="Rectangle 8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6" name="Rectangle 90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7" name="Rectangle 9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8" name="Rectangle 92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9" name="Rectangle 9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0" name="Rectangle 94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1" name="Rectangle 9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3" name="Rectangle 96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4" name="Rectangle 10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12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85800"/>
            <a:endParaRPr lang="es-CO" altLang="es-CO" sz="1350"/>
          </a:p>
        </p:txBody>
      </p:sp>
      <p:pic>
        <p:nvPicPr>
          <p:cNvPr id="1132" name="Picture 108" descr="http://maps.gstatic.com/mapfiles/api-3/images/mapcnt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http://maps.gstatic.com/mapfiles/api-3/images/google_white2.png">
            <a:hlinkClick r:id="rId5" tooltip="Haz clic aquí para visualizar esta zona en Google Map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79" y="-6905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91545" y="967744"/>
            <a:ext cx="811714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2000" b="1" dirty="0">
                <a:latin typeface="+mj-lt"/>
              </a:rPr>
              <a:t>Centro de Aprovechamiento de los Acuerdos Comerciales: </a:t>
            </a:r>
          </a:p>
          <a:p>
            <a:pPr algn="just"/>
            <a:r>
              <a:rPr lang="es-CO" sz="2000" b="1" dirty="0">
                <a:latin typeface="+mj-lt"/>
              </a:rPr>
              <a:t>	</a:t>
            </a: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Priorización solo para Estados Unidos, Canadá, UE, EFTA y Corea, quedando al margen otros países con acuerdos vigentes y mercados con alto potencial económico y/o emergentes, con tasas de crecimiento dinámicas y diversificación de la demanda por alimentos. </a:t>
            </a:r>
          </a:p>
          <a:p>
            <a:pPr algn="just"/>
            <a:endParaRPr lang="es-CO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No permite evaluar el posicionamiento de los principales países proveedores (competidores de Colombia) para un producto determinado en un mercado de destino.</a:t>
            </a:r>
          </a:p>
          <a:p>
            <a:pPr marL="257175" indent="-257175" algn="just">
              <a:buFontTx/>
              <a:buChar char="-"/>
            </a:pPr>
            <a:endParaRPr lang="es-CO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Falta de automatización de los procesos de simulación de esta metodología. Estática comparativa.  </a:t>
            </a:r>
          </a:p>
          <a:p>
            <a:pPr algn="just"/>
            <a:endParaRPr lang="es-CO" sz="2000" dirty="0">
              <a:latin typeface="+mj-lt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308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28" name="Picture 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9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" name="AutoShape 10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5" name="Picture 11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2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25" name="AutoShape 13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8" name="Picture 1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5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0" name="Picture 1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1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4" name="Picture 2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9" name="Picture 2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33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58" name="Picture 34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7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62" name="Picture 3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3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2" name="AutoShape 4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4" name="AutoShape 4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6" name="AutoShape 4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8" name="AutoShape 4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72" name="Picture 4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1" name="AutoShape 5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3" name="AutoShape 5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5" name="AutoShape 5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7" name="AutoShape 5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82" name="Picture 5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0" name="AutoShape 6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2" name="AutoShape 6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4" name="AutoShape 6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6" name="AutoShape 6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8" name="AutoShape 6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0" name="AutoShape 7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2" name="AutoShape 7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4" name="AutoShape 7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25" name="Rectangle 7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7" name="AutoShape 7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3" name="Rectangle 7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4" name="AutoShape 7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6" name="Rectangle 7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104" name="Picture 8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9" name="AutoShape 8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43" name="Rectangle 8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48" name="AutoShape 8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57" name="Rectangle 8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1" name="AutoShape 8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3" name="Rectangle 8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4" name="AutoShape 8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5" name="Rectangle 8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6" name="Rectangle 90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7" name="Rectangle 9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8" name="Rectangle 92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9" name="Rectangle 9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0" name="Rectangle 94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1" name="Rectangle 9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3" name="Rectangle 96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4" name="Rectangle 10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12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85800"/>
            <a:endParaRPr lang="es-CO" altLang="es-CO" sz="1350"/>
          </a:p>
        </p:txBody>
      </p:sp>
      <p:pic>
        <p:nvPicPr>
          <p:cNvPr id="1132" name="Picture 108" descr="http://maps.gstatic.com/mapfiles/api-3/images/mapcnt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http://maps.gstatic.com/mapfiles/api-3/images/google_white2.png">
            <a:hlinkClick r:id="rId5" tooltip="Haz clic aquí para visualizar esta zona en Google Map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79" y="-6905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27208" y="1659835"/>
            <a:ext cx="80932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2000" b="1" dirty="0">
                <a:latin typeface="+mj-lt"/>
              </a:rPr>
              <a:t>Proexport: </a:t>
            </a:r>
          </a:p>
          <a:p>
            <a:pPr algn="just"/>
            <a:r>
              <a:rPr lang="es-CO" sz="2000" b="1" dirty="0">
                <a:latin typeface="+mj-lt"/>
              </a:rPr>
              <a:t>	</a:t>
            </a:r>
          </a:p>
          <a:p>
            <a:pPr marL="257175" indent="-257175" algn="just">
              <a:buFontTx/>
              <a:buChar char="-"/>
            </a:pPr>
            <a:r>
              <a:rPr lang="es-CO" sz="2000" dirty="0">
                <a:latin typeface="+mj-lt"/>
              </a:rPr>
              <a:t>Comunicación de oportunidades a “empresas listas para exportar”, generalmente medianas y grandes agroindustrias o comercializadoras, con la consecuente baja cobertura de pequeños y medianos productores y/o asociaciones de productores del sector agropecuario.</a:t>
            </a:r>
          </a:p>
          <a:p>
            <a:pPr marL="257175" indent="-257175" algn="just">
              <a:buFontTx/>
              <a:buChar char="-"/>
            </a:pPr>
            <a:endParaRPr lang="es-CO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endParaRPr lang="es-CO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endParaRPr lang="en-US" sz="2000" dirty="0">
              <a:latin typeface="+mj-lt"/>
            </a:endParaRPr>
          </a:p>
          <a:p>
            <a:pPr marL="257175" indent="-257175" algn="just">
              <a:buFontTx/>
              <a:buChar char="-"/>
            </a:pPr>
            <a:endParaRPr lang="en-US" sz="2000" dirty="0">
              <a:latin typeface="+mj-lt"/>
            </a:endParaRPr>
          </a:p>
          <a:p>
            <a:pPr marL="214313" indent="-214313" algn="just">
              <a:buFont typeface="Arial" pitchFamily="34" charset="0"/>
              <a:buChar char="•"/>
            </a:pPr>
            <a:endParaRPr lang="es-CO" sz="2000" dirty="0">
              <a:latin typeface="+mj-lt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7685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28" name="Picture 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9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" name="AutoShape 10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5" name="Picture 11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2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25" name="AutoShape 13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38" name="Picture 14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5" descr="http://www.proexport.com.co/sites/all/modules/custom/geolocation_nodes/map.jp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0" name="Picture 16" descr="http://www.proexport.com.co/sites/all/modules/custom/geolocation_nodes/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1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4" name="Picture 2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49" name="Picture 2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33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58" name="Picture 34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7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pic>
        <p:nvPicPr>
          <p:cNvPr id="1062" name="Picture 3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39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2" name="AutoShape 4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4" name="AutoShape 4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6" name="AutoShape 4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38" name="AutoShape 4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72" name="Picture 4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1" name="AutoShape 5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3" name="AutoShape 5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5" name="AutoShape 5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47" name="AutoShape 5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082" name="Picture 58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0" name="AutoShape 6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2" name="AutoShape 6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4" name="AutoShape 6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6" name="AutoShape 6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58" name="AutoShape 6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0" name="AutoShape 70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62" name="AutoShape 7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4" name="AutoShape 7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25" name="Rectangle 7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27" name="AutoShape 7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3" name="Rectangle 7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4" name="AutoShape 7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36" name="Rectangle 7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pic>
        <p:nvPicPr>
          <p:cNvPr id="1104" name="Picture 80" descr="http://www.proexport.com.co/sites/all/modules/custom/geolocation_nodes/ico-ca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39" name="AutoShape 82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43" name="Rectangle 8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48" name="AutoShape 84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57" name="Rectangle 8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1" name="AutoShape 86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3" name="Rectangle 8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4" name="AutoShape 88" descr="http://www.proexport.com.co/sites/all/modules/custom/geolocation_nodes/ico-caja.png"/>
          <p:cNvSpPr>
            <a:spLocks noChangeAspect="1" noChangeArrowheads="1"/>
          </p:cNvSpPr>
          <p:nvPr/>
        </p:nvSpPr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 sz="1350"/>
          </a:p>
        </p:txBody>
      </p:sp>
      <p:sp>
        <p:nvSpPr>
          <p:cNvPr id="1065" name="Rectangle 89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6" name="Rectangle 90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7" name="Rectangle 91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8" name="Rectangle 92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69" name="Rectangle 93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0" name="Rectangle 94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1" name="Rectangle 95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3" name="Rectangle 96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350"/>
          </a:p>
        </p:txBody>
      </p:sp>
      <p:sp>
        <p:nvSpPr>
          <p:cNvPr id="1074" name="Rectangle 107"/>
          <p:cNvSpPr>
            <a:spLocks noChangeArrowheads="1"/>
          </p:cNvSpPr>
          <p:nvPr/>
        </p:nvSpPr>
        <p:spPr bwMode="auto">
          <a:xfrm>
            <a:off x="1524001" y="753378"/>
            <a:ext cx="65" cy="207749"/>
          </a:xfrm>
          <a:prstGeom prst="rect">
            <a:avLst/>
          </a:prstGeom>
          <a:solidFill>
            <a:srgbClr val="12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85800"/>
            <a:endParaRPr lang="es-CO" altLang="es-CO" sz="1350"/>
          </a:p>
        </p:txBody>
      </p:sp>
      <p:pic>
        <p:nvPicPr>
          <p:cNvPr id="1132" name="Picture 108" descr="http://maps.gstatic.com/mapfiles/api-3/images/mapcnt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http://maps.gstatic.com/mapfiles/api-3/images/google_white2.png">
            <a:hlinkClick r:id="rId5" tooltip="Haz clic aquí para visualizar esta zona en Google Map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79" y="-6905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49681" y="620689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2000" b="1" dirty="0">
                <a:latin typeface="+mj-lt"/>
              </a:rPr>
              <a:t>Apuesta</a:t>
            </a:r>
            <a:r>
              <a:rPr lang="en-US" sz="2000" b="1" dirty="0">
                <a:latin typeface="+mj-lt"/>
              </a:rPr>
              <a:t> </a:t>
            </a:r>
            <a:r>
              <a:rPr lang="es-CO" sz="2000" b="1" dirty="0">
                <a:latin typeface="+mj-lt"/>
              </a:rPr>
              <a:t>Exportadora Ministerio de Agricultura y Desarrollo Rural</a:t>
            </a:r>
          </a:p>
          <a:p>
            <a:pPr algn="just"/>
            <a:r>
              <a:rPr lang="es-CO" sz="2000" b="1" dirty="0">
                <a:latin typeface="+mj-lt"/>
              </a:rPr>
              <a:t>	</a:t>
            </a:r>
          </a:p>
          <a:p>
            <a:pPr marL="257175" indent="-257175" algn="just">
              <a:buFontTx/>
              <a:buChar char="-"/>
            </a:pPr>
            <a:r>
              <a:rPr lang="es-CO" dirty="0">
                <a:latin typeface="+mj-lt"/>
              </a:rPr>
              <a:t>No tiene en cuenta la apertura comercial de los últimos años.</a:t>
            </a:r>
          </a:p>
          <a:p>
            <a:pPr marL="257175" indent="-257175" algn="just">
              <a:buFontTx/>
              <a:buChar char="-"/>
            </a:pPr>
            <a:endParaRPr lang="es-CO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dirty="0">
                <a:latin typeface="+mj-lt"/>
              </a:rPr>
              <a:t>Es una priorización realizada con criterios acertados en términos de competitividad de la producción y demanda internacional, pero desactualizada. </a:t>
            </a:r>
          </a:p>
          <a:p>
            <a:pPr algn="just"/>
            <a:endParaRPr lang="es-CO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dirty="0">
                <a:latin typeface="+mj-lt"/>
              </a:rPr>
              <a:t>Dentro de la Apuesta Exportadora hay productos que ya no tienen potencial exportador debido a cambios en la demanda internacional y/o en la competitividad interna (algodón). </a:t>
            </a:r>
          </a:p>
          <a:p>
            <a:pPr marL="257175" indent="-257175" algn="just">
              <a:buFontTx/>
              <a:buChar char="-"/>
            </a:pPr>
            <a:endParaRPr lang="en-US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dirty="0">
                <a:latin typeface="+mj-lt"/>
              </a:rPr>
              <a:t>Han surgido nuevos productos y sectores con potencial exportador: fresa, papaya, alimentos para animales, material genético y productos de la confitería, entre otros.</a:t>
            </a:r>
          </a:p>
          <a:p>
            <a:pPr marL="257175" indent="-257175" algn="just">
              <a:buFontTx/>
              <a:buChar char="-"/>
            </a:pPr>
            <a:endParaRPr lang="es-CO" dirty="0">
              <a:latin typeface="+mj-lt"/>
            </a:endParaRPr>
          </a:p>
          <a:p>
            <a:pPr marL="257175" indent="-257175" algn="just">
              <a:buFontTx/>
              <a:buChar char="-"/>
            </a:pPr>
            <a:r>
              <a:rPr lang="es-CO" dirty="0">
                <a:latin typeface="+mj-lt"/>
              </a:rPr>
              <a:t>No hay una priorización por mercado a partir de la cual se plantee una apuesta exportadora por país de destino.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814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46644" y="1484784"/>
            <a:ext cx="82641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2. Propuesta de identificación y priorización de productos de la Oficina de Asuntos Internacionales:</a:t>
            </a:r>
          </a:p>
          <a:p>
            <a:pPr algn="just"/>
            <a:endParaRPr lang="es-CO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 algn="just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2.1 Desde la oferta</a:t>
            </a:r>
          </a:p>
          <a:p>
            <a:pPr lvl="1" algn="just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2.2 Desde la demanda</a:t>
            </a:r>
          </a:p>
          <a:p>
            <a:pPr algn="just"/>
            <a:endParaRPr lang="es-CO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just"/>
            <a:endParaRPr lang="es-CO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196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57872" y="404665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2.1. Una primera aproximación en la Identificación de productos </a:t>
            </a:r>
          </a:p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agropecuarios y agroindustriales con oferta exportable</a:t>
            </a:r>
            <a:endParaRPr lang="es-CO" sz="28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98505" y="2346062"/>
            <a:ext cx="7623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latin typeface="+mj-lt"/>
                <a:cs typeface="Arial" charset="0"/>
              </a:rPr>
              <a:t>Criterios: </a:t>
            </a:r>
          </a:p>
          <a:p>
            <a:pPr algn="just"/>
            <a:endParaRPr lang="es-MX" dirty="0">
              <a:latin typeface="+mj-lt"/>
              <a:cs typeface="Arial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  <a:cs typeface="Arial" charset="0"/>
              </a:rPr>
              <a:t>A partir de las exportaciones agropecuarias y agroindustriales de Colombia en los últimos 5 años, se identifican los productos que tienen una oferta exportable consolidada y dinámica.</a:t>
            </a:r>
          </a:p>
          <a:p>
            <a:pPr algn="just"/>
            <a:endParaRPr lang="es-MX" dirty="0">
              <a:latin typeface="+mj-lt"/>
              <a:cs typeface="Arial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  <a:cs typeface="Arial" charset="0"/>
              </a:rPr>
              <a:t>Los productos se priorizan con base en el volumen y el crecimiento promedio anual de las exportaciones en los últimos 5 años.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s-MX" dirty="0">
              <a:latin typeface="+mj-lt"/>
              <a:cs typeface="Arial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  <a:cs typeface="Arial" charset="0"/>
              </a:rPr>
              <a:t>Se excluyen los productos que tiene exportaciones esporádicas. Coeficiente de variación &gt; 60% .</a:t>
            </a:r>
            <a:endParaRPr lang="es-CO" sz="1350" dirty="0"/>
          </a:p>
        </p:txBody>
      </p:sp>
      <p:sp>
        <p:nvSpPr>
          <p:cNvPr id="6" name="CuadroTexto 5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9936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2254662" y="188641"/>
            <a:ext cx="7520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+mn-cs"/>
              </a:rPr>
              <a:t>Oferta exportable por rangos de exportación</a:t>
            </a:r>
          </a:p>
          <a:p>
            <a:pPr algn="ctr" eaLnBrk="1" hangingPunct="1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+mn-cs"/>
              </a:rPr>
              <a:t>(Volúmenes promedio 09/13). 10 dígitos del arancel</a:t>
            </a:r>
          </a:p>
        </p:txBody>
      </p:sp>
      <p:graphicFrame>
        <p:nvGraphicFramePr>
          <p:cNvPr id="7" name="5 Tabla"/>
          <p:cNvGraphicFramePr>
            <a:graphicFrameLocks noGrp="1"/>
          </p:cNvGraphicFramePr>
          <p:nvPr>
            <p:extLst/>
          </p:nvPr>
        </p:nvGraphicFramePr>
        <p:xfrm>
          <a:off x="3719737" y="4365105"/>
          <a:ext cx="4018453" cy="1584473"/>
        </p:xfrm>
        <a:graphic>
          <a:graphicData uri="http://schemas.openxmlformats.org/drawingml/2006/table">
            <a:tbl>
              <a:tblPr/>
              <a:tblGrid>
                <a:gridCol w="1790213"/>
                <a:gridCol w="1180575"/>
                <a:gridCol w="1047665"/>
              </a:tblGrid>
              <a:tr h="341939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Intervalos </a:t>
                      </a: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Productos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Participación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Entre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 </a:t>
                      </a: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y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220  ton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57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32%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Entre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221 </a:t>
                      </a: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y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2.200 ton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67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38%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Entre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2.201 </a:t>
                      </a: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y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22.000</a:t>
                      </a:r>
                      <a:r>
                        <a:rPr lang="es-CO" sz="9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22%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Entre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22.001 y 220.000 ton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7%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Entre </a:t>
                      </a:r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220.001 y 2.200.000 ton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1%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 productos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178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2927648" y="1268761"/>
          <a:ext cx="5976664" cy="2972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115811" y="5608335"/>
            <a:ext cx="2595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Fuente: Dian-</a:t>
            </a:r>
            <a:r>
              <a:rPr lang="es-CO" sz="1050" dirty="0" err="1"/>
              <a:t>Dane</a:t>
            </a:r>
            <a:r>
              <a:rPr lang="es-CO" sz="1050" dirty="0"/>
              <a:t>.</a:t>
            </a:r>
          </a:p>
          <a:p>
            <a:r>
              <a:rPr lang="es-CO" sz="1050" dirty="0"/>
              <a:t>Cálculos: Oficina de Asuntos Internacionales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8829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031232" y="336369"/>
            <a:ext cx="830958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10 primeros productos con exportaciones entre 22 y 220 toneladas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32% del total de la oferta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7" y="1700808"/>
            <a:ext cx="88044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0418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87589" y="468387"/>
            <a:ext cx="869109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10 primeros productos con exportaciones entre 221 y 2.200 toneladas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38% del total de la oferta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17" y="1700808"/>
            <a:ext cx="864095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5408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576212" y="244041"/>
            <a:ext cx="696436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10 primeros productos con exportaciones entre 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2.201 y 22.000  toneladas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22% del total de la oferta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16" y="1916833"/>
            <a:ext cx="8732152" cy="377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9968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8427" y="219502"/>
            <a:ext cx="813466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10 primeros productos con exportaciones entre 22.001 a 220.000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toneladas </a:t>
            </a:r>
            <a:b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7% del total de la oferta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69" y="1844825"/>
            <a:ext cx="8452378" cy="398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867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FAO STAT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8400257" y="4079452"/>
            <a:ext cx="1182425" cy="1217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700" dirty="0"/>
              <a:t>CUCI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Clasificación Uniforme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para el Comercio Internacional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5882" r="18003" b="10850"/>
          <a:stretch/>
        </p:blipFill>
        <p:spPr bwMode="auto">
          <a:xfrm>
            <a:off x="2407204" y="895314"/>
            <a:ext cx="7219123" cy="51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4871865" y="1487284"/>
            <a:ext cx="1144900" cy="573564"/>
            <a:chOff x="1955981" y="1233273"/>
            <a:chExt cx="911666" cy="861596"/>
          </a:xfrm>
        </p:grpSpPr>
        <p:sp>
          <p:nvSpPr>
            <p:cNvPr id="7" name="6 Rectángulo"/>
            <p:cNvSpPr/>
            <p:nvPr/>
          </p:nvSpPr>
          <p:spPr>
            <a:xfrm flipH="1">
              <a:off x="1955981" y="1233273"/>
              <a:ext cx="911666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1955981" y="1233273"/>
              <a:ext cx="911666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dirty="0"/>
                <a:t>Entrada</a:t>
              </a:r>
              <a:endParaRPr lang="es-CO" sz="2700" dirty="0"/>
            </a:p>
          </p:txBody>
        </p:sp>
      </p:grpSp>
      <p:cxnSp>
        <p:nvCxnSpPr>
          <p:cNvPr id="9" name="8 Conector recto de flecha"/>
          <p:cNvCxnSpPr>
            <a:stCxn id="8" idx="2"/>
          </p:cNvCxnSpPr>
          <p:nvPr/>
        </p:nvCxnSpPr>
        <p:spPr>
          <a:xfrm flipH="1">
            <a:off x="4964295" y="2060848"/>
            <a:ext cx="48002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11 Grupo"/>
          <p:cNvGrpSpPr/>
          <p:nvPr/>
        </p:nvGrpSpPr>
        <p:grpSpPr>
          <a:xfrm>
            <a:off x="9120335" y="2215296"/>
            <a:ext cx="1256042" cy="573564"/>
            <a:chOff x="1867480" y="1233273"/>
            <a:chExt cx="1000167" cy="861596"/>
          </a:xfrm>
        </p:grpSpPr>
        <p:sp>
          <p:nvSpPr>
            <p:cNvPr id="13" name="12 Rectángulo"/>
            <p:cNvSpPr/>
            <p:nvPr/>
          </p:nvSpPr>
          <p:spPr>
            <a:xfrm flipH="1">
              <a:off x="1955981" y="1233273"/>
              <a:ext cx="911666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1867480" y="1233273"/>
              <a:ext cx="1000167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dirty="0"/>
                <a:t>Variables</a:t>
              </a:r>
              <a:endParaRPr lang="es-CO" sz="2700" dirty="0"/>
            </a:p>
          </p:txBody>
        </p:sp>
      </p:grpSp>
      <p:cxnSp>
        <p:nvCxnSpPr>
          <p:cNvPr id="15" name="14 Conector recto de flecha"/>
          <p:cNvCxnSpPr/>
          <p:nvPr/>
        </p:nvCxnSpPr>
        <p:spPr>
          <a:xfrm flipH="1">
            <a:off x="7870951" y="2510462"/>
            <a:ext cx="1263270" cy="138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" name="16 Grupo"/>
          <p:cNvGrpSpPr/>
          <p:nvPr/>
        </p:nvGrpSpPr>
        <p:grpSpPr>
          <a:xfrm>
            <a:off x="4511824" y="5317714"/>
            <a:ext cx="1144900" cy="573564"/>
            <a:chOff x="1955981" y="1233273"/>
            <a:chExt cx="911666" cy="861596"/>
          </a:xfrm>
        </p:grpSpPr>
        <p:sp>
          <p:nvSpPr>
            <p:cNvPr id="18" name="17 Rectángulo"/>
            <p:cNvSpPr/>
            <p:nvPr/>
          </p:nvSpPr>
          <p:spPr>
            <a:xfrm flipH="1">
              <a:off x="1955981" y="1233273"/>
              <a:ext cx="911666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1955981" y="1233273"/>
              <a:ext cx="911666" cy="8615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Producto</a:t>
              </a:r>
              <a:endParaRPr lang="es-CO" sz="2400" dirty="0"/>
            </a:p>
          </p:txBody>
        </p:sp>
      </p:grpSp>
      <p:cxnSp>
        <p:nvCxnSpPr>
          <p:cNvPr id="20" name="19 Conector recto de flecha"/>
          <p:cNvCxnSpPr>
            <a:stCxn id="19" idx="0"/>
          </p:cNvCxnSpPr>
          <p:nvPr/>
        </p:nvCxnSpPr>
        <p:spPr>
          <a:xfrm flipH="1" flipV="1">
            <a:off x="4871866" y="4221088"/>
            <a:ext cx="212408" cy="10966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176121" y="5505782"/>
            <a:ext cx="1440159" cy="65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Periodo y formato</a:t>
            </a:r>
            <a:endParaRPr lang="es-CO" sz="2700" dirty="0"/>
          </a:p>
        </p:txBody>
      </p:sp>
      <p:cxnSp>
        <p:nvCxnSpPr>
          <p:cNvPr id="26" name="25 Conector recto de flecha"/>
          <p:cNvCxnSpPr/>
          <p:nvPr/>
        </p:nvCxnSpPr>
        <p:spPr>
          <a:xfrm flipH="1" flipV="1">
            <a:off x="7294640" y="4079453"/>
            <a:ext cx="169513" cy="1426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5" idx="0"/>
          </p:cNvCxnSpPr>
          <p:nvPr/>
        </p:nvCxnSpPr>
        <p:spPr>
          <a:xfrm flipV="1">
            <a:off x="7896201" y="5226978"/>
            <a:ext cx="424821" cy="278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 flipH="1">
            <a:off x="1847528" y="5555271"/>
            <a:ext cx="1960606" cy="39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Variables macro</a:t>
            </a:r>
          </a:p>
        </p:txBody>
      </p:sp>
    </p:spTree>
    <p:extLst>
      <p:ext uri="{BB962C8B-B14F-4D97-AF65-F5344CB8AC3E}">
        <p14:creationId xmlns:p14="http://schemas.microsoft.com/office/powerpoint/2010/main" val="31129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-262495" y="-219483"/>
            <a:ext cx="12619673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/>
            </a:r>
            <a:b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productos con exportaciones entre 220.001 a 2.200.000</a:t>
            </a:r>
            <a:b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toneladas</a:t>
            </a:r>
            <a:b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s-CO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1% del total de la oferta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20" y="2564904"/>
            <a:ext cx="874773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58393" y="630932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4582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2063552" y="0"/>
            <a:ext cx="82772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225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+mn-cs"/>
              </a:rPr>
              <a:t>Productos con volumen promedio anual  de exportaciones </a:t>
            </a:r>
          </a:p>
          <a:p>
            <a:pPr algn="ctr" eaLnBrk="1" hangingPunct="1"/>
            <a:r>
              <a:rPr lang="es-CO" sz="225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+mn-cs"/>
              </a:rPr>
              <a:t>&gt; 500 toneladas y crecimiento promedio anual &gt; 4%* (36 productos) 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648041" y="5887799"/>
            <a:ext cx="302999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O" sz="750" dirty="0"/>
              <a:t>Fuente: </a:t>
            </a:r>
            <a:r>
              <a:rPr lang="es-CO" sz="750" dirty="0" err="1"/>
              <a:t>Dane</a:t>
            </a:r>
            <a:r>
              <a:rPr lang="es-CO" sz="750" dirty="0"/>
              <a:t> / DIAN. Cálculos: Oficina de Asuntos Internacionales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/>
          </p:nvPr>
        </p:nvGraphicFramePr>
        <p:xfrm>
          <a:off x="1881685" y="662252"/>
          <a:ext cx="8640961" cy="5118660"/>
        </p:xfrm>
        <a:graphic>
          <a:graphicData uri="http://schemas.openxmlformats.org/drawingml/2006/table">
            <a:tbl>
              <a:tblPr/>
              <a:tblGrid>
                <a:gridCol w="1021599"/>
                <a:gridCol w="4795088"/>
                <a:gridCol w="1162758"/>
                <a:gridCol w="1661516"/>
              </a:tblGrid>
              <a:tr h="153109">
                <a:tc gridSpan="4">
                  <a:txBody>
                    <a:bodyPr/>
                    <a:lstStyle/>
                    <a:p>
                      <a:pPr algn="ctr" fontAlgn="b"/>
                      <a:endParaRPr lang="es-CO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18" marR="4418" marT="4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4861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NANDINA</a:t>
                      </a: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DESCRIPCION</a:t>
                      </a: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Toneladas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% Crec .</a:t>
                      </a:r>
                      <a:r>
                        <a:rPr lang="pt-BR" sz="16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P</a:t>
                      </a:r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rom. Anual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09/13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2907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1513211000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Aceites de almendra de palma y sus fracciones, en bruto.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37.856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901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1511900000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aceites de palma y sus fracciones, incluso refinados, pero sin modificar químicamente.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32.962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610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0603141000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Pompones frescos, cortados para ramos o adornos.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23.913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6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1520000000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Glicerol en bruto; aguas y </a:t>
                      </a:r>
                      <a:r>
                        <a:rPr lang="es-C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lejías </a:t>
                      </a:r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glicerinosas.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17.183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0603193000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Alstroemerias frescas, cortadas para ramos o adornos.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15.631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1102200000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Harina de maíz.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14.139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93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2309109000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alimentos para perros o gatos, acondicionados para la venta al por menor.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9.715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41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0803901200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Bananas bocadillo (manzanito, orito) (Musa </a:t>
                      </a:r>
                      <a:r>
                        <a:rPr lang="es-CO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acuminata</a:t>
                      </a:r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frescas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8.845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192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2008999000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frutos y partes comestibles de plantas, incluidas las mezclas, preparados o conservados de otro modo, incluso con adición de azúcar u otro edulcorante o alcohol, excepto las mezclas de la subpartida No. 2008.19.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6.852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95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1901909000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demás preparaciones alimenticias de la partida 19.01 no expresadas ni comprendidas en otras partidas.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6.683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01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1507909000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aceites de soja (soya) y sus fracciones, incluso refinados, pero sin modificar químicamente.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5.444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37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1604141000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Preparaciones y conservas de atunes, enteros o en trozos, excepto picados.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4.852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4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2208400000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Ron y demás aguardientes procedentes de la destilación, previa fermentación, de productos de la caña de azúcar.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4.558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24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2102109000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demás levaduras vivas.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4.448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648040" y="6072463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 Crec. </a:t>
            </a:r>
            <a:r>
              <a:rPr lang="es-CO" sz="900" dirty="0" err="1"/>
              <a:t>prom</a:t>
            </a:r>
            <a:r>
              <a:rPr lang="es-CO" sz="900" dirty="0"/>
              <a:t>. anual de las exportaciones 09/13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1425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638004" y="5949281"/>
            <a:ext cx="302999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O" sz="750" dirty="0"/>
              <a:t>Fuente: </a:t>
            </a:r>
            <a:r>
              <a:rPr lang="es-CO" sz="750" dirty="0" err="1"/>
              <a:t>Dane</a:t>
            </a:r>
            <a:r>
              <a:rPr lang="es-CO" sz="750" dirty="0"/>
              <a:t> / DIAN. Cálculos: Oficina de Asuntos Internacionales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/>
          </p:nvPr>
        </p:nvGraphicFramePr>
        <p:xfrm>
          <a:off x="1847528" y="116629"/>
          <a:ext cx="8424936" cy="5745882"/>
        </p:xfrm>
        <a:graphic>
          <a:graphicData uri="http://schemas.openxmlformats.org/drawingml/2006/table">
            <a:tbl>
              <a:tblPr/>
              <a:tblGrid>
                <a:gridCol w="996060"/>
                <a:gridCol w="4675210"/>
                <a:gridCol w="1347279"/>
                <a:gridCol w="1406387"/>
              </a:tblGrid>
              <a:tr h="166411">
                <a:tc gridSpan="4">
                  <a:txBody>
                    <a:bodyPr/>
                    <a:lstStyle/>
                    <a:p>
                      <a:pPr algn="ctr" fontAlgn="b"/>
                      <a:endParaRPr lang="es-CO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18" marR="4418" marT="4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8095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NANDINA</a:t>
                      </a:r>
                    </a:p>
                  </a:txBody>
                  <a:tcPr marL="4418" marR="4418" marT="44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DESCRIPCION</a:t>
                      </a:r>
                    </a:p>
                  </a:txBody>
                  <a:tcPr marL="4418" marR="4418" marT="44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Toneladas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Crec </a:t>
                      </a:r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.</a:t>
                      </a:r>
                      <a:r>
                        <a:rPr lang="pt-BR" sz="18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P</a:t>
                      </a:r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rom. Anual</a:t>
                      </a:r>
                    </a:p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09/13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0459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2008993000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Mangos preparados o conservados de otra forma, incluso con adición de azúcar  u otro edulcorante o alcohol.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4.228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1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1801001900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cacaos crudos en grano, entero o partido.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4.176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6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1704909000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artículos de confitería sin cacao (incluido el chocolate blanco).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4.023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1904100000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Productos a base de cereales, obtenidos por inflado o tostado.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4.015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1211909000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demás plantas y partes de plantas, semillas y frutos de las especies utilizadas principalmente en perfumería, en medicina o como insecticidas, parasiticidas o similares, frescos o secos, incluso cortados, quebrantados o pulverizados.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3.401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3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2203000000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Cerveza de malta.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3.117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0304310000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Filetes  de tilapia (Oreochromis spp.), frescos o refrigerados.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2.668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38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0810901030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Gulupa (maracuyá morado) (Passiflora edulis varo edulis), frescas.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2.497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0901211000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Café tostado, sin descafeinar, en grano.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2.389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8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1101000000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Harina de trigo y de morcajo (tranquillón).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1.746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0904209000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frutos de los géneros Capsicum o Pimenta, secos, triturados o pulverizados.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1.685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629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1905909000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productos de panadería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pastelería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galletería incluso con cacao. Hostias, sellos vacíos del tipo de los usados para medicamentos, obleas para sellar, pastas secas de harina, almidón o fécula, en hojas y productos similares.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1.665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1005100000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Maíz para la siembra.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1.295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1404200000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Línteres de algodón.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1.253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1806320090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chocolates y demás preparaciones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alimenticas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que contengan cacao, en bloques, tabletas o barras, sin rellenar.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1.102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9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0901212000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Café tostado, sin descafeinar, molido.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1.065 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6297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692187" y="5816086"/>
            <a:ext cx="302999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O" sz="750" dirty="0"/>
              <a:t>Fuente: </a:t>
            </a:r>
            <a:r>
              <a:rPr lang="es-CO" sz="750" dirty="0" err="1"/>
              <a:t>Dane</a:t>
            </a:r>
            <a:r>
              <a:rPr lang="es-CO" sz="750" dirty="0"/>
              <a:t> / DIAN. Cálculos: Oficina de Asuntos Internacionales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/>
          </p:nvPr>
        </p:nvGraphicFramePr>
        <p:xfrm>
          <a:off x="2063553" y="836713"/>
          <a:ext cx="8208911" cy="3863813"/>
        </p:xfrm>
        <a:graphic>
          <a:graphicData uri="http://schemas.openxmlformats.org/drawingml/2006/table">
            <a:tbl>
              <a:tblPr/>
              <a:tblGrid>
                <a:gridCol w="970520"/>
                <a:gridCol w="4555332"/>
                <a:gridCol w="1312734"/>
                <a:gridCol w="1370325"/>
              </a:tblGrid>
              <a:tr h="178178">
                <a:tc gridSpan="4">
                  <a:txBody>
                    <a:bodyPr/>
                    <a:lstStyle/>
                    <a:p>
                      <a:pPr algn="ctr" fontAlgn="b"/>
                      <a:endParaRPr lang="es-CO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18" marR="4418" marT="4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7998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NANDINA</a:t>
                      </a: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DESCRIPCION</a:t>
                      </a: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Toneladas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Crec </a:t>
                      </a:r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.</a:t>
                      </a:r>
                      <a:r>
                        <a:rPr lang="pt-BR" sz="18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P</a:t>
                      </a:r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rom. Anual</a:t>
                      </a:r>
                    </a:p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09/13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18" marR="4418" marT="44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8769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1214900000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demás nabos forrajeros, remolachas forrajeras, raíces forrajeras, heno, trébol, esparceta, coles forrajeras, altramuces, vezas y productos forrajeros similares, incluso en "pellets".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909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408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1803100000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Pasta de cacao sin desgrasar.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879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48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1806209000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demás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preparciones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alimenticias que contengan cacao, en bloques o barras con peso superior a 2 kg, o en forma líquida, pastosa, en polvo, gránulos o en formas similares, en recipientes o envases inmediatos con un contenido superior a 2 kg.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757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1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0709510000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Hongos del género agaricus, frescos o refrigerados.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569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10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2001909000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demás hortalizas, frutas y demás partes comestibles de plantas, preparadas o conservadas en vinagre o en ácido acético.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5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0301110000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Peces ornamentales de agua dulce, vivos.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0598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35560" y="188641"/>
            <a:ext cx="8324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2.2. Priorización de productos a partir de la demanda</a:t>
            </a:r>
          </a:p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“Metodología de cuadrantes”–exploración preliminar de mercados</a:t>
            </a:r>
            <a:endParaRPr lang="es-CO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15 CuadroTexto"/>
          <p:cNvSpPr txBox="1">
            <a:spLocks noChangeArrowheads="1"/>
          </p:cNvSpPr>
          <p:nvPr/>
        </p:nvSpPr>
        <p:spPr bwMode="auto">
          <a:xfrm>
            <a:off x="2068116" y="2012800"/>
            <a:ext cx="832425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Wingdings" pitchFamily="2" charset="2"/>
              <a:buChar char="ü"/>
            </a:pPr>
            <a:r>
              <a:rPr lang="es-CO" sz="2000" dirty="0"/>
              <a:t> </a:t>
            </a:r>
            <a:r>
              <a:rPr lang="es-CO" sz="2000" dirty="0">
                <a:latin typeface="+mj-lt"/>
              </a:rPr>
              <a:t>Metodología simple, basada en información secundaria de comercio disponible. </a:t>
            </a:r>
          </a:p>
          <a:p>
            <a:pPr algn="just" eaLnBrk="1" hangingPunct="1"/>
            <a:endParaRPr lang="es-CO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s-CO" sz="2000" dirty="0">
                <a:latin typeface="+mj-lt"/>
              </a:rPr>
              <a:t>  Análisis dinámico para la diferenciación de productos y mercados según el comportamiento de la demanda (importaciones) y el atractivo comercial que representan los mercados de destino.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s-CO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s-CO" sz="2000" dirty="0">
                <a:latin typeface="+mj-lt"/>
              </a:rPr>
              <a:t> Es un primer filtro para iniciar una  profundización en el análisis de oportunidades con criterios como: condiciones generales y preferenciales de acceso al mercado, identificación de ventajas competitivas, precios internacionales, canales de comercialización, tendencias de consumo, etc.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s-CO" sz="2000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7912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98435" y="476673"/>
            <a:ext cx="8324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Priorización de productos a partir de la demanda</a:t>
            </a:r>
          </a:p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Metodología de cuadrantes–exploración preliminar de mercados</a:t>
            </a:r>
            <a:endParaRPr lang="es-CO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15 CuadroTexto"/>
          <p:cNvSpPr txBox="1">
            <a:spLocks noChangeArrowheads="1"/>
          </p:cNvSpPr>
          <p:nvPr/>
        </p:nvSpPr>
        <p:spPr bwMode="auto">
          <a:xfrm>
            <a:off x="2010440" y="2022127"/>
            <a:ext cx="795498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endParaRPr lang="es-CO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s-CO" sz="2000" dirty="0">
                <a:latin typeface="+mj-lt"/>
              </a:rPr>
              <a:t> Puede ser aplicada a diferentes niveles de agregación arancelaria y utilizar diferentes perspectivas de análisis </a:t>
            </a:r>
          </a:p>
          <a:p>
            <a:pPr algn="just" eaLnBrk="1" hangingPunct="1"/>
            <a:endParaRPr lang="es-CO" sz="2000" dirty="0">
              <a:latin typeface="+mj-lt"/>
            </a:endParaRPr>
          </a:p>
          <a:p>
            <a:pPr eaLnBrk="1" hangingPunct="1"/>
            <a:r>
              <a:rPr lang="es-CO" sz="2000" dirty="0">
                <a:latin typeface="+mj-lt"/>
              </a:rPr>
              <a:t>	- Tamaño y dinámica de la demanda de un mercado especifico.</a:t>
            </a:r>
          </a:p>
          <a:p>
            <a:pPr eaLnBrk="1" hangingPunct="1"/>
            <a:r>
              <a:rPr lang="es-CO" sz="2000" dirty="0">
                <a:latin typeface="+mj-lt"/>
              </a:rPr>
              <a:t>	- Dinámica de la oferta colombiana frente a la dinámica de la  		  demanda de un mercado específico.</a:t>
            </a:r>
          </a:p>
          <a:p>
            <a:pPr eaLnBrk="1" hangingPunct="1"/>
            <a:r>
              <a:rPr lang="es-CO" sz="2000" dirty="0">
                <a:latin typeface="+mj-lt"/>
              </a:rPr>
              <a:t>	- Dinámica de los principales proveedores de un producto en un 	   mercado específico (identificación de ventajas competitivas de 	   Colombia).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2161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57567" y="692697"/>
            <a:ext cx="8324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Priorización de productos a partir de la demanda</a:t>
            </a:r>
          </a:p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Metodología de cuadrantes – exploración preliminar de mercados</a:t>
            </a:r>
            <a:endParaRPr lang="es-CO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97834" y="2559136"/>
            <a:ext cx="8112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600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CO" sz="2400" dirty="0">
                <a:latin typeface="+mj-lt"/>
                <a:cs typeface="Arial" charset="0"/>
              </a:rPr>
              <a:t>La metodología se aplicará a 2 grupos de países: 1) economías con los que se tiene Acuerdos Comerciales Vigentes y 2) economías con perspectivas de alto crecimiento económico 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CO" sz="24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CO" sz="2400" dirty="0">
                <a:latin typeface="+mj-lt"/>
                <a:cs typeface="Arial" charset="0"/>
              </a:rPr>
              <a:t>Permite direccionar políticas y focalizar acciones de acuerdo a la dinámica de la demanda internacional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1888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97358" y="1185297"/>
            <a:ext cx="4725144" cy="431788"/>
          </a:xfrm>
          <a:prstGeom prst="rect">
            <a:avLst/>
          </a:prstGeom>
          <a:noFill/>
        </p:spPr>
        <p:txBody>
          <a:bodyPr/>
          <a:lstStyle>
            <a:defPPr>
              <a:defRPr lang="es-CO"/>
            </a:defPPr>
            <a:lvl1pPr algn="ctr">
              <a:spcBef>
                <a:spcPct val="0"/>
              </a:spcBef>
              <a:defRPr sz="2000" b="1">
                <a:solidFill>
                  <a:srgbClr val="6BB23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O" sz="2100" dirty="0"/>
              <a:t> </a:t>
            </a:r>
          </a:p>
        </p:txBody>
      </p:sp>
      <p:graphicFrame>
        <p:nvGraphicFramePr>
          <p:cNvPr id="2" name="1 Diagrama"/>
          <p:cNvGraphicFramePr/>
          <p:nvPr>
            <p:extLst/>
          </p:nvPr>
        </p:nvGraphicFramePr>
        <p:xfrm>
          <a:off x="2855640" y="1052737"/>
          <a:ext cx="6408712" cy="5052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26 CuadroTexto"/>
          <p:cNvSpPr txBox="1"/>
          <p:nvPr/>
        </p:nvSpPr>
        <p:spPr>
          <a:xfrm>
            <a:off x="1524001" y="404664"/>
            <a:ext cx="828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Acuerdos Comerciales Vigentes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9653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811114" y="1182249"/>
            <a:ext cx="4725144" cy="431788"/>
          </a:xfrm>
          <a:prstGeom prst="rect">
            <a:avLst/>
          </a:prstGeom>
          <a:noFill/>
        </p:spPr>
        <p:txBody>
          <a:bodyPr/>
          <a:lstStyle>
            <a:defPPr>
              <a:defRPr lang="es-CO"/>
            </a:defPPr>
            <a:lvl1pPr algn="ctr">
              <a:spcBef>
                <a:spcPct val="0"/>
              </a:spcBef>
              <a:defRPr sz="2000" b="1">
                <a:solidFill>
                  <a:srgbClr val="6BB23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O" sz="2100" dirty="0"/>
              <a:t>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034910" y="518808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spcBef>
                <a:spcPts val="45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s-CO" sz="2000" b="1" dirty="0">
                <a:solidFill>
                  <a:srgbClr val="6BB23E"/>
                </a:solidFill>
                <a:latin typeface="Arial" pitchFamily="34" charset="0"/>
                <a:cs typeface="Arial" pitchFamily="34" charset="0"/>
              </a:rPr>
              <a:t>Principales economías 2050 según el Banco Mundial (Tamaño del PIB)</a:t>
            </a:r>
          </a:p>
        </p:txBody>
      </p:sp>
      <p:grpSp>
        <p:nvGrpSpPr>
          <p:cNvPr id="65" name="64 Grupo"/>
          <p:cNvGrpSpPr/>
          <p:nvPr/>
        </p:nvGrpSpPr>
        <p:grpSpPr>
          <a:xfrm>
            <a:off x="6041922" y="1187256"/>
            <a:ext cx="2965192" cy="4813494"/>
            <a:chOff x="4572000" y="260649"/>
            <a:chExt cx="3953589" cy="6417992"/>
          </a:xfrm>
        </p:grpSpPr>
        <p:sp>
          <p:nvSpPr>
            <p:cNvPr id="66" name="65 Recortar rectángulo de esquina diagonal"/>
            <p:cNvSpPr/>
            <p:nvPr/>
          </p:nvSpPr>
          <p:spPr>
            <a:xfrm>
              <a:off x="4572000" y="260649"/>
              <a:ext cx="3888432" cy="6417992"/>
            </a:xfrm>
            <a:prstGeom prst="snip2Diag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50" dirty="0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4716016" y="301634"/>
              <a:ext cx="246084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350" b="1" dirty="0">
                  <a:solidFill>
                    <a:srgbClr val="B7D501"/>
                  </a:solidFill>
                  <a:latin typeface="Cambria" pitchFamily="18" charset="0"/>
                </a:rPr>
                <a:t>ECONOMÍAS EN 2050</a:t>
              </a: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5357237" y="302136"/>
              <a:ext cx="3168352" cy="5909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b="1" dirty="0">
                  <a:solidFill>
                    <a:schemeClr val="bg1"/>
                  </a:solidFill>
                  <a:latin typeface="Cambria" pitchFamily="18" charset="0"/>
                </a:rPr>
                <a:t>  </a:t>
              </a:r>
            </a:p>
            <a:p>
              <a:endParaRPr lang="es-CO" sz="1350" b="1" dirty="0">
                <a:solidFill>
                  <a:schemeClr val="bg1"/>
                </a:solidFill>
                <a:latin typeface="Cambria" pitchFamily="18" charset="0"/>
              </a:endParaRP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India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China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Estados Unidos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Indonesia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Brasil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Nigeria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Rusia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México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Japón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Reino Unido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Egipto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Filipinas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Alemania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Turquía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Vietnam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Francia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Corea del Sur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Bangladesh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Arabia Saudí</a:t>
              </a:r>
            </a:p>
            <a:p>
              <a:pPr marL="257175" indent="-257175">
                <a:buAutoNum type="arabicPeriod"/>
              </a:pPr>
              <a:r>
                <a:rPr lang="es-CO" sz="1275" b="1" dirty="0">
                  <a:solidFill>
                    <a:schemeClr val="bg1"/>
                  </a:solidFill>
                  <a:latin typeface="Cambria" pitchFamily="18" charset="0"/>
                </a:rPr>
                <a:t>Colombia</a:t>
              </a:r>
              <a:endParaRPr lang="es-CO" sz="12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69" name="Picture 2" descr="http://upload.wikimedia.org/wikipedia/commons/thumb/e/e2/Flag_of_the_United_States_%28Pantone%29.svg/125px-Flag_of_the_United_States_%28Pantone%29.svg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80" y="1384957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http://upload.wikimedia.org/wikipedia/commons/thumb/f/fa/Flag_of_the_People%27s_Republic_of_China.svg/125px-Flag_of_the_People%27s_Republic_of_China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1136868"/>
              <a:ext cx="288032" cy="1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Horizontal tricolour flag (deep saffron, white, and green). In the centre of the white is a navy blue wheel with 24 spokes.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88719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0" descr="http://upload.wikimedia.org/wikipedia/commons/thumb/f/f3/Flag_of_Russia.svg/125px-Flag_of_Russia.svg.png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80" y="2438644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4" descr="http://upload.wikimedia.org/wikipedia/commons/thumb/0/05/Flag_of_Brazil.svg/125px-Flag_of_Brazil.svg.png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3" y="1888018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6" descr="http://upload.wikimedia.org/wikipedia/commons/thumb/0/09/Flag_of_South_Korea.svg/125px-Flag_of_South_Korea.svg.png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4989853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2" descr="http://upload.wikimedia.org/wikipedia/commons/thumb/f/fc/Flag_of_Mexico.svg/125px-Flag_of_Mexico.svg.png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268961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4" descr="http://upload.wikimedia.org/wikipedia/commons/thumb/9/9f/Flag_of_Indonesia.svg/125px-Flag_of_Indonesia.svg.png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80" y="1623143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6" descr="http://upload.wikimedia.org/wikipedia/commons/thumb/7/79/Flag_of_Nigeria.svg/125px-Flag_of_Nigeria.svg.png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3" y="216195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8" descr="http://upload.wikimedia.org/wikipedia/commons/thumb/2/21/Flag_of_Vietnam.svg/125px-Flag_of_Vietnam.svg.png"/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94" y="4481301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0" descr="http://upload.wikimedia.org/wikipedia/commons/thumb/b/b4/Flag_of_Turkey.svg/125px-Flag_of_Turkey.svg.png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4231175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2" descr="http://upload.wikimedia.org/wikipedia/commons/thumb/9/99/Flag_of_the_Philippines.svg/125px-Flag_of_the_Philippines.svg.png"/>
            <p:cNvPicPr>
              <a:picLocks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3" y="3716366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4" descr="http://upload.wikimedia.org/wikipedia/commons/thumb/f/fe/Flag_of_Egypt.svg/125px-Flag_of_Egypt.svg.png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3500622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4" descr="Centered red circle on a white rectangle."/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2928213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Flag of the United Kingdom.svg"/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3" y="318741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Flag of Colombia.sv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645" y="5805264"/>
              <a:ext cx="287349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Flag of Saudi Arabia.sv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34" y="5505699"/>
              <a:ext cx="287349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2" descr="Flag of Bangladesh.svg"/>
            <p:cNvPicPr>
              <a:picLocks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524012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4" descr="Flag of France.sv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16" y="4726554"/>
              <a:ext cx="287349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6" descr="Flag of Germany.svg"/>
            <p:cNvPicPr>
              <a:picLocks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962" y="3958280"/>
              <a:ext cx="288000" cy="1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88 Grupo"/>
          <p:cNvGrpSpPr/>
          <p:nvPr/>
        </p:nvGrpSpPr>
        <p:grpSpPr>
          <a:xfrm>
            <a:off x="2655743" y="2212003"/>
            <a:ext cx="2916324" cy="3679369"/>
            <a:chOff x="4572000" y="1772815"/>
            <a:chExt cx="3888432" cy="4905825"/>
          </a:xfrm>
        </p:grpSpPr>
        <p:sp>
          <p:nvSpPr>
            <p:cNvPr id="90" name="89 Recortar rectángulo de esquina diagonal"/>
            <p:cNvSpPr/>
            <p:nvPr/>
          </p:nvSpPr>
          <p:spPr>
            <a:xfrm>
              <a:off x="4572000" y="1772815"/>
              <a:ext cx="3888432" cy="4905825"/>
            </a:xfrm>
            <a:prstGeom prst="snip2Diag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50" dirty="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4716016" y="1903566"/>
              <a:ext cx="246084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350" b="1" dirty="0">
                  <a:solidFill>
                    <a:srgbClr val="B7D501"/>
                  </a:solidFill>
                  <a:latin typeface="Cambria" pitchFamily="18" charset="0"/>
                </a:rPr>
                <a:t>ECONOMÍAS EN 2010</a:t>
              </a:r>
            </a:p>
          </p:txBody>
        </p:sp>
      </p:grpSp>
      <p:sp>
        <p:nvSpPr>
          <p:cNvPr id="51" name="50 CuadroTexto"/>
          <p:cNvSpPr txBox="1"/>
          <p:nvPr/>
        </p:nvSpPr>
        <p:spPr>
          <a:xfrm>
            <a:off x="3449682" y="2241035"/>
            <a:ext cx="2376264" cy="345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350" b="1" dirty="0">
              <a:solidFill>
                <a:schemeClr val="bg1"/>
              </a:solidFill>
              <a:latin typeface="Cambria" pitchFamily="18" charset="0"/>
            </a:endParaRPr>
          </a:p>
          <a:p>
            <a:endParaRPr lang="es-CO" sz="1350" b="1" dirty="0">
              <a:solidFill>
                <a:schemeClr val="bg1"/>
              </a:solidFill>
              <a:latin typeface="Cambria" pitchFamily="18" charset="0"/>
            </a:endParaRP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Estados Unidos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China		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Japón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Alemania 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Francia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Gran Bretaña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Brasil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Italia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India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Canadá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Rusia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España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Australia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México</a:t>
            </a:r>
          </a:p>
          <a:p>
            <a:pPr marL="257175" indent="-257175">
              <a:buAutoNum type="arabicPeriod"/>
            </a:pPr>
            <a:r>
              <a:rPr lang="es-CO" sz="1275" b="1" dirty="0">
                <a:solidFill>
                  <a:schemeClr val="bg1"/>
                </a:solidFill>
                <a:latin typeface="Cambria" pitchFamily="18" charset="0"/>
              </a:rPr>
              <a:t>Corea del Sur</a:t>
            </a:r>
            <a:endParaRPr lang="es-CO" sz="1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12" name="Picture 2" descr="http://upload.wikimedia.org/wikipedia/commons/thumb/e/e2/Flag_of_the_United_States_%28Pantone%29.svg/125px-Flag_of_the_United_States_%28Pantone%29.svg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2719375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http://upload.wikimedia.org/wikipedia/commons/thumb/f/fa/Flag_of_the_People%27s_Republic_of_China.svg/125px-Flag_of_the_People%27s_Republic_of_Chin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2909971"/>
            <a:ext cx="216024" cy="14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entered red circle on a white rectangle.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3097417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8" descr="Horizontal tricolour flag (deep saffron, white, and green). In the centre of the white is a navy blue wheel with 24 spokes.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4245749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http://upload.wikimedia.org/wikipedia/commons/thumb/f/f3/Flag_of_Russia.svg/125px-Flag_of_Russia.svg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4637582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2" descr="http://upload.wikimedia.org/wikipedia/commons/thumb/b/ba/Flag_of_Germany.svg/125px-Flag_of_Germany.svg.pn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3299525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4" descr="http://upload.wikimedia.org/wikipedia/commons/thumb/0/05/Flag_of_Brazil.svg/125px-Flag_of_Brazil.svg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6" y="3871588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6" descr="http://upload.wikimedia.org/wikipedia/commons/thumb/0/09/Flag_of_South_Korea.svg/125px-Flag_of_South_Korea.svg.pn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60" y="5421098"/>
            <a:ext cx="197822" cy="1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8" descr="Vertical triband (red, white, red) with a red maple leaf in the centre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4441797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http://upload.wikimedia.org/wikipedia/commons/thumb/c/c3/Flag_of_France.svg/125px-Flag_of_France.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3494084"/>
            <a:ext cx="216000" cy="1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 descr="A flag featuring both cross and saltire in red, white and blue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3670601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http://upload.wikimedia.org/wikipedia/commons/thumb/0/03/Flag_of_Italy.svg/125px-Flag_of_Italy.svg.png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4060203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http://upload.wikimedia.org/wikipedia/commons/thumb/9/9a/Flag_of_Spain.svg/125px-Flag_of_Spain.svg.png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4833156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0" descr="http://upload.wikimedia.org/wikipedia/commons/thumb/b/b9/Flag_of_Australia.svg/125px-Flag_of_Australia.svg.png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5035863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http://upload.wikimedia.org/wikipedia/commons/thumb/f/fc/Flag_of_Mexico.svg/125px-Flag_of_Mexico.svg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2" y="5223458"/>
            <a:ext cx="216000" cy="1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3756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1745444" y="1795887"/>
            <a:ext cx="8922556" cy="3778122"/>
            <a:chOff x="113941" y="890461"/>
            <a:chExt cx="8922555" cy="5037496"/>
          </a:xfrm>
        </p:grpSpPr>
        <p:grpSp>
          <p:nvGrpSpPr>
            <p:cNvPr id="18" name="17 Grupo"/>
            <p:cNvGrpSpPr/>
            <p:nvPr/>
          </p:nvGrpSpPr>
          <p:grpSpPr>
            <a:xfrm>
              <a:off x="899592" y="1223629"/>
              <a:ext cx="7056784" cy="4158552"/>
              <a:chOff x="899592" y="1223629"/>
              <a:chExt cx="7056784" cy="4158552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899592" y="1223629"/>
                <a:ext cx="7056784" cy="41495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350" dirty="0"/>
              </a:p>
            </p:txBody>
          </p:sp>
          <p:cxnSp>
            <p:nvCxnSpPr>
              <p:cNvPr id="14" name="13 Conector recto"/>
              <p:cNvCxnSpPr>
                <a:stCxn id="7" idx="1"/>
              </p:cNvCxnSpPr>
              <p:nvPr/>
            </p:nvCxnSpPr>
            <p:spPr>
              <a:xfrm>
                <a:off x="899592" y="3298423"/>
                <a:ext cx="7056784" cy="225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flipV="1">
                <a:off x="4420009" y="1232594"/>
                <a:ext cx="0" cy="4149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18 CuadroTexto"/>
            <p:cNvSpPr txBox="1"/>
            <p:nvPr/>
          </p:nvSpPr>
          <p:spPr>
            <a:xfrm>
              <a:off x="7992888" y="1115451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100%</a:t>
              </a:r>
              <a:endParaRPr lang="es-ES" sz="135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7947992" y="5147900"/>
              <a:ext cx="10885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-100%</a:t>
              </a:r>
              <a:endParaRPr lang="es-ES" sz="135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488832" y="5445224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50" dirty="0"/>
                <a:t>       n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830613" y="5437292"/>
              <a:ext cx="29462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0</a:t>
              </a:r>
              <a:endParaRPr lang="es-ES" sz="135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050196" y="5507940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" sz="1350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2133954" y="5527848"/>
              <a:ext cx="594581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b="1" dirty="0">
                  <a:latin typeface="+mj-lt"/>
                </a:rPr>
                <a:t>Valor  promedio anual de las importaciones  del país  X</a:t>
              </a:r>
              <a:endParaRPr lang="es-ES" sz="1350" b="1" dirty="0">
                <a:latin typeface="+mj-lt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 rot="16200000">
              <a:off x="-2005501" y="3009903"/>
              <a:ext cx="474671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50" b="1" dirty="0"/>
                <a:t>Crecimiento promedio anual del valor de las importaciones del país X</a:t>
              </a:r>
              <a:endParaRPr lang="es-ES" sz="1350" b="1" dirty="0"/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2077451" y="664656"/>
            <a:ext cx="828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Tamaño y dinámica de la demanda de un mercado específico*</a:t>
            </a:r>
          </a:p>
        </p:txBody>
      </p:sp>
      <p:sp>
        <p:nvSpPr>
          <p:cNvPr id="26" name="Text Box 86"/>
          <p:cNvSpPr txBox="1">
            <a:spLocks noChangeArrowheads="1"/>
          </p:cNvSpPr>
          <p:nvPr/>
        </p:nvSpPr>
        <p:spPr bwMode="auto">
          <a:xfrm>
            <a:off x="6822793" y="2074063"/>
            <a:ext cx="2008586" cy="2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057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s-CO" sz="1500" b="1" dirty="0">
                <a:solidFill>
                  <a:srgbClr val="000080"/>
                </a:solidFill>
                <a:latin typeface="+mj-lt"/>
                <a:cs typeface="Arial"/>
              </a:rPr>
              <a:t>Cuadrante 1 </a:t>
            </a:r>
          </a:p>
          <a:p>
            <a:pPr algn="l" rtl="0">
              <a:defRPr sz="1000"/>
            </a:pPr>
            <a:r>
              <a:rPr lang="es-CO" sz="1500" b="1" dirty="0">
                <a:solidFill>
                  <a:srgbClr val="000080"/>
                </a:solidFill>
                <a:latin typeface="+mj-lt"/>
                <a:cs typeface="Arial"/>
              </a:rPr>
              <a:t>ALTAMENTE ATRACTIVOS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3701457" y="2038281"/>
            <a:ext cx="1215594" cy="2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057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es-CO" sz="1500" b="1" dirty="0">
                <a:solidFill>
                  <a:srgbClr val="000080"/>
                </a:solidFill>
                <a:cs typeface="Arial"/>
              </a:rPr>
              <a:t>Cuadrante 2 </a:t>
            </a:r>
            <a:r>
              <a:rPr lang="es-CO" sz="1500" b="1" dirty="0">
                <a:solidFill>
                  <a:srgbClr val="000080"/>
                </a:solidFill>
                <a:latin typeface="+mj-lt"/>
                <a:cs typeface="Arial"/>
              </a:rPr>
              <a:t>POTENCIALES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2979208" y="3618782"/>
            <a:ext cx="2505074" cy="2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057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s-CO" sz="1500" b="1" dirty="0">
                <a:solidFill>
                  <a:srgbClr val="000080"/>
                </a:solidFill>
                <a:cs typeface="Arial"/>
              </a:rPr>
              <a:t>Cuadrante 3 </a:t>
            </a:r>
          </a:p>
          <a:p>
            <a:pPr>
              <a:defRPr sz="1000"/>
            </a:pPr>
            <a:r>
              <a:rPr lang="es-CO" sz="1500" b="1" dirty="0">
                <a:solidFill>
                  <a:srgbClr val="000080"/>
                </a:solidFill>
                <a:latin typeface="+mj-lt"/>
                <a:cs typeface="Arial"/>
              </a:rPr>
              <a:t>PRODUCTOS DE BAJO INTERES</a:t>
            </a:r>
          </a:p>
        </p:txBody>
      </p:sp>
      <p:sp>
        <p:nvSpPr>
          <p:cNvPr id="38" name="Text Box 86"/>
          <p:cNvSpPr txBox="1">
            <a:spLocks noChangeArrowheads="1"/>
          </p:cNvSpPr>
          <p:nvPr/>
        </p:nvSpPr>
        <p:spPr bwMode="auto">
          <a:xfrm>
            <a:off x="7221876" y="3642901"/>
            <a:ext cx="1141438" cy="38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2057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es-CO" sz="1500" b="1" dirty="0">
                <a:solidFill>
                  <a:srgbClr val="000080"/>
                </a:solidFill>
                <a:cs typeface="Arial"/>
              </a:rPr>
              <a:t>Cuadrante 4 </a:t>
            </a:r>
            <a:r>
              <a:rPr lang="es-CO" sz="1500" b="1" dirty="0">
                <a:solidFill>
                  <a:srgbClr val="000080"/>
                </a:solidFill>
                <a:latin typeface="+mj-lt"/>
                <a:cs typeface="Arial"/>
              </a:rPr>
              <a:t>PROMISORIOS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993977" y="5673625"/>
            <a:ext cx="647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+mj-lt"/>
              </a:rPr>
              <a:t>* Los ejes  se cruzan en el volumen y la tasa promedio de las importaciones por producto en el país X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36233" y="2636378"/>
            <a:ext cx="3312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dirty="0">
                <a:latin typeface="+mj-lt"/>
              </a:rPr>
              <a:t>Mercado grande con crecimiento dinámico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620341" y="2619389"/>
            <a:ext cx="3312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dirty="0">
                <a:latin typeface="+mj-lt"/>
              </a:rPr>
              <a:t>Mercado pequeño con crecimiento dinámico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2717058" y="4192323"/>
            <a:ext cx="3312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dirty="0"/>
              <a:t>Mercado pequeño con bajo crecimiento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080813" y="4168660"/>
            <a:ext cx="3312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dirty="0"/>
              <a:t>Mercado grande con bajo crecimiento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36455" y="2037326"/>
            <a:ext cx="3558101" cy="1554971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47" name="Rectángulo 46"/>
          <p:cNvSpPr/>
          <p:nvPr/>
        </p:nvSpPr>
        <p:spPr>
          <a:xfrm>
            <a:off x="2549352" y="2049608"/>
            <a:ext cx="3498685" cy="1551924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48" name="Rectángulo 47"/>
          <p:cNvSpPr/>
          <p:nvPr/>
        </p:nvSpPr>
        <p:spPr>
          <a:xfrm>
            <a:off x="6047322" y="3614389"/>
            <a:ext cx="3536366" cy="1550289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28" name="CuadroTexto 27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4226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UN COMTRADE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graphicFrame>
        <p:nvGraphicFramePr>
          <p:cNvPr id="30" name="29 Diagrama"/>
          <p:cNvGraphicFramePr/>
          <p:nvPr>
            <p:extLst/>
          </p:nvPr>
        </p:nvGraphicFramePr>
        <p:xfrm>
          <a:off x="4583832" y="1409534"/>
          <a:ext cx="2255912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2" name="31 Grupo"/>
          <p:cNvGrpSpPr/>
          <p:nvPr/>
        </p:nvGrpSpPr>
        <p:grpSpPr>
          <a:xfrm>
            <a:off x="2156140" y="1924798"/>
            <a:ext cx="1182425" cy="1217496"/>
            <a:chOff x="587936" y="921"/>
            <a:chExt cx="720000" cy="608432"/>
          </a:xfrm>
        </p:grpSpPr>
        <p:sp>
          <p:nvSpPr>
            <p:cNvPr id="33" name="32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País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3503713" y="4164310"/>
            <a:ext cx="1182425" cy="1217496"/>
            <a:chOff x="587936" y="921"/>
            <a:chExt cx="720000" cy="608432"/>
          </a:xfrm>
        </p:grpSpPr>
        <p:sp>
          <p:nvSpPr>
            <p:cNvPr id="40" name="39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SA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OMA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6196187" y="4164310"/>
            <a:ext cx="1182425" cy="1287124"/>
            <a:chOff x="587936" y="-33875"/>
            <a:chExt cx="720000" cy="643228"/>
          </a:xfrm>
        </p:grpSpPr>
        <p:sp>
          <p:nvSpPr>
            <p:cNvPr id="43" name="42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43 Rectángulo"/>
            <p:cNvSpPr/>
            <p:nvPr/>
          </p:nvSpPr>
          <p:spPr>
            <a:xfrm>
              <a:off x="587936" y="-33875"/>
              <a:ext cx="72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CUCI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dirty="0"/>
                <a:t>Clasificación Uniforme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dirty="0"/>
                <a:t>para el Comercio Internacional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8400256" y="1924798"/>
            <a:ext cx="1182425" cy="1217496"/>
            <a:chOff x="587936" y="921"/>
            <a:chExt cx="720000" cy="608432"/>
          </a:xfrm>
        </p:grpSpPr>
        <p:sp>
          <p:nvSpPr>
            <p:cNvPr id="46" name="45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46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País</a:t>
              </a: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7680176" y="3833109"/>
            <a:ext cx="2586038" cy="2188179"/>
            <a:chOff x="2936" y="1278629"/>
            <a:chExt cx="1890000" cy="608432"/>
          </a:xfrm>
        </p:grpSpPr>
        <p:sp>
          <p:nvSpPr>
            <p:cNvPr id="49" name="48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49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Dificultad para la descarga de datos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Tienen restricciones de descarga 50.000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No es muy amigable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SA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39617" y="2132856"/>
            <a:ext cx="7333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Aplicación de la metodología para el caso de Estados Unidos 2009 - 2013</a:t>
            </a:r>
          </a:p>
          <a:p>
            <a:pPr algn="ctr"/>
            <a:r>
              <a:rPr lang="es-CO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(Desagregación arancelaria a 6 dígitos)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5653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83" y="1689291"/>
            <a:ext cx="8501795" cy="3981979"/>
          </a:xfrm>
          <a:prstGeom prst="rect">
            <a:avLst/>
          </a:prstGeom>
        </p:spPr>
      </p:pic>
      <p:sp>
        <p:nvSpPr>
          <p:cNvPr id="9" name="26 CuadroTexto"/>
          <p:cNvSpPr txBox="1"/>
          <p:nvPr/>
        </p:nvSpPr>
        <p:spPr>
          <a:xfrm>
            <a:off x="1929110" y="541066"/>
            <a:ext cx="828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Identificación de Productos para Estados Unidos. 20 principales demanda </a:t>
            </a:r>
          </a:p>
        </p:txBody>
      </p:sp>
      <p:sp>
        <p:nvSpPr>
          <p:cNvPr id="2" name="1 CuadroTexto"/>
          <p:cNvSpPr txBox="1"/>
          <p:nvPr/>
        </p:nvSpPr>
        <p:spPr>
          <a:xfrm rot="16200000">
            <a:off x="9707657" y="3248657"/>
            <a:ext cx="1237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177.078  USD miles</a:t>
            </a:r>
            <a:endParaRPr lang="es-CO" sz="105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905179" y="5411808"/>
            <a:ext cx="502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b="1" dirty="0"/>
              <a:t>10 %</a:t>
            </a:r>
            <a:endParaRPr lang="es-CO" sz="135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3540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>
            <a:off x="2083840" y="332656"/>
            <a:ext cx="832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Cuadrante 1 - Altamente Atractivos (6 dígitos)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37628" y="5747324"/>
            <a:ext cx="368722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50" dirty="0">
                <a:latin typeface="+mj-lt"/>
              </a:rPr>
              <a:t>* Los ejes  se cruzan en el volumen y la tasa promedio de las importaciones por producto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91" y="1333340"/>
            <a:ext cx="6880421" cy="416006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 rot="16200000">
            <a:off x="317845" y="3028393"/>
            <a:ext cx="360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Crecimiento promedio anual de las Importaciones de </a:t>
            </a:r>
          </a:p>
          <a:p>
            <a:pPr algn="ctr"/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Estados Unidos 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979429" y="5467376"/>
            <a:ext cx="4503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Valor promedio anual de las </a:t>
            </a:r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importaciones</a:t>
            </a:r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 de EEUU por producto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4757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>
            <a:off x="2069233" y="260648"/>
            <a:ext cx="832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accent3">
                    <a:lumMod val="75000"/>
                  </a:schemeClr>
                </a:solidFill>
              </a:rPr>
              <a:t>Cuadrante 2 - </a:t>
            </a:r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Productos Potenciales (6 dígitos)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8625" y="5816086"/>
            <a:ext cx="368722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50" dirty="0">
                <a:latin typeface="+mj-lt"/>
              </a:rPr>
              <a:t>* Los ejes  se cruzan en el volumen y la tasa promedio de las importaciones por producto</a:t>
            </a: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317845" y="3028393"/>
            <a:ext cx="360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Crecimiento promedio anual de las Importaciones de </a:t>
            </a:r>
          </a:p>
          <a:p>
            <a:pPr algn="ctr"/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Estados Unidos 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979429" y="5467376"/>
            <a:ext cx="4503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Valor promedio anual de las </a:t>
            </a:r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importaciones</a:t>
            </a:r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 de EEUU por producto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21" y="1289943"/>
            <a:ext cx="7616233" cy="41774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406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>
            <a:off x="2077272" y="260648"/>
            <a:ext cx="832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accent3">
                    <a:lumMod val="75000"/>
                  </a:schemeClr>
                </a:solidFill>
              </a:rPr>
              <a:t>Cuadrante 3 - </a:t>
            </a:r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Productos de Bajo Interés (6 dígitos)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03635" y="5698279"/>
            <a:ext cx="368722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50" dirty="0">
                <a:latin typeface="+mj-lt"/>
              </a:rPr>
              <a:t>* Los ejes  se cruzan en el volumen y la tasa promedio de las importaciones por producto</a:t>
            </a: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249196" y="2978591"/>
            <a:ext cx="4010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Crecimiento promedio anual de las Importaciones de </a:t>
            </a:r>
          </a:p>
          <a:p>
            <a:pPr algn="ctr"/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Estados Unidos 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092680" y="5421278"/>
            <a:ext cx="44669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Valor </a:t>
            </a:r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promedio</a:t>
            </a:r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 anual de las importaciones de EEUU por producto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90" y="1333339"/>
            <a:ext cx="7027223" cy="408794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6366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>
            <a:off x="2145499" y="188640"/>
            <a:ext cx="832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accent3">
                    <a:lumMod val="75000"/>
                  </a:schemeClr>
                </a:solidFill>
              </a:rPr>
              <a:t>Cuadrante 4 - </a:t>
            </a:r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Productos Promisorios (6 dígitos)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944062" y="5816711"/>
            <a:ext cx="368722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50" dirty="0">
                <a:latin typeface="+mj-lt"/>
              </a:rPr>
              <a:t>* Los ejes  se cruzan en el volumen y la tasa promedio de las importaciones por producto</a:t>
            </a: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348101" y="3025757"/>
            <a:ext cx="360233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Crecimiento promedio anual de las Importaciones de </a:t>
            </a:r>
          </a:p>
          <a:p>
            <a:pPr algn="ctr"/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Estados</a:t>
            </a:r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 Unidos 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890365" y="5421278"/>
            <a:ext cx="4503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Valor promedio anual de las </a:t>
            </a:r>
            <a:r>
              <a:rPr lang="es-CO" sz="1350" b="1" dirty="0">
                <a:solidFill>
                  <a:schemeClr val="accent6">
                    <a:lumMod val="50000"/>
                  </a:schemeClr>
                </a:solidFill>
              </a:rPr>
              <a:t>importaciones</a:t>
            </a:r>
            <a:r>
              <a:rPr lang="es-CO" sz="1200" b="1" dirty="0">
                <a:solidFill>
                  <a:schemeClr val="accent6">
                    <a:lumMod val="50000"/>
                  </a:schemeClr>
                </a:solidFill>
              </a:rPr>
              <a:t> de EEUU por producto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9" y="1235522"/>
            <a:ext cx="7488403" cy="41426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8620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>
            <a:off x="1723361" y="2640047"/>
            <a:ext cx="8724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Análisis de proveedores  por producto y cuadrante. Algunos ejemplos representativos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511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0850" y="116633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</a:rPr>
              <a:t>IMPORTACIONES DE ALCOHOL ETILICO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</a:rPr>
              <a:t>Cuadrante I - Altamente Atractivo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</a:rPr>
              <a:t>Promedio 2009 - 2013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40769"/>
            <a:ext cx="8063885" cy="460458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392144" y="6034102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984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03512" y="116633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AGUA MINERAL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 - Altamente Atractivo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02" y="1338816"/>
            <a:ext cx="8208912" cy="4770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64152" y="6093297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3046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75520" y="188641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ESPARRAGO FRESCO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 - Altamente Atractivo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484784"/>
            <a:ext cx="7954733" cy="425842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888088" y="6021289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9900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30360" r="14067" b="12191"/>
          <a:stretch/>
        </p:blipFill>
        <p:spPr bwMode="auto">
          <a:xfrm>
            <a:off x="1545899" y="1144962"/>
            <a:ext cx="9014283" cy="391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UN COMTRADE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5015880" y="3131691"/>
            <a:ext cx="1144900" cy="57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Entrada</a:t>
            </a:r>
            <a:endParaRPr lang="es-CO" sz="2700" dirty="0"/>
          </a:p>
        </p:txBody>
      </p:sp>
      <p:sp>
        <p:nvSpPr>
          <p:cNvPr id="8" name="7 Rectángulo"/>
          <p:cNvSpPr/>
          <p:nvPr/>
        </p:nvSpPr>
        <p:spPr>
          <a:xfrm flipH="1">
            <a:off x="7039953" y="3279796"/>
            <a:ext cx="1144900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Salida</a:t>
            </a:r>
          </a:p>
        </p:txBody>
      </p:sp>
      <p:sp>
        <p:nvSpPr>
          <p:cNvPr id="9" name="8 Rectángulo"/>
          <p:cNvSpPr/>
          <p:nvPr/>
        </p:nvSpPr>
        <p:spPr>
          <a:xfrm flipH="1">
            <a:off x="8719287" y="3279796"/>
            <a:ext cx="1144900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Variable</a:t>
            </a:r>
          </a:p>
          <a:p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 flipH="1">
            <a:off x="1524000" y="571398"/>
            <a:ext cx="1576948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Nomenclatura</a:t>
            </a:r>
          </a:p>
        </p:txBody>
      </p:sp>
      <p:sp>
        <p:nvSpPr>
          <p:cNvPr id="11" name="10 Rectángulo"/>
          <p:cNvSpPr/>
          <p:nvPr/>
        </p:nvSpPr>
        <p:spPr>
          <a:xfrm flipH="1">
            <a:off x="1737257" y="5229200"/>
            <a:ext cx="190770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Desagregación SA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5581625" y="2826890"/>
            <a:ext cx="1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8" idx="0"/>
          </p:cNvCxnSpPr>
          <p:nvPr/>
        </p:nvCxnSpPr>
        <p:spPr>
          <a:xfrm flipH="1" flipV="1">
            <a:off x="7261093" y="2983444"/>
            <a:ext cx="351311" cy="296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0" idx="1"/>
          </p:cNvCxnSpPr>
          <p:nvPr/>
        </p:nvCxnSpPr>
        <p:spPr>
          <a:xfrm>
            <a:off x="3100948" y="858180"/>
            <a:ext cx="2202964" cy="10586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9264353" y="2826890"/>
            <a:ext cx="1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2156140" y="4113077"/>
            <a:ext cx="771509" cy="1224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 flipH="1">
            <a:off x="8171889" y="620688"/>
            <a:ext cx="1144900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Periodo</a:t>
            </a:r>
          </a:p>
          <a:p>
            <a:pPr algn="ctr"/>
            <a:r>
              <a:rPr lang="es-CO" dirty="0"/>
              <a:t>A y M</a:t>
            </a:r>
          </a:p>
          <a:p>
            <a:endParaRPr lang="es-CO" dirty="0"/>
          </a:p>
        </p:txBody>
      </p:sp>
      <p:cxnSp>
        <p:nvCxnSpPr>
          <p:cNvPr id="29" name="28 Conector recto de flecha"/>
          <p:cNvCxnSpPr/>
          <p:nvPr/>
        </p:nvCxnSpPr>
        <p:spPr>
          <a:xfrm flipH="1">
            <a:off x="3215680" y="1010580"/>
            <a:ext cx="4896544" cy="474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6706" y="116633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AGUACATE FRESCO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 - Altamente Atractivo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340769"/>
            <a:ext cx="7426830" cy="46938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76120" y="6165305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807969" y="63845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755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3487" y="68236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FLORES FRESCAS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II - Potenciales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69" y="1348319"/>
            <a:ext cx="8280920" cy="45525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85615" y="6165305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2" name="Elipse 1"/>
          <p:cNvSpPr/>
          <p:nvPr/>
        </p:nvSpPr>
        <p:spPr>
          <a:xfrm>
            <a:off x="6721614" y="3068960"/>
            <a:ext cx="728003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" name="CuadroTexto 5"/>
          <p:cNvSpPr txBox="1"/>
          <p:nvPr/>
        </p:nvSpPr>
        <p:spPr>
          <a:xfrm>
            <a:off x="5649417" y="6341240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7418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03512" y="67744"/>
            <a:ext cx="8540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AJO FRESCO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II - Potenciales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268073"/>
            <a:ext cx="8062414" cy="481026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35194" y="6078338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1414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47528" y="188641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PAPA PREPARADA O CONSERVADA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III  - Bajo Interés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371637"/>
            <a:ext cx="8396586" cy="462046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38284" y="6049791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9519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1703" y="309406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LOS DEMÁS PORCINOS DE PESO &gt; A 50 KG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III  - Bajo Interés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492335"/>
            <a:ext cx="7704857" cy="44047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76120" y="5966980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828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75520" y="123781"/>
            <a:ext cx="8540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BANANAS O PLATANOS FRESCOS O SECOS </a:t>
            </a: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IV  - Promisorios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59" y="1412777"/>
            <a:ext cx="8178525" cy="44819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66276" y="5948816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2" name="Elipse 1"/>
          <p:cNvSpPr/>
          <p:nvPr/>
        </p:nvSpPr>
        <p:spPr>
          <a:xfrm>
            <a:off x="4995204" y="4797152"/>
            <a:ext cx="1028788" cy="364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" name="CuadroTexto 5"/>
          <p:cNvSpPr txBox="1"/>
          <p:nvPr/>
        </p:nvSpPr>
        <p:spPr>
          <a:xfrm>
            <a:off x="6023992" y="6272012"/>
            <a:ext cx="363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1931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9903" y="11381"/>
            <a:ext cx="8540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AZUCAR DE CAÑA EN BRUTO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IV  - Promisorios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34" y="1412777"/>
            <a:ext cx="8527484" cy="45435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8154" y="5988365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3" name="Elipse 2"/>
          <p:cNvSpPr/>
          <p:nvPr/>
        </p:nvSpPr>
        <p:spPr>
          <a:xfrm>
            <a:off x="2567608" y="4725144"/>
            <a:ext cx="720080" cy="211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818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35274" y="90411"/>
            <a:ext cx="8540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IMPORTACIONES DE CACAO EN GRANO DE E.E.U.U  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Cuadrante IV  - Promisorios</a:t>
            </a:r>
          </a:p>
          <a:p>
            <a:pPr algn="ctr">
              <a:defRPr sz="2000" b="0" i="0" u="none" strike="noStrike" kern="1200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Promedio 2009 - 2013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420576"/>
            <a:ext cx="8372079" cy="449878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66276" y="6070952"/>
            <a:ext cx="29498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25" dirty="0"/>
              <a:t>Fuente: </a:t>
            </a:r>
            <a:r>
              <a:rPr lang="es-CO" sz="825" dirty="0" err="1"/>
              <a:t>Comtrade</a:t>
            </a:r>
            <a:r>
              <a:rPr lang="es-CO" sz="825" dirty="0"/>
              <a:t>. Cálculos: Oficina de Asuntos Internacionales </a:t>
            </a:r>
          </a:p>
        </p:txBody>
      </p:sp>
      <p:sp>
        <p:nvSpPr>
          <p:cNvPr id="2" name="Elipse 1"/>
          <p:cNvSpPr/>
          <p:nvPr/>
        </p:nvSpPr>
        <p:spPr>
          <a:xfrm>
            <a:off x="2855641" y="2924944"/>
            <a:ext cx="780757" cy="379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4211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1787036" y="1341026"/>
            <a:ext cx="8655847" cy="4952905"/>
            <a:chOff x="250657" y="-1943"/>
            <a:chExt cx="8785839" cy="6603873"/>
          </a:xfrm>
        </p:grpSpPr>
        <p:grpSp>
          <p:nvGrpSpPr>
            <p:cNvPr id="18" name="17 Grupo"/>
            <p:cNvGrpSpPr/>
            <p:nvPr/>
          </p:nvGrpSpPr>
          <p:grpSpPr>
            <a:xfrm>
              <a:off x="899592" y="1222037"/>
              <a:ext cx="7056784" cy="4151179"/>
              <a:chOff x="899592" y="1222037"/>
              <a:chExt cx="7056784" cy="4151179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899592" y="1222037"/>
                <a:ext cx="7056784" cy="41511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350" dirty="0"/>
              </a:p>
            </p:txBody>
          </p:sp>
          <p:cxnSp>
            <p:nvCxnSpPr>
              <p:cNvPr id="14" name="13 Conector recto"/>
              <p:cNvCxnSpPr>
                <a:stCxn id="7" idx="1"/>
              </p:cNvCxnSpPr>
              <p:nvPr/>
            </p:nvCxnSpPr>
            <p:spPr>
              <a:xfrm>
                <a:off x="899592" y="3297627"/>
                <a:ext cx="7056784" cy="233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>
                <a:stCxn id="7" idx="2"/>
                <a:endCxn id="7" idx="0"/>
              </p:cNvCxnSpPr>
              <p:nvPr/>
            </p:nvCxnSpPr>
            <p:spPr>
              <a:xfrm flipV="1">
                <a:off x="4427984" y="1222037"/>
                <a:ext cx="0" cy="4151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18 CuadroTexto"/>
            <p:cNvSpPr txBox="1"/>
            <p:nvPr/>
          </p:nvSpPr>
          <p:spPr>
            <a:xfrm>
              <a:off x="7992888" y="1115452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100%</a:t>
              </a:r>
              <a:endParaRPr lang="es-ES" sz="135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7947992" y="5147900"/>
              <a:ext cx="10885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-100%</a:t>
              </a:r>
              <a:endParaRPr lang="es-ES" sz="135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488832" y="5445224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100%</a:t>
              </a:r>
              <a:endParaRPr lang="es-ES" sz="135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611560" y="5435932"/>
              <a:ext cx="10885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dirty="0"/>
                <a:t>-100%</a:t>
              </a:r>
              <a:endParaRPr lang="es-ES" sz="135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7992888" y="3140968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50" dirty="0"/>
                <a:t>0</a:t>
              </a:r>
              <a:endParaRPr lang="es-ES" sz="135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050196" y="5507940"/>
              <a:ext cx="75557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50" dirty="0"/>
                <a:t>0</a:t>
              </a:r>
              <a:endParaRPr lang="es-ES" sz="1350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787307" y="5924822"/>
              <a:ext cx="585294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b="1" dirty="0">
                  <a:latin typeface="+mj-lt"/>
                </a:rPr>
                <a:t>Crecimiento promedio anual del valor de las exportaciones colombianas a un país X</a:t>
              </a:r>
              <a:endParaRPr lang="es-ES" sz="1350" b="1" dirty="0">
                <a:latin typeface="+mj-lt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 rot="16200000">
              <a:off x="-2295204" y="2543918"/>
              <a:ext cx="5583750" cy="4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50" b="1" dirty="0">
                  <a:latin typeface="+mj-lt"/>
                </a:rPr>
                <a:t>Crecimiento promedio anual  del valor  de</a:t>
              </a:r>
              <a:r>
                <a:rPr lang="es-CO" sz="1200" b="1" dirty="0">
                  <a:latin typeface="+mj-lt"/>
                </a:rPr>
                <a:t> las Importaciones </a:t>
              </a:r>
            </a:p>
            <a:p>
              <a:pPr algn="ctr"/>
              <a:r>
                <a:rPr lang="es-CO" sz="1200" b="1" dirty="0">
                  <a:latin typeface="+mj-lt"/>
                </a:rPr>
                <a:t>de un país X</a:t>
              </a:r>
              <a:endParaRPr lang="es-ES" sz="1200" b="1" dirty="0">
                <a:latin typeface="+mj-lt"/>
              </a:endParaRPr>
            </a:p>
          </p:txBody>
        </p:sp>
      </p:grpSp>
      <p:sp>
        <p:nvSpPr>
          <p:cNvPr id="32" name="31 Elipse"/>
          <p:cNvSpPr/>
          <p:nvPr/>
        </p:nvSpPr>
        <p:spPr>
          <a:xfrm>
            <a:off x="5668145" y="3173916"/>
            <a:ext cx="407075" cy="37839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34" name="33 Elipse"/>
          <p:cNvSpPr/>
          <p:nvPr/>
        </p:nvSpPr>
        <p:spPr>
          <a:xfrm>
            <a:off x="8177152" y="2247865"/>
            <a:ext cx="1121006" cy="7946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b="1" dirty="0"/>
          </a:p>
        </p:txBody>
      </p:sp>
      <p:sp>
        <p:nvSpPr>
          <p:cNvPr id="33" name="32 Elipse"/>
          <p:cNvSpPr/>
          <p:nvPr/>
        </p:nvSpPr>
        <p:spPr>
          <a:xfrm>
            <a:off x="7518159" y="4111261"/>
            <a:ext cx="198022" cy="196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5" name="34 Elipse"/>
          <p:cNvSpPr/>
          <p:nvPr/>
        </p:nvSpPr>
        <p:spPr>
          <a:xfrm>
            <a:off x="2730166" y="4016191"/>
            <a:ext cx="415928" cy="3654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" name="40 Triángulo rectángulo"/>
          <p:cNvSpPr/>
          <p:nvPr/>
        </p:nvSpPr>
        <p:spPr>
          <a:xfrm rot="16200000">
            <a:off x="4357727" y="342074"/>
            <a:ext cx="3089656" cy="6970985"/>
          </a:xfrm>
          <a:prstGeom prst="rtTriangl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39" name="38 Conector recto"/>
          <p:cNvCxnSpPr/>
          <p:nvPr/>
        </p:nvCxnSpPr>
        <p:spPr>
          <a:xfrm>
            <a:off x="2448810" y="3028263"/>
            <a:ext cx="6962725" cy="6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983188" y="2412749"/>
            <a:ext cx="2538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dirty="0"/>
              <a:t>Crecimiento promedio de importaciones</a:t>
            </a:r>
            <a:endParaRPr lang="es-ES" sz="135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659393" y="5384976"/>
            <a:ext cx="223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Productos que ganan participación</a:t>
            </a:r>
            <a:endParaRPr lang="es-ES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931954" y="418544"/>
            <a:ext cx="8324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Dinámica de la oferta colombiana frente a la dinámica de la demanda de un mercado específico. “Ejercicio en construcción”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453889" y="3117710"/>
            <a:ext cx="1640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>
                <a:latin typeface="+mj-lt"/>
              </a:rPr>
              <a:t>Confitería a base de cacao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053097" y="431933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>
                <a:latin typeface="+mj-lt"/>
              </a:rPr>
              <a:t>Crisantemos frescos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230615" y="2436180"/>
            <a:ext cx="938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b="1" dirty="0">
                <a:latin typeface="+mj-lt"/>
              </a:rPr>
              <a:t>Peces </a:t>
            </a:r>
          </a:p>
          <a:p>
            <a:pPr algn="ctr"/>
            <a:r>
              <a:rPr lang="es-CO" sz="1050" b="1" dirty="0">
                <a:latin typeface="+mj-lt"/>
              </a:rPr>
              <a:t>Ornamentales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590000" y="3762442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>
                <a:latin typeface="+mj-lt"/>
              </a:rPr>
              <a:t>Azúcar de caña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7081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3" grpId="0" animBg="1"/>
      <p:bldP spid="35" grpId="0" animBg="1"/>
      <p:bldP spid="41" grpId="0" animBg="1"/>
      <p:bldP spid="40" grpId="0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23274" y="476673"/>
            <a:ext cx="7333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Acciones a seguir por la Oficina de Asuntos         Internacionales   </a:t>
            </a:r>
          </a:p>
        </p:txBody>
      </p:sp>
      <p:sp>
        <p:nvSpPr>
          <p:cNvPr id="4" name="CuadroTexto 2"/>
          <p:cNvSpPr txBox="1"/>
          <p:nvPr/>
        </p:nvSpPr>
        <p:spPr>
          <a:xfrm>
            <a:off x="2171442" y="1835091"/>
            <a:ext cx="803935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400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MX" sz="2000" dirty="0">
                <a:latin typeface="+mj-lt"/>
                <a:cs typeface="Arial" charset="0"/>
              </a:rPr>
              <a:t>Aplicar esta metodología a los países con los que tenemos acuerdos comerciales vigentes  y las principales economías  que se prevé van a ser las más importantes en 2050.</a:t>
            </a:r>
          </a:p>
          <a:p>
            <a:pPr algn="just"/>
            <a:endParaRPr lang="es-MX" sz="20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MX" sz="2000" dirty="0">
                <a:latin typeface="+mj-lt"/>
                <a:cs typeface="Arial" charset="0"/>
              </a:rPr>
              <a:t>Identificar ventajas competitivas del agro colombiano en esos mercados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MX" sz="20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MX" sz="2000" dirty="0">
                <a:latin typeface="+mj-lt"/>
                <a:cs typeface="Arial" charset="0"/>
              </a:rPr>
              <a:t>Actualizar la apuesta exportadora general y proponer una por mercado de interés</a:t>
            </a:r>
          </a:p>
          <a:p>
            <a:pPr algn="just"/>
            <a:endParaRPr lang="es-MX" sz="20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CO" sz="2000" dirty="0">
                <a:latin typeface="+mj-lt"/>
                <a:cs typeface="Arial" charset="0"/>
              </a:rPr>
              <a:t>Buscar sistematizar esta metodología, con el fin de que se convierta en un instrumento de identificación de oportunidades dinámico y objetivo, de fácil consulta en la web.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20142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USDA FAS GATS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7" name="16 Rectángulo"/>
          <p:cNvSpPr/>
          <p:nvPr/>
        </p:nvSpPr>
        <p:spPr>
          <a:xfrm>
            <a:off x="8400256" y="1924798"/>
            <a:ext cx="1182425" cy="1217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700" dirty="0"/>
              <a:t>País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7567074" y="4345132"/>
            <a:ext cx="2370014" cy="1879898"/>
            <a:chOff x="2936" y="1278629"/>
            <a:chExt cx="1890000" cy="608432"/>
          </a:xfrm>
        </p:grpSpPr>
        <p:sp>
          <p:nvSpPr>
            <p:cNvPr id="19" name="18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900" dirty="0"/>
                <a:t>Hay paginas web más amigables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1703513" y="957646"/>
            <a:ext cx="8110537" cy="3776828"/>
            <a:chOff x="179512" y="568304"/>
            <a:chExt cx="8110537" cy="3776828"/>
          </a:xfrm>
        </p:grpSpPr>
        <p:grpSp>
          <p:nvGrpSpPr>
            <p:cNvPr id="12" name="11 Grupo"/>
            <p:cNvGrpSpPr/>
            <p:nvPr/>
          </p:nvGrpSpPr>
          <p:grpSpPr>
            <a:xfrm>
              <a:off x="179512" y="2869923"/>
              <a:ext cx="3600400" cy="1475209"/>
              <a:chOff x="587936" y="-33875"/>
              <a:chExt cx="720000" cy="643228"/>
            </a:xfrm>
          </p:grpSpPr>
          <p:sp>
            <p:nvSpPr>
              <p:cNvPr id="13" name="12 Rectángulo"/>
              <p:cNvSpPr/>
              <p:nvPr/>
            </p:nvSpPr>
            <p:spPr>
              <a:xfrm>
                <a:off x="587936" y="921"/>
                <a:ext cx="720000" cy="60843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13 Rectángulo"/>
              <p:cNvSpPr/>
              <p:nvPr/>
            </p:nvSpPr>
            <p:spPr>
              <a:xfrm>
                <a:off x="587936" y="-33875"/>
                <a:ext cx="72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180" tIns="43180" rIns="43180" bIns="4318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700" dirty="0"/>
                  <a:t>Agricultura</a:t>
                </a:r>
              </a:p>
              <a:p>
                <a:pPr marL="285750" indent="-28575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es-CO" sz="1700" dirty="0"/>
                  <a:t>Bultos (granos)</a:t>
                </a:r>
              </a:p>
              <a:p>
                <a:pPr marL="285750" indent="-28575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es-CO" sz="1700" dirty="0"/>
                  <a:t>Bienes intermedios</a:t>
                </a:r>
              </a:p>
              <a:p>
                <a:pPr marL="285750" indent="-28575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es-CO" sz="1700" dirty="0"/>
                  <a:t>Bienes orientados al consumo</a:t>
                </a:r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182970" y="3036266"/>
              <a:ext cx="1579138" cy="531360"/>
              <a:chOff x="112795" y="1172611"/>
              <a:chExt cx="1579138" cy="531360"/>
            </a:xfrm>
          </p:grpSpPr>
          <p:sp>
            <p:nvSpPr>
              <p:cNvPr id="22" name="21 Rectángulo redondeado"/>
              <p:cNvSpPr/>
              <p:nvPr/>
            </p:nvSpPr>
            <p:spPr>
              <a:xfrm>
                <a:off x="112795" y="1172611"/>
                <a:ext cx="1579138" cy="53136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22 Rectángulo"/>
              <p:cNvSpPr/>
              <p:nvPr/>
            </p:nvSpPr>
            <p:spPr>
              <a:xfrm>
                <a:off x="138734" y="1198550"/>
                <a:ext cx="1527260" cy="479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688" tIns="0" rIns="59688" bIns="0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dirty="0"/>
                  <a:t>SA</a:t>
                </a:r>
              </a:p>
            </p:txBody>
          </p:sp>
        </p:grpSp>
        <p:grpSp>
          <p:nvGrpSpPr>
            <p:cNvPr id="30" name="29 Grupo"/>
            <p:cNvGrpSpPr/>
            <p:nvPr/>
          </p:nvGrpSpPr>
          <p:grpSpPr>
            <a:xfrm>
              <a:off x="855433" y="568304"/>
              <a:ext cx="7434616" cy="2435010"/>
              <a:chOff x="755576" y="1409534"/>
              <a:chExt cx="7434616" cy="2435010"/>
            </a:xfrm>
          </p:grpSpPr>
          <p:graphicFrame>
            <p:nvGraphicFramePr>
              <p:cNvPr id="5" name="4 Diagrama"/>
              <p:cNvGraphicFramePr/>
              <p:nvPr>
                <p:extLst/>
              </p:nvPr>
            </p:nvGraphicFramePr>
            <p:xfrm>
              <a:off x="3059832" y="1409534"/>
              <a:ext cx="2255912" cy="22480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pSp>
            <p:nvGrpSpPr>
              <p:cNvPr id="4" name="3 Grupo"/>
              <p:cNvGrpSpPr/>
              <p:nvPr/>
            </p:nvGrpSpPr>
            <p:grpSpPr>
              <a:xfrm>
                <a:off x="6588224" y="1829921"/>
                <a:ext cx="1080000" cy="1247286"/>
                <a:chOff x="4032000" y="2805357"/>
                <a:chExt cx="1080000" cy="1247286"/>
              </a:xfrm>
            </p:grpSpPr>
            <p:grpSp>
              <p:nvGrpSpPr>
                <p:cNvPr id="24" name="23 Grupo"/>
                <p:cNvGrpSpPr/>
                <p:nvPr/>
              </p:nvGrpSpPr>
              <p:grpSpPr>
                <a:xfrm>
                  <a:off x="4212000" y="2805357"/>
                  <a:ext cx="720000" cy="608432"/>
                  <a:chOff x="587936" y="921"/>
                  <a:chExt cx="720000" cy="608432"/>
                </a:xfrm>
              </p:grpSpPr>
              <p:sp>
                <p:nvSpPr>
                  <p:cNvPr id="28" name="27 Rectángulo"/>
                  <p:cNvSpPr/>
                  <p:nvPr/>
                </p:nvSpPr>
                <p:spPr>
                  <a:xfrm>
                    <a:off x="587936" y="921"/>
                    <a:ext cx="720000" cy="608432"/>
                  </a:xfrm>
                  <a:prstGeom prst="rect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28 Rectángulo"/>
                  <p:cNvSpPr/>
                  <p:nvPr/>
                </p:nvSpPr>
                <p:spPr>
                  <a:xfrm>
                    <a:off x="587936" y="921"/>
                    <a:ext cx="720000" cy="60843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3180" tIns="43180" rIns="43180" bIns="43180" numCol="1" spcCol="1270" anchor="ctr" anchorCtr="0">
                    <a:noAutofit/>
                  </a:bodyPr>
                  <a:lstStyle/>
                  <a:p>
                    <a:pPr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s-CO" sz="1700" dirty="0"/>
                      <a:t>País</a:t>
                    </a:r>
                  </a:p>
                </p:txBody>
              </p:sp>
            </p:grpSp>
            <p:grpSp>
              <p:nvGrpSpPr>
                <p:cNvPr id="25" name="24 Grupo"/>
                <p:cNvGrpSpPr/>
                <p:nvPr/>
              </p:nvGrpSpPr>
              <p:grpSpPr>
                <a:xfrm>
                  <a:off x="4032000" y="3444211"/>
                  <a:ext cx="1080000" cy="608432"/>
                  <a:chOff x="407936" y="639775"/>
                  <a:chExt cx="1080000" cy="608432"/>
                </a:xfrm>
              </p:grpSpPr>
              <p:sp>
                <p:nvSpPr>
                  <p:cNvPr id="26" name="25 Rectángulo"/>
                  <p:cNvSpPr/>
                  <p:nvPr/>
                </p:nvSpPr>
                <p:spPr>
                  <a:xfrm>
                    <a:off x="407936" y="639775"/>
                    <a:ext cx="1080000" cy="608432"/>
                  </a:xfrm>
                  <a:prstGeom prst="rect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3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3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26 Rectángulo"/>
                  <p:cNvSpPr/>
                  <p:nvPr/>
                </p:nvSpPr>
                <p:spPr>
                  <a:xfrm>
                    <a:off x="407936" y="639775"/>
                    <a:ext cx="1080000" cy="60843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3180" tIns="43180" rIns="43180" bIns="43180" numCol="1" spcCol="1270" anchor="ctr" anchorCtr="0">
                    <a:noAutofit/>
                  </a:bodyPr>
                  <a:lstStyle/>
                  <a:p>
                    <a:pPr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s-CO" sz="1700" dirty="0"/>
                      <a:t>Regiones geográficas</a:t>
                    </a:r>
                  </a:p>
                </p:txBody>
              </p:sp>
            </p:grpSp>
          </p:grpSp>
          <p:grpSp>
            <p:nvGrpSpPr>
              <p:cNvPr id="31" name="30 Grupo"/>
              <p:cNvGrpSpPr/>
              <p:nvPr/>
            </p:nvGrpSpPr>
            <p:grpSpPr>
              <a:xfrm>
                <a:off x="755576" y="1763655"/>
                <a:ext cx="1296144" cy="1414313"/>
                <a:chOff x="4032000" y="2805357"/>
                <a:chExt cx="1080000" cy="1247286"/>
              </a:xfrm>
            </p:grpSpPr>
            <p:grpSp>
              <p:nvGrpSpPr>
                <p:cNvPr id="32" name="31 Grupo"/>
                <p:cNvGrpSpPr/>
                <p:nvPr/>
              </p:nvGrpSpPr>
              <p:grpSpPr>
                <a:xfrm>
                  <a:off x="4212000" y="2805357"/>
                  <a:ext cx="720000" cy="608432"/>
                  <a:chOff x="587936" y="921"/>
                  <a:chExt cx="720000" cy="608432"/>
                </a:xfrm>
              </p:grpSpPr>
              <p:sp>
                <p:nvSpPr>
                  <p:cNvPr id="37" name="36 Rectángulo"/>
                  <p:cNvSpPr/>
                  <p:nvPr/>
                </p:nvSpPr>
                <p:spPr>
                  <a:xfrm>
                    <a:off x="587936" y="921"/>
                    <a:ext cx="720000" cy="608432"/>
                  </a:xfrm>
                  <a:prstGeom prst="rect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37 Rectángulo"/>
                  <p:cNvSpPr/>
                  <p:nvPr/>
                </p:nvSpPr>
                <p:spPr>
                  <a:xfrm>
                    <a:off x="587936" y="921"/>
                    <a:ext cx="720000" cy="60843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3180" tIns="43180" rIns="43180" bIns="43180" numCol="1" spcCol="1270" anchor="ctr" anchorCtr="0">
                    <a:noAutofit/>
                  </a:bodyPr>
                  <a:lstStyle/>
                  <a:p>
                    <a:pPr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s-CO" sz="1700" dirty="0"/>
                      <a:t>País</a:t>
                    </a:r>
                  </a:p>
                </p:txBody>
              </p:sp>
            </p:grpSp>
            <p:grpSp>
              <p:nvGrpSpPr>
                <p:cNvPr id="33" name="32 Grupo"/>
                <p:cNvGrpSpPr/>
                <p:nvPr/>
              </p:nvGrpSpPr>
              <p:grpSpPr>
                <a:xfrm>
                  <a:off x="4032000" y="3444211"/>
                  <a:ext cx="1080000" cy="608432"/>
                  <a:chOff x="407936" y="639775"/>
                  <a:chExt cx="1080000" cy="608432"/>
                </a:xfrm>
              </p:grpSpPr>
              <p:sp>
                <p:nvSpPr>
                  <p:cNvPr id="34" name="33 Rectángulo"/>
                  <p:cNvSpPr/>
                  <p:nvPr/>
                </p:nvSpPr>
                <p:spPr>
                  <a:xfrm>
                    <a:off x="407936" y="639775"/>
                    <a:ext cx="1080000" cy="608432"/>
                  </a:xfrm>
                  <a:prstGeom prst="rect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3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3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6" name="35 Rectángulo"/>
                  <p:cNvSpPr/>
                  <p:nvPr/>
                </p:nvSpPr>
                <p:spPr>
                  <a:xfrm>
                    <a:off x="407936" y="639775"/>
                    <a:ext cx="1080000" cy="60843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3180" tIns="43180" rIns="43180" bIns="43180" numCol="1" spcCol="1270" anchor="ctr" anchorCtr="0">
                    <a:noAutofit/>
                  </a:bodyPr>
                  <a:lstStyle/>
                  <a:p>
                    <a:pPr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s-CO" sz="1700" dirty="0"/>
                      <a:t>Bloques económicos</a:t>
                    </a:r>
                  </a:p>
                </p:txBody>
              </p:sp>
            </p:grpSp>
          </p:grpSp>
          <p:grpSp>
            <p:nvGrpSpPr>
              <p:cNvPr id="40" name="39 Grupo"/>
              <p:cNvGrpSpPr/>
              <p:nvPr/>
            </p:nvGrpSpPr>
            <p:grpSpPr>
              <a:xfrm>
                <a:off x="6292241" y="3188403"/>
                <a:ext cx="1897951" cy="656141"/>
                <a:chOff x="-5015" y="1230920"/>
                <a:chExt cx="1897951" cy="656141"/>
              </a:xfrm>
            </p:grpSpPr>
            <p:sp>
              <p:nvSpPr>
                <p:cNvPr id="41" name="40 Rectángulo"/>
                <p:cNvSpPr/>
                <p:nvPr/>
              </p:nvSpPr>
              <p:spPr>
                <a:xfrm>
                  <a:off x="-5015" y="1230920"/>
                  <a:ext cx="1890000" cy="608432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41 Rectángulo"/>
                <p:cNvSpPr/>
                <p:nvPr/>
              </p:nvSpPr>
              <p:spPr>
                <a:xfrm>
                  <a:off x="2936" y="1278629"/>
                  <a:ext cx="1890000" cy="60843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8260" tIns="48260" rIns="48260" bIns="48260" numCol="1" spcCol="1270" anchor="ctr" anchorCtr="0">
                  <a:noAutofit/>
                </a:bodyPr>
                <a:lstStyle/>
                <a:p>
                  <a:pPr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CO" sz="1900" dirty="0"/>
                    <a:t>Bloques económicos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07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60209" y="620689"/>
            <a:ext cx="7333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Acciones a seguir por la Oficina de Asuntos         Internacionales   </a:t>
            </a:r>
          </a:p>
        </p:txBody>
      </p:sp>
      <p:sp>
        <p:nvSpPr>
          <p:cNvPr id="4" name="CuadroTexto 2"/>
          <p:cNvSpPr txBox="1"/>
          <p:nvPr/>
        </p:nvSpPr>
        <p:spPr>
          <a:xfrm>
            <a:off x="2161609" y="2060848"/>
            <a:ext cx="76783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CO" sz="2000" dirty="0">
                <a:latin typeface="+mj-lt"/>
                <a:cs typeface="Arial" charset="0"/>
              </a:rPr>
              <a:t>Trabajar conjuntamente con entidades como PROEXPORT, PTP, </a:t>
            </a:r>
            <a:r>
              <a:rPr lang="es-CO" sz="2000" dirty="0" err="1">
                <a:latin typeface="+mj-lt"/>
                <a:cs typeface="Arial" charset="0"/>
              </a:rPr>
              <a:t>MinCIT</a:t>
            </a:r>
            <a:r>
              <a:rPr lang="es-CO" sz="2000" dirty="0">
                <a:latin typeface="+mj-lt"/>
                <a:cs typeface="Arial" charset="0"/>
              </a:rPr>
              <a:t>, ICA, CORPOICA, Secretarías de Agricultura y las dependencias del MADR en el desarrollo de capacidades productivas de una apuesta exportadora sectorial nacional y regional.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CO" sz="20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CO" sz="2000" dirty="0">
                <a:latin typeface="+mj-lt"/>
                <a:cs typeface="Arial" charset="0"/>
              </a:rPr>
              <a:t>Elaboración de planes de negocios por producto.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CO" sz="2000" dirty="0">
              <a:latin typeface="+mj-lt"/>
              <a:cs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MX" sz="2000" dirty="0">
                <a:latin typeface="+mj-lt"/>
                <a:cs typeface="Arial" charset="0"/>
              </a:rPr>
              <a:t>Identificar productos importados que puedan ser sustituidos por producción local (sustitución de importaciones). Ejemplo: pimienta, ajo, maíz, cebolla, entre otros.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CO" sz="2000" dirty="0">
              <a:latin typeface="+mj-lt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37579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6529" y="692697"/>
            <a:ext cx="7333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Acciones a seguir por la Oficina de Asuntos         Internacionales   </a:t>
            </a:r>
          </a:p>
        </p:txBody>
      </p:sp>
      <p:sp>
        <p:nvSpPr>
          <p:cNvPr id="4" name="CuadroTexto 2"/>
          <p:cNvSpPr txBox="1"/>
          <p:nvPr/>
        </p:nvSpPr>
        <p:spPr>
          <a:xfrm>
            <a:off x="2137706" y="2244587"/>
            <a:ext cx="7678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+mj-lt"/>
                <a:cs typeface="Arial" charset="0"/>
              </a:rPr>
              <a:t>Identificar productores, asociaciones y/o empresas exportadoras exitosas, a fin de conocer estas experiencias para llevarlas a otros productores, con el fin de motivar la adopción de una cultura empresarial exportadora. 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CO" sz="2400" dirty="0">
              <a:latin typeface="+mj-lt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40087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57071" y="260649"/>
            <a:ext cx="7333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Ejercicio de Aplicación de la Metodología de Cuadrantes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19537" y="1008392"/>
            <a:ext cx="2063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latin typeface="+mj-lt"/>
              </a:rPr>
              <a:t>Instrucciones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03513" y="1628801"/>
            <a:ext cx="8306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CO" sz="2000" dirty="0"/>
              <a:t>Se entrega base de datos de importaciones agropecuarias de Estados Unidos a 6 dígitos para el periodo 2009-2013.</a:t>
            </a:r>
          </a:p>
          <a:p>
            <a:pPr marL="457200" indent="-457200" algn="just">
              <a:buAutoNum type="arabicPeriod"/>
            </a:pPr>
            <a:r>
              <a:rPr lang="es-CO" sz="2000" dirty="0"/>
              <a:t>El ejercicio se realizará para Productos Cárnicos (Cap. 2) y Hortalizas (Cap 07).</a:t>
            </a:r>
          </a:p>
          <a:p>
            <a:pPr marL="457200" indent="-457200" algn="just">
              <a:buAutoNum type="arabicPeriod"/>
            </a:pPr>
            <a:r>
              <a:rPr lang="es-CO" sz="2000" dirty="0"/>
              <a:t>En la hoja de Excel, calcular el valor y el crecimiento promedio de las importaciones por producto y el promedio de promedios, que constituye el punto de cruce de los cuadrantes.</a:t>
            </a:r>
          </a:p>
          <a:p>
            <a:pPr marL="457200" indent="-457200" algn="just">
              <a:buFontTx/>
              <a:buAutoNum type="arabicPeriod"/>
            </a:pPr>
            <a:r>
              <a:rPr lang="es-CO" sz="2000" dirty="0"/>
              <a:t>Para calcular el Crec. Prom. Anual, utilizar la formula de estimación lineal</a:t>
            </a:r>
          </a:p>
          <a:p>
            <a:pPr algn="just"/>
            <a:r>
              <a:rPr lang="es-CO" sz="2000" dirty="0"/>
              <a:t>        =ESTIMACION.LINEAL(LN(H8:L8))*100.</a:t>
            </a:r>
          </a:p>
          <a:p>
            <a:pPr marL="457200" indent="-457200" algn="just">
              <a:buAutoNum type="arabicPeriod" startAt="5"/>
            </a:pPr>
            <a:r>
              <a:rPr lang="es-CO" sz="2000" dirty="0"/>
              <a:t>Extraer en las pestañas correspondientes los datos para los productos del        ejercicio. Extraer las columnas: Código, Descripción, Vr Prom.Anual, Crec. Prom. Anual, Cuadrante.</a:t>
            </a:r>
          </a:p>
          <a:p>
            <a:pPr marL="457200" indent="-457200" algn="just">
              <a:buAutoNum type="arabicPeriod" startAt="5"/>
            </a:pPr>
            <a:r>
              <a:rPr lang="es-CO" sz="2000" dirty="0"/>
              <a:t>Graficar los 5 principales productos en los cuadrantes. </a:t>
            </a:r>
          </a:p>
          <a:p>
            <a:pPr marL="457200" indent="-457200" algn="just">
              <a:buAutoNum type="arabicPeriod" startAt="5"/>
            </a:pPr>
            <a:r>
              <a:rPr lang="es-CO" sz="2000" dirty="0"/>
              <a:t>Analizar y comentar los resultados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4034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Tips</a:t>
            </a:r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para graficar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graphicFrame>
        <p:nvGraphicFramePr>
          <p:cNvPr id="2" name="1 Diagrama"/>
          <p:cNvGraphicFramePr/>
          <p:nvPr>
            <p:extLst/>
          </p:nvPr>
        </p:nvGraphicFramePr>
        <p:xfrm>
          <a:off x="2135560" y="1215916"/>
          <a:ext cx="7776865" cy="497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9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/>
          </p:nvPr>
        </p:nvGraphicFramePr>
        <p:xfrm>
          <a:off x="2907494" y="1797231"/>
          <a:ext cx="6232996" cy="431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02998" y="1215917"/>
            <a:ext cx="141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Hortalizas</a:t>
            </a:r>
          </a:p>
        </p:txBody>
      </p:sp>
    </p:spTree>
    <p:extLst>
      <p:ext uri="{BB962C8B-B14F-4D97-AF65-F5344CB8AC3E}">
        <p14:creationId xmlns:p14="http://schemas.microsoft.com/office/powerpoint/2010/main" val="38139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02998" y="1215917"/>
            <a:ext cx="141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Hortalizas</a:t>
            </a:r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/>
          </p:nvPr>
        </p:nvGraphicFramePr>
        <p:xfrm>
          <a:off x="3071664" y="1731634"/>
          <a:ext cx="619268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1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02998" y="1215917"/>
            <a:ext cx="141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Hortalizas</a:t>
            </a:r>
          </a:p>
        </p:txBody>
      </p:sp>
      <p:graphicFrame>
        <p:nvGraphicFramePr>
          <p:cNvPr id="8" name="5 Gráfico"/>
          <p:cNvGraphicFramePr>
            <a:graphicFrameLocks/>
          </p:cNvGraphicFramePr>
          <p:nvPr>
            <p:extLst/>
          </p:nvPr>
        </p:nvGraphicFramePr>
        <p:xfrm>
          <a:off x="3431704" y="1916832"/>
          <a:ext cx="554461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7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02998" y="1215917"/>
            <a:ext cx="141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Hortalizas</a:t>
            </a:r>
          </a:p>
        </p:txBody>
      </p:sp>
      <p:graphicFrame>
        <p:nvGraphicFramePr>
          <p:cNvPr id="10" name="4 Gráfico"/>
          <p:cNvGraphicFramePr>
            <a:graphicFrameLocks/>
          </p:cNvGraphicFramePr>
          <p:nvPr>
            <p:extLst/>
          </p:nvPr>
        </p:nvGraphicFramePr>
        <p:xfrm>
          <a:off x="3359696" y="1991943"/>
          <a:ext cx="5688632" cy="390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16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359696" y="1206259"/>
            <a:ext cx="603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Carne y productos cárnicos (todas las especies)</a:t>
            </a:r>
          </a:p>
        </p:txBody>
      </p:sp>
      <p:graphicFrame>
        <p:nvGraphicFramePr>
          <p:cNvPr id="10" name="2 Gráfico"/>
          <p:cNvGraphicFramePr>
            <a:graphicFrameLocks/>
          </p:cNvGraphicFramePr>
          <p:nvPr>
            <p:extLst/>
          </p:nvPr>
        </p:nvGraphicFramePr>
        <p:xfrm>
          <a:off x="3276184" y="1878705"/>
          <a:ext cx="6120679" cy="421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4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83366" y="548680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31704" y="1215917"/>
            <a:ext cx="603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Carne y productos cárnicos (todas las especies)</a:t>
            </a:r>
          </a:p>
        </p:txBody>
      </p:sp>
      <p:graphicFrame>
        <p:nvGraphicFramePr>
          <p:cNvPr id="11" name="1 Gráfico"/>
          <p:cNvGraphicFramePr>
            <a:graphicFrameLocks/>
          </p:cNvGraphicFramePr>
          <p:nvPr>
            <p:extLst/>
          </p:nvPr>
        </p:nvGraphicFramePr>
        <p:xfrm>
          <a:off x="3266174" y="1849362"/>
          <a:ext cx="6336703" cy="428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8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USDA FAS GATS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0" b="9842"/>
          <a:stretch/>
        </p:blipFill>
        <p:spPr bwMode="auto">
          <a:xfrm>
            <a:off x="1919537" y="1052736"/>
            <a:ext cx="836894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680566" y="1362025"/>
            <a:ext cx="1639571" cy="77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dirty="0"/>
              <a:t>Fuente información</a:t>
            </a:r>
            <a:endParaRPr lang="es-CO" sz="2700" dirty="0"/>
          </a:p>
        </p:txBody>
      </p:sp>
      <p:sp>
        <p:nvSpPr>
          <p:cNvPr id="7" name="6 Rectángulo"/>
          <p:cNvSpPr/>
          <p:nvPr/>
        </p:nvSpPr>
        <p:spPr>
          <a:xfrm flipH="1">
            <a:off x="8740795" y="3642095"/>
            <a:ext cx="1315645" cy="8735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Variables y</a:t>
            </a:r>
          </a:p>
          <a:p>
            <a:pPr algn="ctr"/>
            <a:r>
              <a:rPr lang="es-CO" dirty="0"/>
              <a:t>Periodo</a:t>
            </a:r>
          </a:p>
        </p:txBody>
      </p:sp>
      <p:sp>
        <p:nvSpPr>
          <p:cNvPr id="8" name="7 Rectángulo"/>
          <p:cNvSpPr/>
          <p:nvPr/>
        </p:nvSpPr>
        <p:spPr>
          <a:xfrm flipH="1">
            <a:off x="2156139" y="5035934"/>
            <a:ext cx="1144900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Entrada</a:t>
            </a:r>
          </a:p>
        </p:txBody>
      </p:sp>
      <p:sp>
        <p:nvSpPr>
          <p:cNvPr id="9" name="8 Rectángulo"/>
          <p:cNvSpPr/>
          <p:nvPr/>
        </p:nvSpPr>
        <p:spPr>
          <a:xfrm flipH="1">
            <a:off x="6528048" y="4523388"/>
            <a:ext cx="1144900" cy="57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/>
              <a:t>Salida</a:t>
            </a:r>
          </a:p>
        </p:txBody>
      </p:sp>
      <p:sp>
        <p:nvSpPr>
          <p:cNvPr id="10" name="9 Rectángulo"/>
          <p:cNvSpPr/>
          <p:nvPr/>
        </p:nvSpPr>
        <p:spPr>
          <a:xfrm flipH="1">
            <a:off x="8168343" y="5666123"/>
            <a:ext cx="879985" cy="4991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Filtros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4047489" y="1988841"/>
            <a:ext cx="1512167" cy="288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8" idx="0"/>
          </p:cNvCxnSpPr>
          <p:nvPr/>
        </p:nvCxnSpPr>
        <p:spPr>
          <a:xfrm flipV="1">
            <a:off x="2728590" y="4523390"/>
            <a:ext cx="127051" cy="5125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 flipV="1">
            <a:off x="8740796" y="2996954"/>
            <a:ext cx="432067" cy="576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9" idx="3"/>
          </p:cNvCxnSpPr>
          <p:nvPr/>
        </p:nvCxnSpPr>
        <p:spPr>
          <a:xfrm flipH="1" flipV="1">
            <a:off x="5790884" y="4221088"/>
            <a:ext cx="737164" cy="589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3"/>
          </p:cNvCxnSpPr>
          <p:nvPr/>
        </p:nvCxnSpPr>
        <p:spPr>
          <a:xfrm flipH="1" flipV="1">
            <a:off x="8365462" y="3284986"/>
            <a:ext cx="375332" cy="793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0" idx="0"/>
          </p:cNvCxnSpPr>
          <p:nvPr/>
        </p:nvCxnSpPr>
        <p:spPr>
          <a:xfrm flipH="1" flipV="1">
            <a:off x="8177798" y="4303079"/>
            <a:ext cx="430536" cy="1363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4893929" y="5322718"/>
            <a:ext cx="435493" cy="686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 flipH="1">
            <a:off x="3911328" y="5666124"/>
            <a:ext cx="2248138" cy="357602"/>
          </a:xfrm>
          <a:prstGeom prst="rect">
            <a:avLst/>
          </a:prstGeom>
          <a:solidFill>
            <a:srgbClr val="33993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formatos Descarga</a:t>
            </a:r>
          </a:p>
        </p:txBody>
      </p:sp>
    </p:spTree>
    <p:extLst>
      <p:ext uri="{BB962C8B-B14F-4D97-AF65-F5344CB8AC3E}">
        <p14:creationId xmlns:p14="http://schemas.microsoft.com/office/powerpoint/2010/main" val="25671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23593" y="548680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215680" y="1268761"/>
            <a:ext cx="603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Carne y productos cárnicos (todas las especies)</a:t>
            </a:r>
          </a:p>
        </p:txBody>
      </p:sp>
      <p:graphicFrame>
        <p:nvGraphicFramePr>
          <p:cNvPr id="11" name="4 Gráfico"/>
          <p:cNvGraphicFramePr>
            <a:graphicFrameLocks/>
          </p:cNvGraphicFramePr>
          <p:nvPr>
            <p:extLst/>
          </p:nvPr>
        </p:nvGraphicFramePr>
        <p:xfrm>
          <a:off x="2999656" y="2007393"/>
          <a:ext cx="6253190" cy="408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10801" y="5688808"/>
            <a:ext cx="363141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825" b="1" dirty="0">
                <a:solidFill>
                  <a:schemeClr val="bg1"/>
                </a:solidFill>
                <a:latin typeface="+mj-lt"/>
              </a:rPr>
              <a:t>1</a:t>
            </a:r>
            <a:endParaRPr lang="es-CO" sz="82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90749" y="692696"/>
            <a:ext cx="733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Resultados del Ejercicio de Cuadrantes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23993" y="6303296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Oficina de Asuntos Internacionales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215680" y="1340769"/>
            <a:ext cx="603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Carne y productos cárnicos (todas las especies)</a:t>
            </a:r>
          </a:p>
        </p:txBody>
      </p:sp>
      <p:graphicFrame>
        <p:nvGraphicFramePr>
          <p:cNvPr id="11" name="3 Gráfico"/>
          <p:cNvGraphicFramePr>
            <a:graphicFrameLocks/>
          </p:cNvGraphicFramePr>
          <p:nvPr>
            <p:extLst/>
          </p:nvPr>
        </p:nvGraphicFramePr>
        <p:xfrm>
          <a:off x="2711625" y="1802434"/>
          <a:ext cx="6624734" cy="433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80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TRADE MAP ITC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8400257" y="4079452"/>
            <a:ext cx="1182425" cy="1217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700" dirty="0"/>
              <a:t>CUCI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Clasificación Uniforme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para el Comercio Internacional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096000" y="3573017"/>
            <a:ext cx="3841088" cy="2663881"/>
            <a:chOff x="2936" y="1278629"/>
            <a:chExt cx="1890000" cy="608432"/>
          </a:xfrm>
        </p:grpSpPr>
        <p:sp>
          <p:nvSpPr>
            <p:cNvPr id="6" name="5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2936" y="1278629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Calcula precio implícito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Se pueden tener estadísticas mensuales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Es muy fácil de manejar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Maneja todos los niveles del SA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Calcula Balanza Comercial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Calcula Indicadores</a:t>
              </a:r>
            </a:p>
            <a:p>
              <a:pPr marL="342900" indent="-34290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CO" sz="1900" dirty="0"/>
                <a:t>Gráfica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703512" y="3259266"/>
            <a:ext cx="3600400" cy="1475209"/>
            <a:chOff x="587936" y="-33875"/>
            <a:chExt cx="720000" cy="643228"/>
          </a:xfrm>
        </p:grpSpPr>
        <p:sp>
          <p:nvSpPr>
            <p:cNvPr id="32" name="31 Rectángulo"/>
            <p:cNvSpPr/>
            <p:nvPr/>
          </p:nvSpPr>
          <p:spPr>
            <a:xfrm>
              <a:off x="587936" y="921"/>
              <a:ext cx="720000" cy="6084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32 Rectángulo"/>
            <p:cNvSpPr/>
            <p:nvPr/>
          </p:nvSpPr>
          <p:spPr>
            <a:xfrm>
              <a:off x="587936" y="-33875"/>
              <a:ext cx="72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700" dirty="0"/>
                <a:t>SA hasta 10 dígitos</a:t>
              </a: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591729" y="957646"/>
            <a:ext cx="7222321" cy="2435010"/>
            <a:chOff x="967871" y="1409534"/>
            <a:chExt cx="7222321" cy="2435010"/>
          </a:xfrm>
        </p:grpSpPr>
        <p:graphicFrame>
          <p:nvGraphicFramePr>
            <p:cNvPr id="12" name="11 Diagrama"/>
            <p:cNvGraphicFramePr/>
            <p:nvPr>
              <p:extLst/>
            </p:nvPr>
          </p:nvGraphicFramePr>
          <p:xfrm>
            <a:off x="3059832" y="1409534"/>
            <a:ext cx="2255912" cy="22480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23 Grupo"/>
            <p:cNvGrpSpPr/>
            <p:nvPr/>
          </p:nvGrpSpPr>
          <p:grpSpPr>
            <a:xfrm>
              <a:off x="6612618" y="2295381"/>
              <a:ext cx="759373" cy="654632"/>
              <a:chOff x="432330" y="466381"/>
              <a:chExt cx="759373" cy="654632"/>
            </a:xfrm>
          </p:grpSpPr>
          <p:sp>
            <p:nvSpPr>
              <p:cNvPr id="28" name="27 Rectángulo"/>
              <p:cNvSpPr/>
              <p:nvPr/>
            </p:nvSpPr>
            <p:spPr>
              <a:xfrm>
                <a:off x="471703" y="466381"/>
                <a:ext cx="720000" cy="60843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28 Rectángulo"/>
              <p:cNvSpPr/>
              <p:nvPr/>
            </p:nvSpPr>
            <p:spPr>
              <a:xfrm>
                <a:off x="432330" y="512581"/>
                <a:ext cx="72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180" tIns="43180" rIns="43180" bIns="4318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700" dirty="0"/>
                  <a:t>País</a:t>
                </a: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967871" y="1763655"/>
              <a:ext cx="1319037" cy="1221779"/>
              <a:chOff x="4208895" y="2805357"/>
              <a:chExt cx="1099076" cy="1077490"/>
            </a:xfrm>
          </p:grpSpPr>
          <p:sp>
            <p:nvSpPr>
              <p:cNvPr id="23" name="22 Rectángulo"/>
              <p:cNvSpPr/>
              <p:nvPr/>
            </p:nvSpPr>
            <p:spPr>
              <a:xfrm>
                <a:off x="4212000" y="2805357"/>
                <a:ext cx="720000" cy="608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180" tIns="43180" rIns="43180" bIns="4318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700" dirty="0"/>
                  <a:t>País</a:t>
                </a:r>
              </a:p>
            </p:txBody>
          </p:sp>
          <p:grpSp>
            <p:nvGrpSpPr>
              <p:cNvPr id="19" name="18 Grupo"/>
              <p:cNvGrpSpPr/>
              <p:nvPr/>
            </p:nvGrpSpPr>
            <p:grpSpPr>
              <a:xfrm>
                <a:off x="4208895" y="3274413"/>
                <a:ext cx="1099076" cy="608434"/>
                <a:chOff x="584831" y="469977"/>
                <a:chExt cx="1099076" cy="608434"/>
              </a:xfrm>
            </p:grpSpPr>
            <p:sp>
              <p:nvSpPr>
                <p:cNvPr id="20" name="19 Rectángulo"/>
                <p:cNvSpPr/>
                <p:nvPr/>
              </p:nvSpPr>
              <p:spPr>
                <a:xfrm>
                  <a:off x="603907" y="469980"/>
                  <a:ext cx="1080000" cy="608431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s-CO" dirty="0"/>
                </a:p>
              </p:txBody>
            </p:sp>
            <p:sp>
              <p:nvSpPr>
                <p:cNvPr id="21" name="20 Rectángulo"/>
                <p:cNvSpPr/>
                <p:nvPr/>
              </p:nvSpPr>
              <p:spPr>
                <a:xfrm>
                  <a:off x="584831" y="469977"/>
                  <a:ext cx="1080000" cy="60843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3180" tIns="43180" rIns="43180" bIns="43180" numCol="1" spcCol="1270" anchor="ctr" anchorCtr="0">
                  <a:noAutofit/>
                </a:bodyPr>
                <a:lstStyle/>
                <a:p>
                  <a:pPr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CO" sz="1700" dirty="0"/>
                    <a:t>País</a:t>
                  </a:r>
                </a:p>
              </p:txBody>
            </p:sp>
          </p:grpSp>
        </p:grpSp>
        <p:sp>
          <p:nvSpPr>
            <p:cNvPr id="17" name="16 Rectángulo"/>
            <p:cNvSpPr/>
            <p:nvPr/>
          </p:nvSpPr>
          <p:spPr>
            <a:xfrm>
              <a:off x="6300192" y="3236112"/>
              <a:ext cx="1890000" cy="608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900" dirty="0"/>
                <a:t>Bloques económicos</a:t>
              </a:r>
            </a:p>
          </p:txBody>
        </p:sp>
      </p:grpSp>
      <p:sp>
        <p:nvSpPr>
          <p:cNvPr id="34" name="33 Rectángulo"/>
          <p:cNvSpPr/>
          <p:nvPr/>
        </p:nvSpPr>
        <p:spPr>
          <a:xfrm>
            <a:off x="8209175" y="2577927"/>
            <a:ext cx="881273" cy="38569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Grupo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2739550" y="2579601"/>
            <a:ext cx="836170" cy="6084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Grupo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4825795" y="2989558"/>
            <a:ext cx="1527260" cy="4794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9688" tIns="0" rIns="59688" bIns="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Importaciones</a:t>
            </a:r>
          </a:p>
        </p:txBody>
      </p:sp>
    </p:spTree>
    <p:extLst>
      <p:ext uri="{BB962C8B-B14F-4D97-AF65-F5344CB8AC3E}">
        <p14:creationId xmlns:p14="http://schemas.microsoft.com/office/powerpoint/2010/main" val="2206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4150" y="116632"/>
            <a:ext cx="8229600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3"/>
                </a:solidFill>
              </a:rPr>
              <a:t>TRADE MAP ITC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9536" y="23488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8400257" y="4079452"/>
            <a:ext cx="1182425" cy="1217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700" dirty="0"/>
              <a:t>CUCI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Clasificación Uniforme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00" dirty="0"/>
              <a:t>para el Comercio Internacional</a:t>
            </a:r>
          </a:p>
        </p:txBody>
      </p:sp>
      <p:graphicFrame>
        <p:nvGraphicFramePr>
          <p:cNvPr id="5" name="4 Diagrama"/>
          <p:cNvGraphicFramePr/>
          <p:nvPr>
            <p:extLst/>
          </p:nvPr>
        </p:nvGraphicFramePr>
        <p:xfrm>
          <a:off x="1775520" y="1090144"/>
          <a:ext cx="3624064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2" t="6517" r="18894"/>
          <a:stretch/>
        </p:blipFill>
        <p:spPr bwMode="auto">
          <a:xfrm>
            <a:off x="5231904" y="956652"/>
            <a:ext cx="5163196" cy="434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3834</Words>
  <Application>Microsoft Office PowerPoint</Application>
  <PresentationFormat>Panorámica</PresentationFormat>
  <Paragraphs>803</Paragraphs>
  <Slides>71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Cambria</vt:lpstr>
      <vt:lpstr>Century Gothic</vt:lpstr>
      <vt:lpstr>Wingdings</vt:lpstr>
      <vt:lpstr>Tema de Office</vt:lpstr>
      <vt:lpstr>Agenda </vt:lpstr>
      <vt:lpstr>FAO STAT</vt:lpstr>
      <vt:lpstr>FAO STAT</vt:lpstr>
      <vt:lpstr>UN COMTRADE</vt:lpstr>
      <vt:lpstr>UN COMTRADE</vt:lpstr>
      <vt:lpstr>USDA FAS GATS</vt:lpstr>
      <vt:lpstr>USDA FAS GATS</vt:lpstr>
      <vt:lpstr>TRADE MAP ITC</vt:lpstr>
      <vt:lpstr>TRADE MAP ITC</vt:lpstr>
      <vt:lpstr>TRADE MAP ITC</vt:lpstr>
      <vt:lpstr>TRADE MAP ITC</vt:lpstr>
      <vt:lpstr>TRADE MAP ITC</vt:lpstr>
      <vt:lpstr>Ejercicio práctico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10 primeros productos con exportaciones entre 22 y 220 toneladas 32% del total de la oferta</vt:lpstr>
      <vt:lpstr>10 primeros productos con exportaciones entre 221 y 2.200 toneladas 38% del total de la oferta</vt:lpstr>
      <vt:lpstr>10 primeros productos con exportaciones entre  2.201 y 22.000  toneladas 22% del total de la oferta</vt:lpstr>
      <vt:lpstr>10 primeros productos con exportaciones entre 22.001 a 220.000 toneladas  7% del total de la oferta</vt:lpstr>
      <vt:lpstr> productos con exportaciones entre 220.001 a 2.200.000 toneladas 1% del total de la oferta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Liliana Patricia   Rubio Salcedo</dc:creator>
  <cp:lastModifiedBy>fsiatama</cp:lastModifiedBy>
  <cp:revision>2</cp:revision>
  <dcterms:created xsi:type="dcterms:W3CDTF">2015-01-09T20:31:09Z</dcterms:created>
  <dcterms:modified xsi:type="dcterms:W3CDTF">2015-01-09T21:48:49Z</dcterms:modified>
</cp:coreProperties>
</file>