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0" r:id="rId5"/>
    <p:sldId id="258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6T21:21:38.129" idx="5">
    <p:pos x="10" y="10"/>
    <p:text>I love that slide :D
But the powerpoint may look like too much a project presentation, and not a scientific presentation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6T21:15:45.984" idx="1">
    <p:pos x="10" y="10"/>
    <p:text>Maybe we should remove some text here, for example remove the rules definition and only keep the rule name, we'll talk about it orally.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6T21:19:01.129" idx="3">
    <p:pos x="10" y="10"/>
    <p:text>- Remove firsts paragraph?
- Merge the two others with we have done for the haiku generation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6T21:19:45.347" idx="4">
    <p:pos x="10" y="10"/>
    <p:text>Replace by the explanation of our generation process? (next slide)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6T21:22:26.903" idx="6">
    <p:pos x="10" y="10"/>
    <p:text>Should we insist on what is inside ghe "Use" squares ? That's the core of the generation that we may skip here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6T21:49:31.389" idx="8">
    <p:pos x="10" y="10"/>
    <p:text>Best haiku from the poll:
Cat life spouses—
A hug
Through every kindness.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6T21:24:53.575" idx="7">
    <p:pos x="10" y="10"/>
    <p:text>Way too much text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6T21:52:17.866" idx="11">
    <p:pos x="10" y="10"/>
    <p:text>Thanks for your attention? Here start the opposition :D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5D1D-EFDB-43BF-AFD7-53166C6493A9}" type="datetimeFigureOut">
              <a:rPr lang="en-US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66E52-D18D-4202-AA8E-0B9F31200B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4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3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0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66E52-D18D-4202-AA8E-0B9F31200B9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8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Artificial eloquence</a:t>
            </a:r>
            <a:r>
              <a:rPr lang="en-GB" smtClean="0"/>
              <a:t>: </a:t>
            </a:r>
            <a:r>
              <a:rPr lang="en-GB" sz="4400" smtClean="0"/>
              <a:t>computer-generated </a:t>
            </a:r>
            <a:r>
              <a:rPr lang="en-GB" sz="4400" dirty="0" smtClean="0"/>
              <a:t>haiku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DD2380 Class Project</a:t>
            </a:r>
          </a:p>
          <a:p>
            <a:r>
              <a:rPr lang="en-GB" dirty="0" smtClean="0"/>
              <a:t>Vanya Avramova, </a:t>
            </a:r>
            <a:r>
              <a:rPr lang="en-US" dirty="0" err="1"/>
              <a:t>Rémi</a:t>
            </a:r>
            <a:r>
              <a:rPr lang="en-US" dirty="0"/>
              <a:t> </a:t>
            </a:r>
            <a:r>
              <a:rPr lang="en-US" dirty="0" err="1"/>
              <a:t>Domingues</a:t>
            </a:r>
            <a:r>
              <a:rPr lang="en-US" dirty="0"/>
              <a:t>, Ahmed </a:t>
            </a:r>
            <a:r>
              <a:rPr lang="en-US" dirty="0" err="1"/>
              <a:t>Kachkach</a:t>
            </a:r>
            <a:r>
              <a:rPr lang="en-US" dirty="0"/>
              <a:t>, Johan </a:t>
            </a:r>
            <a:r>
              <a:rPr lang="en-US" dirty="0" err="1" smtClean="0"/>
              <a:t>Wikström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aikugraph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4063" y="2215529"/>
            <a:ext cx="5872732" cy="4032080"/>
          </a:xfrm>
        </p:spPr>
      </p:pic>
      <p:pic>
        <p:nvPicPr>
          <p:cNvPr id="8" name="Picture 8" descr="haikuratin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9" y="2228805"/>
            <a:ext cx="5415982" cy="4021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104" y="542398"/>
            <a:ext cx="8610600" cy="1293028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3925"/>
            <a:ext cx="10820400" cy="4388331"/>
          </a:xfrm>
        </p:spPr>
        <p:txBody>
          <a:bodyPr/>
          <a:lstStyle/>
          <a:p>
            <a:r>
              <a:rPr lang="en-US" sz="2800">
                <a:latin typeface="Century Gothic" charset="0"/>
              </a:rPr>
              <a:t>More than 40% of the haiku in the poll were perceived as human generated</a:t>
            </a:r>
            <a:endParaRPr lang="en-US">
              <a:latin typeface="Century Gothic" charset="0"/>
            </a:endParaRPr>
          </a:p>
          <a:p>
            <a:endParaRPr lang="en-US" sz="2800">
              <a:latin typeface="Century Gothic" charset="0"/>
            </a:endParaRPr>
          </a:p>
          <a:p>
            <a:r>
              <a:rPr lang="en-US" sz="2800">
                <a:latin typeface="Century Gothic" charset="0"/>
              </a:rPr>
              <a:t>WAN and WordNet:</a:t>
            </a:r>
            <a:endParaRPr lang="en-US" sz="2000">
              <a:latin typeface="Century Gothic" charset="0"/>
            </a:endParaRPr>
          </a:p>
          <a:p>
            <a:pPr lvl="1"/>
            <a:r>
              <a:rPr lang="en-US" sz="2800">
                <a:latin typeface="Century Gothic" charset="0"/>
              </a:rPr>
              <a:t>Similar rating and perception</a:t>
            </a:r>
            <a:endParaRPr lang="en-US" sz="1800">
              <a:latin typeface="Century Gothic" charset="0"/>
            </a:endParaRPr>
          </a:p>
          <a:p>
            <a:pPr lvl="1"/>
            <a:r>
              <a:rPr lang="en-US" sz="2800"/>
              <a:t>Different style</a:t>
            </a:r>
            <a:endParaRPr lang="en-US" sz="1800"/>
          </a:p>
          <a:p>
            <a:pPr lvl="2"/>
            <a:r>
              <a:rPr lang="en-US" sz="2800"/>
              <a:t>WAN: emotional similarity between words</a:t>
            </a:r>
            <a:endParaRPr lang="en-US" sz="1600"/>
          </a:p>
          <a:p>
            <a:pPr lvl="2"/>
            <a:r>
              <a:rPr lang="en-US" sz="2800"/>
              <a:t>WordNet: formal language based on dictionary meaning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1824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0147"/>
            <a:ext cx="10820400" cy="46385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400" dirty="0" smtClean="0"/>
              <a:t>QUESTIONS?... COMMENTS?...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435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0216"/>
            <a:ext cx="8610600" cy="1293028"/>
          </a:xfrm>
        </p:spPr>
        <p:txBody>
          <a:bodyPr/>
          <a:lstStyle/>
          <a:p>
            <a:r>
              <a:rPr lang="en-GB" dirty="0" smtClean="0"/>
              <a:t>What is haiku?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6513"/>
            <a:ext cx="10820400" cy="4991273"/>
          </a:xfrm>
        </p:spPr>
        <p:txBody>
          <a:bodyPr>
            <a:noAutofit/>
          </a:bodyPr>
          <a:lstStyle/>
          <a:p>
            <a:endParaRPr lang="en-GB" sz="2400" dirty="0"/>
          </a:p>
          <a:p>
            <a:r>
              <a:rPr lang="en-GB" sz="2800" dirty="0"/>
              <a:t>Short form of traditional Japanese poetry, originating in the 17</a:t>
            </a:r>
            <a:r>
              <a:rPr lang="en-GB" sz="2800" baseline="30000" dirty="0"/>
              <a:t>th</a:t>
            </a:r>
            <a:r>
              <a:rPr lang="en-GB" sz="2800" dirty="0"/>
              <a:t> century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Values simplicity and brevity</a:t>
            </a:r>
            <a:endParaRPr lang="en-GB" sz="2400" dirty="0"/>
          </a:p>
          <a:p>
            <a:endParaRPr lang="en-GB" sz="2800" dirty="0"/>
          </a:p>
          <a:p>
            <a:r>
              <a:rPr lang="en-GB" sz="2800" dirty="0"/>
              <a:t>Traditional Japanese haiku follow strict rules:</a:t>
            </a:r>
            <a:endParaRPr lang="en-GB" sz="2400" dirty="0"/>
          </a:p>
          <a:p>
            <a:pPr lvl="1"/>
            <a:r>
              <a:rPr lang="en-GB" sz="2800" dirty="0"/>
              <a:t>Structure: syllables constraint</a:t>
            </a:r>
            <a:endParaRPr lang="en-GB" sz="2400" dirty="0"/>
          </a:p>
          <a:p>
            <a:pPr lvl="1"/>
            <a:r>
              <a:rPr lang="en-GB" sz="2800" dirty="0"/>
              <a:t>Cutting ("kireji"): juxtaposition of ideas</a:t>
            </a:r>
            <a:endParaRPr lang="en-GB" sz="2400" dirty="0"/>
          </a:p>
          <a:p>
            <a:pPr lvl="1"/>
            <a:r>
              <a:rPr lang="en-GB" sz="2800" dirty="0"/>
              <a:t>Seasonal theme ("kigo")</a:t>
            </a:r>
            <a:endParaRPr lang="en-GB" sz="22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71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156" y="4049486"/>
            <a:ext cx="5110844" cy="24982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Fukuda </a:t>
            </a:r>
            <a:r>
              <a:rPr lang="en-US" dirty="0" err="1"/>
              <a:t>Chiyo-ni</a:t>
            </a:r>
            <a:r>
              <a:rPr lang="en-US" dirty="0"/>
              <a:t> (1703-1775):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00B0F0"/>
                </a:solidFill>
              </a:rPr>
              <a:t>a dandelion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00B0F0"/>
                </a:solidFill>
              </a:rPr>
              <a:t>now and then interrupting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00B0F0"/>
                </a:solidFill>
              </a:rPr>
              <a:t>the butterfly's dream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723" y="1155437"/>
            <a:ext cx="486591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Matsuo Basho (</a:t>
            </a:r>
            <a:r>
              <a:rPr lang="en-US" sz="2200" dirty="0"/>
              <a:t>1644 – 1694</a:t>
            </a:r>
            <a:r>
              <a:rPr lang="en-GB" sz="2200" dirty="0"/>
              <a:t>):</a:t>
            </a:r>
          </a:p>
          <a:p>
            <a:pPr lvl="1"/>
            <a:r>
              <a:rPr lang="en-GB" sz="28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ea typeface="Batang" panose="02030600000101010101" pitchFamily="18" charset="-127"/>
              </a:rPr>
              <a:t>an ancient pond</a:t>
            </a:r>
          </a:p>
          <a:p>
            <a:pPr lvl="1"/>
            <a:r>
              <a:rPr lang="en-GB" sz="28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ea typeface="Batang" panose="02030600000101010101" pitchFamily="18" charset="-127"/>
              </a:rPr>
              <a:t>a frog jumps in</a:t>
            </a:r>
          </a:p>
          <a:p>
            <a:pPr lvl="1"/>
            <a:r>
              <a:rPr lang="en-GB" sz="28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doni MT" panose="02070603080606020203" pitchFamily="18" charset="0"/>
                <a:ea typeface="Batang" panose="02030600000101010101" pitchFamily="18" charset="-127"/>
              </a:rPr>
              <a:t>the splash of water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3" y="2997326"/>
            <a:ext cx="2822462" cy="3345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89" y="1155437"/>
            <a:ext cx="3007178" cy="32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haiku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Popular and written in many languages</a:t>
            </a:r>
          </a:p>
          <a:p>
            <a:endParaRPr lang="en-US" sz="2800" dirty="0"/>
          </a:p>
          <a:p>
            <a:r>
              <a:rPr lang="en-US" sz="2800" dirty="0"/>
              <a:t>Unlikely to follow the syllables constraint</a:t>
            </a:r>
          </a:p>
          <a:p>
            <a:endParaRPr lang="en-US" sz="2800" dirty="0"/>
          </a:p>
          <a:p>
            <a:r>
              <a:rPr lang="en-US" sz="2800" dirty="0"/>
              <a:t>Free subject</a:t>
            </a:r>
          </a:p>
          <a:p>
            <a:endParaRPr lang="en-US" sz="2800" dirty="0"/>
          </a:p>
          <a:p>
            <a:r>
              <a:rPr lang="en-US" sz="2800" dirty="0"/>
              <a:t>Main point: juxtaposition of ideas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458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Computer generated poetry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>
              <a:solidFill>
                <a:srgbClr val="FFFFFF"/>
              </a:solidFill>
              <a:latin typeface="Century Gothic"/>
            </a:endParaRPr>
          </a:p>
          <a:p>
            <a:pPr lvl="1"/>
            <a:r>
              <a:rPr lang="en-US" sz="2800">
                <a:solidFill>
                  <a:srgbClr val="FFFFFF"/>
                </a:solidFill>
                <a:latin typeface="Century Gothic"/>
              </a:rPr>
              <a:t>Multistage process with grammatical and semantic constraints</a:t>
            </a:r>
          </a:p>
          <a:p>
            <a:pPr lvl="1"/>
            <a:endParaRPr lang="en-US" sz="2800">
              <a:solidFill>
                <a:srgbClr val="FFFFFF"/>
              </a:solidFill>
              <a:latin typeface="Century Gothic"/>
            </a:endParaRPr>
          </a:p>
          <a:p>
            <a:pPr lvl="1"/>
            <a:r>
              <a:rPr lang="en-US" sz="2800">
                <a:solidFill>
                  <a:srgbClr val="FFFFFF"/>
                </a:solidFill>
                <a:latin typeface="Century Gothic"/>
              </a:rPr>
              <a:t>Creative choices of words</a:t>
            </a:r>
          </a:p>
          <a:p>
            <a:pPr lvl="1"/>
            <a:endParaRPr lang="en-US" sz="2800">
              <a:solidFill>
                <a:srgbClr val="FFFFFF"/>
              </a:solidFill>
              <a:latin typeface="Century Gothic"/>
            </a:endParaRPr>
          </a:p>
          <a:p>
            <a:pPr lvl="1"/>
            <a:r>
              <a:rPr lang="en-US" sz="2800">
                <a:solidFill>
                  <a:srgbClr val="FFFFFF"/>
                </a:solidFill>
                <a:latin typeface="Century Gothic"/>
              </a:rPr>
              <a:t>By nature, poems vary in structure and word choice</a:t>
            </a:r>
          </a:p>
          <a:p>
            <a:pPr lvl="1"/>
            <a:endParaRPr lang="en-US" sz="2800">
              <a:solidFill>
                <a:srgbClr val="FFFFFF"/>
              </a:solidFill>
              <a:latin typeface="Century Gothic"/>
            </a:endParaRPr>
          </a:p>
          <a:p>
            <a:pPr lvl="1"/>
            <a:r>
              <a:rPr lang="en-US" sz="2800">
                <a:solidFill>
                  <a:srgbClr val="FFFFFF"/>
                </a:solidFill>
                <a:latin typeface="Century Gothic" charset="0"/>
              </a:rPr>
              <a:t>Netzer et al. - WAN (Word Association Norms) vs WordNet</a:t>
            </a:r>
          </a:p>
        </p:txBody>
      </p:sp>
    </p:spTree>
    <p:extLst>
      <p:ext uri="{BB962C8B-B14F-4D97-AF65-F5344CB8AC3E}">
        <p14:creationId xmlns:p14="http://schemas.microsoft.com/office/powerpoint/2010/main" val="222111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method: preprocessing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0513" y="3366210"/>
            <a:ext cx="2220237" cy="101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POS-tag the haiku corpus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453" y="2172969"/>
            <a:ext cx="2220237" cy="101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 common grammatical structures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62843" y="2286013"/>
            <a:ext cx="2834407" cy="800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('NN', 'VBG', 'NN') , 48</a:t>
            </a: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34122" y="5086991"/>
            <a:ext cx="2220237" cy="101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Compute Markov Chains</a:t>
            </a:r>
          </a:p>
        </p:txBody>
      </p:sp>
      <p:sp>
        <p:nvSpPr>
          <p:cNvPr id="3" name="Right Arrow 2"/>
          <p:cNvSpPr/>
          <p:nvPr/>
        </p:nvSpPr>
        <p:spPr>
          <a:xfrm rot="-1200000">
            <a:off x="3603621" y="29391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 rot="2460000">
            <a:off x="3411195" y="47160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282567" y="24492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70010" y="38183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34036" y="5057787"/>
            <a:ext cx="2800358" cy="101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Prepositions</a:t>
            </a:r>
          </a:p>
          <a:p>
            <a:pPr algn="ctr"/>
            <a:r>
              <a:rPr lang="en-US"/>
              <a:t>('run', 'on'): 0.35,</a:t>
            </a:r>
            <a:br>
              <a:rPr lang="en-US"/>
            </a:br>
            <a:r>
              <a:rPr lang="en-US"/>
              <a:t> ('jump', 'in'): 0.21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21566" y="3604859"/>
            <a:ext cx="2220237" cy="101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 common stop words</a:t>
            </a:r>
          </a:p>
        </p:txBody>
      </p:sp>
      <p:sp>
        <p:nvSpPr>
          <p:cNvPr id="15" name="Right Arrow 14"/>
          <p:cNvSpPr/>
          <p:nvPr/>
        </p:nvSpPr>
        <p:spPr>
          <a:xfrm rot="600000">
            <a:off x="3691514" y="38435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467007" y="3559077"/>
            <a:ext cx="2812344" cy="1014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('the', 'a', 'an')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270010" y="53005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8"/>
          <p:cNvSpPr/>
          <p:nvPr/>
        </p:nvSpPr>
        <p:spPr>
          <a:xfrm rot="5400000">
            <a:off x="1673421" y="2782388"/>
            <a:ext cx="978408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7" name="Oval 17"/>
          <p:cNvSpPr/>
          <p:nvPr/>
        </p:nvSpPr>
        <p:spPr>
          <a:xfrm>
            <a:off x="1084968" y="1645561"/>
            <a:ext cx="2228063" cy="1082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Scraping haiku from the web</a:t>
            </a:r>
            <a:r>
              <a:rPr lang="en-US" sz="14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method: generation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86592" y="3119177"/>
            <a:ext cx="2220237" cy="101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WAN/WordNet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1626" y="4321015"/>
            <a:ext cx="2220237" cy="101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 each POS tag in the haiku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04699" y="4378848"/>
            <a:ext cx="2220237" cy="101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Markov Chains</a:t>
            </a:r>
          </a:p>
        </p:txBody>
      </p:sp>
      <p:sp>
        <p:nvSpPr>
          <p:cNvPr id="8" name="Right Arrow 7"/>
          <p:cNvSpPr/>
          <p:nvPr/>
        </p:nvSpPr>
        <p:spPr>
          <a:xfrm rot="20700000">
            <a:off x="3208492" y="3825295"/>
            <a:ext cx="1868487" cy="632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(NN,VB,JJ,RB)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293184" y="4541838"/>
            <a:ext cx="1747129" cy="63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(IN)</a:t>
            </a:r>
          </a:p>
        </p:txBody>
      </p:sp>
      <p:sp>
        <p:nvSpPr>
          <p:cNvPr id="10" name="Right Arrow 9"/>
          <p:cNvSpPr/>
          <p:nvPr/>
        </p:nvSpPr>
        <p:spPr>
          <a:xfrm rot="1320000">
            <a:off x="3181190" y="5374834"/>
            <a:ext cx="1868487" cy="632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other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03291" y="5674502"/>
            <a:ext cx="2220237" cy="101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random stop</a:t>
            </a:r>
            <a:br>
              <a:rPr lang="en-US"/>
            </a:br>
            <a:r>
              <a:rPr lang="en-US"/>
              <a:t> 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909050" y="4368800"/>
            <a:ext cx="2759075" cy="1299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Apply pluralization, conjugate verbs &amp; avoid repeating words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640697" y="4532173"/>
            <a:ext cx="1002115" cy="63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20000">
            <a:off x="7668281" y="3649642"/>
            <a:ext cx="1002115" cy="63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0520000">
            <a:off x="7705059" y="5515827"/>
            <a:ext cx="1002115" cy="63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32772" y="2454689"/>
            <a:ext cx="1791485" cy="799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Seed words</a:t>
            </a:r>
          </a:p>
        </p:txBody>
      </p:sp>
      <p:sp>
        <p:nvSpPr>
          <p:cNvPr id="20" name="Right Arrow 16"/>
          <p:cNvSpPr/>
          <p:nvPr/>
        </p:nvSpPr>
        <p:spPr>
          <a:xfrm rot="720000">
            <a:off x="3145690" y="2754965"/>
            <a:ext cx="1967580" cy="631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(winter, snow)</a:t>
            </a:r>
          </a:p>
        </p:txBody>
      </p:sp>
    </p:spTree>
    <p:extLst>
      <p:ext uri="{BB962C8B-B14F-4D97-AF65-F5344CB8AC3E}">
        <p14:creationId xmlns:p14="http://schemas.microsoft.com/office/powerpoint/2010/main" val="18214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4176" y="4872315"/>
            <a:ext cx="4199164" cy="1234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F2E28"/>
                </a:solidFill>
              </a:rPr>
              <a:t>No study understanding—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DF2E28"/>
                </a:solidFill>
                <a:latin typeface="Century Gothic"/>
              </a:rPr>
              <a:t>Worlds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DF2E28"/>
                </a:solidFill>
                <a:latin typeface="Century Gothic"/>
              </a:rPr>
              <a:t>Of </a:t>
            </a:r>
            <a:r>
              <a:rPr lang="en-US" sz="2000" dirty="0">
                <a:solidFill>
                  <a:srgbClr val="DF2E28"/>
                </a:solidFill>
              </a:rPr>
              <a:t>no mathematics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634" y="4807119"/>
            <a:ext cx="3249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C2E9"/>
                </a:solidFill>
              </a:rPr>
              <a:t>Big brontosaurus</a:t>
            </a:r>
            <a:r>
              <a:rPr lang="en-US" sz="2000" dirty="0">
                <a:solidFill>
                  <a:srgbClr val="92C2E9"/>
                </a:solidFill>
                <a:latin typeface="Century Gothic" charset="0"/>
              </a:rPr>
              <a:t>—</a:t>
            </a:r>
            <a:endParaRPr lang="en-US" sz="2000" dirty="0">
              <a:solidFill>
                <a:srgbClr val="92C2E9"/>
              </a:solidFill>
            </a:endParaRPr>
          </a:p>
          <a:p>
            <a:r>
              <a:rPr lang="en-US" sz="2000" dirty="0">
                <a:solidFill>
                  <a:srgbClr val="92C2E9"/>
                </a:solidFill>
              </a:rPr>
              <a:t>Keep </a:t>
            </a:r>
          </a:p>
          <a:p>
            <a:r>
              <a:rPr lang="en-US" sz="2000" dirty="0">
                <a:solidFill>
                  <a:srgbClr val="92C2E9"/>
                </a:solidFill>
              </a:rPr>
              <a:t>At the movie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4399" y="3377694"/>
            <a:ext cx="3249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some winter—</a:t>
            </a:r>
          </a:p>
          <a:p>
            <a:r>
              <a:rPr lang="en-US" sz="2000" dirty="0"/>
              <a:t>Metropolis died</a:t>
            </a:r>
          </a:p>
          <a:p>
            <a:r>
              <a:rPr lang="en-US" sz="2000" dirty="0"/>
              <a:t>This life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6393" y="1981762"/>
            <a:ext cx="3249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1DFCC"/>
                </a:solidFill>
              </a:rPr>
              <a:t>The atomic snows </a:t>
            </a:r>
            <a:r>
              <a:rPr lang="en-US" sz="2000" dirty="0">
                <a:solidFill>
                  <a:srgbClr val="81DFCC"/>
                </a:solidFill>
                <a:latin typeface="Century Gothic" charset="0"/>
              </a:rPr>
              <a:t>—</a:t>
            </a:r>
          </a:p>
          <a:p>
            <a:r>
              <a:rPr lang="en-US" sz="2000" dirty="0">
                <a:solidFill>
                  <a:srgbClr val="81DFCC"/>
                </a:solidFill>
              </a:rPr>
              <a:t>Had solidifications </a:t>
            </a:r>
          </a:p>
          <a:p>
            <a:r>
              <a:rPr lang="en-US" sz="2000" dirty="0">
                <a:solidFill>
                  <a:srgbClr val="81DFCC"/>
                </a:solidFill>
              </a:rPr>
              <a:t>Songbirds formed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0288" y="1979608"/>
            <a:ext cx="3331328" cy="10156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>
                <a:solidFill>
                  <a:srgbClr val="CCE4B3"/>
                </a:solidFill>
              </a:rPr>
              <a:t>Cat life spouses—</a:t>
            </a:r>
            <a:r>
              <a:rPr lang="en-US" sz="2000"/>
              <a:t/>
            </a:r>
            <a:br>
              <a:rPr lang="en-US" sz="2000"/>
            </a:br>
            <a:r>
              <a:rPr lang="en-US" sz="2000">
                <a:solidFill>
                  <a:srgbClr val="CCE4B3"/>
                </a:solidFill>
              </a:rPr>
              <a:t>A hug</a:t>
            </a:r>
            <a:r>
              <a:rPr lang="en-US" sz="2000"/>
              <a:t/>
            </a:r>
            <a:br>
              <a:rPr lang="en-US" sz="2000"/>
            </a:br>
            <a:r>
              <a:rPr lang="en-US" sz="2000">
                <a:solidFill>
                  <a:srgbClr val="CCE4B3"/>
                </a:solidFill>
              </a:rPr>
              <a:t>Through every kindness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219" y="3405364"/>
            <a:ext cx="3928987" cy="10156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>
                <a:solidFill>
                  <a:srgbClr val="FEB275"/>
                </a:solidFill>
                <a:latin typeface="Century Gothic" charset="0"/>
              </a:rPr>
              <a:t>An excessive desire— Fornicate wives</a:t>
            </a:r>
            <a:r>
              <a:rPr lang="en-US">
                <a:latin typeface="Century Gothic" charset="0"/>
              </a:rPr>
              <a:t/>
            </a:r>
            <a:br>
              <a:rPr lang="en-US">
                <a:latin typeface="Century Gothic" charset="0"/>
              </a:rPr>
            </a:br>
            <a:r>
              <a:rPr lang="en-US" sz="2000">
                <a:solidFill>
                  <a:srgbClr val="FEB275"/>
                </a:solidFill>
                <a:latin typeface="Century Gothic" charset="0"/>
              </a:rPr>
              <a:t>Under theology exegeses</a:t>
            </a:r>
          </a:p>
        </p:txBody>
      </p:sp>
    </p:spTree>
    <p:extLst>
      <p:ext uri="{BB962C8B-B14F-4D97-AF65-F5344CB8AC3E}">
        <p14:creationId xmlns:p14="http://schemas.microsoft.com/office/powerpoint/2010/main" val="135276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141" y="408346"/>
            <a:ext cx="8610600" cy="1293028"/>
          </a:xfrm>
        </p:spPr>
        <p:txBody>
          <a:bodyPr/>
          <a:lstStyle/>
          <a:p>
            <a:r>
              <a:rPr lang="en-GB" dirty="0" smtClean="0"/>
              <a:t>THE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69914"/>
            <a:ext cx="10820400" cy="4556299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100 generated haiku: 50 from WAN, 50 from WordNet, random seed words</a:t>
            </a:r>
            <a:endParaRPr lang="en-GB" dirty="0"/>
          </a:p>
          <a:p>
            <a:r>
              <a:rPr lang="en-GB" sz="2800" dirty="0"/>
              <a:t>15 haiku selected by the team: 5 from WAN, 5 from WordNet, 5 from humans</a:t>
            </a:r>
            <a:endParaRPr lang="en-GB" dirty="0"/>
          </a:p>
          <a:p>
            <a:r>
              <a:rPr lang="en-GB" sz="2800" dirty="0"/>
              <a:t>Poll:</a:t>
            </a:r>
            <a:endParaRPr lang="en-GB" dirty="0"/>
          </a:p>
          <a:p>
            <a:pPr lvl="1"/>
            <a:r>
              <a:rPr lang="en-US" sz="2800" dirty="0">
                <a:solidFill>
                  <a:srgbClr val="FFFFFF"/>
                </a:solidFill>
                <a:latin typeface="Century Gothic" charset="0"/>
              </a:rPr>
              <a:t>Rating</a:t>
            </a:r>
            <a:endParaRPr lang="en-GB" dirty="0">
              <a:solidFill>
                <a:srgbClr val="FFFFFF"/>
              </a:solidFill>
              <a:latin typeface="Century Gothic" charset="0"/>
            </a:endParaRPr>
          </a:p>
          <a:p>
            <a:pPr lvl="2"/>
            <a:r>
              <a:rPr lang="en-US" sz="2800" dirty="0">
                <a:solidFill>
                  <a:srgbClr val="FFFFFF"/>
                </a:solidFill>
                <a:latin typeface="Century Gothic" charset="0"/>
              </a:rPr>
              <a:t>Grammatical correctness </a:t>
            </a:r>
            <a:endParaRPr lang="en-GB" dirty="0">
              <a:solidFill>
                <a:srgbClr val="FFFFFF"/>
              </a:solidFill>
              <a:latin typeface="Century Gothic" charset="0"/>
            </a:endParaRPr>
          </a:p>
          <a:p>
            <a:pPr lvl="2"/>
            <a:r>
              <a:rPr lang="en-US" sz="2800" dirty="0">
                <a:solidFill>
                  <a:srgbClr val="FFFFFF"/>
                </a:solidFill>
                <a:latin typeface="Century Gothic" charset="0"/>
              </a:rPr>
              <a:t>Coherent meaning </a:t>
            </a:r>
            <a:endParaRPr lang="en-GB" dirty="0">
              <a:solidFill>
                <a:srgbClr val="FFFFFF"/>
              </a:solidFill>
              <a:latin typeface="Century Gothic" charset="0"/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  <a:latin typeface="Century Gothic" charset="0"/>
              </a:rPr>
              <a:t>Was the haiku generated by a human or a machine?</a:t>
            </a:r>
            <a:endParaRPr lang="en-GB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251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1278</TotalTime>
  <Words>536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Artificial eloquence: computer-generated haiku</vt:lpstr>
      <vt:lpstr>What is haiku?</vt:lpstr>
      <vt:lpstr>PowerPoint Presentation</vt:lpstr>
      <vt:lpstr>Modern haiku</vt:lpstr>
      <vt:lpstr>Background: Computer generated poetry</vt:lpstr>
      <vt:lpstr>Our method: preprocessing</vt:lpstr>
      <vt:lpstr>Our method: generation</vt:lpstr>
      <vt:lpstr>Result Samples</vt:lpstr>
      <vt:lpstr>THE experiment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Haiku generator</dc:title>
  <dc:creator>Vanya Avramova</dc:creator>
  <cp:lastModifiedBy>Vanya Avramova</cp:lastModifiedBy>
  <cp:revision>36</cp:revision>
  <dcterms:created xsi:type="dcterms:W3CDTF">2014-10-25T17:49:26Z</dcterms:created>
  <dcterms:modified xsi:type="dcterms:W3CDTF">2014-10-31T14:37:28Z</dcterms:modified>
</cp:coreProperties>
</file>