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53"/>
  </p:notesMasterIdLst>
  <p:handoutMasterIdLst>
    <p:handoutMasterId r:id="rId54"/>
  </p:handoutMasterIdLst>
  <p:sldIdLst>
    <p:sldId id="256" r:id="rId2"/>
    <p:sldId id="258" r:id="rId3"/>
    <p:sldId id="799" r:id="rId4"/>
    <p:sldId id="884" r:id="rId5"/>
    <p:sldId id="885" r:id="rId6"/>
    <p:sldId id="893" r:id="rId7"/>
    <p:sldId id="928" r:id="rId8"/>
    <p:sldId id="886" r:id="rId9"/>
    <p:sldId id="887" r:id="rId10"/>
    <p:sldId id="925" r:id="rId11"/>
    <p:sldId id="894" r:id="rId12"/>
    <p:sldId id="888" r:id="rId13"/>
    <p:sldId id="896" r:id="rId14"/>
    <p:sldId id="897" r:id="rId15"/>
    <p:sldId id="929" r:id="rId16"/>
    <p:sldId id="898" r:id="rId17"/>
    <p:sldId id="895" r:id="rId18"/>
    <p:sldId id="889" r:id="rId19"/>
    <p:sldId id="900" r:id="rId20"/>
    <p:sldId id="901" r:id="rId21"/>
    <p:sldId id="902" r:id="rId22"/>
    <p:sldId id="899" r:id="rId23"/>
    <p:sldId id="926" r:id="rId24"/>
    <p:sldId id="890" r:id="rId25"/>
    <p:sldId id="905" r:id="rId26"/>
    <p:sldId id="891" r:id="rId27"/>
    <p:sldId id="906" r:id="rId28"/>
    <p:sldId id="907" r:id="rId29"/>
    <p:sldId id="908" r:id="rId30"/>
    <p:sldId id="909" r:id="rId31"/>
    <p:sldId id="910" r:id="rId32"/>
    <p:sldId id="903" r:id="rId33"/>
    <p:sldId id="892" r:id="rId34"/>
    <p:sldId id="904" r:id="rId35"/>
    <p:sldId id="927" r:id="rId36"/>
    <p:sldId id="911" r:id="rId37"/>
    <p:sldId id="912" r:id="rId38"/>
    <p:sldId id="913" r:id="rId39"/>
    <p:sldId id="914" r:id="rId40"/>
    <p:sldId id="916" r:id="rId41"/>
    <p:sldId id="915" r:id="rId42"/>
    <p:sldId id="917" r:id="rId43"/>
    <p:sldId id="918" r:id="rId44"/>
    <p:sldId id="919" r:id="rId45"/>
    <p:sldId id="920" r:id="rId46"/>
    <p:sldId id="921" r:id="rId47"/>
    <p:sldId id="922" r:id="rId48"/>
    <p:sldId id="923" r:id="rId49"/>
    <p:sldId id="924" r:id="rId50"/>
    <p:sldId id="321" r:id="rId51"/>
    <p:sldId id="711" r:id="rId52"/>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85740" autoAdjust="0"/>
  </p:normalViewPr>
  <p:slideViewPr>
    <p:cSldViewPr>
      <p:cViewPr>
        <p:scale>
          <a:sx n="95" d="100"/>
          <a:sy n="95" d="100"/>
        </p:scale>
        <p:origin x="868" y="-128"/>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2/05/2018</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1/05/2018</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diagram is from </a:t>
            </a:r>
            <a:r>
              <a:rPr lang="en-AU" dirty="0" err="1"/>
              <a:t>Snijders</a:t>
            </a:r>
            <a:r>
              <a:rPr lang="en-AU" dirty="0"/>
              <a:t> and Bosker (2012) p7.</a:t>
            </a:r>
          </a:p>
        </p:txBody>
      </p:sp>
      <p:sp>
        <p:nvSpPr>
          <p:cNvPr id="4" name="Slide Number Placeholder 3"/>
          <p:cNvSpPr>
            <a:spLocks noGrp="1"/>
          </p:cNvSpPr>
          <p:nvPr>
            <p:ph type="sldNum" sz="quarter" idx="10"/>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371365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5/1/2018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5/1/2018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a:bodyPr>
          <a:lstStyle/>
          <a:p>
            <a:r>
              <a:rPr lang="en-AU" dirty="0"/>
              <a:t>Lecture 9:</a:t>
            </a:r>
            <a:br>
              <a:rPr lang="en-AU" dirty="0"/>
            </a:br>
            <a:r>
              <a:rPr lang="en-AU" dirty="0"/>
              <a:t>Multilevel modelling 1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Changing two levels to one</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2: Lecture 9</a:t>
            </a:r>
          </a:p>
        </p:txBody>
      </p:sp>
      <p:sp>
        <p:nvSpPr>
          <p:cNvPr id="2" name="TextBox 1"/>
          <p:cNvSpPr txBox="1"/>
          <p:nvPr/>
        </p:nvSpPr>
        <p:spPr>
          <a:xfrm>
            <a:off x="685800" y="4038600"/>
            <a:ext cx="4343400" cy="1569660"/>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Aggregation</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Disaggregation</a:t>
            </a:r>
          </a:p>
          <a:p>
            <a:pPr marL="342900" indent="-342900">
              <a:buFont typeface="Wingdings" pitchFamily="2" charset="2"/>
              <a:buChar char="q"/>
            </a:pPr>
            <a:endParaRPr lang="en-AU" sz="2400" dirty="0">
              <a:solidFill>
                <a:srgbClr val="00206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7089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of a 2-level structure</a:t>
            </a:r>
          </a:p>
        </p:txBody>
      </p:sp>
      <p:sp>
        <p:nvSpPr>
          <p:cNvPr id="3" name="Content Placeholder 2"/>
          <p:cNvSpPr>
            <a:spLocks noGrp="1"/>
          </p:cNvSpPr>
          <p:nvPr>
            <p:ph idx="1"/>
          </p:nvPr>
        </p:nvSpPr>
        <p:spPr>
          <a:xfrm>
            <a:off x="457200" y="990600"/>
            <a:ext cx="8229600" cy="1524000"/>
          </a:xfrm>
        </p:spPr>
        <p:style>
          <a:lnRef idx="1">
            <a:schemeClr val="accent3"/>
          </a:lnRef>
          <a:fillRef idx="2">
            <a:schemeClr val="accent3"/>
          </a:fillRef>
          <a:effectRef idx="1">
            <a:schemeClr val="accent3"/>
          </a:effectRef>
          <a:fontRef idx="minor">
            <a:schemeClr val="dk1"/>
          </a:fontRef>
        </p:style>
        <p:txBody>
          <a:bodyPr/>
          <a:lstStyle/>
          <a:p>
            <a:r>
              <a:rPr lang="en-AU" dirty="0"/>
              <a:t>Pupils within classrooms:</a:t>
            </a:r>
          </a:p>
          <a:p>
            <a:pPr lvl="1"/>
            <a:r>
              <a:rPr lang="en-AU" dirty="0"/>
              <a:t>Variables: test result; classroom size (standardized)</a:t>
            </a:r>
          </a:p>
          <a:p>
            <a:pPr lvl="1"/>
            <a:r>
              <a:rPr lang="en-AU" dirty="0"/>
              <a:t>Research question. Do larger classes affect test results?</a:t>
            </a:r>
          </a:p>
        </p:txBody>
      </p:sp>
      <p:sp>
        <p:nvSpPr>
          <p:cNvPr id="4" name="TextBox 3"/>
          <p:cNvSpPr txBox="1"/>
          <p:nvPr/>
        </p:nvSpPr>
        <p:spPr>
          <a:xfrm>
            <a:off x="1752600" y="2590800"/>
            <a:ext cx="112069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Pupil data</a:t>
            </a:r>
          </a:p>
        </p:txBody>
      </p:sp>
      <p:sp>
        <p:nvSpPr>
          <p:cNvPr id="5" name="TextBox 4"/>
          <p:cNvSpPr txBox="1"/>
          <p:nvPr/>
        </p:nvSpPr>
        <p:spPr>
          <a:xfrm>
            <a:off x="5791200" y="2590800"/>
            <a:ext cx="11190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Class data</a:t>
            </a:r>
          </a:p>
        </p:txBody>
      </p:sp>
      <p:pic>
        <p:nvPicPr>
          <p:cNvPr id="1026" name="Picture 2"/>
          <p:cNvPicPr>
            <a:picLocks noChangeAspect="1" noChangeArrowheads="1"/>
          </p:cNvPicPr>
          <p:nvPr/>
        </p:nvPicPr>
        <p:blipFill>
          <a:blip r:embed="rId2" cstate="print"/>
          <a:srcRect t="12876" r="84498" b="41138"/>
          <a:stretch>
            <a:fillRect/>
          </a:stretch>
        </p:blipFill>
        <p:spPr bwMode="auto">
          <a:xfrm>
            <a:off x="5181600" y="3048000"/>
            <a:ext cx="2362200" cy="38100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t="11956" r="83498" b="41138"/>
          <a:stretch>
            <a:fillRect/>
          </a:stretch>
        </p:blipFill>
        <p:spPr bwMode="auto">
          <a:xfrm>
            <a:off x="1066800" y="2971800"/>
            <a:ext cx="2514600" cy="3886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One way to model this is to calculate the means of the test for each class, and then do a regression at the classroom level</a:t>
            </a:r>
          </a:p>
        </p:txBody>
      </p:sp>
      <p:sp>
        <p:nvSpPr>
          <p:cNvPr id="6" name="TextBox 5"/>
          <p:cNvSpPr txBox="1"/>
          <p:nvPr/>
        </p:nvSpPr>
        <p:spPr>
          <a:xfrm>
            <a:off x="152400" y="2057400"/>
            <a:ext cx="4444935" cy="461665"/>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400" dirty="0"/>
              <a:t>SPSS Menus:  Data -&gt; Aggregate ...</a:t>
            </a:r>
          </a:p>
        </p:txBody>
      </p:sp>
      <p:pic>
        <p:nvPicPr>
          <p:cNvPr id="2050" name="Picture 2"/>
          <p:cNvPicPr>
            <a:picLocks noChangeAspect="1" noChangeArrowheads="1"/>
          </p:cNvPicPr>
          <p:nvPr/>
        </p:nvPicPr>
        <p:blipFill>
          <a:blip r:embed="rId2" cstate="print"/>
          <a:srcRect/>
          <a:stretch>
            <a:fillRect/>
          </a:stretch>
        </p:blipFill>
        <p:spPr bwMode="auto">
          <a:xfrm>
            <a:off x="4724400" y="2057400"/>
            <a:ext cx="3874823" cy="4800600"/>
          </a:xfrm>
          <a:prstGeom prst="rect">
            <a:avLst/>
          </a:prstGeom>
          <a:noFill/>
          <a:ln w="9525">
            <a:noFill/>
            <a:miter lim="800000"/>
            <a:headEnd/>
            <a:tailEnd/>
          </a:ln>
        </p:spPr>
      </p:pic>
      <p:sp>
        <p:nvSpPr>
          <p:cNvPr id="8" name="TextBox 7"/>
          <p:cNvSpPr txBox="1"/>
          <p:nvPr/>
        </p:nvSpPr>
        <p:spPr>
          <a:xfrm>
            <a:off x="228600" y="2819400"/>
            <a:ext cx="4419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dirty="0"/>
              <a:t>The Break variable describes how to break the dataset to create means. In this case we want means of </a:t>
            </a:r>
            <a:r>
              <a:rPr lang="en-AU" i="1" dirty="0"/>
              <a:t>test</a:t>
            </a:r>
            <a:r>
              <a:rPr lang="en-AU" dirty="0"/>
              <a:t> within classes</a:t>
            </a:r>
          </a:p>
        </p:txBody>
      </p:sp>
      <p:sp>
        <p:nvSpPr>
          <p:cNvPr id="9" name="TextBox 8"/>
          <p:cNvSpPr txBox="1"/>
          <p:nvPr/>
        </p:nvSpPr>
        <p:spPr>
          <a:xfrm>
            <a:off x="228600" y="3886200"/>
            <a:ext cx="4419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dirty="0"/>
              <a:t>We want the mean of ‘test’ for each class.</a:t>
            </a:r>
          </a:p>
        </p:txBody>
      </p:sp>
      <p:sp>
        <p:nvSpPr>
          <p:cNvPr id="10" name="TextBox 9"/>
          <p:cNvSpPr txBox="1"/>
          <p:nvPr/>
        </p:nvSpPr>
        <p:spPr>
          <a:xfrm>
            <a:off x="228600" y="4953000"/>
            <a:ext cx="4419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dirty="0"/>
              <a:t>We want to save to a new dataset.</a:t>
            </a:r>
          </a:p>
        </p:txBody>
      </p:sp>
      <p:cxnSp>
        <p:nvCxnSpPr>
          <p:cNvPr id="12" name="Straight Arrow Connector 11"/>
          <p:cNvCxnSpPr/>
          <p:nvPr/>
        </p:nvCxnSpPr>
        <p:spPr>
          <a:xfrm flipV="1">
            <a:off x="4648200" y="2743200"/>
            <a:ext cx="1981200" cy="304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2000" y="3886200"/>
            <a:ext cx="1981200" cy="304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62400" y="5181600"/>
            <a:ext cx="1143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One way to model this is to calculate the means of the test for each class, and then do a regression at the classroom level</a:t>
            </a:r>
          </a:p>
        </p:txBody>
      </p:sp>
      <p:sp>
        <p:nvSpPr>
          <p:cNvPr id="6" name="TextBox 5"/>
          <p:cNvSpPr txBox="1"/>
          <p:nvPr/>
        </p:nvSpPr>
        <p:spPr>
          <a:xfrm>
            <a:off x="3657600" y="4724400"/>
            <a:ext cx="4948812" cy="156966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400" dirty="0"/>
              <a:t>SPSS Menus:  Data -&gt; Merge Files -&gt; Add variables...</a:t>
            </a:r>
          </a:p>
          <a:p>
            <a:endParaRPr lang="en-AU" sz="2400" dirty="0"/>
          </a:p>
          <a:p>
            <a:r>
              <a:rPr lang="en-AU" sz="2400" dirty="0"/>
              <a:t>(</a:t>
            </a:r>
            <a:r>
              <a:rPr lang="en-AU" sz="2400" i="1" dirty="0"/>
              <a:t>then select your other dataset</a:t>
            </a:r>
            <a:r>
              <a:rPr lang="en-AU" sz="2400" dirty="0"/>
              <a:t>)</a:t>
            </a:r>
          </a:p>
        </p:txBody>
      </p:sp>
      <p:pic>
        <p:nvPicPr>
          <p:cNvPr id="3074" name="Picture 2"/>
          <p:cNvPicPr>
            <a:picLocks noChangeAspect="1" noChangeArrowheads="1"/>
          </p:cNvPicPr>
          <p:nvPr/>
        </p:nvPicPr>
        <p:blipFill>
          <a:blip r:embed="rId2" cstate="print"/>
          <a:srcRect t="11956" r="81998" b="42058"/>
          <a:stretch>
            <a:fillRect/>
          </a:stretch>
        </p:blipFill>
        <p:spPr bwMode="auto">
          <a:xfrm>
            <a:off x="304800" y="2133600"/>
            <a:ext cx="2743200" cy="3810000"/>
          </a:xfrm>
          <a:prstGeom prst="rect">
            <a:avLst/>
          </a:prstGeom>
          <a:noFill/>
          <a:ln w="9525">
            <a:noFill/>
            <a:miter lim="800000"/>
            <a:headEnd/>
            <a:tailEnd/>
          </a:ln>
        </p:spPr>
      </p:pic>
      <p:sp>
        <p:nvSpPr>
          <p:cNvPr id="15" name="TextBox 14"/>
          <p:cNvSpPr txBox="1"/>
          <p:nvPr/>
        </p:nvSpPr>
        <p:spPr>
          <a:xfrm>
            <a:off x="3733800" y="2743200"/>
            <a:ext cx="4800600"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Resulting file is at the class level.</a:t>
            </a:r>
          </a:p>
          <a:p>
            <a:r>
              <a:rPr lang="en-AU" sz="2400" dirty="0"/>
              <a:t>Need to combine with the other class level file containing the size variable</a:t>
            </a:r>
          </a:p>
        </p:txBody>
      </p:sp>
      <p:sp>
        <p:nvSpPr>
          <p:cNvPr id="8" name="TextBox 7"/>
          <p:cNvSpPr txBox="1"/>
          <p:nvPr/>
        </p:nvSpPr>
        <p:spPr>
          <a:xfrm>
            <a:off x="3276600" y="2133600"/>
            <a:ext cx="11190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Class 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One way to model this is to calculate the means of the test for each class, and then do a regression at the classroom level</a:t>
            </a:r>
          </a:p>
        </p:txBody>
      </p:sp>
      <p:sp>
        <p:nvSpPr>
          <p:cNvPr id="15" name="TextBox 14"/>
          <p:cNvSpPr txBox="1"/>
          <p:nvPr/>
        </p:nvSpPr>
        <p:spPr>
          <a:xfrm>
            <a:off x="685800" y="3318808"/>
            <a:ext cx="297180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We are doing a</a:t>
            </a:r>
          </a:p>
          <a:p>
            <a:r>
              <a:rPr lang="en-AU" sz="2400" i="1" dirty="0"/>
              <a:t>One-to-one merge based on key values </a:t>
            </a:r>
            <a:r>
              <a:rPr lang="en-AU" sz="2400" dirty="0"/>
              <a:t>(SPSS will default select this anyway)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5186" y="2286000"/>
            <a:ext cx="4917902" cy="4410075"/>
          </a:xfrm>
          <a:prstGeom prst="rect">
            <a:avLst/>
          </a:prstGeom>
          <a:noFill/>
          <a:ln w="9525">
            <a:noFill/>
            <a:miter lim="800000"/>
            <a:headEnd/>
            <a:tailEnd/>
          </a:ln>
        </p:spPr>
      </p:pic>
      <p:cxnSp>
        <p:nvCxnSpPr>
          <p:cNvPr id="11" name="Straight Arrow Connector 10"/>
          <p:cNvCxnSpPr>
            <a:cxnSpLocks/>
          </p:cNvCxnSpPr>
          <p:nvPr/>
        </p:nvCxnSpPr>
        <p:spPr>
          <a:xfrm flipV="1">
            <a:off x="3124200" y="3318808"/>
            <a:ext cx="900953" cy="4403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981200"/>
            <a:ext cx="3429000" cy="1200329"/>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400" dirty="0"/>
              <a:t>SPSS Menus:  Data -&gt; Merge Files -&gt; Add variables...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One way to model this is to calculate the means of the test for each class, and then do a regression at the classroom level</a:t>
            </a:r>
          </a:p>
        </p:txBody>
      </p:sp>
      <p:sp>
        <p:nvSpPr>
          <p:cNvPr id="15" name="TextBox 14"/>
          <p:cNvSpPr txBox="1"/>
          <p:nvPr/>
        </p:nvSpPr>
        <p:spPr>
          <a:xfrm>
            <a:off x="685800" y="3318808"/>
            <a:ext cx="297180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i="1" dirty="0"/>
              <a:t>Class</a:t>
            </a:r>
            <a:r>
              <a:rPr lang="en-AU" sz="2400" dirty="0"/>
              <a:t> is the variable that is identical across the two files. You need to match on this variable.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64675" y="2286000"/>
            <a:ext cx="4938925" cy="4410075"/>
          </a:xfrm>
          <a:prstGeom prst="rect">
            <a:avLst/>
          </a:prstGeom>
          <a:noFill/>
          <a:ln w="9525">
            <a:noFill/>
            <a:miter lim="800000"/>
            <a:headEnd/>
            <a:tailEnd/>
          </a:ln>
        </p:spPr>
      </p:pic>
      <p:cxnSp>
        <p:nvCxnSpPr>
          <p:cNvPr id="11" name="Straight Arrow Connector 10"/>
          <p:cNvCxnSpPr/>
          <p:nvPr/>
        </p:nvCxnSpPr>
        <p:spPr>
          <a:xfrm>
            <a:off x="2590800" y="4910792"/>
            <a:ext cx="3810000" cy="76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981200"/>
            <a:ext cx="3429000" cy="1200329"/>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400" dirty="0"/>
              <a:t>SPSS Menus:  Data -&gt; Merge Files -&gt; Add variables...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9712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One way to model this is to calculate the means of the test for each class, and then do a regression at the classroom level</a:t>
            </a:r>
          </a:p>
        </p:txBody>
      </p:sp>
      <p:pic>
        <p:nvPicPr>
          <p:cNvPr id="5122" name="Picture 2"/>
          <p:cNvPicPr>
            <a:picLocks noChangeAspect="1" noChangeArrowheads="1"/>
          </p:cNvPicPr>
          <p:nvPr/>
        </p:nvPicPr>
        <p:blipFill>
          <a:blip r:embed="rId2" cstate="print"/>
          <a:srcRect t="11956" r="76498" b="40218"/>
          <a:stretch>
            <a:fillRect/>
          </a:stretch>
        </p:blipFill>
        <p:spPr bwMode="auto">
          <a:xfrm>
            <a:off x="304800" y="2362200"/>
            <a:ext cx="3581400" cy="39624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209800" y="3962400"/>
            <a:ext cx="6789737" cy="1895475"/>
          </a:xfrm>
          <a:prstGeom prst="rect">
            <a:avLst/>
          </a:prstGeom>
          <a:noFill/>
          <a:ln w="9525">
            <a:noFill/>
            <a:miter lim="800000"/>
            <a:headEnd/>
            <a:tailEnd/>
          </a:ln>
          <a:effectLst/>
        </p:spPr>
      </p:pic>
      <p:sp>
        <p:nvSpPr>
          <p:cNvPr id="7" name="TextBox 6"/>
          <p:cNvSpPr txBox="1"/>
          <p:nvPr/>
        </p:nvSpPr>
        <p:spPr>
          <a:xfrm>
            <a:off x="4267200" y="2362200"/>
            <a:ext cx="11190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Class 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fade">
                                      <p:cBhvr>
                                        <p:cTn id="11"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Aggregation</a:t>
            </a:r>
          </a:p>
        </p:txBody>
      </p:sp>
      <p:sp>
        <p:nvSpPr>
          <p:cNvPr id="3" name="Content Placeholder 2"/>
          <p:cNvSpPr>
            <a:spLocks noGrp="1"/>
          </p:cNvSpPr>
          <p:nvPr>
            <p:ph idx="1"/>
          </p:nvPr>
        </p:nvSpPr>
        <p:spPr>
          <a:xfrm>
            <a:off x="381000" y="1143000"/>
            <a:ext cx="8229600" cy="4525963"/>
          </a:xfrm>
        </p:spPr>
        <p:txBody>
          <a:bodyPr>
            <a:noAutofit/>
          </a:bodyPr>
          <a:lstStyle/>
          <a:p>
            <a:pPr>
              <a:buNone/>
            </a:pPr>
            <a:r>
              <a:rPr lang="en-AU" sz="2400" dirty="0"/>
              <a:t>Aggregation is</a:t>
            </a:r>
            <a:r>
              <a:rPr lang="en-US" sz="2400" dirty="0"/>
              <a:t> OK if you are only interested in macro-level propositions but there is potential for gross errors for micro-level or macro-micro propositions.</a:t>
            </a:r>
            <a:endParaRPr lang="en-AU" sz="2400" dirty="0"/>
          </a:p>
          <a:p>
            <a:pPr marL="457200" indent="-457200">
              <a:buFont typeface="+mj-lt"/>
              <a:buAutoNum type="alphaLcPeriod"/>
            </a:pPr>
            <a:r>
              <a:rPr lang="en-US" sz="2400" dirty="0"/>
              <a:t> </a:t>
            </a:r>
            <a:r>
              <a:rPr lang="en-US" sz="2400" i="1" dirty="0">
                <a:solidFill>
                  <a:srgbClr val="FF0000"/>
                </a:solidFill>
              </a:rPr>
              <a:t>shift of meaning</a:t>
            </a:r>
            <a:r>
              <a:rPr lang="en-US" sz="2400" i="1" dirty="0"/>
              <a:t>: </a:t>
            </a:r>
            <a:r>
              <a:rPr lang="en-US" sz="2400" dirty="0"/>
              <a:t>We are no longer predicting student’s test scores, but average test scores.</a:t>
            </a:r>
            <a:endParaRPr lang="en-AU" sz="2400" dirty="0"/>
          </a:p>
          <a:p>
            <a:pPr marL="457200" indent="-457200">
              <a:buFont typeface="+mj-lt"/>
              <a:buAutoNum type="alphaLcPeriod"/>
            </a:pPr>
            <a:r>
              <a:rPr lang="en-US" sz="2400" i="1" dirty="0"/>
              <a:t> </a:t>
            </a:r>
            <a:r>
              <a:rPr lang="en-US" sz="2400" dirty="0"/>
              <a:t>neglect of original data structure (between groups relations may even be opposite to within group relations)</a:t>
            </a:r>
            <a:endParaRPr lang="en-AU" sz="2400" dirty="0"/>
          </a:p>
          <a:p>
            <a:pPr marL="457200" indent="-457200">
              <a:buFont typeface="+mj-lt"/>
              <a:buAutoNum type="alphaLcPeriod"/>
            </a:pPr>
            <a:r>
              <a:rPr lang="en-US" sz="2400" dirty="0"/>
              <a:t> prevents examination of cross-level interactions</a:t>
            </a:r>
          </a:p>
          <a:p>
            <a:pPr marL="457200" indent="-457200">
              <a:buFont typeface="+mj-lt"/>
              <a:buAutoNum type="alphaLcPeriod"/>
            </a:pPr>
            <a:r>
              <a:rPr lang="en-US" sz="2400" i="1" dirty="0">
                <a:solidFill>
                  <a:srgbClr val="FF0000"/>
                </a:solidFill>
              </a:rPr>
              <a:t>ecological fallacy</a:t>
            </a:r>
            <a:r>
              <a:rPr lang="en-US" sz="2400" dirty="0"/>
              <a:t>: You cannot infer that an association at a macro level translates into an association at micro level</a:t>
            </a:r>
            <a:endParaRPr lang="en-AU" sz="2400" dirty="0"/>
          </a:p>
          <a:p>
            <a:pPr marL="457200" indent="-457200">
              <a:buFont typeface="+mj-lt"/>
              <a:buAutoNum type="alphaLcPeriod"/>
            </a:pPr>
            <a:r>
              <a:rPr lang="en-US" sz="2400" dirty="0"/>
              <a:t>danger of </a:t>
            </a:r>
            <a:r>
              <a:rPr lang="en-US" sz="2400" i="1" dirty="0">
                <a:solidFill>
                  <a:srgbClr val="FF0000"/>
                </a:solidFill>
              </a:rPr>
              <a:t>aggregation bias</a:t>
            </a:r>
            <a:r>
              <a:rPr lang="en-US" sz="2400" dirty="0"/>
              <a:t>: (possible to get inflated statistical effects if analyses based on means are interpreted as relating to individuals – James, 1982)</a:t>
            </a:r>
            <a:endParaRPr lang="en-AU"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Another way to proceed is to apply the class size variable to each student and conduct a regression at pupil level</a:t>
            </a:r>
          </a:p>
        </p:txBody>
      </p:sp>
      <p:sp>
        <p:nvSpPr>
          <p:cNvPr id="6" name="TextBox 5"/>
          <p:cNvSpPr txBox="1"/>
          <p:nvPr/>
        </p:nvSpPr>
        <p:spPr>
          <a:xfrm>
            <a:off x="914400" y="2743200"/>
            <a:ext cx="7239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Because class is the variable that links both files, it is good practice to sort the cases first, so that the key variable is in the same order in both files</a:t>
            </a:r>
          </a:p>
        </p:txBody>
      </p:sp>
      <p:sp>
        <p:nvSpPr>
          <p:cNvPr id="7" name="TextBox 6"/>
          <p:cNvSpPr txBox="1"/>
          <p:nvPr/>
        </p:nvSpPr>
        <p:spPr>
          <a:xfrm>
            <a:off x="2286000" y="4419600"/>
            <a:ext cx="4143185" cy="120032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400" dirty="0"/>
              <a:t>Data -&gt; Sort cases ...</a:t>
            </a:r>
          </a:p>
          <a:p>
            <a:r>
              <a:rPr lang="en-AU" sz="2400" dirty="0"/>
              <a:t>Sort by </a:t>
            </a:r>
            <a:r>
              <a:rPr lang="en-AU" sz="2400" i="1" dirty="0"/>
              <a:t>class </a:t>
            </a:r>
            <a:r>
              <a:rPr lang="en-AU" sz="2400" dirty="0"/>
              <a:t>in Ascending order</a:t>
            </a:r>
          </a:p>
          <a:p>
            <a:r>
              <a:rPr lang="en-AU" sz="2400" dirty="0"/>
              <a:t>(</a:t>
            </a:r>
            <a:r>
              <a:rPr lang="en-AU" sz="2400" i="1" dirty="0"/>
              <a:t>Do this for both files</a:t>
            </a:r>
            <a:r>
              <a:rPr lang="en-AU" sz="2400" dirty="0"/>
              <a:t>)</a:t>
            </a:r>
            <a:endParaRPr lang="en-AU" sz="24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Another way to proceed is to apply the class size variable to each student and conduct a regression at pupil level</a:t>
            </a:r>
          </a:p>
        </p:txBody>
      </p:sp>
      <p:sp>
        <p:nvSpPr>
          <p:cNvPr id="6" name="TextBox 5"/>
          <p:cNvSpPr txBox="1"/>
          <p:nvPr/>
        </p:nvSpPr>
        <p:spPr>
          <a:xfrm>
            <a:off x="0" y="2662535"/>
            <a:ext cx="914400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After sorting the cases, return to the pupil level </a:t>
            </a:r>
            <a:r>
              <a:rPr lang="en-AU" sz="2400" dirty="0" err="1"/>
              <a:t>datafile</a:t>
            </a:r>
            <a:r>
              <a:rPr lang="en-AU" sz="2400" dirty="0"/>
              <a:t> (the micro file)</a:t>
            </a:r>
          </a:p>
        </p:txBody>
      </p:sp>
      <p:sp>
        <p:nvSpPr>
          <p:cNvPr id="7" name="TextBox 6"/>
          <p:cNvSpPr txBox="1"/>
          <p:nvPr/>
        </p:nvSpPr>
        <p:spPr>
          <a:xfrm>
            <a:off x="1905000" y="3429000"/>
            <a:ext cx="5355953" cy="52322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800" dirty="0"/>
              <a:t>Data -&gt; Merge files -&gt; Add variables</a:t>
            </a:r>
            <a:endParaRPr lang="en-AU" sz="2800" i="1" dirty="0"/>
          </a:p>
        </p:txBody>
      </p:sp>
      <p:sp>
        <p:nvSpPr>
          <p:cNvPr id="8" name="TextBox 7"/>
          <p:cNvSpPr txBox="1"/>
          <p:nvPr/>
        </p:nvSpPr>
        <p:spPr>
          <a:xfrm>
            <a:off x="990600" y="4343400"/>
            <a:ext cx="678180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Select the class level (macro-level) dataset to merge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agenda for this lecture</a:t>
            </a:r>
          </a:p>
        </p:txBody>
      </p:sp>
      <p:sp>
        <p:nvSpPr>
          <p:cNvPr id="3" name="Content Placeholder 2"/>
          <p:cNvSpPr>
            <a:spLocks noGrp="1"/>
          </p:cNvSpPr>
          <p:nvPr>
            <p:ph idx="1"/>
          </p:nvPr>
        </p:nvSpPr>
        <p:spPr>
          <a:xfrm>
            <a:off x="457200" y="1143000"/>
            <a:ext cx="8229600" cy="1905000"/>
          </a:xfrm>
        </p:spPr>
        <p:txBody>
          <a:bodyPr>
            <a:normAutofit lnSpcReduction="10000"/>
          </a:bodyPr>
          <a:lstStyle/>
          <a:p>
            <a:pPr marL="514350" indent="-514350">
              <a:buFont typeface="+mj-lt"/>
              <a:buAutoNum type="arabicPeriod"/>
            </a:pPr>
            <a:r>
              <a:rPr lang="en-AU" dirty="0"/>
              <a:t>Multiple levels: Macro and micro</a:t>
            </a:r>
          </a:p>
          <a:p>
            <a:pPr marL="514350" indent="-514350">
              <a:buFont typeface="+mj-lt"/>
              <a:buAutoNum type="arabicPeriod"/>
            </a:pPr>
            <a:r>
              <a:rPr lang="en-AU" dirty="0"/>
              <a:t>Changing two levels to one</a:t>
            </a:r>
          </a:p>
          <a:p>
            <a:pPr marL="514350" indent="-514350">
              <a:buFont typeface="+mj-lt"/>
              <a:buAutoNum type="arabicPeriod"/>
            </a:pPr>
            <a:r>
              <a:rPr lang="en-AU" dirty="0"/>
              <a:t>Random effects ANOVA</a:t>
            </a:r>
          </a:p>
          <a:p>
            <a:pPr marL="514350" indent="-514350">
              <a:buFont typeface="+mj-lt"/>
              <a:buAutoNum type="arabicPeriod"/>
            </a:pPr>
            <a:r>
              <a:rPr lang="en-AU" dirty="0"/>
              <a:t>Random intercept multilevel model</a:t>
            </a:r>
          </a:p>
          <a:p>
            <a:pPr marL="514350" indent="-514350">
              <a:buFont typeface="+mj-lt"/>
              <a:buAutoNum type="arabicPeriod"/>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endParaRPr lang="en-AU" dirty="0"/>
          </a:p>
        </p:txBody>
      </p:sp>
      <p:sp>
        <p:nvSpPr>
          <p:cNvPr id="4" name="TextBox 3"/>
          <p:cNvSpPr txBox="1"/>
          <p:nvPr/>
        </p:nvSpPr>
        <p:spPr>
          <a:xfrm>
            <a:off x="381000" y="3429000"/>
            <a:ext cx="7924800" cy="2677656"/>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GOALS OF THIS LECTURE</a:t>
            </a:r>
          </a:p>
          <a:p>
            <a:pPr marL="342900" indent="-342900">
              <a:buFont typeface="Arial" pitchFamily="34" charset="0"/>
              <a:buChar char="•"/>
            </a:pPr>
            <a:r>
              <a:rPr lang="en-AU" sz="2400" dirty="0">
                <a:solidFill>
                  <a:schemeClr val="bg1"/>
                </a:solidFill>
              </a:rPr>
              <a:t>To introduce the idea of different levels in research data</a:t>
            </a:r>
          </a:p>
          <a:p>
            <a:pPr marL="342900" indent="-342900">
              <a:buFont typeface="Arial" pitchFamily="34" charset="0"/>
              <a:buChar char="•"/>
            </a:pPr>
            <a:r>
              <a:rPr lang="en-AU" sz="2400" dirty="0">
                <a:solidFill>
                  <a:schemeClr val="bg1"/>
                </a:solidFill>
              </a:rPr>
              <a:t>To show how aggregating or disaggregating data across levels does not permit confident inference</a:t>
            </a:r>
          </a:p>
          <a:p>
            <a:pPr marL="342900" indent="-342900">
              <a:buFont typeface="Arial" pitchFamily="34" charset="0"/>
              <a:buChar char="•"/>
            </a:pPr>
            <a:r>
              <a:rPr lang="en-AU" sz="2400" dirty="0">
                <a:solidFill>
                  <a:schemeClr val="bg1"/>
                </a:solidFill>
              </a:rPr>
              <a:t>To extend ANOVA from fixed to random effects</a:t>
            </a:r>
          </a:p>
          <a:p>
            <a:pPr marL="342900" indent="-342900">
              <a:buFont typeface="Arial" pitchFamily="34" charset="0"/>
              <a:buChar char="•"/>
            </a:pPr>
            <a:r>
              <a:rPr lang="en-AU" sz="2400" dirty="0">
                <a:solidFill>
                  <a:schemeClr val="bg1"/>
                </a:solidFill>
              </a:rPr>
              <a:t>To introduce a random intercept model for grouped data</a:t>
            </a:r>
          </a:p>
          <a:p>
            <a:pPr marL="342900" indent="-342900">
              <a:buFont typeface="Arial" pitchFamily="34" charset="0"/>
              <a:buChar char="•"/>
            </a:pPr>
            <a:r>
              <a:rPr lang="en-AU" sz="2400" dirty="0">
                <a:solidFill>
                  <a:schemeClr val="bg1"/>
                </a:solidFill>
              </a:rPr>
              <a:t>To show how these models may be fitted using SPSS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52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Disaggregation</a:t>
            </a:r>
          </a:p>
        </p:txBody>
      </p:sp>
      <p:sp>
        <p:nvSpPr>
          <p:cNvPr id="4" name="TextBox 3"/>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Another way to proceed is to apply the class size variable to each student and conduct a regression at pupil level</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21681" y="2209800"/>
            <a:ext cx="4919962" cy="4410075"/>
          </a:xfrm>
          <a:prstGeom prst="rect">
            <a:avLst/>
          </a:prstGeom>
          <a:noFill/>
          <a:ln w="9525">
            <a:noFill/>
            <a:miter lim="800000"/>
            <a:headEnd/>
            <a:tailEnd/>
          </a:ln>
        </p:spPr>
      </p:pic>
      <p:sp>
        <p:nvSpPr>
          <p:cNvPr id="9" name="TextBox 8"/>
          <p:cNvSpPr txBox="1"/>
          <p:nvPr/>
        </p:nvSpPr>
        <p:spPr>
          <a:xfrm>
            <a:off x="293677" y="2628523"/>
            <a:ext cx="2263505" cy="954107"/>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800" dirty="0"/>
              <a:t>Just as before,</a:t>
            </a:r>
          </a:p>
          <a:p>
            <a:r>
              <a:rPr lang="en-AU" sz="2800" dirty="0"/>
              <a:t>...except now</a:t>
            </a:r>
          </a:p>
        </p:txBody>
      </p:sp>
      <p:cxnSp>
        <p:nvCxnSpPr>
          <p:cNvPr id="11" name="Straight Arrow Connector 10"/>
          <p:cNvCxnSpPr/>
          <p:nvPr/>
        </p:nvCxnSpPr>
        <p:spPr>
          <a:xfrm>
            <a:off x="2667000" y="3429000"/>
            <a:ext cx="685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Disaggregation</a:t>
            </a:r>
          </a:p>
        </p:txBody>
      </p:sp>
      <p:pic>
        <p:nvPicPr>
          <p:cNvPr id="7170" name="Picture 2"/>
          <p:cNvPicPr>
            <a:picLocks noChangeAspect="1" noChangeArrowheads="1"/>
          </p:cNvPicPr>
          <p:nvPr/>
        </p:nvPicPr>
        <p:blipFill>
          <a:blip r:embed="rId2" cstate="print"/>
          <a:srcRect t="11956" r="77998" b="41138"/>
          <a:stretch>
            <a:fillRect/>
          </a:stretch>
        </p:blipFill>
        <p:spPr bwMode="auto">
          <a:xfrm>
            <a:off x="381000" y="2133600"/>
            <a:ext cx="3352800" cy="3886200"/>
          </a:xfrm>
          <a:prstGeom prst="rect">
            <a:avLst/>
          </a:prstGeom>
          <a:noFill/>
          <a:ln w="9525">
            <a:noFill/>
            <a:miter lim="800000"/>
            <a:headEnd/>
            <a:tailEnd/>
          </a:ln>
        </p:spPr>
      </p:pic>
      <p:sp>
        <p:nvSpPr>
          <p:cNvPr id="5" name="TextBox 4"/>
          <p:cNvSpPr txBox="1"/>
          <p:nvPr/>
        </p:nvSpPr>
        <p:spPr>
          <a:xfrm>
            <a:off x="381000" y="1143000"/>
            <a:ext cx="8534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Another way to proceed is to apply the class size variable to each student and conduct a regression at pupil level</a:t>
            </a:r>
          </a:p>
        </p:txBody>
      </p:sp>
      <p:pic>
        <p:nvPicPr>
          <p:cNvPr id="7171" name="Picture 3"/>
          <p:cNvPicPr>
            <a:picLocks noChangeAspect="1" noChangeArrowheads="1"/>
          </p:cNvPicPr>
          <p:nvPr/>
        </p:nvPicPr>
        <p:blipFill>
          <a:blip r:embed="rId3" cstate="print"/>
          <a:srcRect/>
          <a:stretch>
            <a:fillRect/>
          </a:stretch>
        </p:blipFill>
        <p:spPr bwMode="auto">
          <a:xfrm>
            <a:off x="1973263" y="3581400"/>
            <a:ext cx="6789737" cy="1895475"/>
          </a:xfrm>
          <a:prstGeom prst="rect">
            <a:avLst/>
          </a:prstGeom>
          <a:noFill/>
          <a:ln w="9525">
            <a:noFill/>
            <a:miter lim="800000"/>
            <a:headEnd/>
            <a:tailEnd/>
          </a:ln>
          <a:effectLst/>
        </p:spPr>
      </p:pic>
      <p:sp>
        <p:nvSpPr>
          <p:cNvPr id="7" name="TextBox 6"/>
          <p:cNvSpPr txBox="1"/>
          <p:nvPr/>
        </p:nvSpPr>
        <p:spPr>
          <a:xfrm>
            <a:off x="304800" y="6258580"/>
            <a:ext cx="8644289"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AU" sz="2800" dirty="0"/>
              <a:t>So, does class size affect test score?  Contradictory results </a:t>
            </a:r>
          </a:p>
        </p:txBody>
      </p:sp>
      <p:sp>
        <p:nvSpPr>
          <p:cNvPr id="9" name="TextBox 8"/>
          <p:cNvSpPr txBox="1"/>
          <p:nvPr/>
        </p:nvSpPr>
        <p:spPr>
          <a:xfrm>
            <a:off x="4038600" y="2286000"/>
            <a:ext cx="112069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Pupil 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fade">
                                      <p:cBhvr>
                                        <p:cTn id="11" dur="2000"/>
                                        <p:tgtEl>
                                          <p:spTgt spid="717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Issues for Disaggregation</a:t>
            </a:r>
          </a:p>
        </p:txBody>
      </p:sp>
      <p:sp>
        <p:nvSpPr>
          <p:cNvPr id="3" name="Content Placeholder 2"/>
          <p:cNvSpPr>
            <a:spLocks noGrp="1"/>
          </p:cNvSpPr>
          <p:nvPr>
            <p:ph idx="1"/>
          </p:nvPr>
        </p:nvSpPr>
        <p:spPr>
          <a:xfrm>
            <a:off x="533400" y="1143000"/>
            <a:ext cx="8229600" cy="2743200"/>
          </a:xfrm>
        </p:spPr>
        <p:txBody>
          <a:bodyPr>
            <a:normAutofit lnSpcReduction="10000"/>
          </a:bodyPr>
          <a:lstStyle/>
          <a:p>
            <a:pPr marL="514350" indent="-514350">
              <a:buFont typeface="+mj-lt"/>
              <a:buAutoNum type="alphaLcPeriod"/>
            </a:pPr>
            <a:r>
              <a:rPr lang="en-US" dirty="0"/>
              <a:t>measure of macro-level variable considered as micro-level</a:t>
            </a:r>
            <a:endParaRPr lang="en-AU" dirty="0"/>
          </a:p>
          <a:p>
            <a:pPr marL="514350" indent="-514350">
              <a:buFont typeface="+mj-lt"/>
              <a:buAutoNum type="alphaLcPeriod"/>
            </a:pPr>
            <a:r>
              <a:rPr lang="en-US" i="1" dirty="0"/>
              <a:t>miraculous multiplication of the number of units</a:t>
            </a:r>
            <a:endParaRPr lang="en-AU" dirty="0"/>
          </a:p>
          <a:p>
            <a:pPr marL="514350" indent="-514350">
              <a:buFont typeface="+mj-lt"/>
              <a:buAutoNum type="alphaLcPeriod"/>
            </a:pPr>
            <a:r>
              <a:rPr lang="en-US" dirty="0"/>
              <a:t>risks of type 1 errors</a:t>
            </a:r>
            <a:endParaRPr lang="en-AU" dirty="0"/>
          </a:p>
          <a:p>
            <a:pPr marL="514350" indent="-514350">
              <a:buFont typeface="+mj-lt"/>
              <a:buAutoNum type="alphaLcPeriod"/>
            </a:pPr>
            <a:r>
              <a:rPr lang="en-US" dirty="0"/>
              <a:t>Do not take into account that observations within a macro-unit could be correlated.</a:t>
            </a:r>
            <a:endParaRPr lang="en-AU" dirty="0"/>
          </a:p>
        </p:txBody>
      </p:sp>
      <p:sp>
        <p:nvSpPr>
          <p:cNvPr id="4" name="TextBox 3"/>
          <p:cNvSpPr txBox="1"/>
          <p:nvPr/>
        </p:nvSpPr>
        <p:spPr>
          <a:xfrm>
            <a:off x="609600" y="4038600"/>
            <a:ext cx="7696199" cy="267765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400" dirty="0" err="1"/>
              <a:t>Snijders</a:t>
            </a:r>
            <a:r>
              <a:rPr lang="en-US" sz="2400" dirty="0"/>
              <a:t> &amp; Bosker (p.17) conclude:</a:t>
            </a:r>
            <a:endParaRPr lang="en-AU" sz="2400" dirty="0"/>
          </a:p>
          <a:p>
            <a:r>
              <a:rPr lang="en-US" sz="2400" dirty="0"/>
              <a:t> “… if the macro-units have any meaningful relation with the phenomenon under study, </a:t>
            </a:r>
            <a:r>
              <a:rPr lang="en-US" sz="2400" dirty="0" err="1"/>
              <a:t>analysing</a:t>
            </a:r>
            <a:r>
              <a:rPr lang="en-US" sz="2400" dirty="0"/>
              <a:t> only aggregated or disaggregated data is apt to lead to misleading and erroneous conclusions. A multi-level approach, in which within-group and between-group relations are combined, is more difficult but much more productive.”</a:t>
            </a:r>
            <a:endParaRPr lang="en-AU"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Random effects </a:t>
            </a:r>
            <a:r>
              <a:rPr lang="en-AU" sz="4400" dirty="0" err="1"/>
              <a:t>anova</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3: Lecture 9</a:t>
            </a:r>
          </a:p>
        </p:txBody>
      </p:sp>
      <p:sp>
        <p:nvSpPr>
          <p:cNvPr id="2" name="TextBox 1"/>
          <p:cNvSpPr txBox="1"/>
          <p:nvPr/>
        </p:nvSpPr>
        <p:spPr>
          <a:xfrm>
            <a:off x="685800" y="4038600"/>
            <a:ext cx="4800600" cy="2677656"/>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General Linear Model: Regression and Random effects ANOVA</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Using SPSS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Intra class correlation</a:t>
            </a:r>
          </a:p>
          <a:p>
            <a:pPr marL="342900" indent="-342900">
              <a:buFont typeface="Wingdings" pitchFamily="2" charset="2"/>
              <a:buChar char="q"/>
            </a:pPr>
            <a:endParaRPr lang="en-AU" sz="2400" dirty="0">
              <a:solidFill>
                <a:srgbClr val="00206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7089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General linear model:</a:t>
            </a:r>
            <a:br>
              <a:rPr lang="en-AU" dirty="0"/>
            </a:br>
            <a:r>
              <a:rPr lang="en-AU" dirty="0"/>
              <a:t> regression &amp; ANOVA</a:t>
            </a:r>
          </a:p>
        </p:txBody>
      </p:sp>
      <p:sp>
        <p:nvSpPr>
          <p:cNvPr id="4" name="Content Placeholder 2"/>
          <p:cNvSpPr txBox="1">
            <a:spLocks/>
          </p:cNvSpPr>
          <p:nvPr/>
        </p:nvSpPr>
        <p:spPr>
          <a:xfrm>
            <a:off x="0" y="1219200"/>
            <a:ext cx="9144000" cy="32766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a:t>
            </a:r>
            <a:r>
              <a:rPr lang="en-AU" dirty="0">
                <a:solidFill>
                  <a:schemeClr val="accent6">
                    <a:lumMod val="40000"/>
                    <a:lumOff val="60000"/>
                  </a:schemeClr>
                </a:solidFill>
              </a:rPr>
              <a:t>Standard regression model</a:t>
            </a:r>
            <a:r>
              <a:rPr lang="en-AU" dirty="0"/>
              <a:t>:  </a:t>
            </a:r>
            <a:r>
              <a:rPr lang="en-AU" i="1" dirty="0"/>
              <a:t>Y</a:t>
            </a:r>
            <a:r>
              <a:rPr lang="en-AU" i="1" baseline="-25000" dirty="0"/>
              <a:t>i</a:t>
            </a:r>
            <a:r>
              <a:rPr lang="en-AU" dirty="0"/>
              <a:t> =  </a:t>
            </a:r>
            <a:r>
              <a:rPr lang="el-GR" dirty="0"/>
              <a:t>β</a:t>
            </a:r>
            <a:r>
              <a:rPr lang="en-AU" baseline="-25000" dirty="0"/>
              <a:t>0 </a:t>
            </a:r>
            <a:r>
              <a:rPr lang="en-AU" dirty="0"/>
              <a:t>+ </a:t>
            </a:r>
            <a:r>
              <a:rPr lang="el-GR" dirty="0"/>
              <a:t>β</a:t>
            </a:r>
            <a:r>
              <a:rPr lang="en-AU" baseline="-25000" dirty="0"/>
              <a:t>1</a:t>
            </a:r>
            <a:r>
              <a:rPr lang="en-AU" i="1" dirty="0"/>
              <a:t>X</a:t>
            </a:r>
            <a:r>
              <a:rPr lang="en-AU" i="1" baseline="-25000" dirty="0"/>
              <a:t>i</a:t>
            </a:r>
            <a:r>
              <a:rPr lang="en-AU" dirty="0"/>
              <a:t> + </a:t>
            </a:r>
            <a:r>
              <a:rPr lang="en-AU" i="1" dirty="0" err="1"/>
              <a:t>ε</a:t>
            </a:r>
            <a:r>
              <a:rPr lang="en-AU" i="1" baseline="-25000" dirty="0" err="1"/>
              <a:t>i</a:t>
            </a:r>
            <a:endParaRPr lang="en-AU" i="1" dirty="0"/>
          </a:p>
          <a:p>
            <a:pPr marL="0" indent="0" algn="ctr">
              <a:buNone/>
            </a:pPr>
            <a:r>
              <a:rPr lang="en-AU" dirty="0"/>
              <a:t> where </a:t>
            </a:r>
            <a:r>
              <a:rPr lang="en-AU" i="1" dirty="0"/>
              <a:t>Y</a:t>
            </a:r>
            <a:r>
              <a:rPr lang="en-AU" i="1" baseline="-25000" dirty="0"/>
              <a:t>i</a:t>
            </a:r>
            <a:r>
              <a:rPr lang="en-AU" dirty="0"/>
              <a:t> is the </a:t>
            </a:r>
            <a:r>
              <a:rPr lang="en-AU" dirty="0">
                <a:solidFill>
                  <a:schemeClr val="accent6">
                    <a:lumMod val="40000"/>
                    <a:lumOff val="60000"/>
                  </a:schemeClr>
                </a:solidFill>
              </a:rPr>
              <a:t>outcome</a:t>
            </a:r>
            <a:r>
              <a:rPr lang="en-AU" dirty="0"/>
              <a:t> variable for the </a:t>
            </a:r>
            <a:r>
              <a:rPr lang="en-AU" i="1" dirty="0" err="1"/>
              <a:t>i-</a:t>
            </a:r>
            <a:r>
              <a:rPr lang="en-AU" dirty="0" err="1"/>
              <a:t>th</a:t>
            </a:r>
            <a:r>
              <a:rPr lang="en-AU" dirty="0"/>
              <a:t> case;</a:t>
            </a:r>
          </a:p>
          <a:p>
            <a:pPr marL="0" indent="0" algn="ctr">
              <a:buNone/>
            </a:pPr>
            <a:r>
              <a:rPr lang="en-AU" i="1" dirty="0"/>
              <a:t>X</a:t>
            </a:r>
            <a:r>
              <a:rPr lang="en-AU" i="1" baseline="-25000" dirty="0"/>
              <a:t>i</a:t>
            </a:r>
            <a:r>
              <a:rPr lang="en-AU" dirty="0"/>
              <a:t>  is the </a:t>
            </a:r>
            <a:r>
              <a:rPr lang="en-AU" dirty="0">
                <a:solidFill>
                  <a:schemeClr val="accent6">
                    <a:lumMod val="40000"/>
                    <a:lumOff val="60000"/>
                  </a:schemeClr>
                </a:solidFill>
              </a:rPr>
              <a:t>predictor</a:t>
            </a:r>
            <a:r>
              <a:rPr lang="en-AU" dirty="0"/>
              <a:t> variable for the </a:t>
            </a:r>
            <a:r>
              <a:rPr lang="en-AU" i="1" dirty="0" err="1"/>
              <a:t>i-</a:t>
            </a:r>
            <a:r>
              <a:rPr lang="en-AU" dirty="0" err="1"/>
              <a:t>th</a:t>
            </a:r>
            <a:r>
              <a:rPr lang="en-AU" dirty="0"/>
              <a:t> case;</a:t>
            </a:r>
          </a:p>
          <a:p>
            <a:pPr marL="0" indent="0" algn="ctr">
              <a:buNone/>
            </a:pPr>
            <a:r>
              <a:rPr lang="en-AU" dirty="0"/>
              <a:t> </a:t>
            </a:r>
            <a:r>
              <a:rPr lang="el-GR" dirty="0"/>
              <a:t>β</a:t>
            </a:r>
            <a:r>
              <a:rPr lang="en-AU" baseline="-25000" dirty="0"/>
              <a:t>0 </a:t>
            </a:r>
            <a:r>
              <a:rPr lang="en-AU" dirty="0"/>
              <a:t>is the </a:t>
            </a:r>
            <a:r>
              <a:rPr lang="en-AU" dirty="0">
                <a:solidFill>
                  <a:schemeClr val="accent6">
                    <a:lumMod val="40000"/>
                    <a:lumOff val="60000"/>
                  </a:schemeClr>
                </a:solidFill>
              </a:rPr>
              <a:t>constant</a:t>
            </a:r>
            <a:r>
              <a:rPr lang="en-AU" dirty="0"/>
              <a:t> or </a:t>
            </a:r>
            <a:r>
              <a:rPr lang="en-AU" dirty="0">
                <a:solidFill>
                  <a:schemeClr val="accent6">
                    <a:lumMod val="40000"/>
                    <a:lumOff val="60000"/>
                  </a:schemeClr>
                </a:solidFill>
              </a:rPr>
              <a:t>intercept</a:t>
            </a:r>
            <a:r>
              <a:rPr lang="en-AU" dirty="0"/>
              <a:t>; </a:t>
            </a:r>
          </a:p>
          <a:p>
            <a:pPr marL="0" indent="0" algn="ctr">
              <a:buNone/>
            </a:pPr>
            <a:r>
              <a:rPr lang="el-GR" dirty="0"/>
              <a:t>β</a:t>
            </a:r>
            <a:r>
              <a:rPr lang="en-AU" baseline="-25000" dirty="0"/>
              <a:t>1 </a:t>
            </a:r>
            <a:r>
              <a:rPr lang="en-AU" dirty="0"/>
              <a:t>is the </a:t>
            </a:r>
            <a:r>
              <a:rPr lang="en-AU" dirty="0">
                <a:solidFill>
                  <a:schemeClr val="accent6">
                    <a:lumMod val="40000"/>
                    <a:lumOff val="60000"/>
                  </a:schemeClr>
                </a:solidFill>
              </a:rPr>
              <a:t>regression coefficient</a:t>
            </a:r>
            <a:r>
              <a:rPr lang="en-AU" dirty="0"/>
              <a:t> for </a:t>
            </a:r>
            <a:r>
              <a:rPr lang="en-AU" i="1" dirty="0"/>
              <a:t>X</a:t>
            </a:r>
            <a:r>
              <a:rPr lang="en-AU" i="1" baseline="-25000" dirty="0"/>
              <a:t>i</a:t>
            </a:r>
            <a:r>
              <a:rPr lang="en-AU" dirty="0"/>
              <a:t>;</a:t>
            </a:r>
          </a:p>
          <a:p>
            <a:pPr marL="0" indent="0" algn="ctr">
              <a:buNone/>
            </a:pPr>
            <a:r>
              <a:rPr lang="en-AU" dirty="0"/>
              <a:t>and </a:t>
            </a:r>
            <a:r>
              <a:rPr lang="en-AU" i="1" dirty="0" err="1"/>
              <a:t>ε</a:t>
            </a:r>
            <a:r>
              <a:rPr lang="en-AU" i="1" baseline="-25000" dirty="0" err="1"/>
              <a:t>i</a:t>
            </a:r>
            <a:r>
              <a:rPr lang="en-AU" i="1" dirty="0"/>
              <a:t> </a:t>
            </a:r>
            <a:r>
              <a:rPr lang="en-AU" dirty="0"/>
              <a:t>is the </a:t>
            </a:r>
            <a:r>
              <a:rPr lang="en-AU" dirty="0">
                <a:solidFill>
                  <a:schemeClr val="accent6">
                    <a:lumMod val="40000"/>
                    <a:lumOff val="60000"/>
                  </a:schemeClr>
                </a:solidFill>
              </a:rPr>
              <a:t>residual</a:t>
            </a:r>
            <a:r>
              <a:rPr lang="en-AU" dirty="0"/>
              <a:t> for the </a:t>
            </a:r>
            <a:r>
              <a:rPr lang="en-AU" i="1" dirty="0" err="1"/>
              <a:t>i-</a:t>
            </a:r>
            <a:r>
              <a:rPr lang="en-AU" dirty="0" err="1"/>
              <a:t>th</a:t>
            </a:r>
            <a:r>
              <a:rPr lang="en-AU" dirty="0"/>
              <a:t> case.</a:t>
            </a:r>
          </a:p>
          <a:p>
            <a:pPr marL="0" indent="0" algn="ctr">
              <a:buNone/>
            </a:pPr>
            <a:r>
              <a:rPr lang="en-AU" dirty="0">
                <a:solidFill>
                  <a:schemeClr val="accent6">
                    <a:lumMod val="40000"/>
                    <a:lumOff val="60000"/>
                  </a:schemeClr>
                </a:solidFill>
              </a:rPr>
              <a:t>Assume</a:t>
            </a:r>
            <a:r>
              <a:rPr lang="en-AU" dirty="0"/>
              <a:t> that </a:t>
            </a:r>
            <a:r>
              <a:rPr lang="en-AU" i="1" dirty="0" err="1"/>
              <a:t>ε</a:t>
            </a:r>
            <a:r>
              <a:rPr lang="en-AU" i="1" baseline="-25000" dirty="0" err="1"/>
              <a:t>i</a:t>
            </a:r>
            <a:r>
              <a:rPr lang="en-AU" i="1" dirty="0"/>
              <a:t> </a:t>
            </a:r>
            <a:r>
              <a:rPr lang="en-AU" dirty="0"/>
              <a:t>is normally distributed with mean 0 and variance </a:t>
            </a:r>
            <a:r>
              <a:rPr lang="el-GR" dirty="0"/>
              <a:t>σ</a:t>
            </a:r>
            <a:r>
              <a:rPr lang="en-AU" baseline="30000" dirty="0"/>
              <a:t>2</a:t>
            </a:r>
            <a:endParaRPr lang="en-AU" dirty="0"/>
          </a:p>
          <a:p>
            <a:pPr marL="0" indent="0" algn="ctr">
              <a:buNone/>
            </a:pPr>
            <a:endParaRPr lang="en-AU" dirty="0"/>
          </a:p>
          <a:p>
            <a:pPr marL="0" indent="0" algn="ctr">
              <a:buNone/>
            </a:pPr>
            <a:endParaRPr lang="en-AU" dirty="0"/>
          </a:p>
        </p:txBody>
      </p:sp>
      <p:sp>
        <p:nvSpPr>
          <p:cNvPr id="5" name="Content Placeholder 2"/>
          <p:cNvSpPr txBox="1">
            <a:spLocks/>
          </p:cNvSpPr>
          <p:nvPr/>
        </p:nvSpPr>
        <p:spPr>
          <a:xfrm>
            <a:off x="457200" y="4724400"/>
            <a:ext cx="8229600" cy="11430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a:t>
            </a:r>
            <a:r>
              <a:rPr lang="en-AU" dirty="0">
                <a:solidFill>
                  <a:schemeClr val="accent6">
                    <a:lumMod val="40000"/>
                    <a:lumOff val="60000"/>
                  </a:schemeClr>
                </a:solidFill>
              </a:rPr>
              <a:t>Multiple regression</a:t>
            </a:r>
            <a:r>
              <a:rPr lang="en-AU" dirty="0"/>
              <a:t>:  </a:t>
            </a:r>
            <a:r>
              <a:rPr lang="en-AU" i="1" dirty="0"/>
              <a:t>Y</a:t>
            </a:r>
            <a:r>
              <a:rPr lang="en-AU" i="1" baseline="-25000" dirty="0"/>
              <a:t>i</a:t>
            </a:r>
            <a:r>
              <a:rPr lang="en-AU" dirty="0"/>
              <a:t> =  </a:t>
            </a:r>
            <a:r>
              <a:rPr lang="el-GR" dirty="0"/>
              <a:t>β</a:t>
            </a:r>
            <a:r>
              <a:rPr lang="en-AU" baseline="-25000" dirty="0"/>
              <a:t>0 </a:t>
            </a:r>
            <a:r>
              <a:rPr lang="en-AU" dirty="0"/>
              <a:t>+ ∑</a:t>
            </a:r>
            <a:r>
              <a:rPr lang="el-GR" dirty="0"/>
              <a:t>β</a:t>
            </a:r>
            <a:r>
              <a:rPr lang="en-AU" baseline="-25000" dirty="0" err="1"/>
              <a:t>k</a:t>
            </a:r>
            <a:r>
              <a:rPr lang="en-AU" i="1" dirty="0" err="1"/>
              <a:t>X</a:t>
            </a:r>
            <a:r>
              <a:rPr lang="en-AU" i="1" baseline="-25000" dirty="0" err="1"/>
              <a:t>ki</a:t>
            </a:r>
            <a:r>
              <a:rPr lang="en-AU" dirty="0"/>
              <a:t> + </a:t>
            </a:r>
            <a:r>
              <a:rPr lang="en-AU" i="1" dirty="0" err="1"/>
              <a:t>ε</a:t>
            </a:r>
            <a:r>
              <a:rPr lang="en-AU" i="1" baseline="-25000" dirty="0" err="1"/>
              <a:t>i</a:t>
            </a:r>
            <a:endParaRPr lang="en-AU" i="1" dirty="0"/>
          </a:p>
          <a:p>
            <a:pPr marL="0" indent="0" algn="ctr">
              <a:buNone/>
            </a:pPr>
            <a:r>
              <a:rPr lang="en-AU" dirty="0"/>
              <a:t>where the </a:t>
            </a:r>
            <a:r>
              <a:rPr lang="en-AU" i="1" dirty="0" err="1"/>
              <a:t>X</a:t>
            </a:r>
            <a:r>
              <a:rPr lang="en-AU" i="1" baseline="-25000" dirty="0" err="1"/>
              <a:t>ki</a:t>
            </a:r>
            <a:r>
              <a:rPr lang="en-AU" dirty="0"/>
              <a:t> are </a:t>
            </a:r>
            <a:r>
              <a:rPr lang="en-AU" i="1" dirty="0"/>
              <a:t>P </a:t>
            </a:r>
            <a:r>
              <a:rPr lang="en-AU" dirty="0"/>
              <a:t>predictor variables</a:t>
            </a:r>
          </a:p>
        </p:txBody>
      </p:sp>
      <p:sp>
        <p:nvSpPr>
          <p:cNvPr id="8" name="TextBox 7"/>
          <p:cNvSpPr txBox="1"/>
          <p:nvPr/>
        </p:nvSpPr>
        <p:spPr>
          <a:xfrm>
            <a:off x="2057400" y="6172200"/>
            <a:ext cx="5035353"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800" dirty="0"/>
              <a:t>Y = </a:t>
            </a:r>
            <a:r>
              <a:rPr lang="el-GR" sz="2800" dirty="0"/>
              <a:t>β</a:t>
            </a:r>
            <a:r>
              <a:rPr lang="en-AU" sz="2800" baseline="-25000" dirty="0"/>
              <a:t>0</a:t>
            </a:r>
            <a:r>
              <a:rPr lang="en-AU" sz="2800" dirty="0"/>
              <a:t> + </a:t>
            </a:r>
            <a:r>
              <a:rPr lang="el-GR" sz="2800" dirty="0"/>
              <a:t>β</a:t>
            </a:r>
            <a:r>
              <a:rPr lang="en-AU" sz="2800" baseline="-25000" dirty="0"/>
              <a:t>1</a:t>
            </a:r>
            <a:r>
              <a:rPr lang="en-AU" sz="2800" dirty="0"/>
              <a:t>X</a:t>
            </a:r>
            <a:r>
              <a:rPr lang="en-AU" sz="2800" baseline="-25000" dirty="0"/>
              <a:t>1</a:t>
            </a:r>
            <a:r>
              <a:rPr lang="en-AU" sz="2800" dirty="0"/>
              <a:t> + </a:t>
            </a:r>
            <a:r>
              <a:rPr lang="el-GR" sz="2800" dirty="0"/>
              <a:t>β</a:t>
            </a:r>
            <a:r>
              <a:rPr lang="en-AU" sz="2800" baseline="-25000" dirty="0"/>
              <a:t>2</a:t>
            </a:r>
            <a:r>
              <a:rPr lang="en-AU" sz="2800" dirty="0"/>
              <a:t>X</a:t>
            </a:r>
            <a:r>
              <a:rPr lang="en-AU" sz="2800" baseline="-25000" dirty="0"/>
              <a:t>2</a:t>
            </a:r>
            <a:r>
              <a:rPr lang="en-AU" sz="2800" dirty="0"/>
              <a:t> + ... + </a:t>
            </a:r>
            <a:r>
              <a:rPr lang="el-GR" sz="2800" dirty="0"/>
              <a:t>β</a:t>
            </a:r>
            <a:r>
              <a:rPr lang="en-AU" sz="2800" baseline="-25000" dirty="0" err="1"/>
              <a:t>p</a:t>
            </a:r>
            <a:r>
              <a:rPr lang="en-AU" sz="2800" dirty="0" err="1"/>
              <a:t>X</a:t>
            </a:r>
            <a:r>
              <a:rPr lang="en-AU" sz="2800" baseline="-25000" dirty="0" err="1"/>
              <a:t>p</a:t>
            </a:r>
            <a:r>
              <a:rPr lang="en-AU" sz="2800" dirty="0"/>
              <a:t> + </a:t>
            </a:r>
            <a:r>
              <a:rPr lang="el-GR" sz="2800" dirty="0"/>
              <a:t>ε</a:t>
            </a: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General linear model:</a:t>
            </a:r>
            <a:br>
              <a:rPr lang="en-AU" dirty="0"/>
            </a:br>
            <a:r>
              <a:rPr lang="en-AU" dirty="0"/>
              <a:t> regression &amp; ANOVA</a:t>
            </a:r>
          </a:p>
        </p:txBody>
      </p:sp>
      <p:sp>
        <p:nvSpPr>
          <p:cNvPr id="3" name="Content Placeholder 2"/>
          <p:cNvSpPr>
            <a:spLocks noGrp="1"/>
          </p:cNvSpPr>
          <p:nvPr>
            <p:ph idx="1"/>
          </p:nvPr>
        </p:nvSpPr>
        <p:spPr>
          <a:xfrm>
            <a:off x="457200" y="2057401"/>
            <a:ext cx="8229600" cy="1981199"/>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buNone/>
            </a:pPr>
            <a:r>
              <a:rPr lang="en-US" dirty="0"/>
              <a:t>Suppose that the cases are divided into </a:t>
            </a:r>
            <a:r>
              <a:rPr lang="en-US" i="1" dirty="0"/>
              <a:t>P</a:t>
            </a:r>
            <a:r>
              <a:rPr lang="en-US" dirty="0"/>
              <a:t> groups and that the </a:t>
            </a:r>
            <a:r>
              <a:rPr lang="en-US" i="1" dirty="0" err="1"/>
              <a:t>X</a:t>
            </a:r>
            <a:r>
              <a:rPr lang="en-US" i="1" baseline="-25000" dirty="0" err="1"/>
              <a:t>ki</a:t>
            </a:r>
            <a:r>
              <a:rPr lang="en-US" dirty="0"/>
              <a:t> are dummy variables (0,1) indicating group membership:</a:t>
            </a:r>
            <a:endParaRPr lang="en-AU" dirty="0"/>
          </a:p>
          <a:p>
            <a:pPr lvl="1">
              <a:buNone/>
            </a:pPr>
            <a:r>
              <a:rPr lang="en-US" dirty="0"/>
              <a:t>i.e. </a:t>
            </a:r>
            <a:r>
              <a:rPr lang="en-US" i="1" dirty="0" err="1"/>
              <a:t>X</a:t>
            </a:r>
            <a:r>
              <a:rPr lang="en-US" i="1" baseline="-25000" dirty="0" err="1"/>
              <a:t>ij</a:t>
            </a:r>
            <a:r>
              <a:rPr lang="en-US" dirty="0"/>
              <a:t> = 1 if </a:t>
            </a:r>
            <a:r>
              <a:rPr lang="en-US" i="1" dirty="0" err="1"/>
              <a:t>i</a:t>
            </a:r>
            <a:r>
              <a:rPr lang="en-US" dirty="0" err="1"/>
              <a:t>-th</a:t>
            </a:r>
            <a:r>
              <a:rPr lang="en-US" dirty="0"/>
              <a:t> case is in group </a:t>
            </a:r>
            <a:r>
              <a:rPr lang="en-US" i="1" dirty="0"/>
              <a:t>j</a:t>
            </a:r>
            <a:endParaRPr lang="en-AU" dirty="0"/>
          </a:p>
          <a:p>
            <a:pPr lvl="1">
              <a:buNone/>
            </a:pPr>
            <a:r>
              <a:rPr lang="en-US" dirty="0"/>
              <a:t>      </a:t>
            </a:r>
            <a:r>
              <a:rPr lang="en-US" i="1" dirty="0" err="1"/>
              <a:t>X</a:t>
            </a:r>
            <a:r>
              <a:rPr lang="en-US" i="1" baseline="-25000" dirty="0" err="1"/>
              <a:t>ij</a:t>
            </a:r>
            <a:r>
              <a:rPr lang="en-US" dirty="0"/>
              <a:t> = 0 otherwise. </a:t>
            </a:r>
            <a:endParaRPr lang="en-AU" dirty="0"/>
          </a:p>
        </p:txBody>
      </p:sp>
      <p:sp>
        <p:nvSpPr>
          <p:cNvPr id="5" name="Content Placeholder 2"/>
          <p:cNvSpPr txBox="1">
            <a:spLocks/>
          </p:cNvSpPr>
          <p:nvPr/>
        </p:nvSpPr>
        <p:spPr>
          <a:xfrm>
            <a:off x="457200" y="1066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Multiple regression:  </a:t>
            </a:r>
            <a:r>
              <a:rPr lang="en-AU" i="1" dirty="0"/>
              <a:t>Y</a:t>
            </a:r>
            <a:r>
              <a:rPr lang="en-AU" i="1" baseline="-25000" dirty="0"/>
              <a:t>i</a:t>
            </a:r>
            <a:r>
              <a:rPr lang="en-AU" dirty="0"/>
              <a:t> =  </a:t>
            </a:r>
            <a:r>
              <a:rPr lang="el-GR" dirty="0"/>
              <a:t>β</a:t>
            </a:r>
            <a:r>
              <a:rPr lang="en-AU" baseline="-25000" dirty="0"/>
              <a:t>0 </a:t>
            </a:r>
            <a:r>
              <a:rPr lang="en-AU" dirty="0"/>
              <a:t>+ ∑</a:t>
            </a:r>
            <a:r>
              <a:rPr lang="el-GR" dirty="0"/>
              <a:t>β</a:t>
            </a:r>
            <a:r>
              <a:rPr lang="en-AU" baseline="-25000" dirty="0" err="1"/>
              <a:t>k</a:t>
            </a:r>
            <a:r>
              <a:rPr lang="en-AU" i="1" dirty="0" err="1"/>
              <a:t>X</a:t>
            </a:r>
            <a:r>
              <a:rPr lang="en-AU" i="1" baseline="-25000" dirty="0" err="1"/>
              <a:t>ki</a:t>
            </a:r>
            <a:r>
              <a:rPr lang="en-AU" dirty="0"/>
              <a:t> + </a:t>
            </a:r>
            <a:r>
              <a:rPr lang="en-AU" i="1" dirty="0" err="1"/>
              <a:t>ε</a:t>
            </a:r>
            <a:r>
              <a:rPr lang="en-AU" i="1" baseline="-25000" dirty="0" err="1"/>
              <a:t>i</a:t>
            </a:r>
            <a:r>
              <a:rPr lang="en-AU" dirty="0"/>
              <a:t> </a:t>
            </a:r>
          </a:p>
        </p:txBody>
      </p:sp>
      <p:sp>
        <p:nvSpPr>
          <p:cNvPr id="6" name="Content Placeholder 2"/>
          <p:cNvSpPr txBox="1">
            <a:spLocks/>
          </p:cNvSpPr>
          <p:nvPr/>
        </p:nvSpPr>
        <p:spPr>
          <a:xfrm>
            <a:off x="0" y="4419600"/>
            <a:ext cx="9144000" cy="24384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β</a:t>
            </a:r>
            <a:r>
              <a:rPr lang="en-AU" baseline="-25000" dirty="0"/>
              <a:t>0 </a:t>
            </a:r>
            <a:r>
              <a:rPr lang="en-AU" dirty="0"/>
              <a:t>+ ∑</a:t>
            </a:r>
            <a:r>
              <a:rPr lang="el-GR" dirty="0"/>
              <a:t>β</a:t>
            </a:r>
            <a:r>
              <a:rPr lang="en-AU" baseline="-25000" dirty="0" err="1"/>
              <a:t>k</a:t>
            </a:r>
            <a:r>
              <a:rPr lang="en-AU" i="1" dirty="0" err="1"/>
              <a:t>X</a:t>
            </a:r>
            <a:r>
              <a:rPr lang="en-AU" i="1" baseline="-25000" dirty="0" err="1"/>
              <a:t>ki</a:t>
            </a:r>
            <a:r>
              <a:rPr lang="en-AU" dirty="0"/>
              <a:t> + </a:t>
            </a:r>
            <a:r>
              <a:rPr lang="en-AU" i="1" dirty="0" err="1"/>
              <a:t>ε</a:t>
            </a:r>
            <a:r>
              <a:rPr lang="en-AU" i="1" baseline="-25000" dirty="0" err="1"/>
              <a:t>ij</a:t>
            </a:r>
            <a:r>
              <a:rPr lang="en-AU" dirty="0"/>
              <a:t> </a:t>
            </a:r>
          </a:p>
          <a:p>
            <a:pPr marL="0" indent="0" algn="ctr">
              <a:buNone/>
            </a:pPr>
            <a:r>
              <a:rPr lang="en-AU" dirty="0">
                <a:solidFill>
                  <a:schemeClr val="accent6">
                    <a:lumMod val="40000"/>
                    <a:lumOff val="60000"/>
                  </a:schemeClr>
                </a:solidFill>
              </a:rPr>
              <a:t>One-Way ANOVA</a:t>
            </a:r>
            <a:r>
              <a:rPr lang="en-AU" dirty="0"/>
              <a:t>:  </a:t>
            </a:r>
            <a:r>
              <a:rPr lang="en-AU" i="1" dirty="0" err="1"/>
              <a:t>Y</a:t>
            </a:r>
            <a:r>
              <a:rPr lang="en-AU" i="1" baseline="-25000" dirty="0" err="1"/>
              <a:t>ij</a:t>
            </a:r>
            <a:r>
              <a:rPr lang="en-AU" dirty="0"/>
              <a:t> =  </a:t>
            </a:r>
            <a:r>
              <a:rPr lang="el-GR" dirty="0"/>
              <a:t>β</a:t>
            </a:r>
            <a:r>
              <a:rPr lang="en-AU" baseline="-25000" dirty="0"/>
              <a:t>0 </a:t>
            </a:r>
            <a:r>
              <a:rPr lang="en-AU" dirty="0"/>
              <a:t>+ </a:t>
            </a:r>
            <a:r>
              <a:rPr lang="el-GR" dirty="0"/>
              <a:t>β</a:t>
            </a:r>
            <a:r>
              <a:rPr lang="en-AU" baseline="-25000" dirty="0"/>
              <a:t>j</a:t>
            </a:r>
            <a:r>
              <a:rPr lang="en-AU" dirty="0"/>
              <a:t> + </a:t>
            </a:r>
            <a:r>
              <a:rPr lang="en-AU" i="1" dirty="0" err="1"/>
              <a:t>ε</a:t>
            </a:r>
            <a:r>
              <a:rPr lang="en-AU" i="1" baseline="-25000" dirty="0" err="1"/>
              <a:t>ij</a:t>
            </a:r>
            <a:endParaRPr lang="en-AU" i="1" baseline="-25000" dirty="0"/>
          </a:p>
          <a:p>
            <a:pPr marL="0" indent="0" algn="ctr">
              <a:buNone/>
            </a:pPr>
            <a:r>
              <a:rPr lang="en-AU" dirty="0"/>
              <a:t>where </a:t>
            </a:r>
            <a:r>
              <a:rPr lang="en-AU" i="1" dirty="0" err="1"/>
              <a:t>Y</a:t>
            </a:r>
            <a:r>
              <a:rPr lang="en-AU" i="1" baseline="-25000" dirty="0" err="1"/>
              <a:t>ij</a:t>
            </a:r>
            <a:r>
              <a:rPr lang="en-AU" dirty="0"/>
              <a:t> is the outcome variable for </a:t>
            </a:r>
            <a:r>
              <a:rPr lang="en-AU" i="1" dirty="0" err="1"/>
              <a:t>i</a:t>
            </a:r>
            <a:r>
              <a:rPr lang="en-AU" dirty="0" err="1"/>
              <a:t>-th</a:t>
            </a:r>
            <a:r>
              <a:rPr lang="en-AU" dirty="0"/>
              <a:t> case in </a:t>
            </a:r>
            <a:r>
              <a:rPr lang="en-AU" i="1" dirty="0"/>
              <a:t>j</a:t>
            </a:r>
            <a:r>
              <a:rPr lang="en-AU" dirty="0"/>
              <a:t>-</a:t>
            </a:r>
            <a:r>
              <a:rPr lang="en-AU" dirty="0" err="1"/>
              <a:t>th</a:t>
            </a:r>
            <a:r>
              <a:rPr lang="en-AU" dirty="0"/>
              <a:t> group.</a:t>
            </a:r>
          </a:p>
          <a:p>
            <a:pPr marL="0" indent="0" algn="ctr">
              <a:buNone/>
            </a:pPr>
            <a:r>
              <a:rPr lang="en-AU" dirty="0"/>
              <a:t>Define </a:t>
            </a:r>
            <a:r>
              <a:rPr lang="el-GR" dirty="0"/>
              <a:t>β</a:t>
            </a:r>
            <a:r>
              <a:rPr lang="en-AU" baseline="-25000" dirty="0"/>
              <a:t>0 </a:t>
            </a:r>
            <a:r>
              <a:rPr lang="en-AU" dirty="0"/>
              <a:t>+ </a:t>
            </a:r>
            <a:r>
              <a:rPr lang="el-GR" dirty="0"/>
              <a:t>β</a:t>
            </a:r>
            <a:r>
              <a:rPr lang="en-AU" baseline="-25000" dirty="0"/>
              <a:t>j</a:t>
            </a:r>
            <a:r>
              <a:rPr lang="en-AU" dirty="0"/>
              <a:t> = </a:t>
            </a:r>
            <a:r>
              <a:rPr lang="el-GR" dirty="0"/>
              <a:t>β</a:t>
            </a:r>
            <a:r>
              <a:rPr lang="en-AU" baseline="-25000" dirty="0"/>
              <a:t>0j</a:t>
            </a:r>
            <a:r>
              <a:rPr lang="en-AU" dirty="0"/>
              <a:t> </a:t>
            </a:r>
          </a:p>
          <a:p>
            <a:pPr marL="0" indent="0" algn="ctr">
              <a:buNone/>
            </a:pPr>
            <a:r>
              <a:rPr lang="en-AU" i="1" dirty="0" err="1"/>
              <a:t>Y</a:t>
            </a:r>
            <a:r>
              <a:rPr lang="en-AU" i="1" baseline="-25000" dirty="0" err="1"/>
              <a:t>ij</a:t>
            </a:r>
            <a:r>
              <a:rPr lang="en-AU" dirty="0"/>
              <a:t> =  </a:t>
            </a:r>
            <a:r>
              <a:rPr lang="el-GR" dirty="0"/>
              <a:t>β</a:t>
            </a:r>
            <a:r>
              <a:rPr lang="en-AU" baseline="-25000" dirty="0"/>
              <a:t>0j</a:t>
            </a:r>
            <a:r>
              <a:rPr lang="en-AU" dirty="0"/>
              <a:t> +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Random effects ANOVA</a:t>
            </a:r>
          </a:p>
        </p:txBody>
      </p:sp>
      <p:sp>
        <p:nvSpPr>
          <p:cNvPr id="3" name="Content Placeholder 2"/>
          <p:cNvSpPr>
            <a:spLocks noGrp="1"/>
          </p:cNvSpPr>
          <p:nvPr>
            <p:ph idx="1"/>
          </p:nvPr>
        </p:nvSpPr>
        <p:spPr>
          <a:xfrm>
            <a:off x="0" y="914400"/>
            <a:ext cx="9144000" cy="4343401"/>
          </a:xfrm>
        </p:spPr>
        <p:style>
          <a:lnRef idx="2">
            <a:schemeClr val="dk1"/>
          </a:lnRef>
          <a:fillRef idx="1">
            <a:schemeClr val="lt1"/>
          </a:fillRef>
          <a:effectRef idx="0">
            <a:schemeClr val="dk1"/>
          </a:effectRef>
          <a:fontRef idx="minor">
            <a:schemeClr val="dk1"/>
          </a:fontRef>
        </p:style>
        <p:txBody>
          <a:bodyPr>
            <a:noAutofit/>
          </a:bodyPr>
          <a:lstStyle/>
          <a:p>
            <a:r>
              <a:rPr lang="en-US" sz="2400" dirty="0"/>
              <a:t>For </a:t>
            </a:r>
            <a:r>
              <a:rPr lang="en-US" sz="2400" dirty="0">
                <a:solidFill>
                  <a:srgbClr val="FF0000"/>
                </a:solidFill>
              </a:rPr>
              <a:t>fixed effects ANOVA,</a:t>
            </a:r>
            <a:r>
              <a:rPr lang="en-US" sz="2400" dirty="0"/>
              <a:t> we assume that the groups refer to categories, each with its own distinct interpretation.</a:t>
            </a:r>
            <a:endParaRPr lang="en-AU" sz="2400" dirty="0"/>
          </a:p>
          <a:p>
            <a:pPr lvl="1"/>
            <a:r>
              <a:rPr lang="en-US" sz="2000" dirty="0"/>
              <a:t>e.g. gender, religious denomination, treatment </a:t>
            </a:r>
            <a:r>
              <a:rPr lang="en-US" sz="2000" dirty="0" err="1"/>
              <a:t>vs</a:t>
            </a:r>
            <a:r>
              <a:rPr lang="en-US" sz="2000" dirty="0"/>
              <a:t> control groups.</a:t>
            </a:r>
            <a:endParaRPr lang="en-AU" sz="2000" dirty="0"/>
          </a:p>
          <a:p>
            <a:r>
              <a:rPr lang="en-US" sz="2400" dirty="0"/>
              <a:t> But sometimes the groups are </a:t>
            </a:r>
            <a:r>
              <a:rPr lang="en-US" sz="2400" i="1" dirty="0">
                <a:solidFill>
                  <a:srgbClr val="FF0000"/>
                </a:solidFill>
              </a:rPr>
              <a:t>samples</a:t>
            </a:r>
            <a:r>
              <a:rPr lang="en-US" sz="2400" dirty="0"/>
              <a:t> from a population (actual or hypothetical) of possible macro-units.</a:t>
            </a:r>
            <a:endParaRPr lang="en-AU" sz="2400" dirty="0"/>
          </a:p>
          <a:p>
            <a:pPr lvl="1"/>
            <a:r>
              <a:rPr lang="en-US" sz="2000" dirty="0"/>
              <a:t> e.g. three treatment groups based on different levels of drug intake</a:t>
            </a:r>
            <a:endParaRPr lang="en-AU" sz="2000" dirty="0"/>
          </a:p>
          <a:p>
            <a:pPr lvl="1"/>
            <a:r>
              <a:rPr lang="en-US" sz="2000" dirty="0"/>
              <a:t> e.g. a study comparing five </a:t>
            </a:r>
            <a:r>
              <a:rPr lang="en-US" sz="2000" dirty="0" err="1"/>
              <a:t>workteams</a:t>
            </a:r>
            <a:r>
              <a:rPr lang="en-US" sz="2000" dirty="0"/>
              <a:t> within an </a:t>
            </a:r>
            <a:r>
              <a:rPr lang="en-US" sz="2000" dirty="0" err="1"/>
              <a:t>organisation</a:t>
            </a:r>
            <a:r>
              <a:rPr lang="en-US" sz="2000" dirty="0"/>
              <a:t>.</a:t>
            </a:r>
            <a:r>
              <a:rPr lang="en-US" dirty="0"/>
              <a:t> </a:t>
            </a:r>
            <a:endParaRPr lang="en-AU" dirty="0"/>
          </a:p>
          <a:p>
            <a:r>
              <a:rPr lang="en-US" sz="2400" dirty="0"/>
              <a:t>In this case, </a:t>
            </a:r>
            <a:r>
              <a:rPr lang="el-GR" sz="2400" dirty="0"/>
              <a:t>β</a:t>
            </a:r>
            <a:r>
              <a:rPr lang="en-AU" sz="2400" baseline="-25000" dirty="0"/>
              <a:t>0j</a:t>
            </a:r>
            <a:r>
              <a:rPr lang="en-AU" sz="1800" baseline="-25000" dirty="0"/>
              <a:t> </a:t>
            </a:r>
            <a:r>
              <a:rPr lang="en-US" sz="2400" dirty="0"/>
              <a:t>is not a fixed, but a </a:t>
            </a:r>
            <a:r>
              <a:rPr lang="en-US" sz="2400" i="1" dirty="0">
                <a:solidFill>
                  <a:srgbClr val="FF0000"/>
                </a:solidFill>
              </a:rPr>
              <a:t>random factor</a:t>
            </a:r>
            <a:r>
              <a:rPr lang="en-US" sz="2400" dirty="0"/>
              <a:t>.</a:t>
            </a:r>
          </a:p>
          <a:p>
            <a:pPr lvl="1"/>
            <a:r>
              <a:rPr lang="en-US" sz="2000" dirty="0"/>
              <a:t>Set  </a:t>
            </a:r>
            <a:r>
              <a:rPr lang="el-GR" sz="2000" dirty="0"/>
              <a:t>β</a:t>
            </a:r>
            <a:r>
              <a:rPr lang="en-AU" sz="2000" baseline="-25000" dirty="0"/>
              <a:t>0j</a:t>
            </a:r>
            <a:r>
              <a:rPr lang="en-AU" sz="1200" baseline="-25000" dirty="0"/>
              <a:t> </a:t>
            </a:r>
            <a:r>
              <a:rPr lang="en-US" sz="2000" dirty="0"/>
              <a:t>=  </a:t>
            </a:r>
            <a:r>
              <a:rPr lang="el-GR" sz="2000" dirty="0"/>
              <a:t>γ</a:t>
            </a:r>
            <a:r>
              <a:rPr lang="en-AU" sz="2000" baseline="-25000" dirty="0"/>
              <a:t>00</a:t>
            </a:r>
            <a:r>
              <a:rPr lang="en-AU" sz="2000" dirty="0"/>
              <a:t> + u</a:t>
            </a:r>
            <a:r>
              <a:rPr lang="en-AU" sz="2000" baseline="-25000" dirty="0"/>
              <a:t>0j</a:t>
            </a:r>
            <a:r>
              <a:rPr lang="en-AU" sz="1200" baseline="-25000" dirty="0"/>
              <a:t> </a:t>
            </a:r>
            <a:r>
              <a:rPr lang="en-US" sz="2000" dirty="0"/>
              <a:t> to denote this situation,</a:t>
            </a:r>
          </a:p>
          <a:p>
            <a:pPr lvl="1"/>
            <a:r>
              <a:rPr lang="en-US" sz="2000" dirty="0"/>
              <a:t>with </a:t>
            </a:r>
            <a:r>
              <a:rPr lang="el-GR" sz="2000" dirty="0"/>
              <a:t>γ</a:t>
            </a:r>
            <a:r>
              <a:rPr lang="en-AU" sz="2000" baseline="-25000" dirty="0"/>
              <a:t>00</a:t>
            </a:r>
            <a:r>
              <a:rPr lang="en-AU" sz="2000" dirty="0"/>
              <a:t>  a fixed effect (the intercept)</a:t>
            </a:r>
          </a:p>
          <a:p>
            <a:pPr lvl="1"/>
            <a:r>
              <a:rPr lang="en-US" sz="2000" i="1" dirty="0"/>
              <a:t>u</a:t>
            </a:r>
            <a:r>
              <a:rPr lang="en-US" sz="2000" i="1" baseline="-25000" dirty="0"/>
              <a:t>0j</a:t>
            </a:r>
            <a:r>
              <a:rPr lang="en-US" sz="2000" dirty="0"/>
              <a:t> is assumed normally distributed with mean of 0 and variance </a:t>
            </a:r>
            <a:r>
              <a:rPr lang="en-US" sz="2000" i="1" dirty="0">
                <a:sym typeface="Symbol"/>
              </a:rPr>
              <a:t></a:t>
            </a:r>
            <a:r>
              <a:rPr lang="en-US" sz="2000" baseline="30000" dirty="0"/>
              <a:t>2</a:t>
            </a:r>
            <a:r>
              <a:rPr lang="en-US" sz="2000" dirty="0"/>
              <a:t>.</a:t>
            </a:r>
            <a:endParaRPr lang="en-AU" sz="1400" dirty="0"/>
          </a:p>
        </p:txBody>
      </p:sp>
      <p:sp>
        <p:nvSpPr>
          <p:cNvPr id="4" name="Content Placeholder 2"/>
          <p:cNvSpPr txBox="1">
            <a:spLocks/>
          </p:cNvSpPr>
          <p:nvPr/>
        </p:nvSpPr>
        <p:spPr>
          <a:xfrm>
            <a:off x="457200" y="5486400"/>
            <a:ext cx="8229600" cy="12954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Random effects ANOVA:</a:t>
            </a:r>
          </a:p>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endParaRPr lang="en-AU" dirty="0"/>
          </a:p>
          <a:p>
            <a:pPr marL="0" indent="0" algn="ctr">
              <a:buNone/>
            </a:pPr>
            <a:endParaRPr lang="en-AU"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Random effects ANOVA</a:t>
            </a:r>
          </a:p>
        </p:txBody>
      </p:sp>
      <p:sp>
        <p:nvSpPr>
          <p:cNvPr id="3" name="Content Placeholder 2"/>
          <p:cNvSpPr>
            <a:spLocks noGrp="1"/>
          </p:cNvSpPr>
          <p:nvPr>
            <p:ph idx="1"/>
          </p:nvPr>
        </p:nvSpPr>
        <p:spPr>
          <a:xfrm>
            <a:off x="0" y="2514600"/>
            <a:ext cx="9144000" cy="3505200"/>
          </a:xfrm>
        </p:spPr>
        <p:style>
          <a:lnRef idx="2">
            <a:schemeClr val="dk1"/>
          </a:lnRef>
          <a:fillRef idx="1">
            <a:schemeClr val="lt1"/>
          </a:fillRef>
          <a:effectRef idx="0">
            <a:schemeClr val="dk1"/>
          </a:effectRef>
          <a:fontRef idx="minor">
            <a:schemeClr val="dk1"/>
          </a:fontRef>
        </p:style>
        <p:txBody>
          <a:bodyPr>
            <a:normAutofit/>
          </a:bodyPr>
          <a:lstStyle/>
          <a:p>
            <a:r>
              <a:rPr lang="en-AU" sz="3200" dirty="0"/>
              <a:t>Notice that for a random effects ANOVA, there are two sources of variance.</a:t>
            </a:r>
            <a:endParaRPr lang="en-AU" sz="2400" dirty="0"/>
          </a:p>
          <a:p>
            <a:pPr lvl="1"/>
            <a:r>
              <a:rPr lang="en-US" i="1" dirty="0"/>
              <a:t>u</a:t>
            </a:r>
            <a:r>
              <a:rPr lang="en-US" i="1" baseline="-25000" dirty="0"/>
              <a:t>0j</a:t>
            </a:r>
            <a:r>
              <a:rPr lang="en-US" dirty="0"/>
              <a:t> assumed normally distributed with mean of 0 and variance </a:t>
            </a:r>
            <a:r>
              <a:rPr lang="en-US" i="1" dirty="0">
                <a:sym typeface="Symbol"/>
              </a:rPr>
              <a:t></a:t>
            </a:r>
            <a:r>
              <a:rPr lang="en-US" baseline="30000" dirty="0"/>
              <a:t>2</a:t>
            </a:r>
            <a:r>
              <a:rPr lang="en-US" dirty="0"/>
              <a:t>.</a:t>
            </a:r>
          </a:p>
          <a:p>
            <a:pPr lvl="1"/>
            <a:r>
              <a:rPr lang="en-AU" i="1" dirty="0" err="1"/>
              <a:t>ε</a:t>
            </a:r>
            <a:r>
              <a:rPr lang="en-AU" i="1" baseline="-25000" dirty="0" err="1"/>
              <a:t>ij</a:t>
            </a:r>
            <a:r>
              <a:rPr lang="en-AU" i="1" dirty="0"/>
              <a:t> </a:t>
            </a:r>
            <a:r>
              <a:rPr lang="en-AU" dirty="0"/>
              <a:t>assumed normally distributed with mean 0 and variance </a:t>
            </a:r>
            <a:r>
              <a:rPr lang="el-GR" dirty="0"/>
              <a:t>σ</a:t>
            </a:r>
            <a:r>
              <a:rPr lang="en-AU" baseline="30000" dirty="0"/>
              <a:t>2</a:t>
            </a:r>
          </a:p>
          <a:p>
            <a:pPr lvl="1"/>
            <a:r>
              <a:rPr lang="en-AU" dirty="0"/>
              <a:t>Total variance of </a:t>
            </a:r>
            <a:r>
              <a:rPr lang="en-AU" i="1" dirty="0" err="1"/>
              <a:t>Y</a:t>
            </a:r>
            <a:r>
              <a:rPr lang="en-AU" i="1" baseline="-25000" dirty="0" err="1"/>
              <a:t>ij</a:t>
            </a:r>
            <a:r>
              <a:rPr lang="en-AU" i="1" baseline="-25000" dirty="0"/>
              <a:t> </a:t>
            </a:r>
            <a:r>
              <a:rPr lang="en-AU" dirty="0"/>
              <a:t>= </a:t>
            </a:r>
            <a:r>
              <a:rPr lang="en-US" i="1" dirty="0">
                <a:sym typeface="Symbol"/>
              </a:rPr>
              <a:t></a:t>
            </a:r>
            <a:r>
              <a:rPr lang="en-US" baseline="30000" dirty="0"/>
              <a:t>2</a:t>
            </a:r>
            <a:r>
              <a:rPr lang="en-US" dirty="0"/>
              <a:t> + </a:t>
            </a:r>
            <a:r>
              <a:rPr lang="el-GR" dirty="0"/>
              <a:t>σ</a:t>
            </a:r>
            <a:r>
              <a:rPr lang="en-AU" baseline="30000" dirty="0"/>
              <a:t>2</a:t>
            </a:r>
          </a:p>
          <a:p>
            <a:pPr lvl="1"/>
            <a:r>
              <a:rPr lang="en-US" i="1" dirty="0">
                <a:sym typeface="Symbol"/>
              </a:rPr>
              <a:t></a:t>
            </a:r>
            <a:r>
              <a:rPr lang="en-US" baseline="30000" dirty="0"/>
              <a:t>2</a:t>
            </a:r>
            <a:r>
              <a:rPr lang="en-US" dirty="0"/>
              <a:t>  is the variance due to the group structure</a:t>
            </a:r>
          </a:p>
          <a:p>
            <a:pPr lvl="1"/>
            <a:r>
              <a:rPr lang="el-GR" dirty="0"/>
              <a:t>σ</a:t>
            </a:r>
            <a:r>
              <a:rPr lang="en-AU" baseline="30000" dirty="0"/>
              <a:t>2 </a:t>
            </a:r>
            <a:r>
              <a:rPr lang="en-AU" dirty="0"/>
              <a:t>is the residual variance</a:t>
            </a:r>
          </a:p>
        </p:txBody>
      </p:sp>
      <p:sp>
        <p:nvSpPr>
          <p:cNvPr id="4" name="Content Placeholder 2"/>
          <p:cNvSpPr txBox="1">
            <a:spLocks/>
          </p:cNvSpPr>
          <p:nvPr/>
        </p:nvSpPr>
        <p:spPr>
          <a:xfrm>
            <a:off x="457200" y="1143000"/>
            <a:ext cx="8229600" cy="12954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Random effects ANOVA:</a:t>
            </a:r>
          </a:p>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r>
              <a:rPr lang="en-AU" dirty="0"/>
              <a:t> </a:t>
            </a:r>
          </a:p>
          <a:p>
            <a:pPr marL="0" indent="0" algn="ctr">
              <a:buNone/>
            </a:pPr>
            <a:endParaRPr lang="en-AU" dirty="0"/>
          </a:p>
        </p:txBody>
      </p:sp>
      <p:sp>
        <p:nvSpPr>
          <p:cNvPr id="5" name="TextBox 4"/>
          <p:cNvSpPr txBox="1"/>
          <p:nvPr/>
        </p:nvSpPr>
        <p:spPr>
          <a:xfrm>
            <a:off x="0" y="6019800"/>
            <a:ext cx="9144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000" dirty="0"/>
              <a:t>In effect, the intercept varies across all groups by an amount u</a:t>
            </a:r>
            <a:r>
              <a:rPr lang="en-AU" sz="2000" baseline="-25000" dirty="0"/>
              <a:t>0j</a:t>
            </a:r>
            <a:r>
              <a:rPr lang="en-AU" sz="2000" dirty="0"/>
              <a:t> for group j. So the j-</a:t>
            </a:r>
            <a:r>
              <a:rPr lang="en-AU" sz="2000" dirty="0" err="1"/>
              <a:t>th</a:t>
            </a:r>
            <a:r>
              <a:rPr lang="en-AU" sz="2000" dirty="0"/>
              <a:t> group has intercept </a:t>
            </a:r>
            <a:r>
              <a:rPr lang="el-GR" sz="2000" dirty="0"/>
              <a:t>γ</a:t>
            </a:r>
            <a:r>
              <a:rPr lang="en-AU" sz="2000" baseline="-25000" dirty="0"/>
              <a:t>00</a:t>
            </a:r>
            <a:r>
              <a:rPr lang="en-AU" sz="2000" dirty="0"/>
              <a:t> + u</a:t>
            </a:r>
            <a:r>
              <a:rPr lang="en-AU" sz="2000" baseline="-25000" dirty="0"/>
              <a:t>0j </a:t>
            </a:r>
            <a:r>
              <a:rPr lang="en-AU" sz="2000" dirty="0"/>
              <a:t>. The variance of the intercept term across all groups is </a:t>
            </a:r>
            <a:r>
              <a:rPr lang="en-US" sz="2000" i="1" dirty="0">
                <a:sym typeface="Symbol"/>
              </a:rPr>
              <a:t></a:t>
            </a:r>
            <a:r>
              <a:rPr lang="en-US" sz="2000" baseline="30000" dirty="0"/>
              <a:t>2</a:t>
            </a:r>
            <a:r>
              <a:rPr lang="en-US" sz="2000" dirty="0"/>
              <a:t> . </a:t>
            </a:r>
            <a:endParaRPr lang="en-AU"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SPSS: Random effects ANOVA</a:t>
            </a:r>
          </a:p>
        </p:txBody>
      </p:sp>
      <p:sp>
        <p:nvSpPr>
          <p:cNvPr id="5" name="TextBox 4"/>
          <p:cNvSpPr txBox="1"/>
          <p:nvPr/>
        </p:nvSpPr>
        <p:spPr>
          <a:xfrm>
            <a:off x="914400" y="1066800"/>
            <a:ext cx="112069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Pupil data</a:t>
            </a:r>
          </a:p>
        </p:txBody>
      </p:sp>
      <p:pic>
        <p:nvPicPr>
          <p:cNvPr id="6" name="Picture 4"/>
          <p:cNvPicPr>
            <a:picLocks noChangeAspect="1" noChangeArrowheads="1"/>
          </p:cNvPicPr>
          <p:nvPr/>
        </p:nvPicPr>
        <p:blipFill>
          <a:blip r:embed="rId2" cstate="print"/>
          <a:srcRect t="11956" r="83498" b="41138"/>
          <a:stretch>
            <a:fillRect/>
          </a:stretch>
        </p:blipFill>
        <p:spPr bwMode="auto">
          <a:xfrm>
            <a:off x="228600" y="1447800"/>
            <a:ext cx="2514600" cy="3886200"/>
          </a:xfrm>
          <a:prstGeom prst="rect">
            <a:avLst/>
          </a:prstGeom>
          <a:noFill/>
          <a:ln w="9525">
            <a:noFill/>
            <a:miter lim="800000"/>
            <a:headEnd/>
            <a:tailEnd/>
          </a:ln>
        </p:spPr>
      </p:pic>
      <p:sp>
        <p:nvSpPr>
          <p:cNvPr id="7" name="TextBox 6"/>
          <p:cNvSpPr txBox="1"/>
          <p:nvPr/>
        </p:nvSpPr>
        <p:spPr>
          <a:xfrm>
            <a:off x="3657600" y="1066800"/>
            <a:ext cx="4666149"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AU" sz="2400" dirty="0" err="1"/>
              <a:t>Analyze</a:t>
            </a:r>
            <a:r>
              <a:rPr lang="en-AU" sz="2400" dirty="0"/>
              <a:t> -&gt; Mixed Models -&gt; Linear...</a:t>
            </a:r>
          </a:p>
        </p:txBody>
      </p:sp>
      <p:pic>
        <p:nvPicPr>
          <p:cNvPr id="1026" name="Picture 2"/>
          <p:cNvPicPr>
            <a:picLocks noChangeAspect="1" noChangeArrowheads="1"/>
          </p:cNvPicPr>
          <p:nvPr/>
        </p:nvPicPr>
        <p:blipFill>
          <a:blip r:embed="rId3" cstate="print"/>
          <a:srcRect/>
          <a:stretch>
            <a:fillRect/>
          </a:stretch>
        </p:blipFill>
        <p:spPr bwMode="auto">
          <a:xfrm>
            <a:off x="3124200" y="1905000"/>
            <a:ext cx="4314825" cy="4333875"/>
          </a:xfrm>
          <a:prstGeom prst="rect">
            <a:avLst/>
          </a:prstGeom>
          <a:noFill/>
          <a:ln w="9525">
            <a:noFill/>
            <a:miter lim="800000"/>
            <a:headEnd/>
            <a:tailEnd/>
          </a:ln>
        </p:spPr>
      </p:pic>
      <p:sp>
        <p:nvSpPr>
          <p:cNvPr id="9" name="TextBox 8"/>
          <p:cNvSpPr txBox="1"/>
          <p:nvPr/>
        </p:nvSpPr>
        <p:spPr>
          <a:xfrm>
            <a:off x="7696200" y="3276600"/>
            <a:ext cx="121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Cases grouped within class</a:t>
            </a:r>
          </a:p>
        </p:txBody>
      </p:sp>
      <p:cxnSp>
        <p:nvCxnSpPr>
          <p:cNvPr id="11" name="Straight Arrow Connector 10"/>
          <p:cNvCxnSpPr>
            <a:stCxn id="9" idx="1"/>
          </p:cNvCxnSpPr>
          <p:nvPr/>
        </p:nvCxnSpPr>
        <p:spPr>
          <a:xfrm flipH="1" flipV="1">
            <a:off x="7010400" y="3581400"/>
            <a:ext cx="685800" cy="2953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733800" y="579120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0" y="914400"/>
            <a:ext cx="4533900" cy="3086100"/>
          </a:xfrm>
          <a:prstGeom prst="rect">
            <a:avLst/>
          </a:prstGeom>
          <a:noFill/>
          <a:ln w="9525">
            <a:noFill/>
            <a:miter lim="800000"/>
            <a:headEnd/>
            <a:tailEnd/>
          </a:ln>
        </p:spPr>
      </p:pic>
      <p:sp>
        <p:nvSpPr>
          <p:cNvPr id="2" name="Title 1"/>
          <p:cNvSpPr>
            <a:spLocks noGrp="1"/>
          </p:cNvSpPr>
          <p:nvPr>
            <p:ph type="title"/>
          </p:nvPr>
        </p:nvSpPr>
        <p:spPr/>
        <p:txBody>
          <a:bodyPr/>
          <a:lstStyle/>
          <a:p>
            <a:r>
              <a:rPr lang="en-AU" dirty="0"/>
              <a:t>SPSS: Random effects ANOVA</a:t>
            </a:r>
          </a:p>
        </p:txBody>
      </p:sp>
      <p:pic>
        <p:nvPicPr>
          <p:cNvPr id="2051" name="Picture 3"/>
          <p:cNvPicPr>
            <a:picLocks noChangeAspect="1" noChangeArrowheads="1"/>
          </p:cNvPicPr>
          <p:nvPr/>
        </p:nvPicPr>
        <p:blipFill>
          <a:blip r:embed="rId3" cstate="print"/>
          <a:srcRect/>
          <a:stretch>
            <a:fillRect/>
          </a:stretch>
        </p:blipFill>
        <p:spPr bwMode="auto">
          <a:xfrm>
            <a:off x="4219074" y="2286000"/>
            <a:ext cx="4924926" cy="4572000"/>
          </a:xfrm>
          <a:prstGeom prst="rect">
            <a:avLst/>
          </a:prstGeom>
          <a:noFill/>
          <a:ln w="9525">
            <a:noFill/>
            <a:miter lim="800000"/>
            <a:headEnd/>
            <a:tailEnd/>
          </a:ln>
        </p:spPr>
      </p:pic>
      <p:cxnSp>
        <p:nvCxnSpPr>
          <p:cNvPr id="8" name="Straight Arrow Connector 7"/>
          <p:cNvCxnSpPr/>
          <p:nvPr/>
        </p:nvCxnSpPr>
        <p:spPr>
          <a:xfrm>
            <a:off x="4343400" y="1676400"/>
            <a:ext cx="1295400" cy="990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934200" y="320040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5867400" y="5486400"/>
            <a:ext cx="1143000" cy="381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5105400" y="1295400"/>
            <a:ext cx="1978555"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dirty="0"/>
              <a:t>DV is the test score</a:t>
            </a:r>
          </a:p>
        </p:txBody>
      </p:sp>
      <p:sp>
        <p:nvSpPr>
          <p:cNvPr id="13" name="TextBox 12"/>
          <p:cNvSpPr txBox="1"/>
          <p:nvPr/>
        </p:nvSpPr>
        <p:spPr>
          <a:xfrm>
            <a:off x="762000" y="4267200"/>
            <a:ext cx="336419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a:t>There is an intercept in our model</a:t>
            </a:r>
          </a:p>
        </p:txBody>
      </p:sp>
      <p:sp>
        <p:nvSpPr>
          <p:cNvPr id="14" name="TextBox 13"/>
          <p:cNvSpPr txBox="1"/>
          <p:nvPr/>
        </p:nvSpPr>
        <p:spPr>
          <a:xfrm>
            <a:off x="609600" y="5562600"/>
            <a:ext cx="3630674"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AU" dirty="0"/>
              <a:t>Class is our random subject grouping</a:t>
            </a:r>
          </a:p>
        </p:txBody>
      </p:sp>
      <p:sp>
        <p:nvSpPr>
          <p:cNvPr id="15" name="Oval 14"/>
          <p:cNvSpPr/>
          <p:nvPr/>
        </p:nvSpPr>
        <p:spPr>
          <a:xfrm>
            <a:off x="1981200" y="1371600"/>
            <a:ext cx="11430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Multiple levels: macro &amp; micro</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1: Lecture 9</a:t>
            </a:r>
          </a:p>
        </p:txBody>
      </p:sp>
      <p:sp>
        <p:nvSpPr>
          <p:cNvPr id="2" name="TextBox 1"/>
          <p:cNvSpPr txBox="1"/>
          <p:nvPr/>
        </p:nvSpPr>
        <p:spPr>
          <a:xfrm>
            <a:off x="685800" y="4038600"/>
            <a:ext cx="4343400" cy="1938992"/>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Multilevel </a:t>
            </a:r>
            <a:r>
              <a:rPr lang="en-AU" sz="2400" dirty="0" err="1">
                <a:solidFill>
                  <a:srgbClr val="002060"/>
                </a:solidFill>
              </a:rPr>
              <a:t>modeling</a:t>
            </a:r>
            <a:endParaRPr lang="en-AU" sz="2400" dirty="0">
              <a:solidFill>
                <a:srgbClr val="002060"/>
              </a:solidFill>
            </a:endParaRP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Macro-micro propositions</a:t>
            </a:r>
          </a:p>
          <a:p>
            <a:pPr marL="342900" indent="-342900">
              <a:buFont typeface="Wingdings" pitchFamily="2" charset="2"/>
              <a:buChar char="q"/>
            </a:pPr>
            <a:endParaRPr lang="en-AU" sz="2400" dirty="0">
              <a:solidFill>
                <a:srgbClr val="00206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0894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62600" y="3124200"/>
            <a:ext cx="2543175" cy="33718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0" y="914400"/>
            <a:ext cx="4533900" cy="3086100"/>
          </a:xfrm>
          <a:prstGeom prst="rect">
            <a:avLst/>
          </a:prstGeom>
          <a:noFill/>
          <a:ln w="9525">
            <a:noFill/>
            <a:miter lim="800000"/>
            <a:headEnd/>
            <a:tailEnd/>
          </a:ln>
        </p:spPr>
      </p:pic>
      <p:sp>
        <p:nvSpPr>
          <p:cNvPr id="2" name="Title 1"/>
          <p:cNvSpPr>
            <a:spLocks noGrp="1"/>
          </p:cNvSpPr>
          <p:nvPr>
            <p:ph type="title"/>
          </p:nvPr>
        </p:nvSpPr>
        <p:spPr/>
        <p:txBody>
          <a:bodyPr/>
          <a:lstStyle/>
          <a:p>
            <a:r>
              <a:rPr lang="en-AU" dirty="0"/>
              <a:t>SPSS: Random effects ANOVA</a:t>
            </a:r>
          </a:p>
        </p:txBody>
      </p:sp>
      <p:cxnSp>
        <p:nvCxnSpPr>
          <p:cNvPr id="8" name="Straight Arrow Connector 7"/>
          <p:cNvCxnSpPr/>
          <p:nvPr/>
        </p:nvCxnSpPr>
        <p:spPr>
          <a:xfrm>
            <a:off x="4343400" y="2133600"/>
            <a:ext cx="1981200" cy="1066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638800" y="4191000"/>
            <a:ext cx="2286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5715000" y="4953000"/>
            <a:ext cx="2209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1981200" y="4419600"/>
            <a:ext cx="3204403"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a:t>Under statistics, choose at least:</a:t>
            </a:r>
          </a:p>
          <a:p>
            <a:r>
              <a:rPr lang="en-AU" dirty="0"/>
              <a:t>Parameter estimates</a:t>
            </a:r>
          </a:p>
          <a:p>
            <a:r>
              <a:rPr lang="en-AU" dirty="0"/>
              <a:t>Tests for covariance parameters</a:t>
            </a:r>
          </a:p>
          <a:p>
            <a:r>
              <a:rPr lang="en-AU" dirty="0" err="1"/>
              <a:t>Covariances</a:t>
            </a:r>
            <a:r>
              <a:rPr lang="en-AU" dirty="0"/>
              <a:t> of </a:t>
            </a:r>
            <a:r>
              <a:rPr lang="en-AU" dirty="0" err="1"/>
              <a:t>randfom</a:t>
            </a:r>
            <a:r>
              <a:rPr lang="en-AU" dirty="0"/>
              <a:t> effects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Output: Random effects ANOVA</a:t>
            </a:r>
          </a:p>
        </p:txBody>
      </p:sp>
      <p:sp>
        <p:nvSpPr>
          <p:cNvPr id="6" name="TextBox 5"/>
          <p:cNvSpPr txBox="1"/>
          <p:nvPr/>
        </p:nvSpPr>
        <p:spPr>
          <a:xfrm>
            <a:off x="685800" y="4114800"/>
            <a:ext cx="81534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One fixed effect (the fixed intercept </a:t>
            </a:r>
            <a:r>
              <a:rPr lang="el-GR" sz="2400" dirty="0"/>
              <a:t>γ</a:t>
            </a:r>
            <a:r>
              <a:rPr lang="en-AU" sz="2400" baseline="-25000" dirty="0"/>
              <a:t>00</a:t>
            </a:r>
            <a:r>
              <a:rPr lang="en-AU" sz="2400" dirty="0"/>
              <a:t>)</a:t>
            </a:r>
          </a:p>
          <a:p>
            <a:pPr lvl="1"/>
            <a:r>
              <a:rPr lang="en-AU" sz="2400" dirty="0"/>
              <a:t>One random effect (the variance of the intercept u</a:t>
            </a:r>
            <a:r>
              <a:rPr lang="en-AU" sz="2400" baseline="-25000" dirty="0"/>
              <a:t>0j</a:t>
            </a:r>
            <a:r>
              <a:rPr lang="en-AU" sz="2400" dirty="0"/>
              <a:t>)</a:t>
            </a:r>
          </a:p>
          <a:p>
            <a:pPr lvl="1"/>
            <a:r>
              <a:rPr lang="en-AU" sz="2400" dirty="0"/>
              <a:t>One residual effect </a:t>
            </a:r>
          </a:p>
          <a:p>
            <a:r>
              <a:rPr lang="en-AU" sz="2400" dirty="0"/>
              <a:t>Variance components simply divides the variance into these two components </a:t>
            </a:r>
          </a:p>
        </p:txBody>
      </p:sp>
      <p:pic>
        <p:nvPicPr>
          <p:cNvPr id="4098" name="Picture 2"/>
          <p:cNvPicPr>
            <a:picLocks noChangeAspect="1" noChangeArrowheads="1"/>
          </p:cNvPicPr>
          <p:nvPr/>
        </p:nvPicPr>
        <p:blipFill>
          <a:blip r:embed="rId2" cstate="print"/>
          <a:srcRect/>
          <a:stretch>
            <a:fillRect/>
          </a:stretch>
        </p:blipFill>
        <p:spPr bwMode="auto">
          <a:xfrm>
            <a:off x="1219200" y="1066800"/>
            <a:ext cx="6476694" cy="28194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Output : Random effects ANOVA</a:t>
            </a:r>
          </a:p>
        </p:txBody>
      </p:sp>
      <p:pic>
        <p:nvPicPr>
          <p:cNvPr id="5122" name="Picture 2"/>
          <p:cNvPicPr>
            <a:picLocks noChangeAspect="1" noChangeArrowheads="1"/>
          </p:cNvPicPr>
          <p:nvPr/>
        </p:nvPicPr>
        <p:blipFill>
          <a:blip r:embed="rId2" cstate="print"/>
          <a:srcRect/>
          <a:stretch>
            <a:fillRect/>
          </a:stretch>
        </p:blipFill>
        <p:spPr bwMode="auto">
          <a:xfrm>
            <a:off x="609600" y="1219200"/>
            <a:ext cx="2362200" cy="2505075"/>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7" name="TextBox 6"/>
          <p:cNvSpPr txBox="1"/>
          <p:nvPr/>
        </p:nvSpPr>
        <p:spPr>
          <a:xfrm>
            <a:off x="3124200" y="1600200"/>
            <a:ext cx="56388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These are various measures of fit, which are not much use unless comparing two models which we are not doing here.</a:t>
            </a:r>
          </a:p>
        </p:txBody>
      </p:sp>
      <p:pic>
        <p:nvPicPr>
          <p:cNvPr id="5123" name="Picture 3"/>
          <p:cNvPicPr>
            <a:picLocks noChangeAspect="1" noChangeArrowheads="1"/>
          </p:cNvPicPr>
          <p:nvPr/>
        </p:nvPicPr>
        <p:blipFill>
          <a:blip r:embed="rId3" cstate="print"/>
          <a:srcRect/>
          <a:stretch>
            <a:fillRect/>
          </a:stretch>
        </p:blipFill>
        <p:spPr bwMode="auto">
          <a:xfrm>
            <a:off x="685800" y="3886200"/>
            <a:ext cx="7650874" cy="1447800"/>
          </a:xfrm>
          <a:prstGeom prst="rect">
            <a:avLst/>
          </a:prstGeom>
          <a:noFill/>
          <a:ln w="9525">
            <a:noFill/>
            <a:miter lim="800000"/>
            <a:headEnd/>
            <a:tailEnd/>
          </a:ln>
          <a:effectLst/>
        </p:spPr>
      </p:pic>
      <p:sp>
        <p:nvSpPr>
          <p:cNvPr id="9" name="TextBox 8"/>
          <p:cNvSpPr txBox="1"/>
          <p:nvPr/>
        </p:nvSpPr>
        <p:spPr>
          <a:xfrm>
            <a:off x="1676400" y="5410200"/>
            <a:ext cx="5358390"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2400" dirty="0"/>
              <a:t>The fixed effect </a:t>
            </a:r>
            <a:r>
              <a:rPr lang="el-GR" sz="2400" dirty="0"/>
              <a:t>γ</a:t>
            </a:r>
            <a:r>
              <a:rPr lang="en-AU" sz="2400" baseline="-25000" dirty="0"/>
              <a:t>00</a:t>
            </a:r>
            <a:r>
              <a:rPr lang="en-AU" sz="2400" dirty="0"/>
              <a:t>. The estimate is 33.9. </a:t>
            </a:r>
          </a:p>
          <a:p>
            <a:r>
              <a:rPr lang="en-AU" sz="2400" dirty="0"/>
              <a:t>It is significantly different from 0.</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Intra class correlation</a:t>
            </a:r>
          </a:p>
        </p:txBody>
      </p:sp>
      <p:sp>
        <p:nvSpPr>
          <p:cNvPr id="3" name="Content Placeholder 2"/>
          <p:cNvSpPr>
            <a:spLocks noGrp="1"/>
          </p:cNvSpPr>
          <p:nvPr>
            <p:ph idx="1"/>
          </p:nvPr>
        </p:nvSpPr>
        <p:spPr>
          <a:xfrm>
            <a:off x="228600" y="914401"/>
            <a:ext cx="8229600" cy="2743199"/>
          </a:xfrm>
        </p:spPr>
        <p:style>
          <a:lnRef idx="1">
            <a:schemeClr val="accent3"/>
          </a:lnRef>
          <a:fillRef idx="2">
            <a:schemeClr val="accent3"/>
          </a:fillRef>
          <a:effectRef idx="1">
            <a:schemeClr val="accent3"/>
          </a:effectRef>
          <a:fontRef idx="minor">
            <a:schemeClr val="dk1"/>
          </a:fontRef>
        </p:style>
        <p:txBody>
          <a:bodyPr>
            <a:normAutofit/>
          </a:bodyPr>
          <a:lstStyle/>
          <a:p>
            <a:r>
              <a:rPr lang="en-US" dirty="0"/>
              <a:t>The ICC is the proportion of variance explained by the group structure.</a:t>
            </a:r>
          </a:p>
          <a:p>
            <a:pPr lvl="1"/>
            <a:r>
              <a:rPr lang="en-US" dirty="0"/>
              <a:t>It is also the correlation between two randomly drawn individuals in one randomly drawn group.</a:t>
            </a:r>
            <a:endParaRPr lang="en-AU" dirty="0"/>
          </a:p>
          <a:p>
            <a:pPr lvl="1"/>
            <a:r>
              <a:rPr lang="en-US" dirty="0"/>
              <a:t>There are several ICCs – the one we are dealing with today is also often called ICC(1) – McGraw &amp; Wong, 1996.</a:t>
            </a:r>
            <a:endParaRPr lang="en-AU" dirty="0"/>
          </a:p>
          <a:p>
            <a:pPr>
              <a:buNone/>
            </a:pPr>
            <a:endParaRPr lang="en-AU" dirty="0"/>
          </a:p>
        </p:txBody>
      </p:sp>
      <p:sp>
        <p:nvSpPr>
          <p:cNvPr id="4" name="Content Placeholder 2"/>
          <p:cNvSpPr txBox="1">
            <a:spLocks/>
          </p:cNvSpPr>
          <p:nvPr/>
        </p:nvSpPr>
        <p:spPr>
          <a:xfrm>
            <a:off x="228600" y="3733800"/>
            <a:ext cx="8229600" cy="31242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a:t>
            </a:r>
            <a:r>
              <a:rPr lang="en-AU" sz="3400" dirty="0"/>
              <a:t>Random effects ANOVA:</a:t>
            </a:r>
          </a:p>
          <a:p>
            <a:pPr marL="0" indent="0" algn="ctr">
              <a:buNone/>
            </a:pPr>
            <a:r>
              <a:rPr lang="en-AU" sz="3400" i="1" dirty="0" err="1"/>
              <a:t>Y</a:t>
            </a:r>
            <a:r>
              <a:rPr lang="en-AU" sz="3400" i="1" baseline="-25000" dirty="0" err="1"/>
              <a:t>ij</a:t>
            </a:r>
            <a:r>
              <a:rPr lang="en-AU" sz="3400" dirty="0"/>
              <a:t> = </a:t>
            </a:r>
            <a:r>
              <a:rPr lang="el-GR" sz="3200" dirty="0"/>
              <a:t>γ</a:t>
            </a:r>
            <a:r>
              <a:rPr lang="en-AU" sz="3200" baseline="-25000" dirty="0"/>
              <a:t>00</a:t>
            </a:r>
            <a:r>
              <a:rPr lang="en-AU" sz="3200" dirty="0"/>
              <a:t> </a:t>
            </a:r>
            <a:r>
              <a:rPr lang="en-AU" sz="3400" dirty="0"/>
              <a:t>+ u</a:t>
            </a:r>
            <a:r>
              <a:rPr lang="en-AU" sz="3400" baseline="-25000" dirty="0"/>
              <a:t>0j</a:t>
            </a:r>
            <a:r>
              <a:rPr lang="en-AU" sz="3400" dirty="0"/>
              <a:t> + </a:t>
            </a:r>
            <a:r>
              <a:rPr lang="en-AU" sz="3400" i="1" dirty="0" err="1"/>
              <a:t>ε</a:t>
            </a:r>
            <a:r>
              <a:rPr lang="en-AU" sz="3400" i="1" baseline="-25000" dirty="0" err="1"/>
              <a:t>ij</a:t>
            </a:r>
            <a:r>
              <a:rPr lang="en-AU" sz="3400" dirty="0"/>
              <a:t> </a:t>
            </a:r>
          </a:p>
          <a:p>
            <a:pPr marL="0" indent="0" algn="ctr">
              <a:buNone/>
            </a:pPr>
            <a:r>
              <a:rPr lang="en-AU" sz="3400" dirty="0"/>
              <a:t>Variance of intercept = </a:t>
            </a:r>
            <a:r>
              <a:rPr lang="en-AU" sz="3400" dirty="0" err="1"/>
              <a:t>var</a:t>
            </a:r>
            <a:r>
              <a:rPr lang="en-AU" sz="3400" dirty="0"/>
              <a:t> (</a:t>
            </a:r>
            <a:r>
              <a:rPr lang="el-GR" sz="3200" dirty="0"/>
              <a:t>γ</a:t>
            </a:r>
            <a:r>
              <a:rPr lang="en-AU" sz="3200" baseline="-25000" dirty="0"/>
              <a:t>00</a:t>
            </a:r>
            <a:r>
              <a:rPr lang="en-AU" sz="3200" dirty="0"/>
              <a:t> </a:t>
            </a:r>
            <a:r>
              <a:rPr lang="en-AU" sz="3400" dirty="0"/>
              <a:t>+ u</a:t>
            </a:r>
            <a:r>
              <a:rPr lang="en-AU" sz="3400" baseline="-25000" dirty="0"/>
              <a:t>0j</a:t>
            </a:r>
            <a:r>
              <a:rPr lang="en-AU" sz="3400" dirty="0"/>
              <a:t> ) = </a:t>
            </a:r>
            <a:r>
              <a:rPr lang="en-AU" sz="3400" dirty="0" err="1"/>
              <a:t>var</a:t>
            </a:r>
            <a:r>
              <a:rPr lang="en-AU" sz="3400" dirty="0"/>
              <a:t> (u</a:t>
            </a:r>
            <a:r>
              <a:rPr lang="en-AU" sz="3400" baseline="-25000" dirty="0"/>
              <a:t>0j</a:t>
            </a:r>
            <a:r>
              <a:rPr lang="en-AU" sz="3400" dirty="0"/>
              <a:t>) = variance due to group structure</a:t>
            </a:r>
          </a:p>
          <a:p>
            <a:pPr marL="0" indent="0" algn="ctr">
              <a:buNone/>
            </a:pPr>
            <a:r>
              <a:rPr lang="en-AU" sz="3400" dirty="0"/>
              <a:t>Variance due to residual = </a:t>
            </a:r>
            <a:r>
              <a:rPr lang="en-AU" sz="3400" dirty="0" err="1"/>
              <a:t>var</a:t>
            </a:r>
            <a:r>
              <a:rPr lang="en-AU" sz="3400" dirty="0"/>
              <a:t> (</a:t>
            </a:r>
            <a:r>
              <a:rPr lang="en-AU" sz="3400" i="1" dirty="0" err="1"/>
              <a:t>ε</a:t>
            </a:r>
            <a:r>
              <a:rPr lang="en-AU" sz="3400" i="1" baseline="-25000" dirty="0" err="1"/>
              <a:t>ij</a:t>
            </a:r>
            <a:r>
              <a:rPr lang="en-AU" sz="3400" dirty="0"/>
              <a:t> )</a:t>
            </a:r>
          </a:p>
          <a:p>
            <a:pPr marL="0" indent="0" algn="ctr">
              <a:buNone/>
            </a:pPr>
            <a:r>
              <a:rPr lang="en-AU" sz="3400" dirty="0"/>
              <a:t>Total variance = </a:t>
            </a:r>
            <a:r>
              <a:rPr lang="en-AU" sz="3400" dirty="0" err="1"/>
              <a:t>var</a:t>
            </a:r>
            <a:r>
              <a:rPr lang="en-AU" sz="3400" dirty="0"/>
              <a:t> (u</a:t>
            </a:r>
            <a:r>
              <a:rPr lang="en-AU" sz="3400" baseline="-25000" dirty="0"/>
              <a:t>0j</a:t>
            </a:r>
            <a:r>
              <a:rPr lang="en-AU" sz="3400" dirty="0"/>
              <a:t>) + </a:t>
            </a:r>
            <a:r>
              <a:rPr lang="en-AU" sz="3400" dirty="0" err="1"/>
              <a:t>var</a:t>
            </a:r>
            <a:r>
              <a:rPr lang="en-AU" sz="3400" dirty="0"/>
              <a:t> (</a:t>
            </a:r>
            <a:r>
              <a:rPr lang="en-AU" sz="3400" i="1" dirty="0" err="1"/>
              <a:t>ε</a:t>
            </a:r>
            <a:r>
              <a:rPr lang="en-AU" sz="3400" i="1" baseline="-25000" dirty="0" err="1"/>
              <a:t>ij</a:t>
            </a:r>
            <a:r>
              <a:rPr lang="en-AU" sz="3400" dirty="0"/>
              <a:t> )</a:t>
            </a:r>
          </a:p>
          <a:p>
            <a:pPr marL="0" indent="0" algn="ctr">
              <a:buNone/>
            </a:pPr>
            <a:r>
              <a:rPr lang="en-AU" sz="3400" dirty="0"/>
              <a:t>ICC = </a:t>
            </a:r>
            <a:r>
              <a:rPr lang="en-AU" sz="3400" dirty="0" err="1"/>
              <a:t>var</a:t>
            </a:r>
            <a:r>
              <a:rPr lang="en-AU" sz="3400" dirty="0"/>
              <a:t> (u</a:t>
            </a:r>
            <a:r>
              <a:rPr lang="en-AU" sz="3400" baseline="-25000" dirty="0"/>
              <a:t>0j</a:t>
            </a:r>
            <a:r>
              <a:rPr lang="en-AU" sz="3400" dirty="0"/>
              <a:t>) / total variance = </a:t>
            </a:r>
            <a:r>
              <a:rPr lang="en-AU" sz="3400" dirty="0" err="1"/>
              <a:t>var</a:t>
            </a:r>
            <a:r>
              <a:rPr lang="en-AU" sz="3400" dirty="0"/>
              <a:t> (u</a:t>
            </a:r>
            <a:r>
              <a:rPr lang="en-AU" sz="3400" baseline="-25000" dirty="0"/>
              <a:t>0j</a:t>
            </a:r>
            <a:r>
              <a:rPr lang="en-AU" sz="3400" dirty="0"/>
              <a:t>) / [</a:t>
            </a:r>
            <a:r>
              <a:rPr lang="en-AU" sz="3400" dirty="0" err="1"/>
              <a:t>var</a:t>
            </a:r>
            <a:r>
              <a:rPr lang="en-AU" sz="3400" dirty="0"/>
              <a:t> (u</a:t>
            </a:r>
            <a:r>
              <a:rPr lang="en-AU" sz="3400" baseline="-25000" dirty="0"/>
              <a:t>0j</a:t>
            </a:r>
            <a:r>
              <a:rPr lang="en-AU" sz="3400" dirty="0"/>
              <a:t>) + </a:t>
            </a:r>
            <a:r>
              <a:rPr lang="en-AU" sz="3400" dirty="0" err="1"/>
              <a:t>var</a:t>
            </a:r>
            <a:r>
              <a:rPr lang="en-AU" sz="3400" dirty="0"/>
              <a:t> (</a:t>
            </a:r>
            <a:r>
              <a:rPr lang="en-AU" sz="3400" i="1" dirty="0" err="1"/>
              <a:t>ε</a:t>
            </a:r>
            <a:r>
              <a:rPr lang="en-AU" sz="3400" i="1" baseline="-25000" dirty="0" err="1"/>
              <a:t>ij</a:t>
            </a:r>
            <a:r>
              <a:rPr lang="en-AU" sz="3400" dirty="0"/>
              <a:t>)]</a:t>
            </a:r>
          </a:p>
          <a:p>
            <a:pPr marL="0" indent="0" algn="ctr">
              <a:buNone/>
            </a:pPr>
            <a:r>
              <a:rPr lang="en-AU" sz="3400" dirty="0"/>
              <a:t>The proportion of variance explained by the group level</a:t>
            </a:r>
          </a:p>
          <a:p>
            <a:pPr marL="0" indent="0" algn="ctr">
              <a:buNone/>
            </a:pPr>
            <a:endParaRPr lang="en-AU"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 Random effects ANOVA</a:t>
            </a:r>
          </a:p>
        </p:txBody>
      </p:sp>
      <p:pic>
        <p:nvPicPr>
          <p:cNvPr id="6146" name="Picture 2"/>
          <p:cNvPicPr>
            <a:picLocks noChangeAspect="1" noChangeArrowheads="1"/>
          </p:cNvPicPr>
          <p:nvPr/>
        </p:nvPicPr>
        <p:blipFill>
          <a:blip r:embed="rId2" cstate="print"/>
          <a:srcRect/>
          <a:stretch>
            <a:fillRect/>
          </a:stretch>
        </p:blipFill>
        <p:spPr bwMode="auto">
          <a:xfrm>
            <a:off x="111499" y="914400"/>
            <a:ext cx="8956301" cy="17526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6" name="Content Placeholder 2"/>
          <p:cNvSpPr txBox="1">
            <a:spLocks/>
          </p:cNvSpPr>
          <p:nvPr/>
        </p:nvSpPr>
        <p:spPr>
          <a:xfrm>
            <a:off x="381000" y="2743200"/>
            <a:ext cx="8229600" cy="2286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       </a:t>
            </a:r>
            <a:r>
              <a:rPr lang="en-AU" sz="3400" dirty="0">
                <a:solidFill>
                  <a:schemeClr val="tx1"/>
                </a:solidFill>
              </a:rPr>
              <a:t>Random effects ANOVA:</a:t>
            </a:r>
          </a:p>
          <a:p>
            <a:pPr marL="0" indent="0" algn="ctr">
              <a:buNone/>
            </a:pPr>
            <a:r>
              <a:rPr lang="en-AU" sz="3400" dirty="0">
                <a:solidFill>
                  <a:schemeClr val="tx1"/>
                </a:solidFill>
              </a:rPr>
              <a:t>Variance of intercept = </a:t>
            </a:r>
            <a:r>
              <a:rPr lang="en-AU" sz="3400" dirty="0" err="1">
                <a:solidFill>
                  <a:schemeClr val="tx1"/>
                </a:solidFill>
              </a:rPr>
              <a:t>var</a:t>
            </a:r>
            <a:r>
              <a:rPr lang="en-AU" sz="3400" dirty="0">
                <a:solidFill>
                  <a:schemeClr val="tx1"/>
                </a:solidFill>
              </a:rPr>
              <a:t> (u</a:t>
            </a:r>
            <a:r>
              <a:rPr lang="en-AU" sz="3400" baseline="-25000" dirty="0">
                <a:solidFill>
                  <a:schemeClr val="tx1"/>
                </a:solidFill>
              </a:rPr>
              <a:t>0j</a:t>
            </a:r>
            <a:r>
              <a:rPr lang="en-AU" sz="3400" dirty="0">
                <a:solidFill>
                  <a:schemeClr val="tx1"/>
                </a:solidFill>
              </a:rPr>
              <a:t>) = 6.74</a:t>
            </a:r>
          </a:p>
          <a:p>
            <a:pPr marL="0" indent="0" algn="ctr">
              <a:buNone/>
            </a:pPr>
            <a:r>
              <a:rPr lang="en-AU" sz="3400" dirty="0">
                <a:solidFill>
                  <a:schemeClr val="tx1"/>
                </a:solidFill>
              </a:rPr>
              <a:t>Variance due to residual = 38.99</a:t>
            </a:r>
          </a:p>
          <a:p>
            <a:pPr marL="0" indent="0" algn="ctr">
              <a:buNone/>
            </a:pPr>
            <a:r>
              <a:rPr lang="en-AU" sz="3400" dirty="0">
                <a:solidFill>
                  <a:schemeClr val="tx1"/>
                </a:solidFill>
              </a:rPr>
              <a:t>Total variance = 6.74 + 38.99 = 45.73</a:t>
            </a:r>
          </a:p>
          <a:p>
            <a:pPr marL="0" indent="0" algn="ctr">
              <a:buNone/>
            </a:pPr>
            <a:r>
              <a:rPr lang="en-AU" sz="3400" dirty="0">
                <a:solidFill>
                  <a:schemeClr val="tx1"/>
                </a:solidFill>
              </a:rPr>
              <a:t>ICC = </a:t>
            </a:r>
            <a:r>
              <a:rPr lang="en-AU" sz="3400" dirty="0" err="1">
                <a:solidFill>
                  <a:schemeClr val="tx1"/>
                </a:solidFill>
              </a:rPr>
              <a:t>var</a:t>
            </a:r>
            <a:r>
              <a:rPr lang="en-AU" sz="3400" dirty="0">
                <a:solidFill>
                  <a:schemeClr val="tx1"/>
                </a:solidFill>
              </a:rPr>
              <a:t> (u</a:t>
            </a:r>
            <a:r>
              <a:rPr lang="en-AU" sz="3400" baseline="-25000" dirty="0">
                <a:solidFill>
                  <a:schemeClr val="tx1"/>
                </a:solidFill>
              </a:rPr>
              <a:t>0j</a:t>
            </a:r>
            <a:r>
              <a:rPr lang="en-AU" sz="3400" dirty="0">
                <a:solidFill>
                  <a:schemeClr val="tx1"/>
                </a:solidFill>
              </a:rPr>
              <a:t>) / total variance = 6.74 / 45.73 = 0.147</a:t>
            </a:r>
          </a:p>
          <a:p>
            <a:pPr marL="0" indent="0" algn="ctr">
              <a:buNone/>
            </a:pPr>
            <a:r>
              <a:rPr lang="en-AU" sz="3400" dirty="0">
                <a:solidFill>
                  <a:schemeClr val="tx1"/>
                </a:solidFill>
              </a:rPr>
              <a:t>So 14.7% of variance in test score is due to the group structure</a:t>
            </a:r>
            <a:endParaRPr lang="en-AU" dirty="0"/>
          </a:p>
        </p:txBody>
      </p:sp>
      <p:sp>
        <p:nvSpPr>
          <p:cNvPr id="7" name="TextBox 6"/>
          <p:cNvSpPr txBox="1"/>
          <p:nvPr/>
        </p:nvSpPr>
        <p:spPr>
          <a:xfrm>
            <a:off x="0" y="5288340"/>
            <a:ext cx="914400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AU" sz="2400" dirty="0"/>
              <a:t>The intercept variance is significant.  </a:t>
            </a:r>
          </a:p>
          <a:p>
            <a:r>
              <a:rPr lang="en-AU" sz="2400" dirty="0"/>
              <a:t>The ICC at 14.7% is greater than 5% (used as a rough cut-off value). </a:t>
            </a:r>
          </a:p>
          <a:p>
            <a:r>
              <a:rPr lang="en-AU" sz="2400" dirty="0"/>
              <a:t>So, the group structure is important to explaining test scores – this argues in favour of doing multilevel modelling.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Random intercept multilevel model</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4: Lecture 9</a:t>
            </a:r>
          </a:p>
        </p:txBody>
      </p:sp>
      <p:sp>
        <p:nvSpPr>
          <p:cNvPr id="2" name="TextBox 1"/>
          <p:cNvSpPr txBox="1"/>
          <p:nvPr/>
        </p:nvSpPr>
        <p:spPr>
          <a:xfrm>
            <a:off x="685800" y="4038600"/>
            <a:ext cx="4800600" cy="2677656"/>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Hierarchical Linear Models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Random intercept: The null model</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Random intercept with one predictor</a:t>
            </a:r>
          </a:p>
          <a:p>
            <a:pPr marL="342900" indent="-342900">
              <a:buFont typeface="Wingdings" pitchFamily="2" charset="2"/>
              <a:buChar char="q"/>
            </a:pPr>
            <a:endParaRPr lang="en-AU" sz="2400" dirty="0">
              <a:solidFill>
                <a:srgbClr val="00206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570894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Hierarchical Linear Models</a:t>
            </a:r>
            <a:br>
              <a:rPr lang="en-AU" dirty="0"/>
            </a:br>
            <a:r>
              <a:rPr lang="en-AU" dirty="0"/>
              <a:t>Multilevel models</a:t>
            </a:r>
          </a:p>
        </p:txBody>
      </p:sp>
      <p:sp>
        <p:nvSpPr>
          <p:cNvPr id="3" name="TextBox 2"/>
          <p:cNvSpPr txBox="1"/>
          <p:nvPr/>
        </p:nvSpPr>
        <p:spPr>
          <a:xfrm>
            <a:off x="762000" y="1295400"/>
            <a:ext cx="7315200" cy="55707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3600" dirty="0"/>
              <a:t>A two stage strategy to investigate variables at two levels of analysis.</a:t>
            </a:r>
          </a:p>
          <a:p>
            <a:endParaRPr lang="en-AU" sz="3600" dirty="0"/>
          </a:p>
          <a:p>
            <a:pPr marL="1028700" lvl="1" indent="-571500">
              <a:buFont typeface="+mj-lt"/>
              <a:buAutoNum type="romanLcPeriod"/>
            </a:pPr>
            <a:r>
              <a:rPr lang="en-US" sz="3200" dirty="0"/>
              <a:t>Level 1: relationships among level 1 variables estimated separately for each higher level (level 2) unit.</a:t>
            </a:r>
          </a:p>
          <a:p>
            <a:pPr marL="1028700" lvl="1" indent="-571500">
              <a:buAutoNum type="romanLcPeriod"/>
            </a:pPr>
            <a:endParaRPr lang="en-AU" sz="3200" dirty="0"/>
          </a:p>
          <a:p>
            <a:pPr marL="1028700" lvl="1" indent="-571500">
              <a:buFont typeface="+mj-lt"/>
              <a:buAutoNum type="romanLcPeriod"/>
            </a:pPr>
            <a:r>
              <a:rPr lang="en-US" sz="3200" dirty="0"/>
              <a:t>These relationships are then used as outcome variables for the variables at level 2.</a:t>
            </a:r>
            <a:endParaRPr lang="en-AU" sz="2000" dirty="0"/>
          </a:p>
          <a:p>
            <a:endParaRPr lang="en-AU"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Example</a:t>
            </a:r>
            <a:br>
              <a:rPr lang="en-AU" dirty="0"/>
            </a:br>
            <a:r>
              <a:rPr lang="en-AU" sz="2200" dirty="0"/>
              <a:t>(Heck et al, 2014)</a:t>
            </a:r>
            <a:endParaRPr lang="en-AU" dirty="0"/>
          </a:p>
        </p:txBody>
      </p:sp>
      <p:sp>
        <p:nvSpPr>
          <p:cNvPr id="3" name="Content Placeholder 2"/>
          <p:cNvSpPr>
            <a:spLocks noGrp="1"/>
          </p:cNvSpPr>
          <p:nvPr>
            <p:ph idx="1"/>
          </p:nvPr>
        </p:nvSpPr>
        <p:spPr/>
        <p:txBody>
          <a:bodyPr/>
          <a:lstStyle/>
          <a:p>
            <a:r>
              <a:rPr lang="en-AU" dirty="0"/>
              <a:t>Students nested within schools</a:t>
            </a:r>
          </a:p>
          <a:p>
            <a:r>
              <a:rPr lang="en-AU" dirty="0"/>
              <a:t>Dataset contains a number of variables including:</a:t>
            </a:r>
          </a:p>
          <a:p>
            <a:pPr lvl="1"/>
            <a:r>
              <a:rPr lang="en-AU" dirty="0"/>
              <a:t>Maths test score</a:t>
            </a:r>
          </a:p>
          <a:p>
            <a:pPr lvl="1"/>
            <a:r>
              <a:rPr lang="en-AU" dirty="0"/>
              <a:t>Student socio-economic status (a standardised continuous measure).</a:t>
            </a:r>
          </a:p>
          <a:p>
            <a:r>
              <a:rPr lang="en-AU" dirty="0"/>
              <a:t>Is SES associated with performance on the maths test?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pic>
        <p:nvPicPr>
          <p:cNvPr id="1026" name="Picture 2"/>
          <p:cNvPicPr>
            <a:picLocks noChangeAspect="1" noChangeArrowheads="1"/>
          </p:cNvPicPr>
          <p:nvPr/>
        </p:nvPicPr>
        <p:blipFill>
          <a:blip r:embed="rId2" cstate="print"/>
          <a:srcRect/>
          <a:stretch>
            <a:fillRect/>
          </a:stretch>
        </p:blipFill>
        <p:spPr bwMode="auto">
          <a:xfrm>
            <a:off x="2057400" y="1066800"/>
            <a:ext cx="5991225" cy="4800600"/>
          </a:xfrm>
          <a:prstGeom prst="rect">
            <a:avLst/>
          </a:prstGeom>
          <a:noFill/>
          <a:ln w="9525">
            <a:noFill/>
            <a:miter lim="800000"/>
            <a:headEnd/>
            <a:tailEnd/>
          </a:ln>
          <a:effectLst/>
        </p:spPr>
      </p:pic>
      <p:sp>
        <p:nvSpPr>
          <p:cNvPr id="6" name="TextBox 5"/>
          <p:cNvSpPr txBox="1"/>
          <p:nvPr/>
        </p:nvSpPr>
        <p:spPr>
          <a:xfrm>
            <a:off x="2438400" y="5867400"/>
            <a:ext cx="4959948"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2400" dirty="0"/>
              <a:t>Assumes the one model for all schools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class</a:t>
            </a:r>
          </a:p>
        </p:txBody>
      </p:sp>
      <p:pic>
        <p:nvPicPr>
          <p:cNvPr id="2050" name="Picture 2"/>
          <p:cNvPicPr>
            <a:picLocks noChangeAspect="1" noChangeArrowheads="1"/>
          </p:cNvPicPr>
          <p:nvPr/>
        </p:nvPicPr>
        <p:blipFill>
          <a:blip r:embed="rId2" cstate="print"/>
          <a:srcRect/>
          <a:stretch>
            <a:fillRect/>
          </a:stretch>
        </p:blipFill>
        <p:spPr bwMode="auto">
          <a:xfrm>
            <a:off x="2438400" y="1371600"/>
            <a:ext cx="5991225" cy="4800600"/>
          </a:xfrm>
          <a:prstGeom prst="rect">
            <a:avLst/>
          </a:prstGeom>
          <a:noFill/>
          <a:ln w="9525">
            <a:noFill/>
            <a:miter lim="800000"/>
            <a:headEnd/>
            <a:tailEnd/>
          </a:ln>
          <a:effectLst/>
        </p:spPr>
      </p:pic>
      <p:sp>
        <p:nvSpPr>
          <p:cNvPr id="5" name="TextBox 4"/>
          <p:cNvSpPr txBox="1"/>
          <p:nvPr/>
        </p:nvSpPr>
        <p:spPr>
          <a:xfrm>
            <a:off x="1600200" y="6172200"/>
            <a:ext cx="5857629"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AU" sz="2400" dirty="0"/>
              <a:t>Different linear models for 6 different schools</a:t>
            </a:r>
          </a:p>
        </p:txBody>
      </p:sp>
      <p:sp>
        <p:nvSpPr>
          <p:cNvPr id="6" name="Left Brace 5"/>
          <p:cNvSpPr/>
          <p:nvPr/>
        </p:nvSpPr>
        <p:spPr>
          <a:xfrm>
            <a:off x="1828800" y="2971800"/>
            <a:ext cx="990600" cy="2133600"/>
          </a:xfrm>
          <a:prstGeom prst="leftBrace">
            <a:avLst>
              <a:gd name="adj1" fmla="val 8333"/>
              <a:gd name="adj2" fmla="val 4955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TextBox 6"/>
          <p:cNvSpPr txBox="1"/>
          <p:nvPr/>
        </p:nvSpPr>
        <p:spPr>
          <a:xfrm>
            <a:off x="1" y="3048000"/>
            <a:ext cx="20574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solidFill>
                  <a:srgbClr val="FF0000"/>
                </a:solidFill>
              </a:rPr>
              <a:t>Different intercepts</a:t>
            </a:r>
            <a:r>
              <a:rPr lang="en-AU" dirty="0"/>
              <a:t>:</a:t>
            </a:r>
          </a:p>
          <a:p>
            <a:r>
              <a:rPr lang="en-AU" dirty="0"/>
              <a:t>Multilevel models assume that these intercepts are normally distributed around a mean value</a:t>
            </a:r>
          </a:p>
        </p:txBody>
      </p:sp>
      <p:sp>
        <p:nvSpPr>
          <p:cNvPr id="8" name="TextBox 7"/>
          <p:cNvSpPr txBox="1"/>
          <p:nvPr/>
        </p:nvSpPr>
        <p:spPr>
          <a:xfrm>
            <a:off x="3505200" y="2209800"/>
            <a:ext cx="1676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Different slopes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The right level?</a:t>
            </a:r>
          </a:p>
        </p:txBody>
      </p:sp>
      <p:sp>
        <p:nvSpPr>
          <p:cNvPr id="5" name="Content Placeholder 4"/>
          <p:cNvSpPr>
            <a:spLocks noGrp="1"/>
          </p:cNvSpPr>
          <p:nvPr>
            <p:ph idx="1"/>
          </p:nvPr>
        </p:nvSpPr>
        <p:spPr>
          <a:xfrm>
            <a:off x="381000" y="1981200"/>
            <a:ext cx="8229600" cy="4525963"/>
          </a:xfrm>
        </p:spPr>
        <p:txBody>
          <a:bodyPr>
            <a:noAutofit/>
          </a:bodyPr>
          <a:lstStyle/>
          <a:p>
            <a:pPr>
              <a:buNone/>
            </a:pPr>
            <a:r>
              <a:rPr lang="en-US" sz="2400" dirty="0"/>
              <a:t>Some of the history of </a:t>
            </a:r>
            <a:r>
              <a:rPr lang="en-US" sz="2400" b="1" i="1" dirty="0">
                <a:solidFill>
                  <a:srgbClr val="FF0000"/>
                </a:solidFill>
              </a:rPr>
              <a:t>Organizational climate</a:t>
            </a:r>
            <a:r>
              <a:rPr lang="en-US" sz="2400" i="1" dirty="0"/>
              <a:t>:</a:t>
            </a:r>
            <a:endParaRPr lang="en-AU" sz="2400" dirty="0"/>
          </a:p>
          <a:p>
            <a:r>
              <a:rPr lang="en-US" sz="2400" dirty="0"/>
              <a:t> James &amp; Jones (1974): distinguished between </a:t>
            </a:r>
            <a:r>
              <a:rPr lang="en-US" sz="2400" dirty="0">
                <a:solidFill>
                  <a:srgbClr val="FF0000"/>
                </a:solidFill>
              </a:rPr>
              <a:t>psychological</a:t>
            </a:r>
            <a:r>
              <a:rPr lang="en-US" sz="2400" dirty="0"/>
              <a:t> (at the individual level) and </a:t>
            </a:r>
            <a:r>
              <a:rPr lang="en-US" sz="2400" dirty="0">
                <a:solidFill>
                  <a:srgbClr val="FF0000"/>
                </a:solidFill>
              </a:rPr>
              <a:t>organizational climate</a:t>
            </a:r>
            <a:r>
              <a:rPr lang="en-US" sz="2400" dirty="0"/>
              <a:t> (organizational level)</a:t>
            </a:r>
            <a:endParaRPr lang="en-AU" sz="2400" dirty="0"/>
          </a:p>
          <a:p>
            <a:r>
              <a:rPr lang="en-US" sz="2400" dirty="0"/>
              <a:t> Subsequent methodological debates: </a:t>
            </a:r>
            <a:endParaRPr lang="en-AU" sz="2400" dirty="0"/>
          </a:p>
          <a:p>
            <a:pPr marL="450850" lvl="1" indent="6350">
              <a:buNone/>
            </a:pPr>
            <a:r>
              <a:rPr lang="en-US" sz="2000" dirty="0"/>
              <a:t>How to “aggregate” individual measures of </a:t>
            </a:r>
            <a:r>
              <a:rPr lang="en-US" sz="2000" i="1" dirty="0"/>
              <a:t>psychological climate</a:t>
            </a:r>
            <a:r>
              <a:rPr lang="en-US" sz="2000" dirty="0"/>
              <a:t> to measure </a:t>
            </a:r>
            <a:r>
              <a:rPr lang="en-US" sz="2000" i="1" dirty="0"/>
              <a:t>organizational climate</a:t>
            </a:r>
            <a:r>
              <a:rPr lang="en-US" sz="2000" dirty="0"/>
              <a:t>? Is such an aggregation a meaningful organizational collective or simply a statistical </a:t>
            </a:r>
            <a:r>
              <a:rPr lang="en-US" sz="2000" dirty="0" err="1"/>
              <a:t>artefact</a:t>
            </a:r>
            <a:r>
              <a:rPr lang="en-US" sz="2000" dirty="0"/>
              <a:t>?</a:t>
            </a:r>
            <a:endParaRPr lang="en-AU" sz="2000" dirty="0"/>
          </a:p>
          <a:p>
            <a:pPr lvl="2">
              <a:buNone/>
            </a:pPr>
            <a:r>
              <a:rPr lang="en-US" sz="2000" dirty="0"/>
              <a:t>Glick, 1985; </a:t>
            </a:r>
            <a:r>
              <a:rPr lang="en-US" sz="2000" dirty="0" err="1"/>
              <a:t>Jackofsky</a:t>
            </a:r>
            <a:r>
              <a:rPr lang="en-US" sz="2000" dirty="0"/>
              <a:t> &amp; Slocum, 1990; Payne, 1990</a:t>
            </a:r>
            <a:endParaRPr lang="en-AU" sz="2000" dirty="0"/>
          </a:p>
          <a:p>
            <a:r>
              <a:rPr lang="en-US" sz="2400" dirty="0"/>
              <a:t> The search for meaningful organizational collectives as a basis for justifying the collective climate construct.</a:t>
            </a:r>
            <a:endParaRPr lang="en-AU" sz="2400" dirty="0"/>
          </a:p>
          <a:p>
            <a:pPr lvl="1"/>
            <a:r>
              <a:rPr lang="en-AU" sz="2000" dirty="0"/>
              <a:t>C</a:t>
            </a:r>
            <a:r>
              <a:rPr lang="en-US" sz="2000" dirty="0" err="1"/>
              <a:t>ombination</a:t>
            </a:r>
            <a:r>
              <a:rPr lang="en-US" sz="2000" dirty="0"/>
              <a:t> of multi-levels, networks and shared knowledge.</a:t>
            </a:r>
            <a:r>
              <a:rPr lang="en-AU" sz="2000" dirty="0"/>
              <a:t> </a:t>
            </a:r>
            <a:r>
              <a:rPr lang="en-US" sz="2000" dirty="0"/>
              <a:t>Gonzalez-Roma, 1999; Young &amp; Parker, 1999.</a:t>
            </a:r>
            <a:endParaRPr lang="en-AU" sz="2000" dirty="0"/>
          </a:p>
          <a:p>
            <a:pPr>
              <a:buNone/>
            </a:pPr>
            <a:endParaRPr lang="en-AU" sz="2400" dirty="0"/>
          </a:p>
        </p:txBody>
      </p:sp>
      <p:sp>
        <p:nvSpPr>
          <p:cNvPr id="6" name="TextBox 5"/>
          <p:cNvSpPr txBox="1"/>
          <p:nvPr/>
        </p:nvSpPr>
        <p:spPr>
          <a:xfrm>
            <a:off x="0" y="990600"/>
            <a:ext cx="9144000" cy="83099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dirty="0"/>
              <a:t>For example: Constructs in organizational psychology: </a:t>
            </a:r>
          </a:p>
          <a:p>
            <a:pPr algn="ctr"/>
            <a:r>
              <a:rPr lang="en-US" sz="2400" dirty="0"/>
              <a:t>Are they properties of individuals or properties of the organization?</a:t>
            </a:r>
            <a:endParaRPr lang="en-AU"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with one Level 1 predictor</a:t>
            </a:r>
          </a:p>
        </p:txBody>
      </p:sp>
      <p:sp>
        <p:nvSpPr>
          <p:cNvPr id="4" name="TextBox 3"/>
          <p:cNvSpPr txBox="1"/>
          <p:nvPr/>
        </p:nvSpPr>
        <p:spPr>
          <a:xfrm>
            <a:off x="304800" y="2971800"/>
            <a:ext cx="6242093" cy="181588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a:t>
            </a:r>
            <a:r>
              <a:rPr lang="en-AU" sz="2800" dirty="0"/>
              <a:t> (SES)</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u</a:t>
            </a:r>
            <a:r>
              <a:rPr lang="en-AU" sz="2800" baseline="-25000" dirty="0"/>
              <a:t>0j </a:t>
            </a:r>
          </a:p>
          <a:p>
            <a:r>
              <a:rPr lang="en-AU" sz="2800" dirty="0"/>
              <a:t>			 </a:t>
            </a:r>
            <a:r>
              <a:rPr lang="el-GR" sz="2800" dirty="0"/>
              <a:t> β</a:t>
            </a:r>
            <a:r>
              <a:rPr lang="en-AU" sz="2800" baseline="-25000" dirty="0"/>
              <a:t>1 </a:t>
            </a:r>
            <a:r>
              <a:rPr lang="en-AU" sz="2800" dirty="0"/>
              <a:t>= </a:t>
            </a:r>
            <a:r>
              <a:rPr lang="el-GR" sz="2800" dirty="0"/>
              <a:t>γ</a:t>
            </a:r>
            <a:r>
              <a:rPr lang="en-AU" sz="2800" baseline="-25000" dirty="0"/>
              <a:t>10</a:t>
            </a:r>
            <a:r>
              <a:rPr lang="en-AU" sz="2800" dirty="0"/>
              <a:t> </a:t>
            </a:r>
          </a:p>
          <a:p>
            <a:r>
              <a:rPr lang="en-AU" sz="2800" dirty="0"/>
              <a:t>So that  </a:t>
            </a:r>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10</a:t>
            </a:r>
            <a:r>
              <a:rPr lang="en-AU" sz="2800" dirty="0"/>
              <a:t> (SES)</a:t>
            </a:r>
            <a:r>
              <a:rPr lang="en-AU" sz="2800" i="1" baseline="-25000" dirty="0"/>
              <a:t> </a:t>
            </a:r>
            <a:r>
              <a:rPr lang="en-AU" sz="2800" i="1" baseline="-25000" dirty="0" err="1"/>
              <a:t>ij</a:t>
            </a:r>
            <a:r>
              <a:rPr lang="en-AU" sz="2800" dirty="0"/>
              <a:t> + u</a:t>
            </a:r>
            <a:r>
              <a:rPr lang="en-AU" sz="2800" baseline="-25000" dirty="0"/>
              <a:t>0j </a:t>
            </a:r>
            <a:r>
              <a:rPr lang="en-AU" sz="2800" dirty="0"/>
              <a:t>+ </a:t>
            </a:r>
            <a:r>
              <a:rPr lang="en-AU" sz="2800" i="1" dirty="0" err="1"/>
              <a:t>ε</a:t>
            </a:r>
            <a:r>
              <a:rPr lang="en-AU" sz="2800" i="1" baseline="-25000" dirty="0" err="1"/>
              <a:t>ij</a:t>
            </a:r>
            <a:endParaRPr lang="en-AU" dirty="0"/>
          </a:p>
        </p:txBody>
      </p:sp>
      <p:sp>
        <p:nvSpPr>
          <p:cNvPr id="5" name="TextBox 4"/>
          <p:cNvSpPr txBox="1"/>
          <p:nvPr/>
        </p:nvSpPr>
        <p:spPr>
          <a:xfrm>
            <a:off x="609600" y="1371600"/>
            <a:ext cx="769620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2800" dirty="0"/>
              <a:t>Random intercept model treats the intercepts as random but has a fixed effect for slope.</a:t>
            </a:r>
          </a:p>
        </p:txBody>
      </p:sp>
      <p:sp>
        <p:nvSpPr>
          <p:cNvPr id="6" name="TextBox 5"/>
          <p:cNvSpPr txBox="1"/>
          <p:nvPr/>
        </p:nvSpPr>
        <p:spPr>
          <a:xfrm>
            <a:off x="914400" y="5417403"/>
            <a:ext cx="7467600" cy="83099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400" dirty="0"/>
              <a:t>Notice that if we ignore the predictor SES (</a:t>
            </a:r>
            <a:r>
              <a:rPr lang="en-AU" sz="2400" dirty="0" err="1"/>
              <a:t>ie</a:t>
            </a:r>
            <a:r>
              <a:rPr lang="en-AU" sz="2400" dirty="0"/>
              <a:t> set </a:t>
            </a:r>
            <a:r>
              <a:rPr lang="el-GR" sz="2400" dirty="0"/>
              <a:t>γ</a:t>
            </a:r>
            <a:r>
              <a:rPr lang="en-AU" sz="2400" baseline="-25000" dirty="0"/>
              <a:t>10 </a:t>
            </a:r>
            <a:r>
              <a:rPr lang="en-AU" sz="2400" dirty="0"/>
              <a:t>= 0), then we have the random effects ANOVA – </a:t>
            </a:r>
            <a:r>
              <a:rPr lang="en-AU" sz="2400" dirty="0">
                <a:solidFill>
                  <a:srgbClr val="FFC000"/>
                </a:solidFill>
              </a:rPr>
              <a:t>the null model</a:t>
            </a:r>
          </a:p>
        </p:txBody>
      </p:sp>
      <p:sp>
        <p:nvSpPr>
          <p:cNvPr id="7" name="TextBox 6"/>
          <p:cNvSpPr txBox="1"/>
          <p:nvPr/>
        </p:nvSpPr>
        <p:spPr>
          <a:xfrm>
            <a:off x="6629400" y="3505200"/>
            <a:ext cx="18732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Random intercept</a:t>
            </a:r>
          </a:p>
        </p:txBody>
      </p:sp>
      <p:sp>
        <p:nvSpPr>
          <p:cNvPr id="8" name="TextBox 7"/>
          <p:cNvSpPr txBox="1"/>
          <p:nvPr/>
        </p:nvSpPr>
        <p:spPr>
          <a:xfrm>
            <a:off x="6629400" y="3974068"/>
            <a:ext cx="12285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Fixed slope</a:t>
            </a:r>
          </a:p>
        </p:txBody>
      </p:sp>
      <p:cxnSp>
        <p:nvCxnSpPr>
          <p:cNvPr id="10" name="Straight Arrow Connector 9"/>
          <p:cNvCxnSpPr/>
          <p:nvPr/>
        </p:nvCxnSpPr>
        <p:spPr>
          <a:xfrm flipH="1" flipV="1">
            <a:off x="5029200" y="3657600"/>
            <a:ext cx="16002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4114800"/>
            <a:ext cx="2209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Variance components for null model</a:t>
            </a:r>
          </a:p>
        </p:txBody>
      </p:sp>
      <p:pic>
        <p:nvPicPr>
          <p:cNvPr id="1026" name="Picture 2"/>
          <p:cNvPicPr>
            <a:picLocks noChangeAspect="1" noChangeArrowheads="1"/>
          </p:cNvPicPr>
          <p:nvPr/>
        </p:nvPicPr>
        <p:blipFill>
          <a:blip r:embed="rId2" cstate="print"/>
          <a:srcRect/>
          <a:stretch>
            <a:fillRect/>
          </a:stretch>
        </p:blipFill>
        <p:spPr bwMode="auto">
          <a:xfrm>
            <a:off x="457200" y="1295400"/>
            <a:ext cx="7046858" cy="133350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1027" name="Picture 3"/>
          <p:cNvPicPr>
            <a:picLocks noChangeAspect="1" noChangeArrowheads="1"/>
          </p:cNvPicPr>
          <p:nvPr/>
        </p:nvPicPr>
        <p:blipFill>
          <a:blip r:embed="rId3" cstate="print"/>
          <a:srcRect/>
          <a:stretch>
            <a:fillRect/>
          </a:stretch>
        </p:blipFill>
        <p:spPr bwMode="auto">
          <a:xfrm>
            <a:off x="533400" y="3200400"/>
            <a:ext cx="5137392" cy="17526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6" name="TextBox 5"/>
          <p:cNvSpPr txBox="1"/>
          <p:nvPr/>
        </p:nvSpPr>
        <p:spPr>
          <a:xfrm>
            <a:off x="3505200" y="5181600"/>
            <a:ext cx="2056973"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3200" dirty="0"/>
              <a:t>ICC = 0.138</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038600" y="1676400"/>
            <a:ext cx="4314825" cy="433387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Predicting </a:t>
            </a:r>
            <a:r>
              <a:rPr lang="en-AU" i="1" dirty="0"/>
              <a:t>math </a:t>
            </a:r>
            <a:r>
              <a:rPr lang="en-AU" dirty="0"/>
              <a:t>from </a:t>
            </a:r>
            <a:r>
              <a:rPr lang="en-AU" i="1" dirty="0" err="1"/>
              <a:t>ses</a:t>
            </a:r>
            <a:endParaRPr lang="en-AU" dirty="0"/>
          </a:p>
        </p:txBody>
      </p:sp>
      <p:sp>
        <p:nvSpPr>
          <p:cNvPr id="3" name="TextBox 2"/>
          <p:cNvSpPr txBox="1"/>
          <p:nvPr/>
        </p:nvSpPr>
        <p:spPr>
          <a:xfrm>
            <a:off x="4477851" y="1143000"/>
            <a:ext cx="4666149"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AU" sz="2400" dirty="0" err="1"/>
              <a:t>Analyze</a:t>
            </a:r>
            <a:r>
              <a:rPr lang="en-AU" sz="2400" dirty="0"/>
              <a:t> -&gt; Mixed Models -&gt; Linear...</a:t>
            </a:r>
          </a:p>
        </p:txBody>
      </p:sp>
      <p:sp>
        <p:nvSpPr>
          <p:cNvPr id="5" name="TextBox 4"/>
          <p:cNvSpPr txBox="1"/>
          <p:nvPr/>
        </p:nvSpPr>
        <p:spPr>
          <a:xfrm>
            <a:off x="7924800" y="3352800"/>
            <a:ext cx="121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Cases grouped within school</a:t>
            </a:r>
          </a:p>
        </p:txBody>
      </p:sp>
      <p:cxnSp>
        <p:nvCxnSpPr>
          <p:cNvPr id="6" name="Straight Arrow Connector 5"/>
          <p:cNvCxnSpPr>
            <a:stCxn id="5" idx="1"/>
          </p:cNvCxnSpPr>
          <p:nvPr/>
        </p:nvCxnSpPr>
        <p:spPr>
          <a:xfrm flipH="1" flipV="1">
            <a:off x="7239000" y="3657601"/>
            <a:ext cx="685800" cy="2953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srcRect t="12876" r="77498" b="41138"/>
          <a:stretch>
            <a:fillRect/>
          </a:stretch>
        </p:blipFill>
        <p:spPr bwMode="auto">
          <a:xfrm>
            <a:off x="152400" y="1752600"/>
            <a:ext cx="3429000" cy="3810000"/>
          </a:xfrm>
          <a:prstGeom prst="rect">
            <a:avLst/>
          </a:prstGeom>
          <a:noFill/>
          <a:ln w="9525">
            <a:noFill/>
            <a:miter lim="800000"/>
            <a:headEnd/>
            <a:tailEnd/>
          </a:ln>
        </p:spPr>
      </p:pic>
      <p:sp>
        <p:nvSpPr>
          <p:cNvPr id="9" name="TextBox 8"/>
          <p:cNvSpPr txBox="1"/>
          <p:nvPr/>
        </p:nvSpPr>
        <p:spPr>
          <a:xfrm>
            <a:off x="228600" y="5715000"/>
            <a:ext cx="3505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000" i="1" dirty="0" err="1"/>
              <a:t>schcode</a:t>
            </a:r>
            <a:r>
              <a:rPr lang="en-AU" sz="2000" dirty="0"/>
              <a:t> is the code number for each school</a:t>
            </a:r>
          </a:p>
        </p:txBody>
      </p:sp>
      <p:sp>
        <p:nvSpPr>
          <p:cNvPr id="10" name="Oval 9"/>
          <p:cNvSpPr/>
          <p:nvPr/>
        </p:nvSpPr>
        <p:spPr>
          <a:xfrm>
            <a:off x="4343400" y="5486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Predicting </a:t>
            </a:r>
            <a:r>
              <a:rPr lang="en-AU" i="1" dirty="0"/>
              <a:t>math </a:t>
            </a:r>
            <a:r>
              <a:rPr lang="en-AU" dirty="0"/>
              <a:t>from </a:t>
            </a:r>
            <a:r>
              <a:rPr lang="en-AU" i="1" dirty="0" err="1"/>
              <a:t>ses</a:t>
            </a:r>
            <a:endParaRPr lang="en-AU" dirty="0"/>
          </a:p>
        </p:txBody>
      </p:sp>
      <p:pic>
        <p:nvPicPr>
          <p:cNvPr id="3075" name="Picture 3"/>
          <p:cNvPicPr>
            <a:picLocks noChangeAspect="1" noChangeArrowheads="1"/>
          </p:cNvPicPr>
          <p:nvPr/>
        </p:nvPicPr>
        <p:blipFill>
          <a:blip r:embed="rId2" cstate="print"/>
          <a:srcRect/>
          <a:stretch>
            <a:fillRect/>
          </a:stretch>
        </p:blipFill>
        <p:spPr bwMode="auto">
          <a:xfrm>
            <a:off x="533400" y="1600200"/>
            <a:ext cx="5391150" cy="3669606"/>
          </a:xfrm>
          <a:prstGeom prst="rect">
            <a:avLst/>
          </a:prstGeom>
          <a:noFill/>
          <a:ln w="9525">
            <a:noFill/>
            <a:miter lim="800000"/>
            <a:headEnd/>
            <a:tailEnd/>
          </a:ln>
        </p:spPr>
      </p:pic>
      <p:sp>
        <p:nvSpPr>
          <p:cNvPr id="11" name="TextBox 10"/>
          <p:cNvSpPr txBox="1"/>
          <p:nvPr/>
        </p:nvSpPr>
        <p:spPr>
          <a:xfrm>
            <a:off x="6172200" y="2209800"/>
            <a:ext cx="217476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2400" dirty="0"/>
              <a:t>Predicting </a:t>
            </a:r>
            <a:r>
              <a:rPr lang="en-AU" sz="2400" i="1" dirty="0"/>
              <a:t>math</a:t>
            </a:r>
            <a:endParaRPr lang="en-AU" sz="2400" dirty="0"/>
          </a:p>
        </p:txBody>
      </p:sp>
      <p:sp>
        <p:nvSpPr>
          <p:cNvPr id="12" name="TextBox 11"/>
          <p:cNvSpPr txBox="1"/>
          <p:nvPr/>
        </p:nvSpPr>
        <p:spPr>
          <a:xfrm>
            <a:off x="6553200" y="3657600"/>
            <a:ext cx="1284391"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2400" dirty="0"/>
              <a:t>from </a:t>
            </a:r>
            <a:r>
              <a:rPr lang="en-AU" sz="2400" i="1" dirty="0"/>
              <a:t>SES</a:t>
            </a:r>
          </a:p>
        </p:txBody>
      </p:sp>
      <p:cxnSp>
        <p:nvCxnSpPr>
          <p:cNvPr id="13" name="Straight Arrow Connector 12"/>
          <p:cNvCxnSpPr/>
          <p:nvPr/>
        </p:nvCxnSpPr>
        <p:spPr>
          <a:xfrm flipH="1" flipV="1">
            <a:off x="4572000" y="2362200"/>
            <a:ext cx="16002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3798332"/>
            <a:ext cx="2209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Predicting </a:t>
            </a:r>
            <a:r>
              <a:rPr lang="en-AU" i="1" dirty="0"/>
              <a:t>math </a:t>
            </a:r>
            <a:r>
              <a:rPr lang="en-AU" dirty="0"/>
              <a:t>from </a:t>
            </a:r>
            <a:r>
              <a:rPr lang="en-AU" i="1" dirty="0" err="1"/>
              <a:t>ses</a:t>
            </a:r>
            <a:endParaRPr lang="en-AU" dirty="0"/>
          </a:p>
        </p:txBody>
      </p:sp>
      <p:pic>
        <p:nvPicPr>
          <p:cNvPr id="3075" name="Picture 3"/>
          <p:cNvPicPr>
            <a:picLocks noChangeAspect="1" noChangeArrowheads="1"/>
          </p:cNvPicPr>
          <p:nvPr/>
        </p:nvPicPr>
        <p:blipFill>
          <a:blip r:embed="rId2" cstate="print"/>
          <a:srcRect/>
          <a:stretch>
            <a:fillRect/>
          </a:stretch>
        </p:blipFill>
        <p:spPr bwMode="auto">
          <a:xfrm>
            <a:off x="228600" y="1143000"/>
            <a:ext cx="4589874" cy="31242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2895600" y="2209800"/>
            <a:ext cx="5867400" cy="4400550"/>
          </a:xfrm>
          <a:prstGeom prst="rect">
            <a:avLst/>
          </a:prstGeom>
          <a:noFill/>
          <a:ln w="9525">
            <a:noFill/>
            <a:miter lim="800000"/>
            <a:headEnd/>
            <a:tailEnd/>
          </a:ln>
        </p:spPr>
      </p:pic>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86400" y="3352800"/>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419600" y="3962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152400" y="4800600"/>
            <a:ext cx="3774046" cy="52322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AU" sz="2800" dirty="0"/>
              <a:t>SES is a fixed Main effect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228600" y="1143000"/>
            <a:ext cx="4589874" cy="312420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4211788" y="2438400"/>
            <a:ext cx="4760761" cy="4419599"/>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Predicting </a:t>
            </a:r>
            <a:r>
              <a:rPr lang="en-AU" i="1" dirty="0"/>
              <a:t>math </a:t>
            </a:r>
            <a:r>
              <a:rPr lang="en-AU" dirty="0"/>
              <a:t>from </a:t>
            </a:r>
            <a:r>
              <a:rPr lang="en-AU" i="1" dirty="0" err="1"/>
              <a:t>ses</a:t>
            </a:r>
            <a:endParaRPr lang="en-AU" dirty="0"/>
          </a:p>
        </p:txBody>
      </p:sp>
      <p:cxnSp>
        <p:nvCxnSpPr>
          <p:cNvPr id="10" name="Straight Arrow Connector 9"/>
          <p:cNvCxnSpPr/>
          <p:nvPr/>
        </p:nvCxnSpPr>
        <p:spPr>
          <a:xfrm>
            <a:off x="4495800" y="19050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858000" y="3276600"/>
            <a:ext cx="914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486400" y="28956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838200" y="3276600"/>
            <a:ext cx="350520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Stick with variance components</a:t>
            </a:r>
          </a:p>
        </p:txBody>
      </p:sp>
      <p:sp>
        <p:nvSpPr>
          <p:cNvPr id="11" name="TextBox 10"/>
          <p:cNvSpPr txBox="1"/>
          <p:nvPr/>
        </p:nvSpPr>
        <p:spPr>
          <a:xfrm>
            <a:off x="838200" y="4343400"/>
            <a:ext cx="35052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AU" sz="2800" dirty="0"/>
              <a:t>Include an intercept</a:t>
            </a:r>
          </a:p>
        </p:txBody>
      </p:sp>
      <p:sp>
        <p:nvSpPr>
          <p:cNvPr id="12" name="Oval 11"/>
          <p:cNvSpPr/>
          <p:nvPr/>
        </p:nvSpPr>
        <p:spPr>
          <a:xfrm>
            <a:off x="5943600" y="5486400"/>
            <a:ext cx="914400" cy="4572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838200" y="5334000"/>
            <a:ext cx="3505200"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i="1" dirty="0" err="1"/>
              <a:t>schcode</a:t>
            </a:r>
            <a:r>
              <a:rPr lang="en-AU" sz="2800" i="1" dirty="0"/>
              <a:t> </a:t>
            </a:r>
            <a:r>
              <a:rPr lang="en-AU" sz="2800" dirty="0"/>
              <a:t>is the grouping variable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5486400" y="2895600"/>
            <a:ext cx="2543175" cy="33718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28600" y="1143000"/>
            <a:ext cx="4589874" cy="31242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Predicting </a:t>
            </a:r>
            <a:r>
              <a:rPr lang="en-AU" i="1" dirty="0"/>
              <a:t>math </a:t>
            </a:r>
            <a:r>
              <a:rPr lang="en-AU" dirty="0"/>
              <a:t>from </a:t>
            </a:r>
            <a:r>
              <a:rPr lang="en-AU" i="1" dirty="0" err="1"/>
              <a:t>ses</a:t>
            </a:r>
            <a:endParaRPr lang="en-AU" dirty="0"/>
          </a:p>
        </p:txBody>
      </p:sp>
      <p:cxnSp>
        <p:nvCxnSpPr>
          <p:cNvPr id="10" name="Straight Arrow Connector 9"/>
          <p:cNvCxnSpPr/>
          <p:nvPr/>
        </p:nvCxnSpPr>
        <p:spPr>
          <a:xfrm flipV="1">
            <a:off x="4419600" y="2057400"/>
            <a:ext cx="1371600" cy="76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38800" y="4724400"/>
            <a:ext cx="2057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562600" y="40386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5791200" y="1371600"/>
            <a:ext cx="33528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Check that restricted maximum likelihood is used</a:t>
            </a:r>
          </a:p>
        </p:txBody>
      </p:sp>
      <p:sp>
        <p:nvSpPr>
          <p:cNvPr id="13" name="TextBox 12"/>
          <p:cNvSpPr txBox="1"/>
          <p:nvPr/>
        </p:nvSpPr>
        <p:spPr>
          <a:xfrm>
            <a:off x="1905000" y="4572000"/>
            <a:ext cx="3505200"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dirty="0"/>
              <a:t>Select at least these statistics</a:t>
            </a:r>
          </a:p>
        </p:txBody>
      </p:sp>
      <p:cxnSp>
        <p:nvCxnSpPr>
          <p:cNvPr id="18" name="Straight Arrow Connector 17"/>
          <p:cNvCxnSpPr/>
          <p:nvPr/>
        </p:nvCxnSpPr>
        <p:spPr>
          <a:xfrm>
            <a:off x="4495800" y="2438400"/>
            <a:ext cx="10668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pic>
        <p:nvPicPr>
          <p:cNvPr id="7170" name="Picture 2"/>
          <p:cNvPicPr>
            <a:picLocks noChangeAspect="1" noChangeArrowheads="1"/>
          </p:cNvPicPr>
          <p:nvPr/>
        </p:nvPicPr>
        <p:blipFill>
          <a:blip r:embed="rId2" cstate="print"/>
          <a:srcRect/>
          <a:stretch>
            <a:fillRect/>
          </a:stretch>
        </p:blipFill>
        <p:spPr bwMode="auto">
          <a:xfrm>
            <a:off x="1219200" y="1066800"/>
            <a:ext cx="6457621" cy="3036888"/>
          </a:xfrm>
          <a:prstGeom prst="rect">
            <a:avLst/>
          </a:prstGeom>
          <a:noFill/>
          <a:ln w="9525">
            <a:noFill/>
            <a:miter lim="800000"/>
            <a:headEnd/>
            <a:tailEnd/>
          </a:ln>
          <a:effectLst/>
        </p:spPr>
      </p:pic>
      <p:sp>
        <p:nvSpPr>
          <p:cNvPr id="4" name="TextBox 3"/>
          <p:cNvSpPr txBox="1"/>
          <p:nvPr/>
        </p:nvSpPr>
        <p:spPr>
          <a:xfrm>
            <a:off x="685800" y="4114800"/>
            <a:ext cx="8153400" cy="23698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Two fixed effects (the fixed intercept </a:t>
            </a:r>
            <a:r>
              <a:rPr lang="el-GR" sz="2400" dirty="0"/>
              <a:t>γ</a:t>
            </a:r>
            <a:r>
              <a:rPr lang="en-AU" sz="2400" baseline="-25000" dirty="0"/>
              <a:t>00</a:t>
            </a:r>
            <a:r>
              <a:rPr lang="en-AU" sz="2400" dirty="0"/>
              <a:t> and fixed slope for </a:t>
            </a:r>
            <a:r>
              <a:rPr lang="en-AU" sz="2400" i="1" dirty="0" err="1"/>
              <a:t>ses</a:t>
            </a:r>
            <a:r>
              <a:rPr lang="en-AU" sz="2400" dirty="0"/>
              <a:t>)</a:t>
            </a:r>
          </a:p>
          <a:p>
            <a:pPr lvl="1"/>
            <a:r>
              <a:rPr lang="en-AU" sz="2400" dirty="0"/>
              <a:t>One random effect (the variance of the intercept u</a:t>
            </a:r>
            <a:r>
              <a:rPr lang="en-AU" sz="2400" baseline="-25000" dirty="0"/>
              <a:t>0j</a:t>
            </a:r>
            <a:r>
              <a:rPr lang="en-AU" sz="2400" dirty="0"/>
              <a:t>)</a:t>
            </a:r>
          </a:p>
          <a:p>
            <a:pPr lvl="1"/>
            <a:r>
              <a:rPr lang="en-AU" sz="2400" dirty="0"/>
              <a:t>One residual effect </a:t>
            </a:r>
          </a:p>
          <a:p>
            <a:pPr lvl="2"/>
            <a:r>
              <a:rPr lang="en-AU" sz="2400" dirty="0"/>
              <a:t>Four parameters: </a:t>
            </a:r>
            <a:r>
              <a:rPr lang="en-AU" sz="2400" i="1" dirty="0" err="1"/>
              <a:t>Y</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(SES)</a:t>
            </a:r>
            <a:r>
              <a:rPr lang="en-AU" sz="2400" i="1" baseline="-25000" dirty="0"/>
              <a:t> </a:t>
            </a:r>
            <a:r>
              <a:rPr lang="en-AU" sz="2400" i="1" baseline="-25000" dirty="0" err="1"/>
              <a:t>ij</a:t>
            </a:r>
            <a:r>
              <a:rPr lang="en-AU" sz="2400" dirty="0"/>
              <a:t> + u</a:t>
            </a:r>
            <a:r>
              <a:rPr lang="en-AU" sz="2400" baseline="-25000" dirty="0"/>
              <a:t>0j </a:t>
            </a:r>
            <a:r>
              <a:rPr lang="en-AU" sz="2400" dirty="0"/>
              <a:t>+ </a:t>
            </a:r>
            <a:r>
              <a:rPr lang="en-AU" sz="2400" i="1" dirty="0" err="1"/>
              <a:t>ε</a:t>
            </a:r>
            <a:r>
              <a:rPr lang="en-AU" sz="2400" i="1" baseline="-25000" dirty="0" err="1"/>
              <a:t>ij</a:t>
            </a:r>
            <a:endParaRPr lang="en-AU"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3124200"/>
            <a:ext cx="81534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Estimate for fixed intercept </a:t>
            </a:r>
            <a:r>
              <a:rPr lang="el-GR" sz="2400" dirty="0"/>
              <a:t>γ</a:t>
            </a:r>
            <a:r>
              <a:rPr lang="en-AU" sz="2400" baseline="-25000" dirty="0"/>
              <a:t>00</a:t>
            </a:r>
            <a:r>
              <a:rPr lang="en-AU" sz="2400" dirty="0"/>
              <a:t> = 57.60</a:t>
            </a:r>
          </a:p>
          <a:p>
            <a:pPr lvl="1"/>
            <a:r>
              <a:rPr lang="en-AU" sz="2400" dirty="0"/>
              <a:t>Estimate for slope of </a:t>
            </a:r>
            <a:r>
              <a:rPr lang="en-AU" sz="2400" dirty="0" err="1"/>
              <a:t>ses</a:t>
            </a:r>
            <a:r>
              <a:rPr lang="en-AU" sz="2400" dirty="0"/>
              <a:t>, </a:t>
            </a:r>
            <a:r>
              <a:rPr lang="el-GR" sz="2400" dirty="0"/>
              <a:t>γ</a:t>
            </a:r>
            <a:r>
              <a:rPr lang="en-AU" sz="2400" baseline="-25000" dirty="0"/>
              <a:t>10</a:t>
            </a:r>
            <a:r>
              <a:rPr lang="en-AU" sz="2400" dirty="0"/>
              <a:t> = 3.87</a:t>
            </a:r>
          </a:p>
          <a:p>
            <a:pPr lvl="1"/>
            <a:r>
              <a:rPr lang="en-AU" sz="2400" dirty="0"/>
              <a:t>Both are significant.</a:t>
            </a:r>
          </a:p>
          <a:p>
            <a:pPr lvl="1"/>
            <a:endParaRPr lang="en-AU" sz="2400" dirty="0"/>
          </a:p>
          <a:p>
            <a:pPr lvl="2"/>
            <a:r>
              <a:rPr lang="en-AU" sz="2400" dirty="0"/>
              <a:t>Four parameters: </a:t>
            </a:r>
            <a:r>
              <a:rPr lang="en-AU" sz="2400" i="1" dirty="0" err="1"/>
              <a:t>Y</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(SES)</a:t>
            </a:r>
            <a:r>
              <a:rPr lang="en-AU" sz="2400" i="1" baseline="-25000" dirty="0"/>
              <a:t> </a:t>
            </a:r>
            <a:r>
              <a:rPr lang="en-AU" sz="2400" i="1" baseline="-25000" dirty="0" err="1"/>
              <a:t>ij</a:t>
            </a:r>
            <a:r>
              <a:rPr lang="en-AU" sz="2400" dirty="0"/>
              <a:t> + u</a:t>
            </a:r>
            <a:r>
              <a:rPr lang="en-AU" sz="2400" baseline="-25000" dirty="0"/>
              <a:t>0j </a:t>
            </a:r>
            <a:r>
              <a:rPr lang="en-AU" sz="2400" dirty="0"/>
              <a:t>+ </a:t>
            </a:r>
            <a:r>
              <a:rPr lang="en-AU" sz="2400" i="1" dirty="0" err="1"/>
              <a:t>ε</a:t>
            </a:r>
            <a:r>
              <a:rPr lang="en-AU" sz="2400" i="1" baseline="-25000" dirty="0" err="1"/>
              <a:t>ij</a:t>
            </a:r>
            <a:endParaRPr lang="en-AU" sz="2400" dirty="0"/>
          </a:p>
        </p:txBody>
      </p:sp>
      <p:pic>
        <p:nvPicPr>
          <p:cNvPr id="8194" name="Picture 2"/>
          <p:cNvPicPr>
            <a:picLocks noChangeAspect="1" noChangeArrowheads="1"/>
          </p:cNvPicPr>
          <p:nvPr/>
        </p:nvPicPr>
        <p:blipFill>
          <a:blip r:embed="rId2" cstate="print"/>
          <a:srcRect/>
          <a:stretch>
            <a:fillRect/>
          </a:stretch>
        </p:blipFill>
        <p:spPr bwMode="auto">
          <a:xfrm>
            <a:off x="1219200" y="1371600"/>
            <a:ext cx="6755583" cy="1489075"/>
          </a:xfrm>
          <a:prstGeom prst="rect">
            <a:avLst/>
          </a:prstGeom>
          <a:noFill/>
          <a:ln w="9525">
            <a:noFill/>
            <a:miter lim="800000"/>
            <a:headEnd/>
            <a:tailEnd/>
          </a:ln>
          <a:effectLst/>
        </p:spPr>
      </p:pic>
      <p:sp>
        <p:nvSpPr>
          <p:cNvPr id="5" name="TextBox 4"/>
          <p:cNvSpPr txBox="1"/>
          <p:nvPr/>
        </p:nvSpPr>
        <p:spPr>
          <a:xfrm>
            <a:off x="6324600" y="3505200"/>
            <a:ext cx="28194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400" dirty="0"/>
              <a:t>Significant positive slope for </a:t>
            </a:r>
            <a:r>
              <a:rPr lang="en-AU" sz="2400" i="1" dirty="0" err="1"/>
              <a:t>ses</a:t>
            </a:r>
            <a:r>
              <a:rPr lang="en-AU" sz="2400" dirty="0"/>
              <a:t> predicting </a:t>
            </a:r>
            <a:r>
              <a:rPr lang="en-AU" sz="2400" i="1" dirty="0"/>
              <a:t>math</a:t>
            </a:r>
          </a:p>
        </p:txBody>
      </p:sp>
      <p:cxnSp>
        <p:nvCxnSpPr>
          <p:cNvPr id="7" name="Straight Arrow Connector 6"/>
          <p:cNvCxnSpPr>
            <a:stCxn id="5" idx="1"/>
          </p:cNvCxnSpPr>
          <p:nvPr/>
        </p:nvCxnSpPr>
        <p:spPr>
          <a:xfrm flipH="1">
            <a:off x="4876800" y="4105365"/>
            <a:ext cx="1447800" cy="94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609600" y="3124200"/>
            <a:ext cx="8153400"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Variance:</a:t>
            </a:r>
            <a:endParaRPr lang="en-AU" sz="2400" dirty="0"/>
          </a:p>
          <a:p>
            <a:pPr lvl="1"/>
            <a:r>
              <a:rPr lang="en-AU" sz="2400" dirty="0"/>
              <a:t>Previous intercept variance for null model = 10.64</a:t>
            </a:r>
          </a:p>
          <a:p>
            <a:pPr lvl="1"/>
            <a:r>
              <a:rPr lang="en-AU" sz="2400" dirty="0"/>
              <a:t>Intercept variance for current model = 3.47</a:t>
            </a:r>
          </a:p>
          <a:p>
            <a:pPr lvl="1"/>
            <a:r>
              <a:rPr lang="en-AU" sz="2400" dirty="0"/>
              <a:t>Reduction of variance from null model = (10.64-3.47)/10.64</a:t>
            </a:r>
          </a:p>
          <a:p>
            <a:pPr lvl="1"/>
            <a:r>
              <a:rPr lang="en-AU" sz="2400" dirty="0"/>
              <a:t>					           = 67%</a:t>
            </a:r>
          </a:p>
          <a:p>
            <a:pPr lvl="1"/>
            <a:r>
              <a:rPr lang="en-AU" sz="2400" dirty="0"/>
              <a:t>So SES accounts for 67% of between group variance</a:t>
            </a:r>
          </a:p>
          <a:p>
            <a:pPr lvl="1"/>
            <a:r>
              <a:rPr lang="en-AU" sz="2400" dirty="0"/>
              <a:t>ICC = 3.47/(3.47+62.81) = 0.05 – much reduced compared to null model.</a:t>
            </a:r>
          </a:p>
        </p:txBody>
      </p:sp>
      <p:pic>
        <p:nvPicPr>
          <p:cNvPr id="9218" name="Picture 2"/>
          <p:cNvPicPr>
            <a:picLocks noChangeAspect="1" noChangeArrowheads="1"/>
          </p:cNvPicPr>
          <p:nvPr/>
        </p:nvPicPr>
        <p:blipFill>
          <a:blip r:embed="rId2" cstate="print"/>
          <a:srcRect/>
          <a:stretch>
            <a:fillRect/>
          </a:stretch>
        </p:blipFill>
        <p:spPr bwMode="auto">
          <a:xfrm>
            <a:off x="304800" y="1219200"/>
            <a:ext cx="8479944" cy="183448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Multilevel </a:t>
            </a:r>
            <a:r>
              <a:rPr lang="en-AU" dirty="0" err="1"/>
              <a:t>modeling</a:t>
            </a:r>
            <a:endParaRPr lang="en-AU" dirty="0"/>
          </a:p>
        </p:txBody>
      </p:sp>
      <p:sp>
        <p:nvSpPr>
          <p:cNvPr id="4" name="TextBox 3"/>
          <p:cNvSpPr txBox="1"/>
          <p:nvPr/>
        </p:nvSpPr>
        <p:spPr>
          <a:xfrm>
            <a:off x="0" y="892076"/>
            <a:ext cx="91440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400" dirty="0"/>
              <a:t>Models that permit constructs at more than one level.</a:t>
            </a:r>
          </a:p>
          <a:p>
            <a:pPr lvl="1"/>
            <a:r>
              <a:rPr lang="en-AU" sz="2400" dirty="0"/>
              <a:t>Individuals “nested” in groups</a:t>
            </a:r>
          </a:p>
          <a:p>
            <a:pPr lvl="1"/>
            <a:r>
              <a:rPr lang="en-AU" sz="2400" dirty="0"/>
              <a:t>Predict individual outcomes from other individual variables as well as group level variables, taking into account the grouping structure</a:t>
            </a:r>
          </a:p>
          <a:p>
            <a:r>
              <a:rPr lang="en-AU" sz="2400" dirty="0"/>
              <a:t>Lower level: micro.  Upper level: macro</a:t>
            </a:r>
          </a:p>
        </p:txBody>
      </p:sp>
      <p:sp>
        <p:nvSpPr>
          <p:cNvPr id="5" name="TextBox 4"/>
          <p:cNvSpPr txBox="1"/>
          <p:nvPr/>
        </p:nvSpPr>
        <p:spPr>
          <a:xfrm>
            <a:off x="2590800" y="2971800"/>
            <a:ext cx="3505200"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u="sng" dirty="0"/>
              <a:t>Macro-level</a:t>
            </a:r>
            <a:r>
              <a:rPr lang="en-US" dirty="0"/>
              <a:t>	</a:t>
            </a:r>
            <a:r>
              <a:rPr lang="en-US" u="sng" dirty="0"/>
              <a:t>Micro-level</a:t>
            </a:r>
            <a:endParaRPr lang="en-AU" dirty="0"/>
          </a:p>
          <a:p>
            <a:r>
              <a:rPr lang="en-US" dirty="0"/>
              <a:t>universities	lecturers</a:t>
            </a:r>
            <a:endParaRPr lang="en-AU" dirty="0"/>
          </a:p>
          <a:p>
            <a:r>
              <a:rPr lang="en-US" dirty="0"/>
              <a:t>classes		students</a:t>
            </a:r>
            <a:endParaRPr lang="en-AU" dirty="0"/>
          </a:p>
          <a:p>
            <a:r>
              <a:rPr lang="en-US" dirty="0" err="1"/>
              <a:t>neighbourhoods</a:t>
            </a:r>
            <a:r>
              <a:rPr lang="en-US" dirty="0"/>
              <a:t>	families</a:t>
            </a:r>
            <a:endParaRPr lang="en-AU" dirty="0"/>
          </a:p>
          <a:p>
            <a:r>
              <a:rPr lang="en-US" dirty="0"/>
              <a:t>firms		employees</a:t>
            </a:r>
            <a:endParaRPr lang="en-AU" dirty="0"/>
          </a:p>
          <a:p>
            <a:r>
              <a:rPr lang="en-US" dirty="0"/>
              <a:t>Jawbones		teeth</a:t>
            </a:r>
            <a:endParaRPr lang="en-AU" dirty="0"/>
          </a:p>
          <a:p>
            <a:r>
              <a:rPr lang="en-US" dirty="0"/>
              <a:t>families		children</a:t>
            </a:r>
            <a:endParaRPr lang="en-AU" dirty="0"/>
          </a:p>
          <a:p>
            <a:r>
              <a:rPr lang="en-US" dirty="0"/>
              <a:t>litters		animals</a:t>
            </a:r>
            <a:endParaRPr lang="en-AU" dirty="0"/>
          </a:p>
          <a:p>
            <a:r>
              <a:rPr lang="en-US" dirty="0"/>
              <a:t>doctors		patients</a:t>
            </a:r>
            <a:endParaRPr lang="en-AU" dirty="0"/>
          </a:p>
          <a:p>
            <a:r>
              <a:rPr lang="en-US" dirty="0"/>
              <a:t>participants	measurements</a:t>
            </a:r>
            <a:endParaRPr lang="en-AU" dirty="0"/>
          </a:p>
          <a:p>
            <a:r>
              <a:rPr lang="en-US" dirty="0"/>
              <a:t>interviewers	respondents</a:t>
            </a:r>
            <a:endParaRPr lang="en-AU" dirty="0"/>
          </a:p>
          <a:p>
            <a:r>
              <a:rPr lang="en-US" dirty="0"/>
              <a:t>Judges		suspects</a:t>
            </a:r>
            <a:endParaRPr lang="en-AU" dirty="0"/>
          </a:p>
          <a:p>
            <a:r>
              <a:rPr lang="en-US" dirty="0"/>
              <a:t>From </a:t>
            </a:r>
            <a:r>
              <a:rPr lang="en-US" dirty="0" err="1"/>
              <a:t>Snijders</a:t>
            </a:r>
            <a:r>
              <a:rPr lang="en-US" dirty="0"/>
              <a:t> &amp; Bosker (2012), p.9</a:t>
            </a: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4" name="TextBox 3"/>
          <p:cNvSpPr txBox="1"/>
          <p:nvPr/>
        </p:nvSpPr>
        <p:spPr>
          <a:xfrm>
            <a:off x="457200" y="1371600"/>
            <a:ext cx="7924800" cy="3785652"/>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IN THIS LECTURE, you  </a:t>
            </a:r>
          </a:p>
          <a:p>
            <a:endParaRPr lang="en-AU" sz="2400" dirty="0">
              <a:solidFill>
                <a:schemeClr val="bg1"/>
              </a:solidFill>
            </a:endParaRPr>
          </a:p>
          <a:p>
            <a:pPr marL="342900" indent="-342900">
              <a:buFont typeface="Arial" pitchFamily="34" charset="0"/>
              <a:buChar char="•"/>
            </a:pPr>
            <a:r>
              <a:rPr lang="en-AU" sz="2400" dirty="0">
                <a:solidFill>
                  <a:schemeClr val="bg1"/>
                </a:solidFill>
              </a:rPr>
              <a:t>were introduced to the idea of multilevel research</a:t>
            </a:r>
          </a:p>
          <a:p>
            <a:pPr marL="342900" indent="-342900">
              <a:buFont typeface="Arial" pitchFamily="34" charset="0"/>
              <a:buChar char="•"/>
            </a:pPr>
            <a:r>
              <a:rPr lang="en-AU" sz="2400" dirty="0">
                <a:solidFill>
                  <a:schemeClr val="bg1"/>
                </a:solidFill>
              </a:rPr>
              <a:t>learnt how aggregating or disaggregating data across levels is not the best way to deal with multilevel data</a:t>
            </a:r>
          </a:p>
          <a:p>
            <a:pPr marL="342900" indent="-342900">
              <a:buFont typeface="Arial" pitchFamily="34" charset="0"/>
              <a:buChar char="•"/>
            </a:pPr>
            <a:r>
              <a:rPr lang="en-AU" sz="2400" dirty="0">
                <a:solidFill>
                  <a:schemeClr val="bg1"/>
                </a:solidFill>
              </a:rPr>
              <a:t>learnt about random effects ANOVA</a:t>
            </a:r>
          </a:p>
          <a:p>
            <a:pPr marL="342900" indent="-342900">
              <a:buFont typeface="Arial" pitchFamily="34" charset="0"/>
              <a:buChar char="•"/>
            </a:pPr>
            <a:r>
              <a:rPr lang="en-AU" sz="2400" dirty="0">
                <a:solidFill>
                  <a:schemeClr val="bg1"/>
                </a:solidFill>
              </a:rPr>
              <a:t>Were introduced to a random intercept model for grouped data</a:t>
            </a:r>
          </a:p>
          <a:p>
            <a:pPr marL="342900" indent="-342900">
              <a:buFont typeface="Arial" pitchFamily="34" charset="0"/>
              <a:buChar char="•"/>
            </a:pPr>
            <a:r>
              <a:rPr lang="en-AU" sz="2400" dirty="0">
                <a:solidFill>
                  <a:schemeClr val="bg1"/>
                </a:solidFill>
              </a:rPr>
              <a:t>learnt how to fit these </a:t>
            </a:r>
            <a:r>
              <a:rPr lang="en-AU" sz="2400">
                <a:solidFill>
                  <a:schemeClr val="bg1"/>
                </a:solidFill>
              </a:rPr>
              <a:t>models in </a:t>
            </a:r>
            <a:r>
              <a:rPr lang="en-AU" sz="2400" dirty="0">
                <a:solidFill>
                  <a:schemeClr val="bg1"/>
                </a:solidFill>
              </a:rPr>
              <a:t>SPSS</a:t>
            </a:r>
          </a:p>
          <a:p>
            <a:endParaRPr lang="en-AU" sz="2400" dirty="0">
              <a:solidFill>
                <a:schemeClr val="bg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280169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228600" y="914400"/>
            <a:ext cx="8763000" cy="4800600"/>
          </a:xfrm>
        </p:spPr>
        <p:txBody>
          <a:bodyPr>
            <a:noAutofit/>
          </a:bodyPr>
          <a:lstStyle/>
          <a:p>
            <a:pPr marL="360363" indent="-360363">
              <a:buNone/>
            </a:pPr>
            <a:r>
              <a:rPr lang="en-AU" sz="1800" u="sng" dirty="0"/>
              <a:t>Books</a:t>
            </a:r>
            <a:r>
              <a:rPr lang="en-AU" sz="1800" dirty="0"/>
              <a:t>:</a:t>
            </a:r>
          </a:p>
          <a:p>
            <a:pPr marL="360363" indent="-360363">
              <a:buNone/>
            </a:pPr>
            <a:r>
              <a:rPr lang="en-AU" sz="1800" dirty="0"/>
              <a:t>Heck, Thomas &amp; Tabata (2014). </a:t>
            </a:r>
            <a:r>
              <a:rPr lang="en-AU" sz="1800" i="1" dirty="0"/>
              <a:t>Multilevel and longitudinal </a:t>
            </a:r>
            <a:r>
              <a:rPr lang="en-AU" sz="1800" i="1" dirty="0" err="1"/>
              <a:t>modeling</a:t>
            </a:r>
            <a:r>
              <a:rPr lang="en-AU" sz="1800" i="1" dirty="0"/>
              <a:t> with IBM SPSS. </a:t>
            </a:r>
            <a:r>
              <a:rPr lang="en-AU" sz="1800" dirty="0" err="1"/>
              <a:t>Routledge</a:t>
            </a:r>
            <a:r>
              <a:rPr lang="en-AU" sz="1800" dirty="0"/>
              <a:t>. (chaps 2,3).</a:t>
            </a:r>
          </a:p>
          <a:p>
            <a:pPr marL="360363" indent="-360363">
              <a:buNone/>
            </a:pPr>
            <a:r>
              <a:rPr lang="en-US" sz="1800" dirty="0" err="1"/>
              <a:t>Snijders</a:t>
            </a:r>
            <a:r>
              <a:rPr lang="en-US" sz="1800" dirty="0"/>
              <a:t>, T., &amp; Bosker, R. (2012). </a:t>
            </a:r>
            <a:r>
              <a:rPr lang="en-US" sz="1800" i="1" dirty="0"/>
              <a:t>Multilevel analysis: An introduction to basic and advanced multilevel modeling. </a:t>
            </a:r>
            <a:r>
              <a:rPr lang="en-US" sz="1800" dirty="0"/>
              <a:t>London: Sage.</a:t>
            </a:r>
            <a:endParaRPr lang="en-AU" sz="1800" dirty="0"/>
          </a:p>
          <a:p>
            <a:pPr marL="360363" indent="-360363">
              <a:buNone/>
            </a:pPr>
            <a:r>
              <a:rPr lang="en-AU" sz="1800" u="sng" dirty="0"/>
              <a:t>Articles</a:t>
            </a:r>
          </a:p>
          <a:p>
            <a:pPr>
              <a:buNone/>
            </a:pPr>
            <a:r>
              <a:rPr lang="en-US" sz="1400" dirty="0"/>
              <a:t>James, L.R. (1982). Aggregation bias in estimates of perceptual agreement. </a:t>
            </a:r>
            <a:r>
              <a:rPr lang="en-US" sz="1400" i="1" dirty="0"/>
              <a:t>Journal of Applied Psychology, 67, </a:t>
            </a:r>
            <a:r>
              <a:rPr lang="en-US" sz="1400" dirty="0"/>
              <a:t>219-229</a:t>
            </a:r>
          </a:p>
          <a:p>
            <a:pPr>
              <a:buNone/>
            </a:pPr>
            <a:r>
              <a:rPr lang="en-US" sz="1400" dirty="0"/>
              <a:t>McGraw, K.O., &amp; Wong, S.P. (1996). Forming inferences about some </a:t>
            </a:r>
            <a:r>
              <a:rPr lang="en-US" sz="1400" dirty="0" err="1"/>
              <a:t>intraclass</a:t>
            </a:r>
            <a:r>
              <a:rPr lang="en-US" sz="1400" dirty="0"/>
              <a:t> correlation coefficients. </a:t>
            </a:r>
            <a:r>
              <a:rPr lang="en-US" sz="1400" i="1" dirty="0"/>
              <a:t>Psychological Methods, 1, </a:t>
            </a:r>
            <a:r>
              <a:rPr lang="en-US" sz="1400" dirty="0"/>
              <a:t>30-46.</a:t>
            </a:r>
            <a:endParaRPr lang="en-AU" sz="1400" dirty="0"/>
          </a:p>
          <a:p>
            <a:pPr marL="360363" indent="-360363">
              <a:buNone/>
            </a:pPr>
            <a:r>
              <a:rPr lang="en-AU" sz="1800" u="sng" dirty="0"/>
              <a:t>Organizational climate</a:t>
            </a:r>
          </a:p>
          <a:p>
            <a:pPr marL="360363" indent="-360363">
              <a:buNone/>
            </a:pPr>
            <a:r>
              <a:rPr lang="en-US" sz="1400" dirty="0"/>
              <a:t>Glick, W.H. (1985). Conceptualizing and measuring organizational and psychological climate: pitfalls in multilevel research. </a:t>
            </a:r>
            <a:r>
              <a:rPr lang="en-US" sz="1400" i="1" dirty="0"/>
              <a:t>Academy of Management Review, 10</a:t>
            </a:r>
            <a:r>
              <a:rPr lang="en-US" sz="1400" dirty="0"/>
              <a:t>, 601-616.</a:t>
            </a:r>
          </a:p>
          <a:p>
            <a:pPr marL="360363" indent="-360363">
              <a:buNone/>
            </a:pPr>
            <a:r>
              <a:rPr lang="en-US" sz="1400" dirty="0"/>
              <a:t>Gonzalez-Roma, V., et al. (1999). The validity of collective climates. </a:t>
            </a:r>
            <a:r>
              <a:rPr lang="en-US" sz="1400" i="1" dirty="0"/>
              <a:t>Journal of Occupational &amp; Organizational Psychology, 72</a:t>
            </a:r>
            <a:r>
              <a:rPr lang="en-US" sz="1400" dirty="0"/>
              <a:t>, 25-40.</a:t>
            </a:r>
            <a:endParaRPr lang="en-AU" sz="1400" dirty="0"/>
          </a:p>
          <a:p>
            <a:pPr marL="360363" indent="-360363">
              <a:buNone/>
            </a:pPr>
            <a:r>
              <a:rPr lang="en-US" sz="1400" dirty="0" err="1"/>
              <a:t>Jackofsky</a:t>
            </a:r>
            <a:r>
              <a:rPr lang="en-US" sz="1400" dirty="0"/>
              <a:t>, E.F. &amp; Slocum, J.W. (1990). Rejoinder to Payne's comment on ‘A longitudinal study of climates’. </a:t>
            </a:r>
            <a:r>
              <a:rPr lang="en-US" sz="1400" i="1" dirty="0"/>
              <a:t>Journal of Organizational Behavior, 11</a:t>
            </a:r>
            <a:r>
              <a:rPr lang="en-US" sz="1400" dirty="0"/>
              <a:t>, 81-83.</a:t>
            </a:r>
            <a:endParaRPr lang="en-AU" sz="1400" dirty="0"/>
          </a:p>
          <a:p>
            <a:pPr marL="360363" indent="-360363">
              <a:buNone/>
            </a:pPr>
            <a:r>
              <a:rPr lang="en-US" sz="1400" dirty="0"/>
              <a:t>James, L.R., &amp; Jones, A.P. (1974). Organizational climate: A review of theory and research. </a:t>
            </a:r>
            <a:r>
              <a:rPr lang="en-US" sz="1400" i="1" dirty="0"/>
              <a:t>Psychological Bulletin, 81, </a:t>
            </a:r>
            <a:r>
              <a:rPr lang="en-US" sz="1400" dirty="0"/>
              <a:t>1096-1112.</a:t>
            </a:r>
            <a:endParaRPr lang="en-AU" sz="1400" dirty="0"/>
          </a:p>
          <a:p>
            <a:pPr marL="360363" indent="-360363">
              <a:buNone/>
            </a:pPr>
            <a:r>
              <a:rPr lang="en-US" sz="1400" dirty="0"/>
              <a:t>Payne, R. (1990). Madness in our method. A comment on </a:t>
            </a:r>
            <a:r>
              <a:rPr lang="en-US" sz="1400" dirty="0" err="1"/>
              <a:t>Jackofsky</a:t>
            </a:r>
            <a:r>
              <a:rPr lang="en-US" sz="1400" dirty="0"/>
              <a:t> and Slocum’s paper, ‘A longitudinal study of climates’. </a:t>
            </a:r>
            <a:r>
              <a:rPr lang="en-US" sz="1400" i="1" dirty="0"/>
              <a:t>Journal of Organizational Behavior, 11</a:t>
            </a:r>
            <a:r>
              <a:rPr lang="en-US" sz="1400" dirty="0"/>
              <a:t>, 77-80.</a:t>
            </a:r>
            <a:endParaRPr lang="en-AU" sz="1400" dirty="0"/>
          </a:p>
          <a:p>
            <a:pPr marL="360363" indent="-360363">
              <a:buNone/>
            </a:pPr>
            <a:r>
              <a:rPr lang="en-US" sz="1400" dirty="0"/>
              <a:t>Young. S.A. &amp; Parker, C.P. (1999). Predicting collective climates: assessing the role of shared work values, needs, employee interaction and work group membership. </a:t>
            </a:r>
            <a:r>
              <a:rPr lang="en-US" sz="1400" i="1" dirty="0"/>
              <a:t>Journal of Organizational Behavior, 20,</a:t>
            </a:r>
            <a:r>
              <a:rPr lang="en-US" sz="1400" dirty="0"/>
              <a:t> 1199-1218.</a:t>
            </a:r>
            <a:endParaRPr lang="en-AU" sz="1400" dirty="0"/>
          </a:p>
          <a:p>
            <a:pPr marL="360363" indent="-360363">
              <a:buNone/>
            </a:pPr>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55484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Multilevel </a:t>
            </a:r>
            <a:r>
              <a:rPr lang="en-AU" dirty="0" err="1"/>
              <a:t>modeling</a:t>
            </a:r>
            <a:endParaRPr lang="en-AU" dirty="0"/>
          </a:p>
        </p:txBody>
      </p:sp>
      <p:sp>
        <p:nvSpPr>
          <p:cNvPr id="3" name="Content Placeholder 2"/>
          <p:cNvSpPr>
            <a:spLocks noGrp="1"/>
          </p:cNvSpPr>
          <p:nvPr>
            <p:ph idx="1"/>
          </p:nvPr>
        </p:nvSpPr>
        <p:spPr>
          <a:xfrm>
            <a:off x="342900" y="2982303"/>
            <a:ext cx="8458200" cy="327660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AU" i="1" dirty="0"/>
              <a:t>The grouping structure sets up dependence among observations.</a:t>
            </a:r>
            <a:endParaRPr lang="en-AU" dirty="0"/>
          </a:p>
          <a:p>
            <a:r>
              <a:rPr lang="en-US" i="1" dirty="0"/>
              <a:t>Sometimes dependence is just a nuisance – you may want independent observations so you can use familiar statistical procedures. But for practical reasons you might need to sample in multiple stages, which can create dependence.</a:t>
            </a:r>
            <a:endParaRPr lang="en-AU" dirty="0"/>
          </a:p>
          <a:p>
            <a:r>
              <a:rPr lang="en-US" i="1" dirty="0"/>
              <a:t>Sometimes dependence in itself is the phenomenon we’re interested in. We want to understand group level effects.</a:t>
            </a:r>
            <a:endParaRPr lang="en-AU" dirty="0"/>
          </a:p>
        </p:txBody>
      </p:sp>
      <p:sp>
        <p:nvSpPr>
          <p:cNvPr id="4" name="TextBox 3"/>
          <p:cNvSpPr txBox="1"/>
          <p:nvPr/>
        </p:nvSpPr>
        <p:spPr>
          <a:xfrm>
            <a:off x="0" y="892076"/>
            <a:ext cx="91440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400" dirty="0"/>
              <a:t>Models that permit constructs at more than one level.</a:t>
            </a:r>
          </a:p>
          <a:p>
            <a:pPr lvl="1"/>
            <a:r>
              <a:rPr lang="en-AU" sz="2400" dirty="0"/>
              <a:t>Individuals “nested” in groups</a:t>
            </a:r>
          </a:p>
          <a:p>
            <a:pPr lvl="1"/>
            <a:r>
              <a:rPr lang="en-AU" sz="2400" dirty="0"/>
              <a:t>Predict individual outcomes from other individual variables as well as group level variables, taking into account the grouping structure</a:t>
            </a:r>
          </a:p>
          <a:p>
            <a:r>
              <a:rPr lang="en-AU" sz="2400" dirty="0"/>
              <a:t>Lower level: micro.  Upper level: macro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Multistage sampling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a:extLst>
              <a:ext uri="{FF2B5EF4-FFF2-40B4-BE49-F238E27FC236}">
                <a16:creationId xmlns:a16="http://schemas.microsoft.com/office/drawing/2014/main" id="{ABC2DD67-82D3-4139-8350-BF12D3A0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14400"/>
            <a:ext cx="8153400" cy="5775325"/>
          </a:xfrm>
          <a:prstGeom prst="rect">
            <a:avLst/>
          </a:prstGeom>
        </p:spPr>
      </p:pic>
    </p:spTree>
    <p:extLst>
      <p:ext uri="{BB962C8B-B14F-4D97-AF65-F5344CB8AC3E}">
        <p14:creationId xmlns:p14="http://schemas.microsoft.com/office/powerpoint/2010/main" val="329717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Macro-micro propositions</a:t>
            </a:r>
          </a:p>
        </p:txBody>
      </p:sp>
      <p:grpSp>
        <p:nvGrpSpPr>
          <p:cNvPr id="1026" name="Group 2"/>
          <p:cNvGrpSpPr>
            <a:grpSpLocks/>
          </p:cNvGrpSpPr>
          <p:nvPr/>
        </p:nvGrpSpPr>
        <p:grpSpPr bwMode="auto">
          <a:xfrm>
            <a:off x="1463675" y="1846263"/>
            <a:ext cx="2743200" cy="1281112"/>
            <a:chOff x="2304" y="2448"/>
            <a:chExt cx="4320" cy="2016"/>
          </a:xfrm>
        </p:grpSpPr>
        <p:sp>
          <p:nvSpPr>
            <p:cNvPr id="1027" name="Rectangle 3"/>
            <p:cNvSpPr>
              <a:spLocks noChangeArrowheads="1"/>
            </p:cNvSpPr>
            <p:nvPr/>
          </p:nvSpPr>
          <p:spPr bwMode="auto">
            <a:xfrm>
              <a:off x="2304" y="2448"/>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028" name="Text Box 4"/>
            <p:cNvSpPr txBox="1">
              <a:spLocks noChangeArrowheads="1"/>
            </p:cNvSpPr>
            <p:nvPr/>
          </p:nvSpPr>
          <p:spPr bwMode="auto">
            <a:xfrm>
              <a:off x="3024" y="3456"/>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5328" y="3456"/>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Line 6"/>
            <p:cNvSpPr>
              <a:spLocks noChangeShapeType="1"/>
            </p:cNvSpPr>
            <p:nvPr/>
          </p:nvSpPr>
          <p:spPr bwMode="auto">
            <a:xfrm>
              <a:off x="3456" y="3744"/>
              <a:ext cx="1872"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1031" name="Line 7"/>
            <p:cNvSpPr>
              <a:spLocks noChangeShapeType="1"/>
            </p:cNvSpPr>
            <p:nvPr/>
          </p:nvSpPr>
          <p:spPr bwMode="auto">
            <a:xfrm>
              <a:off x="2592" y="3312"/>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grpSp>
      <p:grpSp>
        <p:nvGrpSpPr>
          <p:cNvPr id="1032" name="Group 8"/>
          <p:cNvGrpSpPr>
            <a:grpSpLocks/>
          </p:cNvGrpSpPr>
          <p:nvPr/>
        </p:nvGrpSpPr>
        <p:grpSpPr bwMode="auto">
          <a:xfrm>
            <a:off x="1554163" y="4132263"/>
            <a:ext cx="2743200" cy="1281112"/>
            <a:chOff x="2448" y="6048"/>
            <a:chExt cx="4320" cy="2016"/>
          </a:xfrm>
        </p:grpSpPr>
        <p:sp>
          <p:nvSpPr>
            <p:cNvPr id="1033" name="Rectangle 9"/>
            <p:cNvSpPr>
              <a:spLocks noChangeArrowheads="1"/>
            </p:cNvSpPr>
            <p:nvPr/>
          </p:nvSpPr>
          <p:spPr bwMode="auto">
            <a:xfrm>
              <a:off x="2448" y="6048"/>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034" name="Text Box 10"/>
            <p:cNvSpPr txBox="1">
              <a:spLocks noChangeArrowheads="1"/>
            </p:cNvSpPr>
            <p:nvPr/>
          </p:nvSpPr>
          <p:spPr bwMode="auto">
            <a:xfrm>
              <a:off x="3024" y="6192"/>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Text Box 11"/>
            <p:cNvSpPr txBox="1">
              <a:spLocks noChangeArrowheads="1"/>
            </p:cNvSpPr>
            <p:nvPr/>
          </p:nvSpPr>
          <p:spPr bwMode="auto">
            <a:xfrm>
              <a:off x="5328" y="6192"/>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Line 12"/>
            <p:cNvSpPr>
              <a:spLocks noChangeShapeType="1"/>
            </p:cNvSpPr>
            <p:nvPr/>
          </p:nvSpPr>
          <p:spPr bwMode="auto">
            <a:xfrm>
              <a:off x="3456" y="6480"/>
              <a:ext cx="1872"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1037" name="Line 13"/>
            <p:cNvSpPr>
              <a:spLocks noChangeShapeType="1"/>
            </p:cNvSpPr>
            <p:nvPr/>
          </p:nvSpPr>
          <p:spPr bwMode="auto">
            <a:xfrm>
              <a:off x="2736" y="6912"/>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6" name="TextBox 15"/>
          <p:cNvSpPr txBox="1"/>
          <p:nvPr/>
        </p:nvSpPr>
        <p:spPr>
          <a:xfrm>
            <a:off x="1524000" y="1295400"/>
            <a:ext cx="2523832" cy="646331"/>
          </a:xfrm>
          <a:prstGeom prst="rect">
            <a:avLst/>
          </a:prstGeom>
          <a:noFill/>
        </p:spPr>
        <p:txBody>
          <a:bodyPr wrap="none" rtlCol="0">
            <a:spAutoFit/>
          </a:bodyPr>
          <a:lstStyle/>
          <a:p>
            <a:r>
              <a:rPr lang="en-US" dirty="0"/>
              <a:t>Micro-level propositions:</a:t>
            </a:r>
            <a:endParaRPr lang="en-AU" dirty="0"/>
          </a:p>
          <a:p>
            <a:endParaRPr lang="en-AU" dirty="0"/>
          </a:p>
        </p:txBody>
      </p:sp>
      <p:sp>
        <p:nvSpPr>
          <p:cNvPr id="17" name="TextBox 16"/>
          <p:cNvSpPr txBox="1"/>
          <p:nvPr/>
        </p:nvSpPr>
        <p:spPr>
          <a:xfrm>
            <a:off x="1600200" y="3392269"/>
            <a:ext cx="2581541" cy="646331"/>
          </a:xfrm>
          <a:prstGeom prst="rect">
            <a:avLst/>
          </a:prstGeom>
          <a:noFill/>
        </p:spPr>
        <p:txBody>
          <a:bodyPr wrap="none" rtlCol="0">
            <a:spAutoFit/>
          </a:bodyPr>
          <a:lstStyle/>
          <a:p>
            <a:r>
              <a:rPr lang="en-US" dirty="0"/>
              <a:t>Macro-level propositions:</a:t>
            </a:r>
            <a:endParaRPr lang="en-AU" dirty="0"/>
          </a:p>
          <a:p>
            <a:endParaRPr lang="en-AU" dirty="0"/>
          </a:p>
        </p:txBody>
      </p:sp>
      <p:grpSp>
        <p:nvGrpSpPr>
          <p:cNvPr id="1039" name="Group 15"/>
          <p:cNvGrpSpPr>
            <a:grpSpLocks/>
          </p:cNvGrpSpPr>
          <p:nvPr/>
        </p:nvGrpSpPr>
        <p:grpSpPr bwMode="auto">
          <a:xfrm>
            <a:off x="5410200" y="2971800"/>
            <a:ext cx="2743200" cy="1279525"/>
            <a:chOff x="6336" y="9792"/>
            <a:chExt cx="4320" cy="2016"/>
          </a:xfrm>
        </p:grpSpPr>
        <p:sp>
          <p:nvSpPr>
            <p:cNvPr id="1040" name="Rectangle 16"/>
            <p:cNvSpPr>
              <a:spLocks noChangeArrowheads="1"/>
            </p:cNvSpPr>
            <p:nvPr/>
          </p:nvSpPr>
          <p:spPr bwMode="auto">
            <a:xfrm>
              <a:off x="6336" y="9792"/>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041" name="Text Box 17"/>
            <p:cNvSpPr txBox="1">
              <a:spLocks noChangeArrowheads="1"/>
            </p:cNvSpPr>
            <p:nvPr/>
          </p:nvSpPr>
          <p:spPr bwMode="auto">
            <a:xfrm>
              <a:off x="7056" y="1080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9360" y="1080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Line 19"/>
            <p:cNvSpPr>
              <a:spLocks noChangeShapeType="1"/>
            </p:cNvSpPr>
            <p:nvPr/>
          </p:nvSpPr>
          <p:spPr bwMode="auto">
            <a:xfrm>
              <a:off x="7488" y="11088"/>
              <a:ext cx="1872"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1044" name="Line 20"/>
            <p:cNvSpPr>
              <a:spLocks noChangeShapeType="1"/>
            </p:cNvSpPr>
            <p:nvPr/>
          </p:nvSpPr>
          <p:spPr bwMode="auto">
            <a:xfrm>
              <a:off x="6624" y="10656"/>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sp>
          <p:nvSpPr>
            <p:cNvPr id="1045" name="Text Box 21"/>
            <p:cNvSpPr txBox="1">
              <a:spLocks noChangeArrowheads="1"/>
            </p:cNvSpPr>
            <p:nvPr/>
          </p:nvSpPr>
          <p:spPr bwMode="auto">
            <a:xfrm>
              <a:off x="7056" y="9936"/>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6" name="Line 22"/>
            <p:cNvSpPr>
              <a:spLocks noChangeShapeType="1"/>
            </p:cNvSpPr>
            <p:nvPr/>
          </p:nvSpPr>
          <p:spPr bwMode="auto">
            <a:xfrm>
              <a:off x="7488" y="10224"/>
              <a:ext cx="1872"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grpSp>
        <p:nvGrpSpPr>
          <p:cNvPr id="1047" name="Group 23"/>
          <p:cNvGrpSpPr>
            <a:grpSpLocks/>
          </p:cNvGrpSpPr>
          <p:nvPr/>
        </p:nvGrpSpPr>
        <p:grpSpPr bwMode="auto">
          <a:xfrm>
            <a:off x="5486400" y="4724400"/>
            <a:ext cx="2743200" cy="1281112"/>
            <a:chOff x="3888" y="12816"/>
            <a:chExt cx="4320" cy="2016"/>
          </a:xfrm>
        </p:grpSpPr>
        <p:sp>
          <p:nvSpPr>
            <p:cNvPr id="1048" name="Rectangle 24"/>
            <p:cNvSpPr>
              <a:spLocks noChangeArrowheads="1"/>
            </p:cNvSpPr>
            <p:nvPr/>
          </p:nvSpPr>
          <p:spPr bwMode="auto">
            <a:xfrm>
              <a:off x="3888" y="12816"/>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049" name="Text Box 25"/>
            <p:cNvSpPr txBox="1">
              <a:spLocks noChangeArrowheads="1"/>
            </p:cNvSpPr>
            <p:nvPr/>
          </p:nvSpPr>
          <p:spPr bwMode="auto">
            <a:xfrm>
              <a:off x="4608" y="13824"/>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0" name="Text Box 26"/>
            <p:cNvSpPr txBox="1">
              <a:spLocks noChangeArrowheads="1"/>
            </p:cNvSpPr>
            <p:nvPr/>
          </p:nvSpPr>
          <p:spPr bwMode="auto">
            <a:xfrm>
              <a:off x="6912" y="13824"/>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Line 27"/>
            <p:cNvSpPr>
              <a:spLocks noChangeShapeType="1"/>
            </p:cNvSpPr>
            <p:nvPr/>
          </p:nvSpPr>
          <p:spPr bwMode="auto">
            <a:xfrm>
              <a:off x="5040" y="14112"/>
              <a:ext cx="1872"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1052" name="Line 28"/>
            <p:cNvSpPr>
              <a:spLocks noChangeShapeType="1"/>
            </p:cNvSpPr>
            <p:nvPr/>
          </p:nvSpPr>
          <p:spPr bwMode="auto">
            <a:xfrm>
              <a:off x="4176" y="13680"/>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sp>
          <p:nvSpPr>
            <p:cNvPr id="1053" name="Text Box 29"/>
            <p:cNvSpPr txBox="1">
              <a:spLocks noChangeArrowheads="1"/>
            </p:cNvSpPr>
            <p:nvPr/>
          </p:nvSpPr>
          <p:spPr bwMode="auto">
            <a:xfrm>
              <a:off x="4608" y="1296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4" name="Line 30"/>
            <p:cNvSpPr>
              <a:spLocks noChangeShapeType="1"/>
            </p:cNvSpPr>
            <p:nvPr/>
          </p:nvSpPr>
          <p:spPr bwMode="auto">
            <a:xfrm>
              <a:off x="5040" y="13248"/>
              <a:ext cx="864" cy="864"/>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grpSp>
        <p:nvGrpSpPr>
          <p:cNvPr id="1057" name="Group 33"/>
          <p:cNvGrpSpPr>
            <a:grpSpLocks/>
          </p:cNvGrpSpPr>
          <p:nvPr/>
        </p:nvGrpSpPr>
        <p:grpSpPr bwMode="auto">
          <a:xfrm>
            <a:off x="5334000" y="1447800"/>
            <a:ext cx="2743200" cy="1279525"/>
            <a:chOff x="1440" y="10252"/>
            <a:chExt cx="4320" cy="2016"/>
          </a:xfrm>
        </p:grpSpPr>
        <p:sp>
          <p:nvSpPr>
            <p:cNvPr id="1058" name="Rectangle 34"/>
            <p:cNvSpPr>
              <a:spLocks noChangeArrowheads="1"/>
            </p:cNvSpPr>
            <p:nvPr/>
          </p:nvSpPr>
          <p:spPr bwMode="auto">
            <a:xfrm>
              <a:off x="1440" y="10252"/>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059" name="Text Box 35"/>
            <p:cNvSpPr txBox="1">
              <a:spLocks noChangeArrowheads="1"/>
            </p:cNvSpPr>
            <p:nvPr/>
          </p:nvSpPr>
          <p:spPr bwMode="auto">
            <a:xfrm>
              <a:off x="4464" y="1126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Line 36"/>
            <p:cNvSpPr>
              <a:spLocks noChangeShapeType="1"/>
            </p:cNvSpPr>
            <p:nvPr/>
          </p:nvSpPr>
          <p:spPr bwMode="auto">
            <a:xfrm>
              <a:off x="1728" y="11116"/>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sp>
          <p:nvSpPr>
            <p:cNvPr id="1061" name="Text Box 37"/>
            <p:cNvSpPr txBox="1">
              <a:spLocks noChangeArrowheads="1"/>
            </p:cNvSpPr>
            <p:nvPr/>
          </p:nvSpPr>
          <p:spPr bwMode="auto">
            <a:xfrm>
              <a:off x="2160" y="10396"/>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62" name="Line 38"/>
            <p:cNvSpPr>
              <a:spLocks noChangeShapeType="1"/>
            </p:cNvSpPr>
            <p:nvPr/>
          </p:nvSpPr>
          <p:spPr bwMode="auto">
            <a:xfrm>
              <a:off x="2592" y="10684"/>
              <a:ext cx="1872"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sp>
        <p:nvSpPr>
          <p:cNvPr id="43" name="TextBox 42"/>
          <p:cNvSpPr txBox="1"/>
          <p:nvPr/>
        </p:nvSpPr>
        <p:spPr>
          <a:xfrm>
            <a:off x="5676068" y="953869"/>
            <a:ext cx="2324932" cy="646331"/>
          </a:xfrm>
          <a:prstGeom prst="rect">
            <a:avLst/>
          </a:prstGeom>
          <a:noFill/>
        </p:spPr>
        <p:txBody>
          <a:bodyPr wrap="none" rtlCol="0">
            <a:spAutoFit/>
          </a:bodyPr>
          <a:lstStyle/>
          <a:p>
            <a:r>
              <a:rPr lang="en-US" dirty="0"/>
              <a:t>Macro-micro relations:</a:t>
            </a:r>
            <a:endParaRPr lang="en-AU" dirty="0"/>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Macro-micro propositions</a:t>
            </a:r>
          </a:p>
        </p:txBody>
      </p:sp>
      <p:grpSp>
        <p:nvGrpSpPr>
          <p:cNvPr id="2050" name="Group 2"/>
          <p:cNvGrpSpPr>
            <a:grpSpLocks/>
          </p:cNvGrpSpPr>
          <p:nvPr/>
        </p:nvGrpSpPr>
        <p:grpSpPr bwMode="auto">
          <a:xfrm>
            <a:off x="2819400" y="1663700"/>
            <a:ext cx="2743200" cy="1279525"/>
            <a:chOff x="3024" y="2160"/>
            <a:chExt cx="4320" cy="2016"/>
          </a:xfrm>
        </p:grpSpPr>
        <p:sp>
          <p:nvSpPr>
            <p:cNvPr id="2051" name="Rectangle 3"/>
            <p:cNvSpPr>
              <a:spLocks noChangeArrowheads="1"/>
            </p:cNvSpPr>
            <p:nvPr/>
          </p:nvSpPr>
          <p:spPr bwMode="auto">
            <a:xfrm>
              <a:off x="3024" y="2160"/>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052" name="Text Box 4"/>
            <p:cNvSpPr txBox="1">
              <a:spLocks noChangeArrowheads="1"/>
            </p:cNvSpPr>
            <p:nvPr/>
          </p:nvSpPr>
          <p:spPr bwMode="auto">
            <a:xfrm>
              <a:off x="3744" y="3168"/>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Line 5"/>
            <p:cNvSpPr>
              <a:spLocks noChangeShapeType="1"/>
            </p:cNvSpPr>
            <p:nvPr/>
          </p:nvSpPr>
          <p:spPr bwMode="auto">
            <a:xfrm>
              <a:off x="3312" y="3024"/>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sp>
          <p:nvSpPr>
            <p:cNvPr id="2054" name="Text Box 6"/>
            <p:cNvSpPr txBox="1">
              <a:spLocks noChangeArrowheads="1"/>
            </p:cNvSpPr>
            <p:nvPr/>
          </p:nvSpPr>
          <p:spPr bwMode="auto">
            <a:xfrm>
              <a:off x="5472" y="2304"/>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Line 7"/>
            <p:cNvSpPr>
              <a:spLocks noChangeShapeType="1"/>
            </p:cNvSpPr>
            <p:nvPr/>
          </p:nvSpPr>
          <p:spPr bwMode="auto">
            <a:xfrm flipV="1">
              <a:off x="4176" y="2592"/>
              <a:ext cx="1440" cy="864"/>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grpSp>
        <p:nvGrpSpPr>
          <p:cNvPr id="2056" name="Group 8"/>
          <p:cNvGrpSpPr>
            <a:grpSpLocks/>
          </p:cNvGrpSpPr>
          <p:nvPr/>
        </p:nvGrpSpPr>
        <p:grpSpPr bwMode="auto">
          <a:xfrm>
            <a:off x="2895600" y="3705225"/>
            <a:ext cx="2743200" cy="1281113"/>
            <a:chOff x="3312" y="6336"/>
            <a:chExt cx="4320" cy="2016"/>
          </a:xfrm>
        </p:grpSpPr>
        <p:sp>
          <p:nvSpPr>
            <p:cNvPr id="2057" name="Rectangle 9"/>
            <p:cNvSpPr>
              <a:spLocks noChangeArrowheads="1"/>
            </p:cNvSpPr>
            <p:nvPr/>
          </p:nvSpPr>
          <p:spPr bwMode="auto">
            <a:xfrm>
              <a:off x="3312" y="6336"/>
              <a:ext cx="4320" cy="2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058" name="Text Box 10"/>
            <p:cNvSpPr txBox="1">
              <a:spLocks noChangeArrowheads="1"/>
            </p:cNvSpPr>
            <p:nvPr/>
          </p:nvSpPr>
          <p:spPr bwMode="auto">
            <a:xfrm>
              <a:off x="4032" y="7344"/>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6336" y="7344"/>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0" name="Line 12"/>
            <p:cNvSpPr>
              <a:spLocks noChangeShapeType="1"/>
            </p:cNvSpPr>
            <p:nvPr/>
          </p:nvSpPr>
          <p:spPr bwMode="auto">
            <a:xfrm>
              <a:off x="4464" y="7632"/>
              <a:ext cx="1872"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2061" name="Line 13"/>
            <p:cNvSpPr>
              <a:spLocks noChangeShapeType="1"/>
            </p:cNvSpPr>
            <p:nvPr/>
          </p:nvSpPr>
          <p:spPr bwMode="auto">
            <a:xfrm>
              <a:off x="3600" y="7200"/>
              <a:ext cx="3744" cy="0"/>
            </a:xfrm>
            <a:prstGeom prst="line">
              <a:avLst/>
            </a:prstGeom>
            <a:noFill/>
            <a:ln w="285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AU"/>
            </a:p>
          </p:txBody>
        </p:sp>
        <p:sp>
          <p:nvSpPr>
            <p:cNvPr id="2062" name="Text Box 14"/>
            <p:cNvSpPr txBox="1">
              <a:spLocks noChangeArrowheads="1"/>
            </p:cNvSpPr>
            <p:nvPr/>
          </p:nvSpPr>
          <p:spPr bwMode="auto">
            <a:xfrm>
              <a:off x="3456" y="648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6768" y="6480"/>
              <a:ext cx="576" cy="5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1" u="none" strike="noStrike" cap="none" normalizeH="0" baseline="0">
                  <a:ln>
                    <a:noFill/>
                  </a:ln>
                  <a:solidFill>
                    <a:schemeClr val="tx1"/>
                  </a:solidFill>
                  <a:effectLst/>
                  <a:latin typeface="Calibri" pitchFamily="34" charset="0"/>
                  <a:cs typeface="Arial" pitchFamily="34" charset="0"/>
                </a:rPr>
                <a:t>Z</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Line 16"/>
            <p:cNvSpPr>
              <a:spLocks noChangeShapeType="1"/>
            </p:cNvSpPr>
            <p:nvPr/>
          </p:nvSpPr>
          <p:spPr bwMode="auto">
            <a:xfrm>
              <a:off x="3888" y="6912"/>
              <a:ext cx="288" cy="576"/>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sp>
          <p:nvSpPr>
            <p:cNvPr id="2065" name="Line 17"/>
            <p:cNvSpPr>
              <a:spLocks noChangeShapeType="1"/>
            </p:cNvSpPr>
            <p:nvPr/>
          </p:nvSpPr>
          <p:spPr bwMode="auto">
            <a:xfrm flipV="1">
              <a:off x="6624" y="6912"/>
              <a:ext cx="288" cy="576"/>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AU"/>
            </a:p>
          </p:txBody>
        </p:sp>
      </p:grpSp>
      <p:sp>
        <p:nvSpPr>
          <p:cNvPr id="20" name="TextBox 19"/>
          <p:cNvSpPr txBox="1"/>
          <p:nvPr/>
        </p:nvSpPr>
        <p:spPr>
          <a:xfrm>
            <a:off x="2822569" y="1143000"/>
            <a:ext cx="2587631" cy="646331"/>
          </a:xfrm>
          <a:prstGeom prst="rect">
            <a:avLst/>
          </a:prstGeom>
          <a:noFill/>
        </p:spPr>
        <p:txBody>
          <a:bodyPr wrap="none" rtlCol="0">
            <a:spAutoFit/>
          </a:bodyPr>
          <a:lstStyle/>
          <a:p>
            <a:r>
              <a:rPr lang="en-US" dirty="0"/>
              <a:t>Micro-macro proposition:</a:t>
            </a:r>
            <a:endParaRPr lang="en-AU" dirty="0"/>
          </a:p>
          <a:p>
            <a:endParaRPr lang="en-AU" dirty="0"/>
          </a:p>
        </p:txBody>
      </p:sp>
      <p:sp>
        <p:nvSpPr>
          <p:cNvPr id="21" name="TextBox 20"/>
          <p:cNvSpPr txBox="1"/>
          <p:nvPr/>
        </p:nvSpPr>
        <p:spPr>
          <a:xfrm>
            <a:off x="2286000" y="3276600"/>
            <a:ext cx="4085606" cy="646331"/>
          </a:xfrm>
          <a:prstGeom prst="rect">
            <a:avLst/>
          </a:prstGeom>
          <a:noFill/>
        </p:spPr>
        <p:txBody>
          <a:bodyPr wrap="none" rtlCol="0">
            <a:spAutoFit/>
          </a:bodyPr>
          <a:lstStyle/>
          <a:p>
            <a:r>
              <a:rPr lang="en-US" dirty="0"/>
              <a:t>A causal macro-micro-micro-macro chain:</a:t>
            </a:r>
            <a:endParaRPr lang="en-AU" dirty="0"/>
          </a:p>
          <a:p>
            <a:endParaRPr lang="en-AU" dirty="0"/>
          </a:p>
        </p:txBody>
      </p:sp>
      <p:sp>
        <p:nvSpPr>
          <p:cNvPr id="22" name="TextBox 21"/>
          <p:cNvSpPr txBox="1"/>
          <p:nvPr/>
        </p:nvSpPr>
        <p:spPr>
          <a:xfrm>
            <a:off x="2895600" y="5943600"/>
            <a:ext cx="3343416" cy="646331"/>
          </a:xfrm>
          <a:prstGeom prst="rect">
            <a:avLst/>
          </a:prstGeom>
          <a:noFill/>
        </p:spPr>
        <p:txBody>
          <a:bodyPr wrap="none" rtlCol="0">
            <a:spAutoFit/>
          </a:bodyPr>
          <a:lstStyle/>
          <a:p>
            <a:r>
              <a:rPr lang="en-US" dirty="0"/>
              <a:t>(</a:t>
            </a:r>
            <a:r>
              <a:rPr lang="en-US" dirty="0" err="1"/>
              <a:t>Snijders</a:t>
            </a:r>
            <a:r>
              <a:rPr lang="en-US" dirty="0"/>
              <a:t> &amp; Bosker, 2012, p.10-12)</a:t>
            </a:r>
            <a:endParaRPr lang="en-AU" dirty="0"/>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5345</TotalTime>
  <Words>2661</Words>
  <Application>Microsoft Office PowerPoint</Application>
  <PresentationFormat>On-screen Show (4:3)</PresentationFormat>
  <Paragraphs>400</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Symbol</vt:lpstr>
      <vt:lpstr>Wingdings</vt:lpstr>
      <vt:lpstr>Office Theme</vt:lpstr>
      <vt:lpstr>Lecture 9: Multilevel modelling 1 </vt:lpstr>
      <vt:lpstr>The agenda for this lecture</vt:lpstr>
      <vt:lpstr>Multiple levels: macro &amp; micro  </vt:lpstr>
      <vt:lpstr>The right level?</vt:lpstr>
      <vt:lpstr>Multilevel modeling</vt:lpstr>
      <vt:lpstr>Multilevel modeling</vt:lpstr>
      <vt:lpstr>Multistage sampling</vt:lpstr>
      <vt:lpstr>Macro-micro propositions</vt:lpstr>
      <vt:lpstr>Macro-micro propositions</vt:lpstr>
      <vt:lpstr>Changing two levels to one  </vt:lpstr>
      <vt:lpstr>Example of a 2-level structure</vt:lpstr>
      <vt:lpstr>Aggregation</vt:lpstr>
      <vt:lpstr>Aggregation</vt:lpstr>
      <vt:lpstr>Aggregation</vt:lpstr>
      <vt:lpstr>Aggregation</vt:lpstr>
      <vt:lpstr>Aggregation</vt:lpstr>
      <vt:lpstr>Aggregation</vt:lpstr>
      <vt:lpstr>Disaggregation</vt:lpstr>
      <vt:lpstr>Disaggregation</vt:lpstr>
      <vt:lpstr>Disaggregation</vt:lpstr>
      <vt:lpstr>Disaggregation</vt:lpstr>
      <vt:lpstr>Issues for Disaggregation</vt:lpstr>
      <vt:lpstr>Random effects anova  </vt:lpstr>
      <vt:lpstr>General linear model:  regression &amp; ANOVA</vt:lpstr>
      <vt:lpstr>General linear model:  regression &amp; ANOVA</vt:lpstr>
      <vt:lpstr>Random effects ANOVA</vt:lpstr>
      <vt:lpstr>Random effects ANOVA</vt:lpstr>
      <vt:lpstr>SPSS: Random effects ANOVA</vt:lpstr>
      <vt:lpstr>SPSS: Random effects ANOVA</vt:lpstr>
      <vt:lpstr>SPSS: Random effects ANOVA</vt:lpstr>
      <vt:lpstr>Output: Random effects ANOVA</vt:lpstr>
      <vt:lpstr>Output : Random effects ANOVA</vt:lpstr>
      <vt:lpstr>Intra class correlation</vt:lpstr>
      <vt:lpstr>Output : Random effects ANOVA</vt:lpstr>
      <vt:lpstr>Random intercept multilevel model  </vt:lpstr>
      <vt:lpstr>Hierarchical Linear Models Multilevel models</vt:lpstr>
      <vt:lpstr>Example (Heck et al, 2014)</vt:lpstr>
      <vt:lpstr>One regression model</vt:lpstr>
      <vt:lpstr>Regression models for each class</vt:lpstr>
      <vt:lpstr>Random intercept model with one Level 1 predictor</vt:lpstr>
      <vt:lpstr>Variance components for null model</vt:lpstr>
      <vt:lpstr>Random intercept model Predicting math from ses</vt:lpstr>
      <vt:lpstr>Random intercept model Predicting math from ses</vt:lpstr>
      <vt:lpstr>Random intercept model Predicting math from ses</vt:lpstr>
      <vt:lpstr>Random intercept model Predicting math from ses</vt:lpstr>
      <vt:lpstr>Random intercept model Predicting math from ses</vt:lpstr>
      <vt:lpstr>Output</vt:lpstr>
      <vt:lpstr>Output</vt:lpstr>
      <vt:lpstr>Output</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Geoffrey Saw</cp:lastModifiedBy>
  <cp:revision>542</cp:revision>
  <cp:lastPrinted>2015-05-04T04:04:12Z</cp:lastPrinted>
  <dcterms:created xsi:type="dcterms:W3CDTF">2006-08-16T00:00:00Z</dcterms:created>
  <dcterms:modified xsi:type="dcterms:W3CDTF">2018-05-02T01:49:20Z</dcterms:modified>
</cp:coreProperties>
</file>