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17"/>
  </p:notesMasterIdLst>
  <p:handoutMasterIdLst>
    <p:handoutMasterId r:id="rId18"/>
  </p:handoutMasterIdLst>
  <p:sldIdLst>
    <p:sldId id="256" r:id="rId2"/>
    <p:sldId id="929" r:id="rId3"/>
    <p:sldId id="939" r:id="rId4"/>
    <p:sldId id="943" r:id="rId5"/>
    <p:sldId id="940" r:id="rId6"/>
    <p:sldId id="944" r:id="rId7"/>
    <p:sldId id="945" r:id="rId8"/>
    <p:sldId id="941" r:id="rId9"/>
    <p:sldId id="942" r:id="rId10"/>
    <p:sldId id="933" r:id="rId11"/>
    <p:sldId id="934" r:id="rId12"/>
    <p:sldId id="935" r:id="rId13"/>
    <p:sldId id="936" r:id="rId14"/>
    <p:sldId id="937" r:id="rId15"/>
    <p:sldId id="938" r:id="rId16"/>
  </p:sldIdLst>
  <p:sldSz cx="9144000" cy="6858000" type="screen4x3"/>
  <p:notesSz cx="10234613" cy="7099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2" autoAdjust="0"/>
    <p:restoredTop sz="85740" autoAdjust="0"/>
  </p:normalViewPr>
  <p:slideViewPr>
    <p:cSldViewPr>
      <p:cViewPr>
        <p:scale>
          <a:sx n="53" d="100"/>
          <a:sy n="53" d="100"/>
        </p:scale>
        <p:origin x="36" y="84"/>
      </p:cViewPr>
      <p:guideLst>
        <p:guide orient="horz" pos="2160"/>
        <p:guide pos="2880"/>
      </p:guideLst>
    </p:cSldViewPr>
  </p:slideViewPr>
  <p:outlineViewPr>
    <p:cViewPr>
      <p:scale>
        <a:sx n="33" d="100"/>
        <a:sy n="33" d="100"/>
      </p:scale>
      <p:origin x="0" y="1859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4965"/>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sz="quarter" idx="1"/>
          </p:nvPr>
        </p:nvSpPr>
        <p:spPr>
          <a:xfrm>
            <a:off x="5797246" y="0"/>
            <a:ext cx="4434999" cy="354965"/>
          </a:xfrm>
          <a:prstGeom prst="rect">
            <a:avLst/>
          </a:prstGeom>
        </p:spPr>
        <p:txBody>
          <a:bodyPr vert="horz" lIns="99048" tIns="49524" rIns="99048" bIns="49524" rtlCol="0"/>
          <a:lstStyle>
            <a:lvl1pPr algn="r">
              <a:defRPr sz="1300"/>
            </a:lvl1pPr>
          </a:lstStyle>
          <a:p>
            <a:fld id="{95179DB8-D5F7-4303-87CD-3A072F932432}" type="datetimeFigureOut">
              <a:rPr lang="en-AU" smtClean="0"/>
              <a:pPr/>
              <a:t>2019/02/01</a:t>
            </a:fld>
            <a:endParaRPr lang="en-AU"/>
          </a:p>
        </p:txBody>
      </p:sp>
      <p:sp>
        <p:nvSpPr>
          <p:cNvPr id="4" name="Footer Placeholder 3"/>
          <p:cNvSpPr>
            <a:spLocks noGrp="1"/>
          </p:cNvSpPr>
          <p:nvPr>
            <p:ph type="ftr" sz="quarter" idx="2"/>
          </p:nvPr>
        </p:nvSpPr>
        <p:spPr>
          <a:xfrm>
            <a:off x="0" y="6743103"/>
            <a:ext cx="4434999" cy="354965"/>
          </a:xfrm>
          <a:prstGeom prst="rect">
            <a:avLst/>
          </a:prstGeom>
        </p:spPr>
        <p:txBody>
          <a:bodyPr vert="horz" lIns="99048" tIns="49524" rIns="99048" bIns="49524" rtlCol="0" anchor="b"/>
          <a:lstStyle>
            <a:lvl1pPr algn="l">
              <a:defRPr sz="1300"/>
            </a:lvl1pPr>
          </a:lstStyle>
          <a:p>
            <a:endParaRPr lang="en-AU"/>
          </a:p>
        </p:txBody>
      </p:sp>
      <p:sp>
        <p:nvSpPr>
          <p:cNvPr id="5" name="Slide Number Placeholder 4"/>
          <p:cNvSpPr>
            <a:spLocks noGrp="1"/>
          </p:cNvSpPr>
          <p:nvPr>
            <p:ph type="sldNum" sz="quarter" idx="3"/>
          </p:nvPr>
        </p:nvSpPr>
        <p:spPr>
          <a:xfrm>
            <a:off x="5797246" y="6743103"/>
            <a:ext cx="4434999" cy="354965"/>
          </a:xfrm>
          <a:prstGeom prst="rect">
            <a:avLst/>
          </a:prstGeom>
        </p:spPr>
        <p:txBody>
          <a:bodyPr vert="horz" lIns="99048" tIns="49524" rIns="99048" bIns="49524" rtlCol="0" anchor="b"/>
          <a:lstStyle>
            <a:lvl1pPr algn="r">
              <a:defRPr sz="1300"/>
            </a:lvl1pPr>
          </a:lstStyle>
          <a:p>
            <a:fld id="{7A3C46BA-6100-491D-A830-4057597ABAF9}" type="slidenum">
              <a:rPr lang="en-AU" smtClean="0"/>
              <a:pPr/>
              <a:t>‹#›</a:t>
            </a:fld>
            <a:endParaRPr lang="en-AU"/>
          </a:p>
        </p:txBody>
      </p:sp>
    </p:spTree>
    <p:extLst>
      <p:ext uri="{BB962C8B-B14F-4D97-AF65-F5344CB8AC3E}">
        <p14:creationId xmlns:p14="http://schemas.microsoft.com/office/powerpoint/2010/main" val="2087937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4965"/>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idx="1"/>
          </p:nvPr>
        </p:nvSpPr>
        <p:spPr>
          <a:xfrm>
            <a:off x="5797246" y="0"/>
            <a:ext cx="4434999" cy="354965"/>
          </a:xfrm>
          <a:prstGeom prst="rect">
            <a:avLst/>
          </a:prstGeom>
        </p:spPr>
        <p:txBody>
          <a:bodyPr vert="horz" lIns="99048" tIns="49524" rIns="99048" bIns="49524" rtlCol="0"/>
          <a:lstStyle>
            <a:lvl1pPr algn="r">
              <a:defRPr sz="1300"/>
            </a:lvl1pPr>
          </a:lstStyle>
          <a:p>
            <a:fld id="{BD8EFA75-5CAC-4D35-B09D-849624DF8A55}" type="datetimeFigureOut">
              <a:rPr lang="en-AU" smtClean="0"/>
              <a:pPr/>
              <a:t>2019/02/01</a:t>
            </a:fld>
            <a:endParaRPr lang="en-AU"/>
          </a:p>
        </p:txBody>
      </p:sp>
      <p:sp>
        <p:nvSpPr>
          <p:cNvPr id="4" name="Slide Image Placeholder 3"/>
          <p:cNvSpPr>
            <a:spLocks noGrp="1" noRot="1" noChangeAspect="1"/>
          </p:cNvSpPr>
          <p:nvPr>
            <p:ph type="sldImg" idx="2"/>
          </p:nvPr>
        </p:nvSpPr>
        <p:spPr>
          <a:xfrm>
            <a:off x="3341688" y="531813"/>
            <a:ext cx="3551237" cy="2662237"/>
          </a:xfrm>
          <a:prstGeom prst="rect">
            <a:avLst/>
          </a:prstGeom>
          <a:noFill/>
          <a:ln w="12700">
            <a:solidFill>
              <a:prstClr val="black"/>
            </a:solidFill>
          </a:ln>
        </p:spPr>
        <p:txBody>
          <a:bodyPr vert="horz" lIns="99048" tIns="49524" rIns="99048" bIns="49524" rtlCol="0" anchor="ctr"/>
          <a:lstStyle/>
          <a:p>
            <a:endParaRPr lang="en-AU"/>
          </a:p>
        </p:txBody>
      </p:sp>
      <p:sp>
        <p:nvSpPr>
          <p:cNvPr id="5" name="Notes Placeholder 4"/>
          <p:cNvSpPr>
            <a:spLocks noGrp="1"/>
          </p:cNvSpPr>
          <p:nvPr>
            <p:ph type="body" sz="quarter" idx="3"/>
          </p:nvPr>
        </p:nvSpPr>
        <p:spPr>
          <a:xfrm>
            <a:off x="1023462" y="3372168"/>
            <a:ext cx="8187690" cy="3194685"/>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6743103"/>
            <a:ext cx="4434999" cy="354965"/>
          </a:xfrm>
          <a:prstGeom prst="rect">
            <a:avLst/>
          </a:prstGeom>
        </p:spPr>
        <p:txBody>
          <a:bodyPr vert="horz" lIns="99048" tIns="49524" rIns="99048" bIns="49524" rtlCol="0" anchor="b"/>
          <a:lstStyle>
            <a:lvl1pPr algn="l">
              <a:defRPr sz="1300"/>
            </a:lvl1pPr>
          </a:lstStyle>
          <a:p>
            <a:endParaRPr lang="en-AU"/>
          </a:p>
        </p:txBody>
      </p:sp>
      <p:sp>
        <p:nvSpPr>
          <p:cNvPr id="7" name="Slide Number Placeholder 6"/>
          <p:cNvSpPr>
            <a:spLocks noGrp="1"/>
          </p:cNvSpPr>
          <p:nvPr>
            <p:ph type="sldNum" sz="quarter" idx="5"/>
          </p:nvPr>
        </p:nvSpPr>
        <p:spPr>
          <a:xfrm>
            <a:off x="5797246" y="6743103"/>
            <a:ext cx="4434999" cy="354965"/>
          </a:xfrm>
          <a:prstGeom prst="rect">
            <a:avLst/>
          </a:prstGeom>
        </p:spPr>
        <p:txBody>
          <a:bodyPr vert="horz" lIns="99048" tIns="49524" rIns="99048" bIns="49524" rtlCol="0" anchor="b"/>
          <a:lstStyle>
            <a:lvl1pPr algn="r">
              <a:defRPr sz="1300"/>
            </a:lvl1pPr>
          </a:lstStyle>
          <a:p>
            <a:fld id="{FE312555-0023-4720-BAB8-5C236ECFE222}" type="slidenum">
              <a:rPr lang="en-AU" smtClean="0"/>
              <a:pPr/>
              <a:t>‹#›</a:t>
            </a:fld>
            <a:endParaRPr lang="en-AU"/>
          </a:p>
        </p:txBody>
      </p:sp>
    </p:spTree>
    <p:extLst>
      <p:ext uri="{BB962C8B-B14F-4D97-AF65-F5344CB8AC3E}">
        <p14:creationId xmlns:p14="http://schemas.microsoft.com/office/powerpoint/2010/main" val="899641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Hi everyone, this week we’re going to be talking more about multilevel modelling – this is a quick recap and explainer of how each of these models is written in r’s design formula syntax. This is not essential material for acing the course, but it might at least vaguely interest some of you, and I think it will help you understand what we’re doing with MLM</a:t>
            </a:r>
          </a:p>
        </p:txBody>
      </p:sp>
      <p:sp>
        <p:nvSpPr>
          <p:cNvPr id="4" name="Slide Number Placeholder 3"/>
          <p:cNvSpPr>
            <a:spLocks noGrp="1"/>
          </p:cNvSpPr>
          <p:nvPr>
            <p:ph type="sldNum" sz="quarter" idx="5"/>
          </p:nvPr>
        </p:nvSpPr>
        <p:spPr/>
        <p:txBody>
          <a:bodyPr/>
          <a:lstStyle/>
          <a:p>
            <a:fld id="{FE312555-0023-4720-BAB8-5C236ECFE222}" type="slidenum">
              <a:rPr lang="en-AU" smtClean="0"/>
              <a:pPr/>
              <a:t>1</a:t>
            </a:fld>
            <a:endParaRPr lang="en-AU"/>
          </a:p>
        </p:txBody>
      </p:sp>
    </p:spTree>
    <p:extLst>
      <p:ext uri="{BB962C8B-B14F-4D97-AF65-F5344CB8AC3E}">
        <p14:creationId xmlns:p14="http://schemas.microsoft.com/office/powerpoint/2010/main" val="2557584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Let’s make the math into something slightly more comprehendible </a:t>
            </a:r>
            <a:br>
              <a:rPr lang="en-AU" dirty="0"/>
            </a:b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This means that person I in group j’s score is equal to and overall intercept, gamma00, plus a regression slope, gamma 10, times their SES score, </a:t>
            </a:r>
            <a:br>
              <a:rPr lang="en-AU" dirty="0"/>
            </a:br>
            <a:r>
              <a:rPr lang="en-AU" dirty="0"/>
              <a:t>plus U1j times their SES score, meaning a random effect for group times their SES score – the U1j value is a random effect, meaning that we assume that each group has a different value for u – </a:t>
            </a:r>
            <a:br>
              <a:rPr lang="en-AU" dirty="0"/>
            </a:br>
            <a:br>
              <a:rPr lang="en-AU" dirty="0"/>
            </a:br>
            <a:r>
              <a:rPr lang="en-AU" dirty="0"/>
              <a:t>plus U0j which lets the intercepts differ by group but does not impact the slopes,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plus an error term for each person</a:t>
            </a:r>
          </a:p>
        </p:txBody>
      </p:sp>
      <p:sp>
        <p:nvSpPr>
          <p:cNvPr id="4" name="Slide Number Placeholder 3"/>
          <p:cNvSpPr>
            <a:spLocks noGrp="1"/>
          </p:cNvSpPr>
          <p:nvPr>
            <p:ph type="sldNum" sz="quarter" idx="5"/>
          </p:nvPr>
        </p:nvSpPr>
        <p:spPr/>
        <p:txBody>
          <a:bodyPr/>
          <a:lstStyle/>
          <a:p>
            <a:fld id="{FE312555-0023-4720-BAB8-5C236ECFE222}" type="slidenum">
              <a:rPr lang="en-AU" smtClean="0"/>
              <a:pPr/>
              <a:t>10</a:t>
            </a:fld>
            <a:endParaRPr lang="en-AU"/>
          </a:p>
        </p:txBody>
      </p:sp>
    </p:spTree>
    <p:extLst>
      <p:ext uri="{BB962C8B-B14F-4D97-AF65-F5344CB8AC3E}">
        <p14:creationId xmlns:p14="http://schemas.microsoft.com/office/powerpoint/2010/main" val="1613202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Lets get our model estimates our. We get values for the fixed effects, but do not get values for the random effects (as they are assumed to differ by group). Instead we will get estimates of how much each of those u’s varies. </a:t>
            </a:r>
            <a:br>
              <a:rPr lang="en-AU" dirty="0"/>
            </a:br>
            <a:br>
              <a:rPr lang="en-AU" dirty="0"/>
            </a:br>
            <a:r>
              <a:rPr lang="en-AU" dirty="0"/>
              <a:t>This means that we can say that person I in group j’s math score is equal to</a:t>
            </a:r>
            <a:br>
              <a:rPr lang="en-AU" dirty="0"/>
            </a:br>
            <a:r>
              <a:rPr lang="en-AU" dirty="0"/>
              <a:t>50, the overall intercept, plus 7 times their </a:t>
            </a:r>
            <a:r>
              <a:rPr lang="en-AU" dirty="0" err="1"/>
              <a:t>ses</a:t>
            </a:r>
            <a:r>
              <a:rPr lang="en-AU" dirty="0"/>
              <a:t> score, </a:t>
            </a:r>
            <a:br>
              <a:rPr lang="en-AU" dirty="0"/>
            </a:br>
            <a:r>
              <a:rPr lang="en-AU" dirty="0"/>
              <a:t>Plus a random effect times their SES score – again, this allows the relationship between SES and math scores to change by group – the random slopes of it all</a:t>
            </a:r>
            <a:br>
              <a:rPr lang="en-AU" dirty="0"/>
            </a:br>
            <a:br>
              <a:rPr lang="en-AU" dirty="0"/>
            </a:br>
            <a:r>
              <a:rPr lang="en-AU" dirty="0"/>
              <a:t>Plus a random effect for each group – this means that we can let the purple group here’s intercept be different from the red group’s for example. </a:t>
            </a:r>
          </a:p>
        </p:txBody>
      </p:sp>
      <p:sp>
        <p:nvSpPr>
          <p:cNvPr id="4" name="Slide Number Placeholder 3"/>
          <p:cNvSpPr>
            <a:spLocks noGrp="1"/>
          </p:cNvSpPr>
          <p:nvPr>
            <p:ph type="sldNum" sz="quarter" idx="5"/>
          </p:nvPr>
        </p:nvSpPr>
        <p:spPr/>
        <p:txBody>
          <a:bodyPr/>
          <a:lstStyle/>
          <a:p>
            <a:fld id="{FE312555-0023-4720-BAB8-5C236ECFE222}" type="slidenum">
              <a:rPr lang="en-AU" smtClean="0"/>
              <a:pPr/>
              <a:t>11</a:t>
            </a:fld>
            <a:endParaRPr lang="en-AU"/>
          </a:p>
        </p:txBody>
      </p:sp>
    </p:spTree>
    <p:extLst>
      <p:ext uri="{BB962C8B-B14F-4D97-AF65-F5344CB8AC3E}">
        <p14:creationId xmlns:p14="http://schemas.microsoft.com/office/powerpoint/2010/main" val="3925481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In random effects ANOVAs we’re only interested in whether the overall scores differ by group – Notice that there is nothing on the y axis, there’s no regression slope, just gamma 00 an overall intercept, and a random effect / a random intercept for group. </a:t>
            </a:r>
          </a:p>
        </p:txBody>
      </p:sp>
      <p:sp>
        <p:nvSpPr>
          <p:cNvPr id="4" name="Slide Number Placeholder 3"/>
          <p:cNvSpPr>
            <a:spLocks noGrp="1"/>
          </p:cNvSpPr>
          <p:nvPr>
            <p:ph type="sldNum" sz="quarter" idx="5"/>
          </p:nvPr>
        </p:nvSpPr>
        <p:spPr/>
        <p:txBody>
          <a:bodyPr/>
          <a:lstStyle/>
          <a:p>
            <a:fld id="{FE312555-0023-4720-BAB8-5C236ECFE222}" type="slidenum">
              <a:rPr lang="en-AU" smtClean="0"/>
              <a:pPr/>
              <a:t>12</a:t>
            </a:fld>
            <a:endParaRPr lang="en-AU"/>
          </a:p>
        </p:txBody>
      </p:sp>
    </p:spTree>
    <p:extLst>
      <p:ext uri="{BB962C8B-B14F-4D97-AF65-F5344CB8AC3E}">
        <p14:creationId xmlns:p14="http://schemas.microsoft.com/office/powerpoint/2010/main" val="160587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 random intercepts models assumes the slope is the same for everyone, but lets the intercepts differ by group. </a:t>
            </a:r>
            <a:br>
              <a:rPr lang="en-AU" dirty="0"/>
            </a:br>
            <a:r>
              <a:rPr lang="en-AU" dirty="0"/>
              <a:t>We can see this is math score for person I in group j = gamma 00 (an intercept for everyone) + gamma 10 times a person’s score on </a:t>
            </a:r>
            <a:r>
              <a:rPr lang="en-AU" dirty="0" err="1"/>
              <a:t>ses</a:t>
            </a:r>
            <a:r>
              <a:rPr lang="en-AU" dirty="0"/>
              <a:t> (a regression slope for person) + a random effect for each group  + a residual for each person </a:t>
            </a:r>
            <a:br>
              <a:rPr lang="en-AU" dirty="0"/>
            </a:br>
            <a:br>
              <a:rPr lang="en-AU" dirty="0"/>
            </a:br>
            <a:r>
              <a:rPr lang="en-AU" dirty="0"/>
              <a:t>The only new part in the random slopes model is that we have the regression slope for the relationship between SES and math scores </a:t>
            </a:r>
          </a:p>
        </p:txBody>
      </p:sp>
      <p:sp>
        <p:nvSpPr>
          <p:cNvPr id="4" name="Slide Number Placeholder 3"/>
          <p:cNvSpPr>
            <a:spLocks noGrp="1"/>
          </p:cNvSpPr>
          <p:nvPr>
            <p:ph type="sldNum" sz="quarter" idx="5"/>
          </p:nvPr>
        </p:nvSpPr>
        <p:spPr/>
        <p:txBody>
          <a:bodyPr/>
          <a:lstStyle/>
          <a:p>
            <a:fld id="{FE312555-0023-4720-BAB8-5C236ECFE222}" type="slidenum">
              <a:rPr lang="en-AU" smtClean="0"/>
              <a:pPr/>
              <a:t>13</a:t>
            </a:fld>
            <a:endParaRPr lang="en-AU"/>
          </a:p>
        </p:txBody>
      </p:sp>
    </p:spTree>
    <p:extLst>
      <p:ext uri="{BB962C8B-B14F-4D97-AF65-F5344CB8AC3E}">
        <p14:creationId xmlns:p14="http://schemas.microsoft.com/office/powerpoint/2010/main" val="1248926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And finally, a random slopes model allows for different intercepts and different slopes – we can see this as person I in group j’s math score = gamma 00 (and intercept for everyone) + gamma 10 times a person’s score on </a:t>
            </a:r>
            <a:r>
              <a:rPr lang="en-AU" dirty="0" err="1"/>
              <a:t>ses</a:t>
            </a:r>
            <a:r>
              <a:rPr lang="en-AU" dirty="0"/>
              <a:t> (which is a regression slope that applies to everyone) + a random effect for group times SES, which allows for the relationship between SES and math scores to change by group + plus a random effect for each group (letting group intercepts change) + a residual for each person </a:t>
            </a:r>
            <a:br>
              <a:rPr lang="en-AU" dirty="0"/>
            </a:br>
            <a:br>
              <a:rPr lang="en-AU" dirty="0"/>
            </a:br>
            <a:r>
              <a:rPr lang="en-AU" dirty="0"/>
              <a:t>The only new part for the random slopes model is u</a:t>
            </a:r>
            <a:r>
              <a:rPr lang="en-AU" baseline="-25000" dirty="0"/>
              <a:t>1j</a:t>
            </a:r>
            <a:r>
              <a:rPr lang="en-AU" dirty="0"/>
              <a:t>x</a:t>
            </a:r>
            <a:r>
              <a:rPr lang="en-AU" i="1" baseline="-25000" dirty="0"/>
              <a:t>ij</a:t>
            </a:r>
            <a:r>
              <a:rPr lang="en-AU" dirty="0"/>
              <a:t> – the random effects times the person level IV, in our case SES, which lets the slopes vary by group! </a:t>
            </a:r>
            <a:br>
              <a:rPr lang="en-AU" dirty="0"/>
            </a:br>
            <a:br>
              <a:rPr lang="en-AU" dirty="0"/>
            </a:br>
            <a:r>
              <a:rPr lang="en-AU" dirty="0"/>
              <a:t>In week 10’s lecture we’ll even go beyond this</a:t>
            </a:r>
          </a:p>
        </p:txBody>
      </p:sp>
      <p:sp>
        <p:nvSpPr>
          <p:cNvPr id="4" name="Slide Number Placeholder 3"/>
          <p:cNvSpPr>
            <a:spLocks noGrp="1"/>
          </p:cNvSpPr>
          <p:nvPr>
            <p:ph type="sldNum" sz="quarter" idx="5"/>
          </p:nvPr>
        </p:nvSpPr>
        <p:spPr/>
        <p:txBody>
          <a:bodyPr/>
          <a:lstStyle/>
          <a:p>
            <a:fld id="{FE312555-0023-4720-BAB8-5C236ECFE222}" type="slidenum">
              <a:rPr lang="en-AU" smtClean="0"/>
              <a:pPr/>
              <a:t>14</a:t>
            </a:fld>
            <a:endParaRPr lang="en-AU"/>
          </a:p>
        </p:txBody>
      </p:sp>
    </p:spTree>
    <p:extLst>
      <p:ext uri="{BB962C8B-B14F-4D97-AF65-F5344CB8AC3E}">
        <p14:creationId xmlns:p14="http://schemas.microsoft.com/office/powerpoint/2010/main" val="142070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If we use traditional regression we are almost certainly violating one of the major assumptions of regression – that variables are independently and identically distributed – the nested sampling means that individuals from the same school are not independent of one another. The schools probably have some impact on the Math scores of the kids, and there are also almost certainly differences between schools in the average level of SES. </a:t>
            </a:r>
          </a:p>
        </p:txBody>
      </p:sp>
      <p:sp>
        <p:nvSpPr>
          <p:cNvPr id="4" name="Slide Number Placeholder 3"/>
          <p:cNvSpPr>
            <a:spLocks noGrp="1"/>
          </p:cNvSpPr>
          <p:nvPr>
            <p:ph type="sldNum" sz="quarter" idx="5"/>
          </p:nvPr>
        </p:nvSpPr>
        <p:spPr/>
        <p:txBody>
          <a:bodyPr/>
          <a:lstStyle/>
          <a:p>
            <a:fld id="{FE312555-0023-4720-BAB8-5C236ECFE222}" type="slidenum">
              <a:rPr lang="en-AU" smtClean="0"/>
              <a:pPr/>
              <a:t>15</a:t>
            </a:fld>
            <a:endParaRPr lang="en-AU"/>
          </a:p>
        </p:txBody>
      </p:sp>
    </p:spTree>
    <p:extLst>
      <p:ext uri="{BB962C8B-B14F-4D97-AF65-F5344CB8AC3E}">
        <p14:creationId xmlns:p14="http://schemas.microsoft.com/office/powerpoint/2010/main" val="1211526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We’re going to work our way back up to this model here, and by the end of this video you will, with a bit of luck, be able to read both of these equations. The top is the more traditional way of writing this, the bottom is R’s design formula syntax </a:t>
            </a:r>
          </a:p>
        </p:txBody>
      </p:sp>
      <p:sp>
        <p:nvSpPr>
          <p:cNvPr id="4" name="Slide Number Placeholder 3"/>
          <p:cNvSpPr>
            <a:spLocks noGrp="1"/>
          </p:cNvSpPr>
          <p:nvPr>
            <p:ph type="sldNum" sz="quarter" idx="5"/>
          </p:nvPr>
        </p:nvSpPr>
        <p:spPr/>
        <p:txBody>
          <a:bodyPr/>
          <a:lstStyle/>
          <a:p>
            <a:fld id="{FE312555-0023-4720-BAB8-5C236ECFE222}" type="slidenum">
              <a:rPr lang="en-AU" smtClean="0"/>
              <a:pPr/>
              <a:t>2</a:t>
            </a:fld>
            <a:endParaRPr lang="en-AU"/>
          </a:p>
        </p:txBody>
      </p:sp>
    </p:spTree>
    <p:extLst>
      <p:ext uri="{BB962C8B-B14F-4D97-AF65-F5344CB8AC3E}">
        <p14:creationId xmlns:p14="http://schemas.microsoft.com/office/powerpoint/2010/main" val="3336060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We’re going to start off thinking just of simple regression. I’m going </a:t>
            </a:r>
            <a:br>
              <a:rPr lang="en-AU" dirty="0"/>
            </a:br>
            <a:br>
              <a:rPr lang="en-AU" dirty="0"/>
            </a:br>
            <a:r>
              <a:rPr lang="en-AU" dirty="0"/>
              <a:t>you can see we are predicting y, math scores, with an intercept, a regression coefficient time X, SES, and we include an error term as our predictions will not be perfect.</a:t>
            </a:r>
            <a:br>
              <a:rPr lang="en-AU" dirty="0"/>
            </a:br>
            <a:br>
              <a:rPr lang="en-AU" dirty="0"/>
            </a:br>
            <a:r>
              <a:rPr lang="en-AU" dirty="0"/>
              <a:t>In r’s syntax, this is simply written as math ~ (tilde, basically we just </a:t>
            </a:r>
            <a:r>
              <a:rPr lang="en-AU" dirty="0" err="1"/>
              <a:t>just</a:t>
            </a:r>
            <a:r>
              <a:rPr lang="en-AU" dirty="0"/>
              <a:t> think  “equals” 1 (which is indicative of the intercept, here in green) plus SES, in red. In r’s design formula syntax we can just ignore the error term</a:t>
            </a:r>
          </a:p>
        </p:txBody>
      </p:sp>
      <p:sp>
        <p:nvSpPr>
          <p:cNvPr id="4" name="Slide Number Placeholder 3"/>
          <p:cNvSpPr>
            <a:spLocks noGrp="1"/>
          </p:cNvSpPr>
          <p:nvPr>
            <p:ph type="sldNum" sz="quarter" idx="5"/>
          </p:nvPr>
        </p:nvSpPr>
        <p:spPr/>
        <p:txBody>
          <a:bodyPr/>
          <a:lstStyle/>
          <a:p>
            <a:fld id="{FE312555-0023-4720-BAB8-5C236ECFE222}" type="slidenum">
              <a:rPr lang="en-AU" smtClean="0"/>
              <a:pPr/>
              <a:t>3</a:t>
            </a:fld>
            <a:endParaRPr lang="en-AU"/>
          </a:p>
        </p:txBody>
      </p:sp>
    </p:spTree>
    <p:extLst>
      <p:ext uri="{BB962C8B-B14F-4D97-AF65-F5344CB8AC3E}">
        <p14:creationId xmlns:p14="http://schemas.microsoft.com/office/powerpoint/2010/main" val="3252294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We can run this in r after reading in our data using the </a:t>
            </a:r>
            <a:r>
              <a:rPr lang="en-AU" dirty="0" err="1"/>
              <a:t>lm</a:t>
            </a:r>
            <a:r>
              <a:rPr lang="en-AU" dirty="0"/>
              <a:t> command, which just runs simple regression </a:t>
            </a:r>
            <a:br>
              <a:rPr lang="en-AU" dirty="0"/>
            </a:br>
            <a:br>
              <a:rPr lang="en-AU" dirty="0"/>
            </a:br>
            <a:r>
              <a:rPr lang="en-AU" dirty="0"/>
              <a:t>Here I save the model as mod 1, say that math is predicted by </a:t>
            </a:r>
            <a:r>
              <a:rPr lang="en-AU" dirty="0" err="1"/>
              <a:t>ses</a:t>
            </a:r>
            <a:r>
              <a:rPr lang="en-AU" dirty="0"/>
              <a:t>, and here I add in an intercept, even though it’s not strictly necessary, and also tell the function that my data is called “</a:t>
            </a:r>
            <a:r>
              <a:rPr lang="en-AU" dirty="0" err="1"/>
              <a:t>mathDat</a:t>
            </a:r>
            <a:r>
              <a:rPr lang="en-AU" dirty="0"/>
              <a:t>”. </a:t>
            </a:r>
            <a:br>
              <a:rPr lang="en-AU" dirty="0"/>
            </a:br>
            <a:br>
              <a:rPr lang="en-AU" dirty="0"/>
            </a:br>
            <a:r>
              <a:rPr lang="en-AU" dirty="0"/>
              <a:t>After running the function and saving it as mod1, we can take a look at the output by running the summary function on mod1.</a:t>
            </a:r>
            <a:br>
              <a:rPr lang="en-AU" dirty="0"/>
            </a:br>
            <a:br>
              <a:rPr lang="en-AU" dirty="0"/>
            </a:br>
            <a:r>
              <a:rPr lang="en-AU" dirty="0"/>
              <a:t>So, we can see that a one unit increase in SES leads to a 7.8 unit predicted increase in math scores, from an intercept of 59.1</a:t>
            </a:r>
            <a:br>
              <a:rPr lang="en-AU" dirty="0"/>
            </a:br>
            <a:br>
              <a:rPr lang="en-AU" dirty="0"/>
            </a:br>
            <a:endParaRPr lang="en-AU" dirty="0"/>
          </a:p>
        </p:txBody>
      </p:sp>
      <p:sp>
        <p:nvSpPr>
          <p:cNvPr id="4" name="Slide Number Placeholder 3"/>
          <p:cNvSpPr>
            <a:spLocks noGrp="1"/>
          </p:cNvSpPr>
          <p:nvPr>
            <p:ph type="sldNum" sz="quarter" idx="5"/>
          </p:nvPr>
        </p:nvSpPr>
        <p:spPr/>
        <p:txBody>
          <a:bodyPr/>
          <a:lstStyle/>
          <a:p>
            <a:fld id="{FE312555-0023-4720-BAB8-5C236ECFE222}" type="slidenum">
              <a:rPr lang="en-AU" smtClean="0"/>
              <a:pPr/>
              <a:t>4</a:t>
            </a:fld>
            <a:endParaRPr lang="en-AU"/>
          </a:p>
        </p:txBody>
      </p:sp>
    </p:spTree>
    <p:extLst>
      <p:ext uri="{BB962C8B-B14F-4D97-AF65-F5344CB8AC3E}">
        <p14:creationId xmlns:p14="http://schemas.microsoft.com/office/powerpoint/2010/main" val="2617864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In random effects ANOVAs we’re only interested in whether the overall scores differ by group – Notice that there is nothing on the y axis, there’s no regression slope, just gamma 00 an overall intercept, and a random effect / a random intercept for group. </a:t>
            </a:r>
            <a:br>
              <a:rPr lang="en-AU" dirty="0"/>
            </a:br>
            <a:br>
              <a:rPr lang="en-AU" dirty="0"/>
            </a:br>
            <a:r>
              <a:rPr lang="en-AU" dirty="0"/>
              <a:t>So here, in r’s syntax, we just write math ~ 1 (for the intercept) + open </a:t>
            </a:r>
            <a:r>
              <a:rPr lang="en-AU" dirty="0" err="1"/>
              <a:t>brackers</a:t>
            </a:r>
            <a:r>
              <a:rPr lang="en-AU" dirty="0"/>
              <a:t>, 1 bar school, close brackets. We’re saying that for each school, we allow the intercept to vary. </a:t>
            </a:r>
          </a:p>
        </p:txBody>
      </p:sp>
      <p:sp>
        <p:nvSpPr>
          <p:cNvPr id="4" name="Slide Number Placeholder 3"/>
          <p:cNvSpPr>
            <a:spLocks noGrp="1"/>
          </p:cNvSpPr>
          <p:nvPr>
            <p:ph type="sldNum" sz="quarter" idx="5"/>
          </p:nvPr>
        </p:nvSpPr>
        <p:spPr/>
        <p:txBody>
          <a:bodyPr/>
          <a:lstStyle/>
          <a:p>
            <a:fld id="{FE312555-0023-4720-BAB8-5C236ECFE222}" type="slidenum">
              <a:rPr lang="en-AU" smtClean="0"/>
              <a:pPr/>
              <a:t>5</a:t>
            </a:fld>
            <a:endParaRPr lang="en-AU"/>
          </a:p>
        </p:txBody>
      </p:sp>
    </p:spTree>
    <p:extLst>
      <p:ext uri="{BB962C8B-B14F-4D97-AF65-F5344CB8AC3E}">
        <p14:creationId xmlns:p14="http://schemas.microsoft.com/office/powerpoint/2010/main" val="454571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In random effects ANOVAs we’re only interested in whether the overall scores differ by group – Notice that there is nothing on the y axis, there’s no regression slope, just gamma 00 an overall intercept, and a random effect / a random intercept for group. </a:t>
            </a:r>
            <a:br>
              <a:rPr lang="en-AU" dirty="0"/>
            </a:br>
            <a:br>
              <a:rPr lang="en-AU" dirty="0"/>
            </a:br>
            <a:r>
              <a:rPr lang="en-AU" dirty="0"/>
              <a:t>So here, in r’s syntax, we just write math ~ 1 (for the intercept) + open </a:t>
            </a:r>
            <a:r>
              <a:rPr lang="en-AU" dirty="0" err="1"/>
              <a:t>brackers</a:t>
            </a:r>
            <a:r>
              <a:rPr lang="en-AU" dirty="0"/>
              <a:t>, 1 bar school, close brackets. We’re saying that for each school, we allow the intercept to vary. </a:t>
            </a:r>
          </a:p>
        </p:txBody>
      </p:sp>
      <p:sp>
        <p:nvSpPr>
          <p:cNvPr id="4" name="Slide Number Placeholder 3"/>
          <p:cNvSpPr>
            <a:spLocks noGrp="1"/>
          </p:cNvSpPr>
          <p:nvPr>
            <p:ph type="sldNum" sz="quarter" idx="5"/>
          </p:nvPr>
        </p:nvSpPr>
        <p:spPr/>
        <p:txBody>
          <a:bodyPr/>
          <a:lstStyle/>
          <a:p>
            <a:fld id="{FE312555-0023-4720-BAB8-5C236ECFE222}" type="slidenum">
              <a:rPr lang="en-AU" smtClean="0"/>
              <a:pPr/>
              <a:t>6</a:t>
            </a:fld>
            <a:endParaRPr lang="en-AU"/>
          </a:p>
        </p:txBody>
      </p:sp>
    </p:spTree>
    <p:extLst>
      <p:ext uri="{BB962C8B-B14F-4D97-AF65-F5344CB8AC3E}">
        <p14:creationId xmlns:p14="http://schemas.microsoft.com/office/powerpoint/2010/main" val="2300998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can run this model in R using the lme4 linear mixed effects models </a:t>
            </a:r>
            <a:r>
              <a:rPr lang="en-AU" dirty="0" err="1"/>
              <a:t>packahe</a:t>
            </a:r>
            <a:r>
              <a:rPr lang="en-AU" dirty="0"/>
              <a:t>, and getting statistical tests and some other accoutrement using </a:t>
            </a:r>
            <a:r>
              <a:rPr lang="en-AU" dirty="0" err="1"/>
              <a:t>lmerTest</a:t>
            </a:r>
            <a:r>
              <a:rPr lang="en-AU" dirty="0"/>
              <a:t>. </a:t>
            </a:r>
            <a:br>
              <a:rPr lang="en-AU" dirty="0"/>
            </a:br>
            <a:br>
              <a:rPr lang="en-AU" dirty="0"/>
            </a:br>
            <a:r>
              <a:rPr lang="en-AU" dirty="0"/>
              <a:t>Then we can run this model, saying math is </a:t>
            </a:r>
            <a:r>
              <a:rPr lang="en-AU" dirty="0" err="1"/>
              <a:t>predcited</a:t>
            </a:r>
            <a:r>
              <a:rPr lang="en-AU" dirty="0"/>
              <a:t> by an intercept plus a random effect for school – i.e., letting the intercepts differ by school, </a:t>
            </a:r>
            <a:br>
              <a:rPr lang="en-AU" dirty="0"/>
            </a:br>
            <a:r>
              <a:rPr lang="en-AU" dirty="0"/>
              <a:t>saving it as mod2, </a:t>
            </a:r>
            <a:br>
              <a:rPr lang="en-AU" dirty="0"/>
            </a:br>
            <a:r>
              <a:rPr lang="en-AU" dirty="0"/>
              <a:t>and then get a model summary using the summary function </a:t>
            </a:r>
            <a:br>
              <a:rPr lang="en-AU" dirty="0"/>
            </a:br>
            <a:br>
              <a:rPr lang="en-AU" dirty="0"/>
            </a:br>
            <a:br>
              <a:rPr lang="en-AU" dirty="0"/>
            </a:br>
            <a:r>
              <a:rPr lang="en-AU" dirty="0"/>
              <a:t>Good, well we can see some nice output there, but maybe we want to take a look at the ICC – we can either use the </a:t>
            </a:r>
            <a:r>
              <a:rPr lang="en-AU" dirty="0" err="1"/>
              <a:t>sjstasts</a:t>
            </a:r>
            <a:r>
              <a:rPr lang="en-AU" dirty="0"/>
              <a:t> package to get the ICC function to get the </a:t>
            </a:r>
            <a:r>
              <a:rPr lang="en-AU" dirty="0" err="1"/>
              <a:t>icc</a:t>
            </a:r>
            <a:r>
              <a:rPr lang="en-AU" dirty="0"/>
              <a:t> with the </a:t>
            </a:r>
            <a:r>
              <a:rPr lang="en-AU" dirty="0" err="1"/>
              <a:t>icc</a:t>
            </a:r>
            <a:r>
              <a:rPr lang="en-AU" dirty="0"/>
              <a:t> function, which you can see here. </a:t>
            </a:r>
            <a:br>
              <a:rPr lang="en-AU" dirty="0"/>
            </a:br>
            <a:br>
              <a:rPr lang="en-AU" dirty="0"/>
            </a:br>
            <a:r>
              <a:rPr lang="en-AU" dirty="0"/>
              <a:t>The </a:t>
            </a:r>
            <a:r>
              <a:rPr lang="en-AU" dirty="0" err="1"/>
              <a:t>icc</a:t>
            </a:r>
            <a:r>
              <a:rPr lang="en-AU" dirty="0"/>
              <a:t> is the proportion of variance attributable to the grouping structure as a proportion of the total variance </a:t>
            </a:r>
            <a:br>
              <a:rPr lang="en-AU" dirty="0"/>
            </a:br>
            <a:r>
              <a:rPr lang="en-AU" dirty="0"/>
              <a:t>.22 is pretty high, so the grouping structure is important indeed. </a:t>
            </a:r>
            <a:br>
              <a:rPr lang="en-AU" dirty="0"/>
            </a:br>
            <a:endParaRPr lang="en-AU" dirty="0"/>
          </a:p>
          <a:p>
            <a:r>
              <a:rPr lang="en-AU" dirty="0"/>
              <a:t>We could also have just calculate it by hand – you can see just copying and pasting from above gets us the same answer after accounting for rounding . </a:t>
            </a:r>
            <a:br>
              <a:rPr lang="en-AU" dirty="0"/>
            </a:br>
            <a:br>
              <a:rPr lang="en-AU" dirty="0"/>
            </a:br>
            <a:endParaRPr lang="en-AU" dirty="0"/>
          </a:p>
        </p:txBody>
      </p:sp>
      <p:sp>
        <p:nvSpPr>
          <p:cNvPr id="4" name="Slide Number Placeholder 3"/>
          <p:cNvSpPr>
            <a:spLocks noGrp="1"/>
          </p:cNvSpPr>
          <p:nvPr>
            <p:ph type="sldNum" sz="quarter" idx="5"/>
          </p:nvPr>
        </p:nvSpPr>
        <p:spPr/>
        <p:txBody>
          <a:bodyPr/>
          <a:lstStyle/>
          <a:p>
            <a:fld id="{FE312555-0023-4720-BAB8-5C236ECFE222}" type="slidenum">
              <a:rPr lang="en-AU" smtClean="0"/>
              <a:pPr/>
              <a:t>7</a:t>
            </a:fld>
            <a:endParaRPr lang="en-AU"/>
          </a:p>
        </p:txBody>
      </p:sp>
    </p:spTree>
    <p:extLst>
      <p:ext uri="{BB962C8B-B14F-4D97-AF65-F5344CB8AC3E}">
        <p14:creationId xmlns:p14="http://schemas.microsoft.com/office/powerpoint/2010/main" val="1596095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 random intercepts models assumes the slope is the same for everyone, but lets the intercepts differ by group. </a:t>
            </a:r>
            <a:br>
              <a:rPr lang="en-AU" dirty="0"/>
            </a:br>
            <a:r>
              <a:rPr lang="en-AU" dirty="0"/>
              <a:t>We can see this is math score for person I in group j = gamma 00 (an intercept for everyone) + gamma 10 times a person’s score on </a:t>
            </a:r>
            <a:r>
              <a:rPr lang="en-AU" dirty="0" err="1"/>
              <a:t>ses</a:t>
            </a:r>
            <a:r>
              <a:rPr lang="en-AU" dirty="0"/>
              <a:t> (a regression slope for person) + a random effect for each group  + a residual for each person </a:t>
            </a:r>
            <a:br>
              <a:rPr lang="en-AU" dirty="0"/>
            </a:br>
            <a:br>
              <a:rPr lang="en-AU" dirty="0"/>
            </a:br>
            <a:r>
              <a:rPr lang="en-AU" dirty="0"/>
              <a:t>The only new part in the random slopes model is that we have the regression slope for the relationship between SES and math scores </a:t>
            </a:r>
          </a:p>
        </p:txBody>
      </p:sp>
      <p:sp>
        <p:nvSpPr>
          <p:cNvPr id="4" name="Slide Number Placeholder 3"/>
          <p:cNvSpPr>
            <a:spLocks noGrp="1"/>
          </p:cNvSpPr>
          <p:nvPr>
            <p:ph type="sldNum" sz="quarter" idx="5"/>
          </p:nvPr>
        </p:nvSpPr>
        <p:spPr/>
        <p:txBody>
          <a:bodyPr/>
          <a:lstStyle/>
          <a:p>
            <a:fld id="{FE312555-0023-4720-BAB8-5C236ECFE222}" type="slidenum">
              <a:rPr lang="en-AU" smtClean="0"/>
              <a:pPr/>
              <a:t>8</a:t>
            </a:fld>
            <a:endParaRPr lang="en-AU"/>
          </a:p>
        </p:txBody>
      </p:sp>
    </p:spTree>
    <p:extLst>
      <p:ext uri="{BB962C8B-B14F-4D97-AF65-F5344CB8AC3E}">
        <p14:creationId xmlns:p14="http://schemas.microsoft.com/office/powerpoint/2010/main" val="3212954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If we use traditional regression we are almost certainly violating one of the major assumptions of regression – that variables are independently and identically distributed – the nested sampling means that individuals from the same school are not independent of one another. The schools probably have some impact on the Math scores of the kids, and there are also almost certainly differences between schools in the average level of SES. </a:t>
            </a:r>
          </a:p>
        </p:txBody>
      </p:sp>
      <p:sp>
        <p:nvSpPr>
          <p:cNvPr id="4" name="Slide Number Placeholder 3"/>
          <p:cNvSpPr>
            <a:spLocks noGrp="1"/>
          </p:cNvSpPr>
          <p:nvPr>
            <p:ph type="sldNum" sz="quarter" idx="5"/>
          </p:nvPr>
        </p:nvSpPr>
        <p:spPr/>
        <p:txBody>
          <a:bodyPr/>
          <a:lstStyle/>
          <a:p>
            <a:fld id="{FE312555-0023-4720-BAB8-5C236ECFE222}" type="slidenum">
              <a:rPr lang="en-AU" smtClean="0"/>
              <a:pPr/>
              <a:t>9</a:t>
            </a:fld>
            <a:endParaRPr lang="en-AU"/>
          </a:p>
        </p:txBody>
      </p:sp>
    </p:spTree>
    <p:extLst>
      <p:ext uri="{BB962C8B-B14F-4D97-AF65-F5344CB8AC3E}">
        <p14:creationId xmlns:p14="http://schemas.microsoft.com/office/powerpoint/2010/main" val="2828805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3900" y="2057400"/>
            <a:ext cx="7772400" cy="1089025"/>
          </a:xfrm>
          <a:noFill/>
        </p:spPr>
        <p:txBody>
          <a:bodyPr>
            <a:normAutofit/>
          </a:bodyPr>
          <a:lstStyle>
            <a:lvl1pPr>
              <a:defRPr sz="2400">
                <a:solidFill>
                  <a:srgbClr val="0070C0"/>
                </a:solidFill>
              </a:defRPr>
            </a:lvl1pPr>
          </a:lstStyle>
          <a:p>
            <a:r>
              <a:rPr lang="en-US" dirty="0"/>
              <a:t>Click to edit Master title style</a:t>
            </a:r>
            <a:endParaRPr lang="en-AU" dirty="0"/>
          </a:p>
        </p:txBody>
      </p:sp>
      <p:sp>
        <p:nvSpPr>
          <p:cNvPr id="4" name="Date Placeholder 3"/>
          <p:cNvSpPr>
            <a:spLocks noGrp="1"/>
          </p:cNvSpPr>
          <p:nvPr>
            <p:ph type="dt" sz="half" idx="10"/>
          </p:nvPr>
        </p:nvSpPr>
        <p:spPr/>
        <p:txBody>
          <a:bodyPr/>
          <a:lstStyle/>
          <a:p>
            <a:fld id="{B52E0DEA-7CB0-4C65-A84E-8203623FB283}" type="datetime1">
              <a:rPr lang="en-US" smtClean="0"/>
              <a:t>2/1/2019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extBox 6"/>
          <p:cNvSpPr txBox="1"/>
          <p:nvPr userDrawn="1"/>
        </p:nvSpPr>
        <p:spPr>
          <a:xfrm>
            <a:off x="2743200" y="4191000"/>
            <a:ext cx="3886200" cy="1815882"/>
          </a:xfrm>
          <a:prstGeom prst="rect">
            <a:avLst/>
          </a:prstGeom>
          <a:noFill/>
        </p:spPr>
        <p:txBody>
          <a:bodyPr wrap="square" rtlCol="0">
            <a:spAutoFit/>
          </a:bodyPr>
          <a:lstStyle/>
          <a:p>
            <a:pPr algn="ctr"/>
            <a:r>
              <a:rPr lang="en-AU" sz="2400" dirty="0"/>
              <a:t>Geoff Saw</a:t>
            </a:r>
            <a:endParaRPr lang="en-AU" sz="2400" baseline="0" dirty="0"/>
          </a:p>
          <a:p>
            <a:pPr algn="ctr"/>
            <a:endParaRPr lang="en-AU" sz="2400" baseline="0" dirty="0"/>
          </a:p>
          <a:p>
            <a:pPr algn="ctr"/>
            <a:r>
              <a:rPr lang="en-AU" sz="1600" baseline="0" dirty="0"/>
              <a:t>Melbourne School of Psychological Sciences</a:t>
            </a:r>
          </a:p>
          <a:p>
            <a:pPr algn="ctr"/>
            <a:r>
              <a:rPr lang="en-AU" sz="1600" baseline="0" dirty="0"/>
              <a:t>University of Melbourne</a:t>
            </a:r>
          </a:p>
          <a:p>
            <a:pPr algn="ctr"/>
            <a:r>
              <a:rPr lang="en-AU" sz="1600" baseline="0" dirty="0"/>
              <a:t>Redmond Barry Room 1113</a:t>
            </a:r>
          </a:p>
          <a:p>
            <a:pPr algn="ctr"/>
            <a:r>
              <a:rPr lang="en-AU" sz="1600" baseline="0" dirty="0"/>
              <a:t>gsaw@unimelb.edu.au</a:t>
            </a:r>
            <a:endParaRPr lang="en-AU" sz="1600" dirty="0"/>
          </a:p>
        </p:txBody>
      </p:sp>
      <p:sp>
        <p:nvSpPr>
          <p:cNvPr id="8" name="TextBox 7"/>
          <p:cNvSpPr txBox="1"/>
          <p:nvPr userDrawn="1"/>
        </p:nvSpPr>
        <p:spPr>
          <a:xfrm>
            <a:off x="1104900" y="986589"/>
            <a:ext cx="7010400" cy="1077218"/>
          </a:xfrm>
          <a:prstGeom prst="rect">
            <a:avLst/>
          </a:prstGeom>
          <a:noFill/>
        </p:spPr>
        <p:txBody>
          <a:bodyPr wrap="square" rtlCol="0">
            <a:spAutoFit/>
          </a:bodyPr>
          <a:lstStyle/>
          <a:p>
            <a:pPr algn="ctr"/>
            <a:r>
              <a:rPr lang="en-AU" sz="3200" dirty="0">
                <a:solidFill>
                  <a:schemeClr val="tx2">
                    <a:lumMod val="75000"/>
                  </a:schemeClr>
                </a:solidFill>
              </a:rPr>
              <a:t>PSYC40005 - 2018</a:t>
            </a:r>
          </a:p>
          <a:p>
            <a:pPr algn="ctr"/>
            <a:r>
              <a:rPr lang="en-AU" sz="3200" dirty="0">
                <a:solidFill>
                  <a:schemeClr val="tx2">
                    <a:lumMod val="75000"/>
                  </a:schemeClr>
                </a:solidFill>
              </a:rPr>
              <a:t>ADVANCED</a:t>
            </a:r>
            <a:r>
              <a:rPr lang="en-AU" sz="3200" baseline="0" dirty="0">
                <a:solidFill>
                  <a:schemeClr val="tx2">
                    <a:lumMod val="75000"/>
                  </a:schemeClr>
                </a:solidFill>
              </a:rPr>
              <a:t> DESIGN AND DATA ANALYSIS</a:t>
            </a:r>
            <a:endParaRPr lang="en-AU" sz="3200" dirty="0">
              <a:solidFill>
                <a:schemeClr val="tx2">
                  <a:lumMod val="75000"/>
                </a:schemeClr>
              </a:solidFill>
            </a:endParaRPr>
          </a:p>
        </p:txBody>
      </p:sp>
    </p:spTree>
    <p:extLst>
      <p:ext uri="{BB962C8B-B14F-4D97-AF65-F5344CB8AC3E}">
        <p14:creationId xmlns:p14="http://schemas.microsoft.com/office/powerpoint/2010/main" val="573504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D661815-62F8-46D0-9194-7F3AEACC167A}" type="datetime1">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0804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A70718F-1C02-42C0-90B5-A22FBE3E793C}" type="datetime1">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34743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85C9442A-F246-4347-994B-B6289C286D27}" type="datetime1">
              <a:rPr lang="en-US" smtClean="0"/>
              <a:t>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654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a:t>Click to edit Master title style</a:t>
            </a:r>
            <a:endParaRPr lang="en-AU" dirty="0"/>
          </a:p>
        </p:txBody>
      </p:sp>
      <p:sp>
        <p:nvSpPr>
          <p:cNvPr id="3" name="Content Placeholder 2"/>
          <p:cNvSpPr>
            <a:spLocks noGrp="1"/>
          </p:cNvSpPr>
          <p:nvPr>
            <p:ph idx="1"/>
          </p:nvPr>
        </p:nvSpPr>
        <p:spPr/>
        <p:txBody>
          <a:bodyPr/>
          <a:lstStyle>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E56BDEEC-5215-45ED-AAE8-B3E7679AD172}" type="datetime1">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945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819400"/>
            <a:ext cx="7772400" cy="1219200"/>
          </a:xfrm>
        </p:spPr>
        <p:txBody>
          <a:bodyPr anchor="t"/>
          <a:lstStyle>
            <a:lvl1pPr algn="l">
              <a:defRPr sz="4000" b="1" cap="all"/>
            </a:lvl1pPr>
          </a:lstStyle>
          <a:p>
            <a:r>
              <a:rPr lang="en-US" dirty="0"/>
              <a:t>Click to edit Master title style</a:t>
            </a:r>
            <a:endParaRPr lang="en-AU" dirty="0"/>
          </a:p>
        </p:txBody>
      </p:sp>
      <p:sp>
        <p:nvSpPr>
          <p:cNvPr id="3" name="Text Placeholder 2"/>
          <p:cNvSpPr>
            <a:spLocks noGrp="1"/>
          </p:cNvSpPr>
          <p:nvPr>
            <p:ph type="body" idx="1"/>
          </p:nvPr>
        </p:nvSpPr>
        <p:spPr>
          <a:xfrm>
            <a:off x="685800" y="12954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44845E3-B51F-4C3B-A472-C851658CDC95}" type="datetime1">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082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09CB072-A8C5-4159-8F66-8D35B6F9330E}" type="datetime1">
              <a:rPr lang="en-US" smtClean="0"/>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874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3F792FE9-E000-4B00-8FD1-42C2C95A5D1F}" type="datetime1">
              <a:rPr lang="en-US" smtClean="0"/>
              <a:t>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9168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57C88BD6-6B05-48FB-9F67-5715205968C2}" type="datetime1">
              <a:rPr lang="en-US" smtClean="0"/>
              <a:t>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13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6565A3-1834-4FB9-AA69-D165C1A7ADA1}" type="datetime1">
              <a:rPr lang="en-US" smtClean="0"/>
              <a:t>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466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054484-1055-43A3-8117-2B86172C0205}" type="datetime1">
              <a:rPr lang="en-US" smtClean="0"/>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49719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D8F7C8-8644-47E3-A416-74B6EEF5E2B7}" type="datetime1">
              <a:rPr lang="en-US" smtClean="0"/>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12896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14400"/>
          </a:xfrm>
          <a:prstGeom prst="rect">
            <a:avLst/>
          </a:prstGeom>
          <a:solidFill>
            <a:schemeClr val="tx2">
              <a:lumMod val="20000"/>
              <a:lumOff val="80000"/>
            </a:schemeClr>
          </a:solidFill>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AE5D6-603B-482A-8565-BED9DA9A6A8F}" type="datetime1">
              <a:rPr lang="en-US" smtClean="0"/>
              <a:t>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4798773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660" r:id="rId12"/>
  </p:sldLayoutIdLst>
  <p:hf hdr="0" ftr="0" dt="0"/>
  <p:txStyles>
    <p:titleStyle>
      <a:lvl1pPr algn="ctr"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772400" cy="1089025"/>
          </a:xfrm>
        </p:spPr>
        <p:txBody>
          <a:bodyPr>
            <a:normAutofit fontScale="90000"/>
          </a:bodyPr>
          <a:lstStyle/>
          <a:p>
            <a:r>
              <a:rPr lang="en-AU" dirty="0"/>
              <a:t>Pre-lecture 9 and 10:</a:t>
            </a:r>
            <a:br>
              <a:rPr lang="en-AU" dirty="0"/>
            </a:br>
            <a:r>
              <a:rPr lang="en-AU" dirty="0"/>
              <a:t>Multilevel modelling </a:t>
            </a:r>
            <a:br>
              <a:rPr lang="en-AU" dirty="0"/>
            </a:br>
            <a:br>
              <a:rPr lang="en-AU" dirty="0"/>
            </a:br>
            <a:r>
              <a:rPr lang="en-AU" dirty="0"/>
              <a:t>How to read design formula syntax</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dirty="0"/>
          </a:p>
        </p:txBody>
      </p:sp>
      <p:sp>
        <p:nvSpPr>
          <p:cNvPr id="4" name="TextBox 3">
            <a:extLst>
              <a:ext uri="{FF2B5EF4-FFF2-40B4-BE49-F238E27FC236}">
                <a16:creationId xmlns:a16="http://schemas.microsoft.com/office/drawing/2014/main" id="{BE03C902-6C43-48DF-A394-C2FC16ECCC77}"/>
              </a:ext>
            </a:extLst>
          </p:cNvPr>
          <p:cNvSpPr txBox="1"/>
          <p:nvPr/>
        </p:nvSpPr>
        <p:spPr>
          <a:xfrm>
            <a:off x="2209800" y="4038600"/>
            <a:ext cx="4800600" cy="2317750"/>
          </a:xfrm>
          <a:prstGeom prst="rect">
            <a:avLst/>
          </a:prstGeom>
          <a:solidFill>
            <a:schemeClr val="bg1"/>
          </a:solidFill>
        </p:spPr>
        <p:txBody>
          <a:bodyPr wrap="square" rtlCol="0">
            <a:spAutoFit/>
          </a:bodyPr>
          <a:lstStyle/>
          <a:p>
            <a:endParaRPr lang="en-AU" dirty="0"/>
          </a:p>
        </p:txBody>
      </p:sp>
    </p:spTree>
    <p:extLst>
      <p:ext uri="{BB962C8B-B14F-4D97-AF65-F5344CB8AC3E}">
        <p14:creationId xmlns:p14="http://schemas.microsoft.com/office/powerpoint/2010/main" val="34618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Multilevel models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
        <p:nvSpPr>
          <p:cNvPr id="3" name="Rectangle 2">
            <a:extLst>
              <a:ext uri="{FF2B5EF4-FFF2-40B4-BE49-F238E27FC236}">
                <a16:creationId xmlns:a16="http://schemas.microsoft.com/office/drawing/2014/main" id="{11E978A6-6544-4ADB-B5F0-E7DF10F74946}"/>
              </a:ext>
            </a:extLst>
          </p:cNvPr>
          <p:cNvSpPr/>
          <p:nvPr/>
        </p:nvSpPr>
        <p:spPr>
          <a:xfrm>
            <a:off x="5943600" y="1187450"/>
            <a:ext cx="1295400" cy="3689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Content Placeholder 2">
            <a:extLst>
              <a:ext uri="{FF2B5EF4-FFF2-40B4-BE49-F238E27FC236}">
                <a16:creationId xmlns:a16="http://schemas.microsoft.com/office/drawing/2014/main" id="{6F49E5F7-CE16-4DD9-8A74-BD3C8EA91A20}"/>
              </a:ext>
            </a:extLst>
          </p:cNvPr>
          <p:cNvSpPr txBox="1">
            <a:spLocks/>
          </p:cNvSpPr>
          <p:nvPr/>
        </p:nvSpPr>
        <p:spPr>
          <a:xfrm>
            <a:off x="1143000" y="5371735"/>
            <a:ext cx="69342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t>math</a:t>
            </a:r>
            <a:r>
              <a:rPr lang="en-AU" i="1" baseline="-25000" dirty="0" err="1"/>
              <a:t>ij</a:t>
            </a:r>
            <a:r>
              <a:rPr lang="en-AU" dirty="0"/>
              <a:t> = </a:t>
            </a:r>
            <a:r>
              <a:rPr lang="el-GR" dirty="0"/>
              <a:t>γ</a:t>
            </a:r>
            <a:r>
              <a:rPr lang="en-AU" baseline="-25000" dirty="0"/>
              <a:t>00</a:t>
            </a:r>
            <a:r>
              <a:rPr lang="en-AU" dirty="0"/>
              <a:t> + </a:t>
            </a:r>
            <a:r>
              <a:rPr lang="el-GR" dirty="0"/>
              <a:t>γ</a:t>
            </a:r>
            <a:r>
              <a:rPr lang="en-AU" baseline="-25000" dirty="0"/>
              <a:t>10</a:t>
            </a:r>
            <a:r>
              <a:rPr lang="en-AU" dirty="0"/>
              <a:t>ses</a:t>
            </a:r>
            <a:r>
              <a:rPr lang="en-AU" i="1" baseline="-25000" dirty="0"/>
              <a:t>ij</a:t>
            </a:r>
            <a:r>
              <a:rPr lang="en-AU" dirty="0"/>
              <a:t> + u</a:t>
            </a:r>
            <a:r>
              <a:rPr lang="en-AU" baseline="-25000" dirty="0"/>
              <a:t>1j</a:t>
            </a:r>
            <a:r>
              <a:rPr lang="en-AU" dirty="0"/>
              <a:t>ses</a:t>
            </a:r>
            <a:r>
              <a:rPr lang="en-AU" i="1" baseline="-25000" dirty="0"/>
              <a:t>ij</a:t>
            </a:r>
            <a:r>
              <a:rPr lang="en-AU" dirty="0"/>
              <a:t> + u</a:t>
            </a:r>
            <a:r>
              <a:rPr lang="en-AU" baseline="-25000" dirty="0"/>
              <a:t>0j </a:t>
            </a:r>
            <a:r>
              <a:rPr lang="en-AU" dirty="0"/>
              <a:t>+ </a:t>
            </a:r>
            <a:r>
              <a:rPr lang="en-AU" i="1" dirty="0" err="1"/>
              <a:t>ε</a:t>
            </a:r>
            <a:r>
              <a:rPr lang="en-AU" i="1" baseline="-25000" dirty="0" err="1"/>
              <a:t>ij</a:t>
            </a:r>
            <a:endParaRPr lang="en-AU" dirty="0"/>
          </a:p>
        </p:txBody>
      </p:sp>
      <p:pic>
        <p:nvPicPr>
          <p:cNvPr id="5" name="Picture 4">
            <a:extLst>
              <a:ext uri="{FF2B5EF4-FFF2-40B4-BE49-F238E27FC236}">
                <a16:creationId xmlns:a16="http://schemas.microsoft.com/office/drawing/2014/main" id="{46B68FA8-F684-4592-99D6-5C23CDE344DF}"/>
              </a:ext>
            </a:extLst>
          </p:cNvPr>
          <p:cNvPicPr>
            <a:picLocks noChangeAspect="1"/>
          </p:cNvPicPr>
          <p:nvPr/>
        </p:nvPicPr>
        <p:blipFill>
          <a:blip r:embed="rId3"/>
          <a:stretch>
            <a:fillRect/>
          </a:stretch>
        </p:blipFill>
        <p:spPr>
          <a:xfrm>
            <a:off x="1510095" y="1552809"/>
            <a:ext cx="6123809" cy="3752381"/>
          </a:xfrm>
          <a:prstGeom prst="rect">
            <a:avLst/>
          </a:prstGeom>
        </p:spPr>
      </p:pic>
    </p:spTree>
    <p:extLst>
      <p:ext uri="{BB962C8B-B14F-4D97-AF65-F5344CB8AC3E}">
        <p14:creationId xmlns:p14="http://schemas.microsoft.com/office/powerpoint/2010/main" val="1942340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Regression models for each school</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
        <p:nvSpPr>
          <p:cNvPr id="3" name="Rectangle 2">
            <a:extLst>
              <a:ext uri="{FF2B5EF4-FFF2-40B4-BE49-F238E27FC236}">
                <a16:creationId xmlns:a16="http://schemas.microsoft.com/office/drawing/2014/main" id="{11E978A6-6544-4ADB-B5F0-E7DF10F74946}"/>
              </a:ext>
            </a:extLst>
          </p:cNvPr>
          <p:cNvSpPr/>
          <p:nvPr/>
        </p:nvSpPr>
        <p:spPr>
          <a:xfrm>
            <a:off x="5943600" y="1187450"/>
            <a:ext cx="1295400" cy="3689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Content Placeholder 2">
            <a:extLst>
              <a:ext uri="{FF2B5EF4-FFF2-40B4-BE49-F238E27FC236}">
                <a16:creationId xmlns:a16="http://schemas.microsoft.com/office/drawing/2014/main" id="{6F49E5F7-CE16-4DD9-8A74-BD3C8EA91A20}"/>
              </a:ext>
            </a:extLst>
          </p:cNvPr>
          <p:cNvSpPr txBox="1">
            <a:spLocks/>
          </p:cNvSpPr>
          <p:nvPr/>
        </p:nvSpPr>
        <p:spPr>
          <a:xfrm>
            <a:off x="1143000" y="5371735"/>
            <a:ext cx="69342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t>math</a:t>
            </a:r>
            <a:r>
              <a:rPr lang="en-AU" i="1" baseline="-25000" dirty="0" err="1"/>
              <a:t>ij</a:t>
            </a:r>
            <a:r>
              <a:rPr lang="en-AU" dirty="0"/>
              <a:t> = </a:t>
            </a:r>
            <a:r>
              <a:rPr lang="el-GR" dirty="0"/>
              <a:t>γ</a:t>
            </a:r>
            <a:r>
              <a:rPr lang="en-AU" baseline="-25000" dirty="0"/>
              <a:t>00</a:t>
            </a:r>
            <a:r>
              <a:rPr lang="en-AU" dirty="0"/>
              <a:t> + </a:t>
            </a:r>
            <a:r>
              <a:rPr lang="el-GR" dirty="0"/>
              <a:t>γ</a:t>
            </a:r>
            <a:r>
              <a:rPr lang="en-AU" baseline="-25000" dirty="0"/>
              <a:t>10</a:t>
            </a:r>
            <a:r>
              <a:rPr lang="en-AU" dirty="0"/>
              <a:t>ses</a:t>
            </a:r>
            <a:r>
              <a:rPr lang="en-AU" i="1" baseline="-25000" dirty="0"/>
              <a:t>ij</a:t>
            </a:r>
            <a:r>
              <a:rPr lang="en-AU" dirty="0"/>
              <a:t> + u</a:t>
            </a:r>
            <a:r>
              <a:rPr lang="en-AU" baseline="-25000" dirty="0"/>
              <a:t>1j</a:t>
            </a:r>
            <a:r>
              <a:rPr lang="en-AU" dirty="0"/>
              <a:t>x</a:t>
            </a:r>
            <a:r>
              <a:rPr lang="en-AU" i="1" baseline="-25000" dirty="0"/>
              <a:t> </a:t>
            </a:r>
            <a:r>
              <a:rPr lang="en-AU" i="1" baseline="-25000" dirty="0" err="1"/>
              <a:t>ij</a:t>
            </a:r>
            <a:r>
              <a:rPr lang="en-AU" dirty="0"/>
              <a:t> </a:t>
            </a:r>
            <a:r>
              <a:rPr lang="en-AU" baseline="-25000" dirty="0"/>
              <a:t> </a:t>
            </a:r>
            <a:r>
              <a:rPr lang="en-AU" dirty="0"/>
              <a:t> + u</a:t>
            </a:r>
            <a:r>
              <a:rPr lang="en-AU" baseline="-25000" dirty="0"/>
              <a:t>0j </a:t>
            </a:r>
            <a:r>
              <a:rPr lang="en-AU" dirty="0"/>
              <a:t>+ </a:t>
            </a:r>
            <a:r>
              <a:rPr lang="en-AU" i="1" dirty="0" err="1"/>
              <a:t>ε</a:t>
            </a:r>
            <a:r>
              <a:rPr lang="en-AU" i="1" baseline="-25000" dirty="0" err="1"/>
              <a:t>ij</a:t>
            </a:r>
            <a:endParaRPr lang="en-AU" dirty="0"/>
          </a:p>
        </p:txBody>
      </p:sp>
      <p:sp>
        <p:nvSpPr>
          <p:cNvPr id="7" name="Content Placeholder 2">
            <a:extLst>
              <a:ext uri="{FF2B5EF4-FFF2-40B4-BE49-F238E27FC236}">
                <a16:creationId xmlns:a16="http://schemas.microsoft.com/office/drawing/2014/main" id="{7D9A1B5C-A32A-437C-90B3-46FEEF57CF26}"/>
              </a:ext>
            </a:extLst>
          </p:cNvPr>
          <p:cNvSpPr txBox="1">
            <a:spLocks/>
          </p:cNvSpPr>
          <p:nvPr/>
        </p:nvSpPr>
        <p:spPr>
          <a:xfrm>
            <a:off x="1143000" y="5371734"/>
            <a:ext cx="69342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t>math</a:t>
            </a:r>
            <a:r>
              <a:rPr lang="en-AU" i="1" baseline="-25000" dirty="0" err="1"/>
              <a:t>ij</a:t>
            </a:r>
            <a:r>
              <a:rPr lang="en-AU" dirty="0"/>
              <a:t> = 50 + 7 × </a:t>
            </a:r>
            <a:r>
              <a:rPr lang="en-AU" dirty="0" err="1"/>
              <a:t>ses</a:t>
            </a:r>
            <a:r>
              <a:rPr lang="en-AU" i="1" baseline="-25000" dirty="0" err="1"/>
              <a:t>ij</a:t>
            </a:r>
            <a:r>
              <a:rPr lang="en-AU" dirty="0"/>
              <a:t> + u</a:t>
            </a:r>
            <a:r>
              <a:rPr lang="en-AU" baseline="-25000" dirty="0"/>
              <a:t>1j</a:t>
            </a:r>
            <a:r>
              <a:rPr lang="en-AU" dirty="0"/>
              <a:t>ses</a:t>
            </a:r>
            <a:r>
              <a:rPr lang="en-AU" i="1" baseline="-25000" dirty="0"/>
              <a:t>ij</a:t>
            </a:r>
            <a:r>
              <a:rPr lang="en-AU" dirty="0"/>
              <a:t> </a:t>
            </a:r>
            <a:r>
              <a:rPr lang="en-AU" baseline="-25000" dirty="0"/>
              <a:t> </a:t>
            </a:r>
            <a:r>
              <a:rPr lang="en-AU" dirty="0"/>
              <a:t> + u</a:t>
            </a:r>
            <a:r>
              <a:rPr lang="en-AU" baseline="-25000" dirty="0"/>
              <a:t>0j </a:t>
            </a:r>
            <a:r>
              <a:rPr lang="en-AU" dirty="0"/>
              <a:t>+ </a:t>
            </a:r>
            <a:r>
              <a:rPr lang="en-AU" i="1" dirty="0" err="1"/>
              <a:t>ε</a:t>
            </a:r>
            <a:r>
              <a:rPr lang="en-AU" i="1" baseline="-25000" dirty="0" err="1"/>
              <a:t>ij</a:t>
            </a:r>
            <a:endParaRPr lang="en-AU" dirty="0"/>
          </a:p>
        </p:txBody>
      </p:sp>
      <p:pic>
        <p:nvPicPr>
          <p:cNvPr id="5" name="Picture 4">
            <a:extLst>
              <a:ext uri="{FF2B5EF4-FFF2-40B4-BE49-F238E27FC236}">
                <a16:creationId xmlns:a16="http://schemas.microsoft.com/office/drawing/2014/main" id="{10A1A70E-5BA0-45A1-8FF6-BBEB371E966F}"/>
              </a:ext>
            </a:extLst>
          </p:cNvPr>
          <p:cNvPicPr>
            <a:picLocks noChangeAspect="1"/>
          </p:cNvPicPr>
          <p:nvPr/>
        </p:nvPicPr>
        <p:blipFill>
          <a:blip r:embed="rId3"/>
          <a:stretch>
            <a:fillRect/>
          </a:stretch>
        </p:blipFill>
        <p:spPr>
          <a:xfrm>
            <a:off x="1510095" y="1552809"/>
            <a:ext cx="6123809" cy="3752381"/>
          </a:xfrm>
          <a:prstGeom prst="rect">
            <a:avLst/>
          </a:prstGeom>
        </p:spPr>
      </p:pic>
    </p:spTree>
    <p:extLst>
      <p:ext uri="{BB962C8B-B14F-4D97-AF65-F5344CB8AC3E}">
        <p14:creationId xmlns:p14="http://schemas.microsoft.com/office/powerpoint/2010/main" val="610956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Random effects ANOVA</a:t>
            </a:r>
          </a:p>
        </p:txBody>
      </p:sp>
      <p:sp>
        <p:nvSpPr>
          <p:cNvPr id="5" name="Content Placeholder 2"/>
          <p:cNvSpPr txBox="1">
            <a:spLocks/>
          </p:cNvSpPr>
          <p:nvPr/>
        </p:nvSpPr>
        <p:spPr>
          <a:xfrm>
            <a:off x="457200" y="5654677"/>
            <a:ext cx="82296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t>Y</a:t>
            </a:r>
            <a:r>
              <a:rPr lang="en-AU" i="1" baseline="-25000" dirty="0" err="1"/>
              <a:t>ij</a:t>
            </a:r>
            <a:r>
              <a:rPr lang="en-AU" dirty="0"/>
              <a:t> = </a:t>
            </a:r>
            <a:r>
              <a:rPr lang="el-GR" dirty="0"/>
              <a:t>γ</a:t>
            </a:r>
            <a:r>
              <a:rPr lang="en-AU" baseline="-25000" dirty="0"/>
              <a:t>00</a:t>
            </a:r>
            <a:r>
              <a:rPr lang="en-AU" dirty="0"/>
              <a:t> + u</a:t>
            </a:r>
            <a:r>
              <a:rPr lang="en-AU" baseline="-25000" dirty="0"/>
              <a:t>0j </a:t>
            </a:r>
            <a:r>
              <a:rPr lang="en-AU" dirty="0"/>
              <a:t>+ </a:t>
            </a:r>
            <a:r>
              <a:rPr lang="en-AU" i="1" dirty="0" err="1"/>
              <a:t>ε</a:t>
            </a:r>
            <a:r>
              <a:rPr lang="en-AU" i="1" baseline="-25000" dirty="0" err="1"/>
              <a:t>ij</a:t>
            </a:r>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pic>
        <p:nvPicPr>
          <p:cNvPr id="6" name="Picture 5">
            <a:extLst>
              <a:ext uri="{FF2B5EF4-FFF2-40B4-BE49-F238E27FC236}">
                <a16:creationId xmlns:a16="http://schemas.microsoft.com/office/drawing/2014/main" id="{013ED30A-5955-42E6-B24E-F54CA90A9127}"/>
              </a:ext>
            </a:extLst>
          </p:cNvPr>
          <p:cNvPicPr>
            <a:picLocks noChangeAspect="1"/>
          </p:cNvPicPr>
          <p:nvPr/>
        </p:nvPicPr>
        <p:blipFill>
          <a:blip r:embed="rId3"/>
          <a:stretch>
            <a:fillRect/>
          </a:stretch>
        </p:blipFill>
        <p:spPr>
          <a:xfrm>
            <a:off x="1510095" y="1552809"/>
            <a:ext cx="6123809" cy="3752381"/>
          </a:xfrm>
          <a:prstGeom prst="rect">
            <a:avLst/>
          </a:prstGeom>
        </p:spPr>
      </p:pic>
    </p:spTree>
    <p:extLst>
      <p:ext uri="{BB962C8B-B14F-4D97-AF65-F5344CB8AC3E}">
        <p14:creationId xmlns:p14="http://schemas.microsoft.com/office/powerpoint/2010/main" val="1195364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Random intercepts model</a:t>
            </a:r>
          </a:p>
        </p:txBody>
      </p:sp>
      <p:sp>
        <p:nvSpPr>
          <p:cNvPr id="5" name="Content Placeholder 2"/>
          <p:cNvSpPr txBox="1">
            <a:spLocks/>
          </p:cNvSpPr>
          <p:nvPr/>
        </p:nvSpPr>
        <p:spPr>
          <a:xfrm>
            <a:off x="457200" y="5638800"/>
            <a:ext cx="82296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a:t>   </a:t>
            </a:r>
            <a:r>
              <a:rPr lang="en-AU" i="1" dirty="0" err="1"/>
              <a:t>Y</a:t>
            </a:r>
            <a:r>
              <a:rPr lang="en-AU" i="1" baseline="-25000" dirty="0" err="1"/>
              <a:t>ij</a:t>
            </a:r>
            <a:r>
              <a:rPr lang="en-AU" dirty="0"/>
              <a:t> = </a:t>
            </a:r>
            <a:r>
              <a:rPr lang="el-GR" dirty="0"/>
              <a:t>γ</a:t>
            </a:r>
            <a:r>
              <a:rPr lang="en-AU" baseline="-25000" dirty="0"/>
              <a:t>00</a:t>
            </a:r>
            <a:r>
              <a:rPr lang="en-AU" dirty="0"/>
              <a:t> </a:t>
            </a:r>
            <a:r>
              <a:rPr lang="en-AU" dirty="0">
                <a:solidFill>
                  <a:schemeClr val="accent6"/>
                </a:solidFill>
              </a:rPr>
              <a:t>+ </a:t>
            </a:r>
            <a:r>
              <a:rPr lang="el-GR" dirty="0">
                <a:solidFill>
                  <a:schemeClr val="accent6"/>
                </a:solidFill>
              </a:rPr>
              <a:t>γ</a:t>
            </a:r>
            <a:r>
              <a:rPr lang="en-AU" baseline="-25000" dirty="0">
                <a:solidFill>
                  <a:schemeClr val="accent6"/>
                </a:solidFill>
              </a:rPr>
              <a:t>10</a:t>
            </a:r>
            <a:r>
              <a:rPr lang="en-AU" dirty="0">
                <a:solidFill>
                  <a:schemeClr val="accent6"/>
                </a:solidFill>
              </a:rPr>
              <a:t>x</a:t>
            </a:r>
            <a:r>
              <a:rPr lang="en-AU" i="1" baseline="-25000" dirty="0">
                <a:solidFill>
                  <a:schemeClr val="accent6"/>
                </a:solidFill>
              </a:rPr>
              <a:t>ij</a:t>
            </a:r>
            <a:r>
              <a:rPr lang="en-AU" dirty="0">
                <a:solidFill>
                  <a:schemeClr val="accent6"/>
                </a:solidFill>
              </a:rPr>
              <a:t> </a:t>
            </a:r>
            <a:r>
              <a:rPr lang="en-AU" dirty="0"/>
              <a:t>+ u</a:t>
            </a:r>
            <a:r>
              <a:rPr lang="en-AU" baseline="-25000" dirty="0"/>
              <a:t>0j </a:t>
            </a:r>
            <a:r>
              <a:rPr lang="en-AU" dirty="0"/>
              <a:t>+ </a:t>
            </a:r>
            <a:r>
              <a:rPr lang="en-AU" i="1" dirty="0" err="1"/>
              <a:t>ε</a:t>
            </a:r>
            <a:r>
              <a:rPr lang="en-AU" i="1" baseline="-25000" dirty="0" err="1"/>
              <a:t>ij</a:t>
            </a:r>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pic>
        <p:nvPicPr>
          <p:cNvPr id="6" name="Picture 5">
            <a:extLst>
              <a:ext uri="{FF2B5EF4-FFF2-40B4-BE49-F238E27FC236}">
                <a16:creationId xmlns:a16="http://schemas.microsoft.com/office/drawing/2014/main" id="{2B92984E-E557-4A79-82B2-D8275988315A}"/>
              </a:ext>
            </a:extLst>
          </p:cNvPr>
          <p:cNvPicPr>
            <a:picLocks noChangeAspect="1"/>
          </p:cNvPicPr>
          <p:nvPr/>
        </p:nvPicPr>
        <p:blipFill>
          <a:blip r:embed="rId3"/>
          <a:stretch>
            <a:fillRect/>
          </a:stretch>
        </p:blipFill>
        <p:spPr>
          <a:xfrm>
            <a:off x="1510095" y="1552809"/>
            <a:ext cx="6123809" cy="3752381"/>
          </a:xfrm>
          <a:prstGeom prst="rect">
            <a:avLst/>
          </a:prstGeom>
        </p:spPr>
      </p:pic>
    </p:spTree>
    <p:extLst>
      <p:ext uri="{BB962C8B-B14F-4D97-AF65-F5344CB8AC3E}">
        <p14:creationId xmlns:p14="http://schemas.microsoft.com/office/powerpoint/2010/main" val="3643789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Random slopes and intercepts model</a:t>
            </a:r>
          </a:p>
        </p:txBody>
      </p:sp>
      <p:sp>
        <p:nvSpPr>
          <p:cNvPr id="5" name="Content Placeholder 2"/>
          <p:cNvSpPr txBox="1">
            <a:spLocks/>
          </p:cNvSpPr>
          <p:nvPr/>
        </p:nvSpPr>
        <p:spPr>
          <a:xfrm>
            <a:off x="457200" y="5638801"/>
            <a:ext cx="82296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t>Y</a:t>
            </a:r>
            <a:r>
              <a:rPr lang="en-AU" i="1" baseline="-25000" dirty="0" err="1"/>
              <a:t>ij</a:t>
            </a:r>
            <a:r>
              <a:rPr lang="en-AU" dirty="0"/>
              <a:t> = </a:t>
            </a:r>
            <a:r>
              <a:rPr lang="el-GR" dirty="0"/>
              <a:t>γ</a:t>
            </a:r>
            <a:r>
              <a:rPr lang="en-AU" baseline="-25000" dirty="0"/>
              <a:t>00</a:t>
            </a:r>
            <a:r>
              <a:rPr lang="en-AU" dirty="0"/>
              <a:t> + </a:t>
            </a:r>
            <a:r>
              <a:rPr lang="el-GR" dirty="0"/>
              <a:t>γ</a:t>
            </a:r>
            <a:r>
              <a:rPr lang="en-AU" baseline="-25000" dirty="0"/>
              <a:t>10</a:t>
            </a:r>
            <a:r>
              <a:rPr lang="en-AU" dirty="0"/>
              <a:t>x</a:t>
            </a:r>
            <a:r>
              <a:rPr lang="en-AU" i="1" baseline="-25000" dirty="0"/>
              <a:t>ij</a:t>
            </a:r>
            <a:r>
              <a:rPr lang="en-AU" dirty="0"/>
              <a:t> + </a:t>
            </a:r>
            <a:r>
              <a:rPr lang="en-AU" dirty="0">
                <a:solidFill>
                  <a:schemeClr val="accent6"/>
                </a:solidFill>
              </a:rPr>
              <a:t>u</a:t>
            </a:r>
            <a:r>
              <a:rPr lang="en-AU" baseline="-25000" dirty="0">
                <a:solidFill>
                  <a:schemeClr val="accent6"/>
                </a:solidFill>
              </a:rPr>
              <a:t>1j</a:t>
            </a:r>
            <a:r>
              <a:rPr lang="en-AU" dirty="0">
                <a:solidFill>
                  <a:schemeClr val="accent6"/>
                </a:solidFill>
              </a:rPr>
              <a:t>x</a:t>
            </a:r>
            <a:r>
              <a:rPr lang="en-AU" i="1" baseline="-25000" dirty="0">
                <a:solidFill>
                  <a:schemeClr val="accent6"/>
                </a:solidFill>
              </a:rPr>
              <a:t>ij</a:t>
            </a:r>
            <a:r>
              <a:rPr lang="en-AU" dirty="0"/>
              <a:t> + u</a:t>
            </a:r>
            <a:r>
              <a:rPr lang="en-AU" baseline="-25000" dirty="0"/>
              <a:t>0j </a:t>
            </a:r>
            <a:r>
              <a:rPr lang="en-AU" dirty="0"/>
              <a:t>+ </a:t>
            </a:r>
            <a:r>
              <a:rPr lang="en-AU" i="1" dirty="0" err="1"/>
              <a:t>ε</a:t>
            </a:r>
            <a:r>
              <a:rPr lang="en-AU" i="1" baseline="-25000" dirty="0" err="1"/>
              <a:t>ij</a:t>
            </a:r>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pic>
        <p:nvPicPr>
          <p:cNvPr id="7" name="Picture 6">
            <a:extLst>
              <a:ext uri="{FF2B5EF4-FFF2-40B4-BE49-F238E27FC236}">
                <a16:creationId xmlns:a16="http://schemas.microsoft.com/office/drawing/2014/main" id="{4BFF76B9-5C4C-473B-9504-8DF0FD0C4E48}"/>
              </a:ext>
            </a:extLst>
          </p:cNvPr>
          <p:cNvPicPr>
            <a:picLocks noChangeAspect="1"/>
          </p:cNvPicPr>
          <p:nvPr/>
        </p:nvPicPr>
        <p:blipFill>
          <a:blip r:embed="rId3"/>
          <a:stretch>
            <a:fillRect/>
          </a:stretch>
        </p:blipFill>
        <p:spPr>
          <a:xfrm>
            <a:off x="1510095" y="1581619"/>
            <a:ext cx="6123809" cy="3752381"/>
          </a:xfrm>
          <a:prstGeom prst="rect">
            <a:avLst/>
          </a:prstGeom>
        </p:spPr>
      </p:pic>
    </p:spTree>
    <p:extLst>
      <p:ext uri="{BB962C8B-B14F-4D97-AF65-F5344CB8AC3E}">
        <p14:creationId xmlns:p14="http://schemas.microsoft.com/office/powerpoint/2010/main" val="2147712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One regression model</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
        <p:nvSpPr>
          <p:cNvPr id="7" name="Content Placeholder 2">
            <a:extLst>
              <a:ext uri="{FF2B5EF4-FFF2-40B4-BE49-F238E27FC236}">
                <a16:creationId xmlns:a16="http://schemas.microsoft.com/office/drawing/2014/main" id="{BE796148-F576-4896-A5D5-2AD0863F5B82}"/>
              </a:ext>
            </a:extLst>
          </p:cNvPr>
          <p:cNvSpPr txBox="1">
            <a:spLocks/>
          </p:cNvSpPr>
          <p:nvPr/>
        </p:nvSpPr>
        <p:spPr>
          <a:xfrm>
            <a:off x="457199" y="5341843"/>
            <a:ext cx="8229600" cy="533399"/>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solidFill>
                  <a:schemeClr val="tx1"/>
                </a:solidFill>
              </a:rPr>
              <a:t>Y</a:t>
            </a:r>
            <a:r>
              <a:rPr lang="en-AU" i="1" baseline="-25000" dirty="0" err="1">
                <a:solidFill>
                  <a:schemeClr val="tx1"/>
                </a:solidFill>
              </a:rPr>
              <a:t>ij</a:t>
            </a:r>
            <a:r>
              <a:rPr lang="en-AU" dirty="0">
                <a:solidFill>
                  <a:schemeClr val="tx1"/>
                </a:solidFill>
              </a:rPr>
              <a:t> = </a:t>
            </a:r>
            <a:r>
              <a:rPr lang="el-GR" dirty="0">
                <a:solidFill>
                  <a:schemeClr val="accent3"/>
                </a:solidFill>
              </a:rPr>
              <a:t>γ</a:t>
            </a:r>
            <a:r>
              <a:rPr lang="en-AU" baseline="-25000" dirty="0">
                <a:solidFill>
                  <a:schemeClr val="accent3"/>
                </a:solidFill>
              </a:rPr>
              <a:t>00</a:t>
            </a:r>
            <a:r>
              <a:rPr lang="en-AU" dirty="0">
                <a:solidFill>
                  <a:schemeClr val="tx1"/>
                </a:solidFill>
              </a:rPr>
              <a:t> + </a:t>
            </a:r>
            <a:r>
              <a:rPr lang="el-GR" dirty="0">
                <a:solidFill>
                  <a:schemeClr val="accent2"/>
                </a:solidFill>
              </a:rPr>
              <a:t>γ</a:t>
            </a:r>
            <a:r>
              <a:rPr lang="en-AU" baseline="-25000" dirty="0">
                <a:solidFill>
                  <a:schemeClr val="accent2"/>
                </a:solidFill>
              </a:rPr>
              <a:t>10</a:t>
            </a:r>
            <a:r>
              <a:rPr lang="en-AU" dirty="0">
                <a:solidFill>
                  <a:schemeClr val="accent2"/>
                </a:solidFill>
              </a:rPr>
              <a:t>x</a:t>
            </a:r>
            <a:r>
              <a:rPr lang="en-AU" i="1" baseline="-25000" dirty="0">
                <a:solidFill>
                  <a:schemeClr val="accent2"/>
                </a:solidFill>
              </a:rPr>
              <a:t>ij</a:t>
            </a:r>
            <a:r>
              <a:rPr lang="en-AU" dirty="0">
                <a:solidFill>
                  <a:schemeClr val="accent2"/>
                </a:solidFill>
              </a:rPr>
              <a:t> </a:t>
            </a:r>
            <a:r>
              <a:rPr lang="en-AU" dirty="0">
                <a:solidFill>
                  <a:schemeClr val="tx1"/>
                </a:solidFill>
              </a:rPr>
              <a:t>+ </a:t>
            </a:r>
            <a:r>
              <a:rPr lang="en-AU" dirty="0">
                <a:solidFill>
                  <a:schemeClr val="accent5"/>
                </a:solidFill>
              </a:rPr>
              <a:t>u</a:t>
            </a:r>
            <a:r>
              <a:rPr lang="en-AU" baseline="-25000" dirty="0">
                <a:solidFill>
                  <a:schemeClr val="accent5"/>
                </a:solidFill>
              </a:rPr>
              <a:t>0j</a:t>
            </a:r>
            <a:r>
              <a:rPr lang="en-AU" baseline="-25000" dirty="0">
                <a:solidFill>
                  <a:schemeClr val="tx1"/>
                </a:solidFill>
              </a:rPr>
              <a:t> </a:t>
            </a:r>
            <a:r>
              <a:rPr lang="en-AU" dirty="0">
                <a:solidFill>
                  <a:schemeClr val="tx1"/>
                </a:solidFill>
              </a:rPr>
              <a:t>+ </a:t>
            </a:r>
            <a:r>
              <a:rPr lang="en-AU" dirty="0">
                <a:solidFill>
                  <a:schemeClr val="accent6"/>
                </a:solidFill>
              </a:rPr>
              <a:t>u</a:t>
            </a:r>
            <a:r>
              <a:rPr lang="en-AU" baseline="-25000" dirty="0">
                <a:solidFill>
                  <a:schemeClr val="accent6"/>
                </a:solidFill>
              </a:rPr>
              <a:t>1j</a:t>
            </a:r>
            <a:r>
              <a:rPr lang="en-AU" dirty="0">
                <a:solidFill>
                  <a:schemeClr val="accent6"/>
                </a:solidFill>
              </a:rPr>
              <a:t>x</a:t>
            </a:r>
            <a:r>
              <a:rPr lang="en-AU" i="1" baseline="-25000" dirty="0">
                <a:solidFill>
                  <a:schemeClr val="accent6"/>
                </a:solidFill>
              </a:rPr>
              <a:t>ij</a:t>
            </a:r>
            <a:r>
              <a:rPr lang="en-AU" dirty="0">
                <a:solidFill>
                  <a:schemeClr val="tx1"/>
                </a:solidFill>
              </a:rPr>
              <a:t> + </a:t>
            </a:r>
            <a:r>
              <a:rPr lang="en-AU" i="1" dirty="0" err="1">
                <a:solidFill>
                  <a:schemeClr val="tx1"/>
                </a:solidFill>
              </a:rPr>
              <a:t>ε</a:t>
            </a:r>
            <a:r>
              <a:rPr lang="en-AU" i="1" baseline="-25000" dirty="0" err="1">
                <a:solidFill>
                  <a:schemeClr val="tx1"/>
                </a:solidFill>
              </a:rPr>
              <a:t>ij</a:t>
            </a:r>
            <a:endParaRPr lang="en-AU" dirty="0">
              <a:solidFill>
                <a:schemeClr val="tx1"/>
              </a:solidFill>
            </a:endParaRPr>
          </a:p>
        </p:txBody>
      </p:sp>
      <p:sp>
        <p:nvSpPr>
          <p:cNvPr id="9" name="Content Placeholder 2">
            <a:extLst>
              <a:ext uri="{FF2B5EF4-FFF2-40B4-BE49-F238E27FC236}">
                <a16:creationId xmlns:a16="http://schemas.microsoft.com/office/drawing/2014/main" id="{14D9EC0C-B3F1-4B98-B199-7ED6170ECB53}"/>
              </a:ext>
            </a:extLst>
          </p:cNvPr>
          <p:cNvSpPr txBox="1">
            <a:spLocks/>
          </p:cNvSpPr>
          <p:nvPr/>
        </p:nvSpPr>
        <p:spPr>
          <a:xfrm>
            <a:off x="468774" y="6005513"/>
            <a:ext cx="8229600" cy="53339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solidFill>
                  <a:schemeClr val="tx1"/>
                </a:solidFill>
              </a:rPr>
              <a:t>y ~ </a:t>
            </a:r>
            <a:r>
              <a:rPr lang="en-AU" dirty="0">
                <a:solidFill>
                  <a:schemeClr val="accent3"/>
                </a:solidFill>
              </a:rPr>
              <a:t>1</a:t>
            </a:r>
            <a:r>
              <a:rPr lang="en-AU" dirty="0">
                <a:solidFill>
                  <a:schemeClr val="tx1"/>
                </a:solidFill>
              </a:rPr>
              <a:t> + </a:t>
            </a:r>
            <a:r>
              <a:rPr lang="en-AU" dirty="0">
                <a:solidFill>
                  <a:schemeClr val="accent2"/>
                </a:solidFill>
              </a:rPr>
              <a:t>x</a:t>
            </a:r>
            <a:r>
              <a:rPr lang="en-AU" dirty="0">
                <a:solidFill>
                  <a:schemeClr val="tx1"/>
                </a:solidFill>
              </a:rPr>
              <a:t> + (</a:t>
            </a:r>
            <a:r>
              <a:rPr lang="en-AU" dirty="0">
                <a:solidFill>
                  <a:schemeClr val="accent5"/>
                </a:solidFill>
              </a:rPr>
              <a:t>1</a:t>
            </a:r>
            <a:r>
              <a:rPr lang="en-AU" dirty="0">
                <a:solidFill>
                  <a:schemeClr val="tx1"/>
                </a:solidFill>
              </a:rPr>
              <a:t> + </a:t>
            </a:r>
            <a:r>
              <a:rPr lang="en-AU" dirty="0">
                <a:solidFill>
                  <a:schemeClr val="accent6"/>
                </a:solidFill>
              </a:rPr>
              <a:t>x</a:t>
            </a:r>
            <a:r>
              <a:rPr lang="en-AU" dirty="0">
                <a:solidFill>
                  <a:schemeClr val="tx1"/>
                </a:solidFill>
              </a:rPr>
              <a:t> | group)</a:t>
            </a:r>
          </a:p>
        </p:txBody>
      </p:sp>
      <p:pic>
        <p:nvPicPr>
          <p:cNvPr id="10" name="Picture 9">
            <a:extLst>
              <a:ext uri="{FF2B5EF4-FFF2-40B4-BE49-F238E27FC236}">
                <a16:creationId xmlns:a16="http://schemas.microsoft.com/office/drawing/2014/main" id="{11E37B1E-5386-4541-9CC0-2A4B7153A2E0}"/>
              </a:ext>
            </a:extLst>
          </p:cNvPr>
          <p:cNvPicPr>
            <a:picLocks noChangeAspect="1"/>
          </p:cNvPicPr>
          <p:nvPr/>
        </p:nvPicPr>
        <p:blipFill>
          <a:blip r:embed="rId3"/>
          <a:stretch>
            <a:fillRect/>
          </a:stretch>
        </p:blipFill>
        <p:spPr>
          <a:xfrm>
            <a:off x="1521669" y="1406899"/>
            <a:ext cx="6123809" cy="3752381"/>
          </a:xfrm>
          <a:prstGeom prst="rect">
            <a:avLst/>
          </a:prstGeom>
        </p:spPr>
      </p:pic>
    </p:spTree>
    <p:extLst>
      <p:ext uri="{BB962C8B-B14F-4D97-AF65-F5344CB8AC3E}">
        <p14:creationId xmlns:p14="http://schemas.microsoft.com/office/powerpoint/2010/main" val="43721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Our eventual regression model</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
        <p:nvSpPr>
          <p:cNvPr id="7" name="Content Placeholder 2">
            <a:extLst>
              <a:ext uri="{FF2B5EF4-FFF2-40B4-BE49-F238E27FC236}">
                <a16:creationId xmlns:a16="http://schemas.microsoft.com/office/drawing/2014/main" id="{BE796148-F576-4896-A5D5-2AD0863F5B82}"/>
              </a:ext>
            </a:extLst>
          </p:cNvPr>
          <p:cNvSpPr txBox="1">
            <a:spLocks/>
          </p:cNvSpPr>
          <p:nvPr/>
        </p:nvSpPr>
        <p:spPr>
          <a:xfrm>
            <a:off x="457199" y="5341843"/>
            <a:ext cx="8229600" cy="533399"/>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solidFill>
                  <a:schemeClr val="tx1"/>
                </a:solidFill>
              </a:rPr>
              <a:t>Y</a:t>
            </a:r>
            <a:r>
              <a:rPr lang="en-AU" i="1" baseline="-25000" dirty="0" err="1">
                <a:solidFill>
                  <a:schemeClr val="tx1"/>
                </a:solidFill>
              </a:rPr>
              <a:t>ij</a:t>
            </a:r>
            <a:r>
              <a:rPr lang="en-AU" dirty="0">
                <a:solidFill>
                  <a:schemeClr val="tx1"/>
                </a:solidFill>
              </a:rPr>
              <a:t> = </a:t>
            </a:r>
            <a:r>
              <a:rPr lang="el-GR" dirty="0">
                <a:solidFill>
                  <a:schemeClr val="accent3"/>
                </a:solidFill>
              </a:rPr>
              <a:t>γ</a:t>
            </a:r>
            <a:r>
              <a:rPr lang="en-AU" baseline="-25000" dirty="0">
                <a:solidFill>
                  <a:schemeClr val="accent3"/>
                </a:solidFill>
              </a:rPr>
              <a:t>00</a:t>
            </a:r>
            <a:r>
              <a:rPr lang="en-AU" dirty="0">
                <a:solidFill>
                  <a:schemeClr val="tx1"/>
                </a:solidFill>
              </a:rPr>
              <a:t> + </a:t>
            </a:r>
            <a:r>
              <a:rPr lang="el-GR" dirty="0">
                <a:solidFill>
                  <a:schemeClr val="accent2"/>
                </a:solidFill>
              </a:rPr>
              <a:t>γ</a:t>
            </a:r>
            <a:r>
              <a:rPr lang="en-AU" baseline="-25000" dirty="0">
                <a:solidFill>
                  <a:schemeClr val="accent2"/>
                </a:solidFill>
              </a:rPr>
              <a:t>10</a:t>
            </a:r>
            <a:r>
              <a:rPr lang="en-AU" dirty="0">
                <a:solidFill>
                  <a:schemeClr val="accent2"/>
                </a:solidFill>
              </a:rPr>
              <a:t>x</a:t>
            </a:r>
            <a:r>
              <a:rPr lang="en-AU" i="1" baseline="-25000" dirty="0">
                <a:solidFill>
                  <a:schemeClr val="accent2"/>
                </a:solidFill>
              </a:rPr>
              <a:t>ij</a:t>
            </a:r>
            <a:r>
              <a:rPr lang="en-AU" dirty="0">
                <a:solidFill>
                  <a:schemeClr val="accent2"/>
                </a:solidFill>
              </a:rPr>
              <a:t> </a:t>
            </a:r>
            <a:r>
              <a:rPr lang="en-AU" dirty="0">
                <a:solidFill>
                  <a:schemeClr val="tx1"/>
                </a:solidFill>
              </a:rPr>
              <a:t>+ </a:t>
            </a:r>
            <a:r>
              <a:rPr lang="en-AU" dirty="0">
                <a:solidFill>
                  <a:schemeClr val="accent5"/>
                </a:solidFill>
              </a:rPr>
              <a:t>u</a:t>
            </a:r>
            <a:r>
              <a:rPr lang="en-AU" baseline="-25000" dirty="0">
                <a:solidFill>
                  <a:schemeClr val="accent5"/>
                </a:solidFill>
              </a:rPr>
              <a:t>0j</a:t>
            </a:r>
            <a:r>
              <a:rPr lang="en-AU" baseline="-25000" dirty="0">
                <a:solidFill>
                  <a:schemeClr val="tx1"/>
                </a:solidFill>
              </a:rPr>
              <a:t> </a:t>
            </a:r>
            <a:r>
              <a:rPr lang="en-AU" dirty="0">
                <a:solidFill>
                  <a:schemeClr val="tx1"/>
                </a:solidFill>
              </a:rPr>
              <a:t>+ </a:t>
            </a:r>
            <a:r>
              <a:rPr lang="en-AU" dirty="0">
                <a:solidFill>
                  <a:schemeClr val="accent6"/>
                </a:solidFill>
              </a:rPr>
              <a:t>u</a:t>
            </a:r>
            <a:r>
              <a:rPr lang="en-AU" baseline="-25000" dirty="0">
                <a:solidFill>
                  <a:schemeClr val="accent6"/>
                </a:solidFill>
              </a:rPr>
              <a:t>1j</a:t>
            </a:r>
            <a:r>
              <a:rPr lang="en-AU" dirty="0">
                <a:solidFill>
                  <a:schemeClr val="accent6"/>
                </a:solidFill>
              </a:rPr>
              <a:t>x</a:t>
            </a:r>
            <a:r>
              <a:rPr lang="en-AU" i="1" baseline="-25000" dirty="0">
                <a:solidFill>
                  <a:schemeClr val="accent6"/>
                </a:solidFill>
              </a:rPr>
              <a:t>ij</a:t>
            </a:r>
            <a:r>
              <a:rPr lang="en-AU" dirty="0">
                <a:solidFill>
                  <a:schemeClr val="tx1"/>
                </a:solidFill>
              </a:rPr>
              <a:t> + </a:t>
            </a:r>
            <a:r>
              <a:rPr lang="en-AU" i="1" dirty="0" err="1">
                <a:solidFill>
                  <a:schemeClr val="tx1"/>
                </a:solidFill>
              </a:rPr>
              <a:t>ε</a:t>
            </a:r>
            <a:r>
              <a:rPr lang="en-AU" i="1" baseline="-25000" dirty="0" err="1">
                <a:solidFill>
                  <a:schemeClr val="tx1"/>
                </a:solidFill>
              </a:rPr>
              <a:t>ij</a:t>
            </a:r>
            <a:endParaRPr lang="en-AU" dirty="0">
              <a:solidFill>
                <a:schemeClr val="tx1"/>
              </a:solidFill>
            </a:endParaRPr>
          </a:p>
        </p:txBody>
      </p:sp>
      <p:sp>
        <p:nvSpPr>
          <p:cNvPr id="9" name="Content Placeholder 2">
            <a:extLst>
              <a:ext uri="{FF2B5EF4-FFF2-40B4-BE49-F238E27FC236}">
                <a16:creationId xmlns:a16="http://schemas.microsoft.com/office/drawing/2014/main" id="{14D9EC0C-B3F1-4B98-B199-7ED6170ECB53}"/>
              </a:ext>
            </a:extLst>
          </p:cNvPr>
          <p:cNvSpPr txBox="1">
            <a:spLocks/>
          </p:cNvSpPr>
          <p:nvPr/>
        </p:nvSpPr>
        <p:spPr>
          <a:xfrm>
            <a:off x="468774" y="6005513"/>
            <a:ext cx="8229600" cy="53339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solidFill>
                  <a:schemeClr val="tx1"/>
                </a:solidFill>
              </a:rPr>
              <a:t>math ~ </a:t>
            </a:r>
            <a:r>
              <a:rPr lang="en-AU" dirty="0">
                <a:solidFill>
                  <a:schemeClr val="accent3"/>
                </a:solidFill>
              </a:rPr>
              <a:t>1</a:t>
            </a:r>
            <a:r>
              <a:rPr lang="en-AU" dirty="0">
                <a:solidFill>
                  <a:schemeClr val="tx1"/>
                </a:solidFill>
              </a:rPr>
              <a:t> + </a:t>
            </a:r>
            <a:r>
              <a:rPr lang="en-AU" dirty="0" err="1">
                <a:solidFill>
                  <a:schemeClr val="accent2"/>
                </a:solidFill>
              </a:rPr>
              <a:t>ses</a:t>
            </a:r>
            <a:r>
              <a:rPr lang="en-AU" dirty="0">
                <a:solidFill>
                  <a:schemeClr val="tx1"/>
                </a:solidFill>
              </a:rPr>
              <a:t> + (</a:t>
            </a:r>
            <a:r>
              <a:rPr lang="en-AU" dirty="0">
                <a:solidFill>
                  <a:schemeClr val="accent5"/>
                </a:solidFill>
              </a:rPr>
              <a:t>1</a:t>
            </a:r>
            <a:r>
              <a:rPr lang="en-AU" dirty="0">
                <a:solidFill>
                  <a:schemeClr val="tx1"/>
                </a:solidFill>
              </a:rPr>
              <a:t> + </a:t>
            </a:r>
            <a:r>
              <a:rPr lang="en-AU" dirty="0" err="1">
                <a:solidFill>
                  <a:schemeClr val="accent6"/>
                </a:solidFill>
              </a:rPr>
              <a:t>ses</a:t>
            </a:r>
            <a:r>
              <a:rPr lang="en-AU" dirty="0">
                <a:solidFill>
                  <a:schemeClr val="tx1"/>
                </a:solidFill>
              </a:rPr>
              <a:t> | school)</a:t>
            </a:r>
          </a:p>
        </p:txBody>
      </p:sp>
      <p:pic>
        <p:nvPicPr>
          <p:cNvPr id="11" name="Picture 10">
            <a:extLst>
              <a:ext uri="{FF2B5EF4-FFF2-40B4-BE49-F238E27FC236}">
                <a16:creationId xmlns:a16="http://schemas.microsoft.com/office/drawing/2014/main" id="{C7262DF0-EBC9-4CC8-BE00-F62DC8429F84}"/>
              </a:ext>
            </a:extLst>
          </p:cNvPr>
          <p:cNvPicPr>
            <a:picLocks noChangeAspect="1"/>
          </p:cNvPicPr>
          <p:nvPr/>
        </p:nvPicPr>
        <p:blipFill>
          <a:blip r:embed="rId3"/>
          <a:stretch>
            <a:fillRect/>
          </a:stretch>
        </p:blipFill>
        <p:spPr>
          <a:xfrm>
            <a:off x="1496191" y="1543164"/>
            <a:ext cx="6123809" cy="3752381"/>
          </a:xfrm>
          <a:prstGeom prst="rect">
            <a:avLst/>
          </a:prstGeom>
        </p:spPr>
      </p:pic>
    </p:spTree>
    <p:extLst>
      <p:ext uri="{BB962C8B-B14F-4D97-AF65-F5344CB8AC3E}">
        <p14:creationId xmlns:p14="http://schemas.microsoft.com/office/powerpoint/2010/main" val="448713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Simple regression model</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pic>
        <p:nvPicPr>
          <p:cNvPr id="8" name="Picture 7">
            <a:extLst>
              <a:ext uri="{FF2B5EF4-FFF2-40B4-BE49-F238E27FC236}">
                <a16:creationId xmlns:a16="http://schemas.microsoft.com/office/drawing/2014/main" id="{601D10DE-F0AE-424A-89F2-36EF512F72CE}"/>
              </a:ext>
            </a:extLst>
          </p:cNvPr>
          <p:cNvPicPr>
            <a:picLocks noChangeAspect="1"/>
          </p:cNvPicPr>
          <p:nvPr/>
        </p:nvPicPr>
        <p:blipFill>
          <a:blip r:embed="rId3"/>
          <a:stretch>
            <a:fillRect/>
          </a:stretch>
        </p:blipFill>
        <p:spPr>
          <a:xfrm>
            <a:off x="1510095" y="1552809"/>
            <a:ext cx="6123809" cy="3752381"/>
          </a:xfrm>
          <a:prstGeom prst="rect">
            <a:avLst/>
          </a:prstGeom>
        </p:spPr>
      </p:pic>
      <p:sp>
        <p:nvSpPr>
          <p:cNvPr id="7" name="Content Placeholder 2">
            <a:extLst>
              <a:ext uri="{FF2B5EF4-FFF2-40B4-BE49-F238E27FC236}">
                <a16:creationId xmlns:a16="http://schemas.microsoft.com/office/drawing/2014/main" id="{BE796148-F576-4896-A5D5-2AD0863F5B82}"/>
              </a:ext>
            </a:extLst>
          </p:cNvPr>
          <p:cNvSpPr txBox="1">
            <a:spLocks/>
          </p:cNvSpPr>
          <p:nvPr/>
        </p:nvSpPr>
        <p:spPr>
          <a:xfrm>
            <a:off x="457199" y="5341843"/>
            <a:ext cx="8229600" cy="533399"/>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solidFill>
                  <a:schemeClr val="tx1"/>
                </a:solidFill>
              </a:rPr>
              <a:t>Y</a:t>
            </a:r>
            <a:r>
              <a:rPr lang="en-AU" i="1" baseline="-25000" dirty="0" err="1">
                <a:solidFill>
                  <a:schemeClr val="tx1"/>
                </a:solidFill>
              </a:rPr>
              <a:t>ij</a:t>
            </a:r>
            <a:r>
              <a:rPr lang="en-AU" dirty="0">
                <a:solidFill>
                  <a:schemeClr val="tx1"/>
                </a:solidFill>
              </a:rPr>
              <a:t> =  </a:t>
            </a:r>
            <a:r>
              <a:rPr lang="el-GR" dirty="0">
                <a:solidFill>
                  <a:schemeClr val="accent3"/>
                </a:solidFill>
              </a:rPr>
              <a:t>β</a:t>
            </a:r>
            <a:r>
              <a:rPr lang="en-AU" baseline="-25000" dirty="0">
                <a:solidFill>
                  <a:schemeClr val="accent3"/>
                </a:solidFill>
              </a:rPr>
              <a:t>0</a:t>
            </a:r>
            <a:r>
              <a:rPr lang="en-AU" baseline="-25000" dirty="0">
                <a:solidFill>
                  <a:schemeClr val="tx1"/>
                </a:solidFill>
              </a:rPr>
              <a:t> </a:t>
            </a:r>
            <a:r>
              <a:rPr lang="en-AU" dirty="0">
                <a:solidFill>
                  <a:schemeClr val="tx1"/>
                </a:solidFill>
              </a:rPr>
              <a:t>+ </a:t>
            </a:r>
            <a:r>
              <a:rPr lang="el-GR" dirty="0">
                <a:solidFill>
                  <a:schemeClr val="accent2"/>
                </a:solidFill>
              </a:rPr>
              <a:t>β</a:t>
            </a:r>
            <a:r>
              <a:rPr lang="en-AU" baseline="-25000" dirty="0">
                <a:solidFill>
                  <a:schemeClr val="accent2"/>
                </a:solidFill>
              </a:rPr>
              <a:t>10</a:t>
            </a:r>
            <a:r>
              <a:rPr lang="en-AU" i="1" dirty="0">
                <a:solidFill>
                  <a:schemeClr val="accent2"/>
                </a:solidFill>
              </a:rPr>
              <a:t>X</a:t>
            </a:r>
            <a:r>
              <a:rPr lang="en-AU" i="1" baseline="-25000" dirty="0">
                <a:solidFill>
                  <a:schemeClr val="accent2"/>
                </a:solidFill>
              </a:rPr>
              <a:t>ij</a:t>
            </a:r>
            <a:r>
              <a:rPr lang="en-AU" dirty="0">
                <a:solidFill>
                  <a:schemeClr val="accent2"/>
                </a:solidFill>
              </a:rPr>
              <a:t> </a:t>
            </a:r>
            <a:r>
              <a:rPr lang="en-AU" dirty="0">
                <a:solidFill>
                  <a:schemeClr val="tx1"/>
                </a:solidFill>
              </a:rPr>
              <a:t>+ </a:t>
            </a:r>
            <a:r>
              <a:rPr lang="en-AU" i="1" dirty="0" err="1">
                <a:solidFill>
                  <a:schemeClr val="tx1"/>
                </a:solidFill>
              </a:rPr>
              <a:t>ε</a:t>
            </a:r>
            <a:r>
              <a:rPr lang="en-AU" i="1" baseline="-25000" dirty="0" err="1">
                <a:solidFill>
                  <a:schemeClr val="tx1"/>
                </a:solidFill>
              </a:rPr>
              <a:t>ij</a:t>
            </a:r>
            <a:r>
              <a:rPr lang="en-AU" dirty="0">
                <a:solidFill>
                  <a:schemeClr val="tx1"/>
                </a:solidFill>
              </a:rPr>
              <a:t> </a:t>
            </a:r>
          </a:p>
        </p:txBody>
      </p:sp>
      <p:sp>
        <p:nvSpPr>
          <p:cNvPr id="9" name="Content Placeholder 2">
            <a:extLst>
              <a:ext uri="{FF2B5EF4-FFF2-40B4-BE49-F238E27FC236}">
                <a16:creationId xmlns:a16="http://schemas.microsoft.com/office/drawing/2014/main" id="{14D9EC0C-B3F1-4B98-B199-7ED6170ECB53}"/>
              </a:ext>
            </a:extLst>
          </p:cNvPr>
          <p:cNvSpPr txBox="1">
            <a:spLocks/>
          </p:cNvSpPr>
          <p:nvPr/>
        </p:nvSpPr>
        <p:spPr>
          <a:xfrm>
            <a:off x="468774" y="6005513"/>
            <a:ext cx="8229600" cy="53339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solidFill>
                  <a:schemeClr val="tx1"/>
                </a:solidFill>
              </a:rPr>
              <a:t>math ~ </a:t>
            </a:r>
            <a:r>
              <a:rPr lang="en-AU" dirty="0">
                <a:solidFill>
                  <a:schemeClr val="accent3"/>
                </a:solidFill>
              </a:rPr>
              <a:t>1</a:t>
            </a:r>
            <a:r>
              <a:rPr lang="en-AU" dirty="0">
                <a:solidFill>
                  <a:schemeClr val="tx1"/>
                </a:solidFill>
              </a:rPr>
              <a:t> + </a:t>
            </a:r>
            <a:r>
              <a:rPr lang="en-AU" dirty="0" err="1">
                <a:solidFill>
                  <a:schemeClr val="accent2"/>
                </a:solidFill>
              </a:rPr>
              <a:t>ses</a:t>
            </a:r>
            <a:endParaRPr lang="en-AU" dirty="0">
              <a:solidFill>
                <a:schemeClr val="tx1"/>
              </a:solidFill>
            </a:endParaRPr>
          </a:p>
        </p:txBody>
      </p:sp>
    </p:spTree>
    <p:extLst>
      <p:ext uri="{BB962C8B-B14F-4D97-AF65-F5344CB8AC3E}">
        <p14:creationId xmlns:p14="http://schemas.microsoft.com/office/powerpoint/2010/main" val="1752212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Simple regression model</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pic>
        <p:nvPicPr>
          <p:cNvPr id="8" name="Picture 7">
            <a:extLst>
              <a:ext uri="{FF2B5EF4-FFF2-40B4-BE49-F238E27FC236}">
                <a16:creationId xmlns:a16="http://schemas.microsoft.com/office/drawing/2014/main" id="{601D10DE-F0AE-424A-89F2-36EF512F72CE}"/>
              </a:ext>
            </a:extLst>
          </p:cNvPr>
          <p:cNvPicPr>
            <a:picLocks noChangeAspect="1"/>
          </p:cNvPicPr>
          <p:nvPr/>
        </p:nvPicPr>
        <p:blipFill>
          <a:blip r:embed="rId3"/>
          <a:stretch>
            <a:fillRect/>
          </a:stretch>
        </p:blipFill>
        <p:spPr>
          <a:xfrm>
            <a:off x="1510095" y="1552809"/>
            <a:ext cx="6123809" cy="3752381"/>
          </a:xfrm>
          <a:prstGeom prst="rect">
            <a:avLst/>
          </a:prstGeom>
        </p:spPr>
      </p:pic>
      <p:pic>
        <p:nvPicPr>
          <p:cNvPr id="5" name="Picture 4" descr="A close up of a map&#10;&#10;Description automatically generated">
            <a:extLst>
              <a:ext uri="{FF2B5EF4-FFF2-40B4-BE49-F238E27FC236}">
                <a16:creationId xmlns:a16="http://schemas.microsoft.com/office/drawing/2014/main" id="{A04FA30D-51DC-4F6D-AFA1-D6EBBC9EAC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0772" y="0"/>
            <a:ext cx="6662456" cy="6858000"/>
          </a:xfrm>
          <a:prstGeom prst="rect">
            <a:avLst/>
          </a:prstGeom>
        </p:spPr>
      </p:pic>
    </p:spTree>
    <p:extLst>
      <p:ext uri="{BB962C8B-B14F-4D97-AF65-F5344CB8AC3E}">
        <p14:creationId xmlns:p14="http://schemas.microsoft.com/office/powerpoint/2010/main" val="3376083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Random effects ANOVA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6" name="Picture 5">
            <a:extLst>
              <a:ext uri="{FF2B5EF4-FFF2-40B4-BE49-F238E27FC236}">
                <a16:creationId xmlns:a16="http://schemas.microsoft.com/office/drawing/2014/main" id="{013ED30A-5955-42E6-B24E-F54CA90A9127}"/>
              </a:ext>
            </a:extLst>
          </p:cNvPr>
          <p:cNvPicPr>
            <a:picLocks noChangeAspect="1"/>
          </p:cNvPicPr>
          <p:nvPr/>
        </p:nvPicPr>
        <p:blipFill>
          <a:blip r:embed="rId3"/>
          <a:stretch>
            <a:fillRect/>
          </a:stretch>
        </p:blipFill>
        <p:spPr>
          <a:xfrm>
            <a:off x="1510095" y="1552809"/>
            <a:ext cx="6123809" cy="3752381"/>
          </a:xfrm>
          <a:prstGeom prst="rect">
            <a:avLst/>
          </a:prstGeom>
        </p:spPr>
      </p:pic>
      <p:sp>
        <p:nvSpPr>
          <p:cNvPr id="7" name="Content Placeholder 2">
            <a:extLst>
              <a:ext uri="{FF2B5EF4-FFF2-40B4-BE49-F238E27FC236}">
                <a16:creationId xmlns:a16="http://schemas.microsoft.com/office/drawing/2014/main" id="{B9A6CCE9-0AB1-458D-BF94-01317672BA9F}"/>
              </a:ext>
            </a:extLst>
          </p:cNvPr>
          <p:cNvSpPr txBox="1">
            <a:spLocks/>
          </p:cNvSpPr>
          <p:nvPr/>
        </p:nvSpPr>
        <p:spPr>
          <a:xfrm>
            <a:off x="468774" y="6005513"/>
            <a:ext cx="8229600" cy="53339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solidFill>
                  <a:schemeClr val="tx1"/>
                </a:solidFill>
              </a:rPr>
              <a:t>math ~ </a:t>
            </a:r>
            <a:r>
              <a:rPr lang="en-AU" dirty="0">
                <a:solidFill>
                  <a:schemeClr val="accent3"/>
                </a:solidFill>
              </a:rPr>
              <a:t>1</a:t>
            </a:r>
            <a:r>
              <a:rPr lang="en-AU" dirty="0">
                <a:solidFill>
                  <a:schemeClr val="tx1"/>
                </a:solidFill>
              </a:rPr>
              <a:t> + (</a:t>
            </a:r>
            <a:r>
              <a:rPr lang="en-AU" dirty="0">
                <a:solidFill>
                  <a:schemeClr val="accent5"/>
                </a:solidFill>
              </a:rPr>
              <a:t>1 | school</a:t>
            </a:r>
            <a:r>
              <a:rPr lang="en-AU" dirty="0">
                <a:solidFill>
                  <a:schemeClr val="tx1"/>
                </a:solidFill>
              </a:rPr>
              <a:t>)</a:t>
            </a:r>
          </a:p>
        </p:txBody>
      </p:sp>
      <p:sp>
        <p:nvSpPr>
          <p:cNvPr id="9" name="Content Placeholder 2">
            <a:extLst>
              <a:ext uri="{FF2B5EF4-FFF2-40B4-BE49-F238E27FC236}">
                <a16:creationId xmlns:a16="http://schemas.microsoft.com/office/drawing/2014/main" id="{20E9FED1-01F1-4B9E-8493-1EDB735AC8E6}"/>
              </a:ext>
            </a:extLst>
          </p:cNvPr>
          <p:cNvSpPr txBox="1">
            <a:spLocks/>
          </p:cNvSpPr>
          <p:nvPr/>
        </p:nvSpPr>
        <p:spPr>
          <a:xfrm>
            <a:off x="457199" y="5341843"/>
            <a:ext cx="8229600" cy="533399"/>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solidFill>
                  <a:schemeClr val="tx1"/>
                </a:solidFill>
              </a:rPr>
              <a:t>Y</a:t>
            </a:r>
            <a:r>
              <a:rPr lang="en-AU" i="1" baseline="-25000" dirty="0" err="1">
                <a:solidFill>
                  <a:schemeClr val="tx1"/>
                </a:solidFill>
              </a:rPr>
              <a:t>ij</a:t>
            </a:r>
            <a:r>
              <a:rPr lang="en-AU" dirty="0">
                <a:solidFill>
                  <a:schemeClr val="tx1"/>
                </a:solidFill>
              </a:rPr>
              <a:t> = </a:t>
            </a:r>
            <a:r>
              <a:rPr lang="el-GR" dirty="0">
                <a:solidFill>
                  <a:schemeClr val="accent3"/>
                </a:solidFill>
              </a:rPr>
              <a:t>γ</a:t>
            </a:r>
            <a:r>
              <a:rPr lang="en-AU" baseline="-25000" dirty="0">
                <a:solidFill>
                  <a:schemeClr val="accent3"/>
                </a:solidFill>
              </a:rPr>
              <a:t>00</a:t>
            </a:r>
            <a:r>
              <a:rPr lang="en-AU" dirty="0">
                <a:solidFill>
                  <a:schemeClr val="tx1"/>
                </a:solidFill>
              </a:rPr>
              <a:t> + </a:t>
            </a:r>
            <a:r>
              <a:rPr lang="el-GR" dirty="0">
                <a:solidFill>
                  <a:schemeClr val="accent2"/>
                </a:solidFill>
              </a:rPr>
              <a:t>γ</a:t>
            </a:r>
            <a:r>
              <a:rPr lang="en-AU" baseline="-25000" dirty="0">
                <a:solidFill>
                  <a:schemeClr val="accent2"/>
                </a:solidFill>
              </a:rPr>
              <a:t>10</a:t>
            </a:r>
            <a:r>
              <a:rPr lang="en-AU" dirty="0">
                <a:solidFill>
                  <a:schemeClr val="accent2"/>
                </a:solidFill>
              </a:rPr>
              <a:t>x</a:t>
            </a:r>
            <a:r>
              <a:rPr lang="en-AU" i="1" baseline="-25000" dirty="0">
                <a:solidFill>
                  <a:schemeClr val="accent2"/>
                </a:solidFill>
              </a:rPr>
              <a:t>ij</a:t>
            </a:r>
            <a:r>
              <a:rPr lang="en-AU" dirty="0">
                <a:solidFill>
                  <a:schemeClr val="accent2"/>
                </a:solidFill>
              </a:rPr>
              <a:t> </a:t>
            </a:r>
            <a:r>
              <a:rPr lang="en-AU" dirty="0">
                <a:solidFill>
                  <a:schemeClr val="tx1"/>
                </a:solidFill>
              </a:rPr>
              <a:t>+ </a:t>
            </a:r>
            <a:r>
              <a:rPr lang="en-AU" dirty="0">
                <a:solidFill>
                  <a:schemeClr val="accent5"/>
                </a:solidFill>
              </a:rPr>
              <a:t>u</a:t>
            </a:r>
            <a:r>
              <a:rPr lang="en-AU" baseline="-25000" dirty="0">
                <a:solidFill>
                  <a:schemeClr val="accent5"/>
                </a:solidFill>
              </a:rPr>
              <a:t>0j</a:t>
            </a:r>
            <a:r>
              <a:rPr lang="en-AU" baseline="-25000" dirty="0">
                <a:solidFill>
                  <a:schemeClr val="tx1"/>
                </a:solidFill>
              </a:rPr>
              <a:t> </a:t>
            </a:r>
            <a:r>
              <a:rPr lang="en-AU" dirty="0">
                <a:solidFill>
                  <a:schemeClr val="tx1"/>
                </a:solidFill>
              </a:rPr>
              <a:t>+ </a:t>
            </a:r>
            <a:r>
              <a:rPr lang="en-AU" dirty="0">
                <a:solidFill>
                  <a:schemeClr val="accent6"/>
                </a:solidFill>
              </a:rPr>
              <a:t>u</a:t>
            </a:r>
            <a:r>
              <a:rPr lang="en-AU" baseline="-25000" dirty="0">
                <a:solidFill>
                  <a:schemeClr val="accent6"/>
                </a:solidFill>
              </a:rPr>
              <a:t>1j</a:t>
            </a:r>
            <a:r>
              <a:rPr lang="en-AU" dirty="0">
                <a:solidFill>
                  <a:schemeClr val="accent6"/>
                </a:solidFill>
              </a:rPr>
              <a:t>x</a:t>
            </a:r>
            <a:r>
              <a:rPr lang="en-AU" i="1" baseline="-25000" dirty="0">
                <a:solidFill>
                  <a:schemeClr val="accent6"/>
                </a:solidFill>
              </a:rPr>
              <a:t>ij</a:t>
            </a:r>
            <a:r>
              <a:rPr lang="en-AU" dirty="0">
                <a:solidFill>
                  <a:schemeClr val="tx1"/>
                </a:solidFill>
              </a:rPr>
              <a:t> + </a:t>
            </a:r>
            <a:r>
              <a:rPr lang="en-AU" i="1" dirty="0" err="1">
                <a:solidFill>
                  <a:schemeClr val="tx1"/>
                </a:solidFill>
              </a:rPr>
              <a:t>ε</a:t>
            </a:r>
            <a:r>
              <a:rPr lang="en-AU" i="1" baseline="-25000" dirty="0" err="1">
                <a:solidFill>
                  <a:schemeClr val="tx1"/>
                </a:solidFill>
              </a:rPr>
              <a:t>ij</a:t>
            </a:r>
            <a:endParaRPr lang="en-AU" dirty="0">
              <a:solidFill>
                <a:schemeClr val="tx1"/>
              </a:solidFill>
            </a:endParaRPr>
          </a:p>
        </p:txBody>
      </p:sp>
    </p:spTree>
    <p:extLst>
      <p:ext uri="{BB962C8B-B14F-4D97-AF65-F5344CB8AC3E}">
        <p14:creationId xmlns:p14="http://schemas.microsoft.com/office/powerpoint/2010/main" val="1438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Random effects ANOVA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pic>
        <p:nvPicPr>
          <p:cNvPr id="6" name="Picture 5">
            <a:extLst>
              <a:ext uri="{FF2B5EF4-FFF2-40B4-BE49-F238E27FC236}">
                <a16:creationId xmlns:a16="http://schemas.microsoft.com/office/drawing/2014/main" id="{013ED30A-5955-42E6-B24E-F54CA90A9127}"/>
              </a:ext>
            </a:extLst>
          </p:cNvPr>
          <p:cNvPicPr>
            <a:picLocks noChangeAspect="1"/>
          </p:cNvPicPr>
          <p:nvPr/>
        </p:nvPicPr>
        <p:blipFill>
          <a:blip r:embed="rId3"/>
          <a:stretch>
            <a:fillRect/>
          </a:stretch>
        </p:blipFill>
        <p:spPr>
          <a:xfrm>
            <a:off x="1510095" y="1552809"/>
            <a:ext cx="6123809" cy="3752381"/>
          </a:xfrm>
          <a:prstGeom prst="rect">
            <a:avLst/>
          </a:prstGeom>
        </p:spPr>
      </p:pic>
      <p:sp>
        <p:nvSpPr>
          <p:cNvPr id="7" name="Content Placeholder 2">
            <a:extLst>
              <a:ext uri="{FF2B5EF4-FFF2-40B4-BE49-F238E27FC236}">
                <a16:creationId xmlns:a16="http://schemas.microsoft.com/office/drawing/2014/main" id="{B9A6CCE9-0AB1-458D-BF94-01317672BA9F}"/>
              </a:ext>
            </a:extLst>
          </p:cNvPr>
          <p:cNvSpPr txBox="1">
            <a:spLocks/>
          </p:cNvSpPr>
          <p:nvPr/>
        </p:nvSpPr>
        <p:spPr>
          <a:xfrm>
            <a:off x="468774" y="6005513"/>
            <a:ext cx="8229600" cy="53339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solidFill>
                  <a:schemeClr val="tx1"/>
                </a:solidFill>
              </a:rPr>
              <a:t>math ~ </a:t>
            </a:r>
            <a:r>
              <a:rPr lang="en-AU" dirty="0">
                <a:solidFill>
                  <a:schemeClr val="accent3"/>
                </a:solidFill>
              </a:rPr>
              <a:t>1</a:t>
            </a:r>
            <a:r>
              <a:rPr lang="en-AU" dirty="0">
                <a:solidFill>
                  <a:schemeClr val="tx1"/>
                </a:solidFill>
              </a:rPr>
              <a:t> + (</a:t>
            </a:r>
            <a:r>
              <a:rPr lang="en-AU" dirty="0">
                <a:solidFill>
                  <a:schemeClr val="accent5"/>
                </a:solidFill>
              </a:rPr>
              <a:t>1 | school</a:t>
            </a:r>
            <a:r>
              <a:rPr lang="en-AU" dirty="0">
                <a:solidFill>
                  <a:schemeClr val="tx1"/>
                </a:solidFill>
              </a:rPr>
              <a:t>)</a:t>
            </a:r>
          </a:p>
        </p:txBody>
      </p:sp>
      <p:sp>
        <p:nvSpPr>
          <p:cNvPr id="9" name="Content Placeholder 2">
            <a:extLst>
              <a:ext uri="{FF2B5EF4-FFF2-40B4-BE49-F238E27FC236}">
                <a16:creationId xmlns:a16="http://schemas.microsoft.com/office/drawing/2014/main" id="{20E9FED1-01F1-4B9E-8493-1EDB735AC8E6}"/>
              </a:ext>
            </a:extLst>
          </p:cNvPr>
          <p:cNvSpPr txBox="1">
            <a:spLocks/>
          </p:cNvSpPr>
          <p:nvPr/>
        </p:nvSpPr>
        <p:spPr>
          <a:xfrm>
            <a:off x="457199" y="5341843"/>
            <a:ext cx="8229600" cy="533399"/>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solidFill>
                  <a:schemeClr val="tx1"/>
                </a:solidFill>
              </a:rPr>
              <a:t>Y</a:t>
            </a:r>
            <a:r>
              <a:rPr lang="en-AU" i="1" baseline="-25000" dirty="0" err="1">
                <a:solidFill>
                  <a:schemeClr val="tx1"/>
                </a:solidFill>
              </a:rPr>
              <a:t>ij</a:t>
            </a:r>
            <a:r>
              <a:rPr lang="en-AU" dirty="0">
                <a:solidFill>
                  <a:schemeClr val="tx1"/>
                </a:solidFill>
              </a:rPr>
              <a:t> = </a:t>
            </a:r>
            <a:r>
              <a:rPr lang="el-GR" dirty="0">
                <a:solidFill>
                  <a:schemeClr val="accent3"/>
                </a:solidFill>
              </a:rPr>
              <a:t>γ</a:t>
            </a:r>
            <a:r>
              <a:rPr lang="en-AU" baseline="-25000" dirty="0">
                <a:solidFill>
                  <a:schemeClr val="accent3"/>
                </a:solidFill>
              </a:rPr>
              <a:t>00</a:t>
            </a:r>
            <a:r>
              <a:rPr lang="en-AU" dirty="0">
                <a:solidFill>
                  <a:schemeClr val="tx1"/>
                </a:solidFill>
              </a:rPr>
              <a:t> + </a:t>
            </a:r>
            <a:r>
              <a:rPr lang="el-GR" dirty="0">
                <a:solidFill>
                  <a:schemeClr val="accent2"/>
                </a:solidFill>
              </a:rPr>
              <a:t>γ</a:t>
            </a:r>
            <a:r>
              <a:rPr lang="en-AU" baseline="-25000" dirty="0">
                <a:solidFill>
                  <a:schemeClr val="accent2"/>
                </a:solidFill>
              </a:rPr>
              <a:t>10</a:t>
            </a:r>
            <a:r>
              <a:rPr lang="en-AU" dirty="0">
                <a:solidFill>
                  <a:schemeClr val="accent2"/>
                </a:solidFill>
              </a:rPr>
              <a:t>x</a:t>
            </a:r>
            <a:r>
              <a:rPr lang="en-AU" i="1" baseline="-25000" dirty="0">
                <a:solidFill>
                  <a:schemeClr val="accent2"/>
                </a:solidFill>
              </a:rPr>
              <a:t>ij</a:t>
            </a:r>
            <a:r>
              <a:rPr lang="en-AU" dirty="0">
                <a:solidFill>
                  <a:schemeClr val="accent2"/>
                </a:solidFill>
              </a:rPr>
              <a:t> </a:t>
            </a:r>
            <a:r>
              <a:rPr lang="en-AU" dirty="0">
                <a:solidFill>
                  <a:schemeClr val="tx1"/>
                </a:solidFill>
              </a:rPr>
              <a:t>+ </a:t>
            </a:r>
            <a:r>
              <a:rPr lang="en-AU" dirty="0">
                <a:solidFill>
                  <a:schemeClr val="accent5"/>
                </a:solidFill>
              </a:rPr>
              <a:t>u</a:t>
            </a:r>
            <a:r>
              <a:rPr lang="en-AU" baseline="-25000" dirty="0">
                <a:solidFill>
                  <a:schemeClr val="accent5"/>
                </a:solidFill>
              </a:rPr>
              <a:t>0j</a:t>
            </a:r>
            <a:r>
              <a:rPr lang="en-AU" baseline="-25000" dirty="0">
                <a:solidFill>
                  <a:schemeClr val="tx1"/>
                </a:solidFill>
              </a:rPr>
              <a:t> </a:t>
            </a:r>
            <a:r>
              <a:rPr lang="en-AU" dirty="0">
                <a:solidFill>
                  <a:schemeClr val="tx1"/>
                </a:solidFill>
              </a:rPr>
              <a:t>+ </a:t>
            </a:r>
            <a:r>
              <a:rPr lang="en-AU" dirty="0">
                <a:solidFill>
                  <a:schemeClr val="accent6"/>
                </a:solidFill>
              </a:rPr>
              <a:t>u</a:t>
            </a:r>
            <a:r>
              <a:rPr lang="en-AU" baseline="-25000" dirty="0">
                <a:solidFill>
                  <a:schemeClr val="accent6"/>
                </a:solidFill>
              </a:rPr>
              <a:t>1j</a:t>
            </a:r>
            <a:r>
              <a:rPr lang="en-AU" dirty="0">
                <a:solidFill>
                  <a:schemeClr val="accent6"/>
                </a:solidFill>
              </a:rPr>
              <a:t>x</a:t>
            </a:r>
            <a:r>
              <a:rPr lang="en-AU" i="1" baseline="-25000" dirty="0">
                <a:solidFill>
                  <a:schemeClr val="accent6"/>
                </a:solidFill>
              </a:rPr>
              <a:t>ij</a:t>
            </a:r>
            <a:r>
              <a:rPr lang="en-AU" dirty="0">
                <a:solidFill>
                  <a:schemeClr val="tx1"/>
                </a:solidFill>
              </a:rPr>
              <a:t> + </a:t>
            </a:r>
            <a:r>
              <a:rPr lang="en-AU" i="1" dirty="0" err="1">
                <a:solidFill>
                  <a:schemeClr val="tx1"/>
                </a:solidFill>
              </a:rPr>
              <a:t>ε</a:t>
            </a:r>
            <a:r>
              <a:rPr lang="en-AU" i="1" baseline="-25000" dirty="0" err="1">
                <a:solidFill>
                  <a:schemeClr val="tx1"/>
                </a:solidFill>
              </a:rPr>
              <a:t>ij</a:t>
            </a:r>
            <a:endParaRPr lang="en-AU" dirty="0">
              <a:solidFill>
                <a:schemeClr val="tx1"/>
              </a:solidFill>
            </a:endParaRPr>
          </a:p>
        </p:txBody>
      </p:sp>
    </p:spTree>
    <p:extLst>
      <p:ext uri="{BB962C8B-B14F-4D97-AF65-F5344CB8AC3E}">
        <p14:creationId xmlns:p14="http://schemas.microsoft.com/office/powerpoint/2010/main" val="1318822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4EA5-2753-4696-813B-E6A2BE010CF6}"/>
              </a:ext>
            </a:extLst>
          </p:cNvPr>
          <p:cNvSpPr>
            <a:spLocks noGrp="1"/>
          </p:cNvSpPr>
          <p:nvPr>
            <p:ph type="title"/>
          </p:nvPr>
        </p:nvSpPr>
        <p:spPr/>
        <p:txBody>
          <a:bodyPr/>
          <a:lstStyle/>
          <a:p>
            <a:r>
              <a:rPr lang="en-AU" dirty="0"/>
              <a:t>Running a random effects ANOVA in R</a:t>
            </a:r>
          </a:p>
        </p:txBody>
      </p:sp>
      <p:pic>
        <p:nvPicPr>
          <p:cNvPr id="6" name="Content Placeholder 5">
            <a:extLst>
              <a:ext uri="{FF2B5EF4-FFF2-40B4-BE49-F238E27FC236}">
                <a16:creationId xmlns:a16="http://schemas.microsoft.com/office/drawing/2014/main" id="{AAE9A493-87F3-4BCA-9200-746A6282D3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4857" y="1600200"/>
            <a:ext cx="5054285" cy="4525963"/>
          </a:xfrm>
        </p:spPr>
      </p:pic>
      <p:sp>
        <p:nvSpPr>
          <p:cNvPr id="4" name="Slide Number Placeholder 3">
            <a:extLst>
              <a:ext uri="{FF2B5EF4-FFF2-40B4-BE49-F238E27FC236}">
                <a16:creationId xmlns:a16="http://schemas.microsoft.com/office/drawing/2014/main" id="{CBC1A57B-137B-4517-AA28-1AE49E942026}"/>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580640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Random intercepts model</a:t>
            </a:r>
          </a:p>
        </p:txBody>
      </p:sp>
      <p:sp>
        <p:nvSpPr>
          <p:cNvPr id="5" name="Content Placeholder 2"/>
          <p:cNvSpPr txBox="1">
            <a:spLocks/>
          </p:cNvSpPr>
          <p:nvPr/>
        </p:nvSpPr>
        <p:spPr>
          <a:xfrm>
            <a:off x="457200" y="5638800"/>
            <a:ext cx="82296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a:t>   </a:t>
            </a:r>
            <a:r>
              <a:rPr lang="en-AU" i="1" dirty="0" err="1"/>
              <a:t>Y</a:t>
            </a:r>
            <a:r>
              <a:rPr lang="en-AU" i="1" baseline="-25000" dirty="0" err="1"/>
              <a:t>ij</a:t>
            </a:r>
            <a:r>
              <a:rPr lang="en-AU" dirty="0"/>
              <a:t> = </a:t>
            </a:r>
            <a:r>
              <a:rPr lang="el-GR" dirty="0"/>
              <a:t>γ</a:t>
            </a:r>
            <a:r>
              <a:rPr lang="en-AU" baseline="-25000" dirty="0"/>
              <a:t>00</a:t>
            </a:r>
            <a:r>
              <a:rPr lang="en-AU" dirty="0"/>
              <a:t> </a:t>
            </a:r>
            <a:r>
              <a:rPr lang="en-AU" dirty="0">
                <a:solidFill>
                  <a:schemeClr val="accent6"/>
                </a:solidFill>
              </a:rPr>
              <a:t>+ </a:t>
            </a:r>
            <a:r>
              <a:rPr lang="el-GR" dirty="0">
                <a:solidFill>
                  <a:schemeClr val="accent6"/>
                </a:solidFill>
              </a:rPr>
              <a:t>γ</a:t>
            </a:r>
            <a:r>
              <a:rPr lang="en-AU" baseline="-25000" dirty="0">
                <a:solidFill>
                  <a:schemeClr val="accent6"/>
                </a:solidFill>
              </a:rPr>
              <a:t>10</a:t>
            </a:r>
            <a:r>
              <a:rPr lang="en-AU" dirty="0">
                <a:solidFill>
                  <a:schemeClr val="accent6"/>
                </a:solidFill>
              </a:rPr>
              <a:t>x</a:t>
            </a:r>
            <a:r>
              <a:rPr lang="en-AU" i="1" baseline="-25000" dirty="0">
                <a:solidFill>
                  <a:schemeClr val="accent6"/>
                </a:solidFill>
              </a:rPr>
              <a:t>ij</a:t>
            </a:r>
            <a:r>
              <a:rPr lang="en-AU" dirty="0">
                <a:solidFill>
                  <a:schemeClr val="accent6"/>
                </a:solidFill>
              </a:rPr>
              <a:t> </a:t>
            </a:r>
            <a:r>
              <a:rPr lang="en-AU" dirty="0"/>
              <a:t>+ u</a:t>
            </a:r>
            <a:r>
              <a:rPr lang="en-AU" baseline="-25000" dirty="0"/>
              <a:t>0j </a:t>
            </a:r>
            <a:r>
              <a:rPr lang="en-AU" dirty="0"/>
              <a:t>+ </a:t>
            </a:r>
            <a:r>
              <a:rPr lang="en-AU" i="1" dirty="0" err="1"/>
              <a:t>ε</a:t>
            </a:r>
            <a:r>
              <a:rPr lang="en-AU" i="1" baseline="-25000" dirty="0" err="1"/>
              <a:t>ij</a:t>
            </a:r>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6" name="Picture 5">
            <a:extLst>
              <a:ext uri="{FF2B5EF4-FFF2-40B4-BE49-F238E27FC236}">
                <a16:creationId xmlns:a16="http://schemas.microsoft.com/office/drawing/2014/main" id="{2B92984E-E557-4A79-82B2-D8275988315A}"/>
              </a:ext>
            </a:extLst>
          </p:cNvPr>
          <p:cNvPicPr>
            <a:picLocks noChangeAspect="1"/>
          </p:cNvPicPr>
          <p:nvPr/>
        </p:nvPicPr>
        <p:blipFill>
          <a:blip r:embed="rId3"/>
          <a:stretch>
            <a:fillRect/>
          </a:stretch>
        </p:blipFill>
        <p:spPr>
          <a:xfrm>
            <a:off x="1510095" y="1552809"/>
            <a:ext cx="6123809" cy="3752381"/>
          </a:xfrm>
          <a:prstGeom prst="rect">
            <a:avLst/>
          </a:prstGeom>
        </p:spPr>
      </p:pic>
    </p:spTree>
    <p:extLst>
      <p:ext uri="{BB962C8B-B14F-4D97-AF65-F5344CB8AC3E}">
        <p14:creationId xmlns:p14="http://schemas.microsoft.com/office/powerpoint/2010/main" val="3751370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One regression model</a:t>
            </a:r>
          </a:p>
        </p:txBody>
      </p:sp>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pic>
        <p:nvPicPr>
          <p:cNvPr id="8" name="Picture 7">
            <a:extLst>
              <a:ext uri="{FF2B5EF4-FFF2-40B4-BE49-F238E27FC236}">
                <a16:creationId xmlns:a16="http://schemas.microsoft.com/office/drawing/2014/main" id="{601D10DE-F0AE-424A-89F2-36EF512F72CE}"/>
              </a:ext>
            </a:extLst>
          </p:cNvPr>
          <p:cNvPicPr>
            <a:picLocks noChangeAspect="1"/>
          </p:cNvPicPr>
          <p:nvPr/>
        </p:nvPicPr>
        <p:blipFill>
          <a:blip r:embed="rId3"/>
          <a:stretch>
            <a:fillRect/>
          </a:stretch>
        </p:blipFill>
        <p:spPr>
          <a:xfrm>
            <a:off x="1510095" y="1552809"/>
            <a:ext cx="6123809" cy="3752381"/>
          </a:xfrm>
          <a:prstGeom prst="rect">
            <a:avLst/>
          </a:prstGeom>
        </p:spPr>
      </p:pic>
      <p:sp>
        <p:nvSpPr>
          <p:cNvPr id="7" name="Content Placeholder 2">
            <a:extLst>
              <a:ext uri="{FF2B5EF4-FFF2-40B4-BE49-F238E27FC236}">
                <a16:creationId xmlns:a16="http://schemas.microsoft.com/office/drawing/2014/main" id="{BE796148-F576-4896-A5D5-2AD0863F5B82}"/>
              </a:ext>
            </a:extLst>
          </p:cNvPr>
          <p:cNvSpPr txBox="1">
            <a:spLocks/>
          </p:cNvSpPr>
          <p:nvPr/>
        </p:nvSpPr>
        <p:spPr>
          <a:xfrm>
            <a:off x="457199" y="5341843"/>
            <a:ext cx="8229600" cy="533399"/>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solidFill>
                  <a:schemeClr val="tx1"/>
                </a:solidFill>
              </a:rPr>
              <a:t>Y</a:t>
            </a:r>
            <a:r>
              <a:rPr lang="en-AU" i="1" baseline="-25000" dirty="0" err="1">
                <a:solidFill>
                  <a:schemeClr val="tx1"/>
                </a:solidFill>
              </a:rPr>
              <a:t>ij</a:t>
            </a:r>
            <a:r>
              <a:rPr lang="en-AU" dirty="0">
                <a:solidFill>
                  <a:schemeClr val="tx1"/>
                </a:solidFill>
              </a:rPr>
              <a:t> = </a:t>
            </a:r>
            <a:r>
              <a:rPr lang="el-GR" dirty="0">
                <a:solidFill>
                  <a:schemeClr val="accent3"/>
                </a:solidFill>
              </a:rPr>
              <a:t>γ</a:t>
            </a:r>
            <a:r>
              <a:rPr lang="en-AU" baseline="-25000" dirty="0">
                <a:solidFill>
                  <a:schemeClr val="accent3"/>
                </a:solidFill>
              </a:rPr>
              <a:t>00</a:t>
            </a:r>
            <a:r>
              <a:rPr lang="en-AU" dirty="0">
                <a:solidFill>
                  <a:schemeClr val="tx1"/>
                </a:solidFill>
              </a:rPr>
              <a:t> + </a:t>
            </a:r>
            <a:r>
              <a:rPr lang="el-GR" dirty="0">
                <a:solidFill>
                  <a:schemeClr val="accent2"/>
                </a:solidFill>
              </a:rPr>
              <a:t>γ</a:t>
            </a:r>
            <a:r>
              <a:rPr lang="en-AU" baseline="-25000" dirty="0">
                <a:solidFill>
                  <a:schemeClr val="accent2"/>
                </a:solidFill>
              </a:rPr>
              <a:t>10</a:t>
            </a:r>
            <a:r>
              <a:rPr lang="en-AU" dirty="0">
                <a:solidFill>
                  <a:schemeClr val="accent2"/>
                </a:solidFill>
              </a:rPr>
              <a:t>x</a:t>
            </a:r>
            <a:r>
              <a:rPr lang="en-AU" i="1" baseline="-25000" dirty="0">
                <a:solidFill>
                  <a:schemeClr val="accent2"/>
                </a:solidFill>
              </a:rPr>
              <a:t>ij</a:t>
            </a:r>
            <a:r>
              <a:rPr lang="en-AU" dirty="0">
                <a:solidFill>
                  <a:schemeClr val="accent2"/>
                </a:solidFill>
              </a:rPr>
              <a:t> </a:t>
            </a:r>
            <a:r>
              <a:rPr lang="en-AU" dirty="0">
                <a:solidFill>
                  <a:schemeClr val="tx1"/>
                </a:solidFill>
              </a:rPr>
              <a:t>+ </a:t>
            </a:r>
            <a:r>
              <a:rPr lang="en-AU" dirty="0">
                <a:solidFill>
                  <a:schemeClr val="accent5"/>
                </a:solidFill>
              </a:rPr>
              <a:t>u</a:t>
            </a:r>
            <a:r>
              <a:rPr lang="en-AU" baseline="-25000" dirty="0">
                <a:solidFill>
                  <a:schemeClr val="accent5"/>
                </a:solidFill>
              </a:rPr>
              <a:t>0j</a:t>
            </a:r>
            <a:r>
              <a:rPr lang="en-AU" baseline="-25000" dirty="0">
                <a:solidFill>
                  <a:schemeClr val="tx1"/>
                </a:solidFill>
              </a:rPr>
              <a:t> </a:t>
            </a:r>
            <a:r>
              <a:rPr lang="en-AU" dirty="0">
                <a:solidFill>
                  <a:schemeClr val="tx1"/>
                </a:solidFill>
              </a:rPr>
              <a:t>+ </a:t>
            </a:r>
            <a:r>
              <a:rPr lang="en-AU" dirty="0">
                <a:solidFill>
                  <a:schemeClr val="accent6"/>
                </a:solidFill>
              </a:rPr>
              <a:t>u</a:t>
            </a:r>
            <a:r>
              <a:rPr lang="en-AU" baseline="-25000" dirty="0">
                <a:solidFill>
                  <a:schemeClr val="accent6"/>
                </a:solidFill>
              </a:rPr>
              <a:t>1j</a:t>
            </a:r>
            <a:r>
              <a:rPr lang="en-AU" dirty="0">
                <a:solidFill>
                  <a:schemeClr val="accent6"/>
                </a:solidFill>
              </a:rPr>
              <a:t>x</a:t>
            </a:r>
            <a:r>
              <a:rPr lang="en-AU" i="1" baseline="-25000" dirty="0">
                <a:solidFill>
                  <a:schemeClr val="accent6"/>
                </a:solidFill>
              </a:rPr>
              <a:t>ij</a:t>
            </a:r>
            <a:r>
              <a:rPr lang="en-AU" dirty="0">
                <a:solidFill>
                  <a:schemeClr val="tx1"/>
                </a:solidFill>
              </a:rPr>
              <a:t> + </a:t>
            </a:r>
            <a:r>
              <a:rPr lang="en-AU" i="1" dirty="0" err="1">
                <a:solidFill>
                  <a:schemeClr val="tx1"/>
                </a:solidFill>
              </a:rPr>
              <a:t>ε</a:t>
            </a:r>
            <a:r>
              <a:rPr lang="en-AU" i="1" baseline="-25000" dirty="0" err="1">
                <a:solidFill>
                  <a:schemeClr val="tx1"/>
                </a:solidFill>
              </a:rPr>
              <a:t>ij</a:t>
            </a:r>
            <a:endParaRPr lang="en-AU" dirty="0">
              <a:solidFill>
                <a:schemeClr val="tx1"/>
              </a:solidFill>
            </a:endParaRPr>
          </a:p>
        </p:txBody>
      </p:sp>
      <p:sp>
        <p:nvSpPr>
          <p:cNvPr id="9" name="Content Placeholder 2">
            <a:extLst>
              <a:ext uri="{FF2B5EF4-FFF2-40B4-BE49-F238E27FC236}">
                <a16:creationId xmlns:a16="http://schemas.microsoft.com/office/drawing/2014/main" id="{14D9EC0C-B3F1-4B98-B199-7ED6170ECB53}"/>
              </a:ext>
            </a:extLst>
          </p:cNvPr>
          <p:cNvSpPr txBox="1">
            <a:spLocks/>
          </p:cNvSpPr>
          <p:nvPr/>
        </p:nvSpPr>
        <p:spPr>
          <a:xfrm>
            <a:off x="468774" y="6005513"/>
            <a:ext cx="8229600" cy="53339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solidFill>
                  <a:schemeClr val="tx1"/>
                </a:solidFill>
              </a:rPr>
              <a:t>y ~ </a:t>
            </a:r>
            <a:r>
              <a:rPr lang="en-AU" dirty="0">
                <a:solidFill>
                  <a:schemeClr val="accent3"/>
                </a:solidFill>
              </a:rPr>
              <a:t>1</a:t>
            </a:r>
            <a:r>
              <a:rPr lang="en-AU" dirty="0">
                <a:solidFill>
                  <a:schemeClr val="tx1"/>
                </a:solidFill>
              </a:rPr>
              <a:t> + </a:t>
            </a:r>
            <a:r>
              <a:rPr lang="en-AU" dirty="0">
                <a:solidFill>
                  <a:schemeClr val="accent2"/>
                </a:solidFill>
              </a:rPr>
              <a:t>x</a:t>
            </a:r>
            <a:r>
              <a:rPr lang="en-AU" dirty="0">
                <a:solidFill>
                  <a:schemeClr val="tx1"/>
                </a:solidFill>
              </a:rPr>
              <a:t> + (</a:t>
            </a:r>
            <a:r>
              <a:rPr lang="en-AU" dirty="0">
                <a:solidFill>
                  <a:schemeClr val="accent5"/>
                </a:solidFill>
              </a:rPr>
              <a:t>1</a:t>
            </a:r>
            <a:r>
              <a:rPr lang="en-AU" dirty="0">
                <a:solidFill>
                  <a:schemeClr val="tx1"/>
                </a:solidFill>
              </a:rPr>
              <a:t> + </a:t>
            </a:r>
            <a:r>
              <a:rPr lang="en-AU" dirty="0">
                <a:solidFill>
                  <a:schemeClr val="accent6"/>
                </a:solidFill>
              </a:rPr>
              <a:t>x</a:t>
            </a:r>
            <a:r>
              <a:rPr lang="en-AU" dirty="0">
                <a:solidFill>
                  <a:schemeClr val="tx1"/>
                </a:solidFill>
              </a:rPr>
              <a:t> | group)</a:t>
            </a:r>
          </a:p>
        </p:txBody>
      </p:sp>
    </p:spTree>
    <p:extLst>
      <p:ext uri="{BB962C8B-B14F-4D97-AF65-F5344CB8AC3E}">
        <p14:creationId xmlns:p14="http://schemas.microsoft.com/office/powerpoint/2010/main" val="991074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6907</TotalTime>
  <Words>984</Words>
  <Application>Microsoft Office PowerPoint</Application>
  <PresentationFormat>On-screen Show (4:3)</PresentationFormat>
  <Paragraphs>83</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Pre-lecture 9 and 10: Multilevel modelling   How to read design formula syntax</vt:lpstr>
      <vt:lpstr>Our eventual regression model</vt:lpstr>
      <vt:lpstr>Simple regression model</vt:lpstr>
      <vt:lpstr>Simple regression model</vt:lpstr>
      <vt:lpstr>Random effects ANOVA</vt:lpstr>
      <vt:lpstr>Random effects ANOVA</vt:lpstr>
      <vt:lpstr>Running a random effects ANOVA in R</vt:lpstr>
      <vt:lpstr>Random intercepts model</vt:lpstr>
      <vt:lpstr>One regression model</vt:lpstr>
      <vt:lpstr>Multilevel models</vt:lpstr>
      <vt:lpstr>Regression models for each school</vt:lpstr>
      <vt:lpstr>Random effects ANOVA</vt:lpstr>
      <vt:lpstr>Random intercepts model</vt:lpstr>
      <vt:lpstr>Random slopes and intercepts model</vt:lpstr>
      <vt:lpstr>One regression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Garry Robins</dc:creator>
  <cp:lastModifiedBy>fsingletonthorn</cp:lastModifiedBy>
  <cp:revision>611</cp:revision>
  <cp:lastPrinted>2015-05-04T04:04:12Z</cp:lastPrinted>
  <dcterms:created xsi:type="dcterms:W3CDTF">2006-08-16T00:00:00Z</dcterms:created>
  <dcterms:modified xsi:type="dcterms:W3CDTF">2019-02-02T05:21:22Z</dcterms:modified>
</cp:coreProperties>
</file>