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61"/>
  </p:notesMasterIdLst>
  <p:handoutMasterIdLst>
    <p:handoutMasterId r:id="rId62"/>
  </p:handoutMasterIdLst>
  <p:sldIdLst>
    <p:sldId id="256" r:id="rId2"/>
    <p:sldId id="258" r:id="rId3"/>
    <p:sldId id="927" r:id="rId4"/>
    <p:sldId id="911" r:id="rId5"/>
    <p:sldId id="912" r:id="rId6"/>
    <p:sldId id="913" r:id="rId7"/>
    <p:sldId id="914" r:id="rId8"/>
    <p:sldId id="928" r:id="rId9"/>
    <p:sldId id="929" r:id="rId10"/>
    <p:sldId id="931" r:id="rId11"/>
    <p:sldId id="915" r:id="rId12"/>
    <p:sldId id="932" r:id="rId13"/>
    <p:sldId id="933" r:id="rId14"/>
    <p:sldId id="934" r:id="rId15"/>
    <p:sldId id="935" r:id="rId16"/>
    <p:sldId id="936" r:id="rId17"/>
    <p:sldId id="937" r:id="rId18"/>
    <p:sldId id="917" r:id="rId19"/>
    <p:sldId id="918" r:id="rId20"/>
    <p:sldId id="919" r:id="rId21"/>
    <p:sldId id="920" r:id="rId22"/>
    <p:sldId id="921" r:id="rId23"/>
    <p:sldId id="922" r:id="rId24"/>
    <p:sldId id="923" r:id="rId25"/>
    <p:sldId id="924" r:id="rId26"/>
    <p:sldId id="939" r:id="rId27"/>
    <p:sldId id="940" r:id="rId28"/>
    <p:sldId id="941" r:id="rId29"/>
    <p:sldId id="942" r:id="rId30"/>
    <p:sldId id="943" r:id="rId31"/>
    <p:sldId id="944" r:id="rId32"/>
    <p:sldId id="945" r:id="rId33"/>
    <p:sldId id="946" r:id="rId34"/>
    <p:sldId id="951" r:id="rId35"/>
    <p:sldId id="947" r:id="rId36"/>
    <p:sldId id="948" r:id="rId37"/>
    <p:sldId id="949" r:id="rId38"/>
    <p:sldId id="950" r:id="rId39"/>
    <p:sldId id="952" r:id="rId40"/>
    <p:sldId id="953" r:id="rId41"/>
    <p:sldId id="954" r:id="rId42"/>
    <p:sldId id="955" r:id="rId43"/>
    <p:sldId id="956" r:id="rId44"/>
    <p:sldId id="957" r:id="rId45"/>
    <p:sldId id="958" r:id="rId46"/>
    <p:sldId id="959" r:id="rId47"/>
    <p:sldId id="960" r:id="rId48"/>
    <p:sldId id="962" r:id="rId49"/>
    <p:sldId id="963" r:id="rId50"/>
    <p:sldId id="964" r:id="rId51"/>
    <p:sldId id="966" r:id="rId52"/>
    <p:sldId id="967" r:id="rId53"/>
    <p:sldId id="969" r:id="rId54"/>
    <p:sldId id="968" r:id="rId55"/>
    <p:sldId id="972" r:id="rId56"/>
    <p:sldId id="970" r:id="rId57"/>
    <p:sldId id="971" r:id="rId58"/>
    <p:sldId id="973" r:id="rId59"/>
    <p:sldId id="321" r:id="rId60"/>
  </p:sldIdLst>
  <p:sldSz cx="9144000" cy="6858000" type="screen4x3"/>
  <p:notesSz cx="10234613" cy="7099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2" autoAdjust="0"/>
    <p:restoredTop sz="94683" autoAdjust="0"/>
  </p:normalViewPr>
  <p:slideViewPr>
    <p:cSldViewPr>
      <p:cViewPr varScale="1">
        <p:scale>
          <a:sx n="95" d="100"/>
          <a:sy n="95" d="100"/>
        </p:scale>
        <p:origin x="868" y="72"/>
      </p:cViewPr>
      <p:guideLst>
        <p:guide orient="horz" pos="2160"/>
        <p:guide pos="2880"/>
      </p:guideLst>
    </p:cSldViewPr>
  </p:slideViewPr>
  <p:outlineViewPr>
    <p:cViewPr>
      <p:scale>
        <a:sx n="33" d="100"/>
        <a:sy n="33" d="100"/>
      </p:scale>
      <p:origin x="0" y="1859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sz="quarter" idx="1"/>
          </p:nvPr>
        </p:nvSpPr>
        <p:spPr>
          <a:xfrm>
            <a:off x="5797246" y="0"/>
            <a:ext cx="4434999" cy="354965"/>
          </a:xfrm>
          <a:prstGeom prst="rect">
            <a:avLst/>
          </a:prstGeom>
        </p:spPr>
        <p:txBody>
          <a:bodyPr vert="horz" lIns="99048" tIns="49524" rIns="99048" bIns="49524" rtlCol="0"/>
          <a:lstStyle>
            <a:lvl1pPr algn="r">
              <a:defRPr sz="1300"/>
            </a:lvl1pPr>
          </a:lstStyle>
          <a:p>
            <a:fld id="{95179DB8-D5F7-4303-87CD-3A072F932432}" type="datetimeFigureOut">
              <a:rPr lang="en-AU" smtClean="0"/>
              <a:pPr/>
              <a:t>9/05/2018</a:t>
            </a:fld>
            <a:endParaRPr lang="en-AU"/>
          </a:p>
        </p:txBody>
      </p:sp>
      <p:sp>
        <p:nvSpPr>
          <p:cNvPr id="4" name="Footer Placeholder 3"/>
          <p:cNvSpPr>
            <a:spLocks noGrp="1"/>
          </p:cNvSpPr>
          <p:nvPr>
            <p:ph type="ftr" sz="quarter" idx="2"/>
          </p:nvPr>
        </p:nvSpPr>
        <p:spPr>
          <a:xfrm>
            <a:off x="0" y="6743103"/>
            <a:ext cx="4434999" cy="354965"/>
          </a:xfrm>
          <a:prstGeom prst="rect">
            <a:avLst/>
          </a:prstGeom>
        </p:spPr>
        <p:txBody>
          <a:bodyPr vert="horz" lIns="99048" tIns="49524" rIns="99048" bIns="49524" rtlCol="0" anchor="b"/>
          <a:lstStyle>
            <a:lvl1pPr algn="l">
              <a:defRPr sz="1300"/>
            </a:lvl1pPr>
          </a:lstStyle>
          <a:p>
            <a:endParaRPr lang="en-AU"/>
          </a:p>
        </p:txBody>
      </p:sp>
      <p:sp>
        <p:nvSpPr>
          <p:cNvPr id="5" name="Slide Number Placeholder 4"/>
          <p:cNvSpPr>
            <a:spLocks noGrp="1"/>
          </p:cNvSpPr>
          <p:nvPr>
            <p:ph type="sldNum" sz="quarter" idx="3"/>
          </p:nvPr>
        </p:nvSpPr>
        <p:spPr>
          <a:xfrm>
            <a:off x="5797246" y="6743103"/>
            <a:ext cx="4434999" cy="354965"/>
          </a:xfrm>
          <a:prstGeom prst="rect">
            <a:avLst/>
          </a:prstGeom>
        </p:spPr>
        <p:txBody>
          <a:bodyPr vert="horz" lIns="99048" tIns="49524" rIns="99048" bIns="49524" rtlCol="0" anchor="b"/>
          <a:lstStyle>
            <a:lvl1pPr algn="r">
              <a:defRPr sz="1300"/>
            </a:lvl1pPr>
          </a:lstStyle>
          <a:p>
            <a:fld id="{7A3C46BA-6100-491D-A830-4057597ABAF9}" type="slidenum">
              <a:rPr lang="en-AU" smtClean="0"/>
              <a:pPr/>
              <a:t>‹#›</a:t>
            </a:fld>
            <a:endParaRPr lang="en-AU"/>
          </a:p>
        </p:txBody>
      </p:sp>
    </p:spTree>
    <p:extLst>
      <p:ext uri="{BB962C8B-B14F-4D97-AF65-F5344CB8AC3E}">
        <p14:creationId xmlns:p14="http://schemas.microsoft.com/office/powerpoint/2010/main" val="2087937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idx="1"/>
          </p:nvPr>
        </p:nvSpPr>
        <p:spPr>
          <a:xfrm>
            <a:off x="5797246" y="0"/>
            <a:ext cx="4434999" cy="354965"/>
          </a:xfrm>
          <a:prstGeom prst="rect">
            <a:avLst/>
          </a:prstGeom>
        </p:spPr>
        <p:txBody>
          <a:bodyPr vert="horz" lIns="99048" tIns="49524" rIns="99048" bIns="49524" rtlCol="0"/>
          <a:lstStyle>
            <a:lvl1pPr algn="r">
              <a:defRPr sz="1300"/>
            </a:lvl1pPr>
          </a:lstStyle>
          <a:p>
            <a:fld id="{BD8EFA75-5CAC-4D35-B09D-849624DF8A55}" type="datetimeFigureOut">
              <a:rPr lang="en-AU" smtClean="0"/>
              <a:pPr/>
              <a:t>9/05/2018</a:t>
            </a:fld>
            <a:endParaRPr lang="en-AU"/>
          </a:p>
        </p:txBody>
      </p:sp>
      <p:sp>
        <p:nvSpPr>
          <p:cNvPr id="4" name="Slide Image Placeholder 3"/>
          <p:cNvSpPr>
            <a:spLocks noGrp="1" noRot="1" noChangeAspect="1"/>
          </p:cNvSpPr>
          <p:nvPr>
            <p:ph type="sldImg" idx="2"/>
          </p:nvPr>
        </p:nvSpPr>
        <p:spPr>
          <a:xfrm>
            <a:off x="3341688" y="531813"/>
            <a:ext cx="3551237" cy="2662237"/>
          </a:xfrm>
          <a:prstGeom prst="rect">
            <a:avLst/>
          </a:prstGeom>
          <a:noFill/>
          <a:ln w="12700">
            <a:solidFill>
              <a:prstClr val="black"/>
            </a:solidFill>
          </a:ln>
        </p:spPr>
        <p:txBody>
          <a:bodyPr vert="horz" lIns="99048" tIns="49524" rIns="99048" bIns="49524" rtlCol="0" anchor="ctr"/>
          <a:lstStyle/>
          <a:p>
            <a:endParaRPr lang="en-AU"/>
          </a:p>
        </p:txBody>
      </p:sp>
      <p:sp>
        <p:nvSpPr>
          <p:cNvPr id="5" name="Notes Placeholder 4"/>
          <p:cNvSpPr>
            <a:spLocks noGrp="1"/>
          </p:cNvSpPr>
          <p:nvPr>
            <p:ph type="body" sz="quarter" idx="3"/>
          </p:nvPr>
        </p:nvSpPr>
        <p:spPr>
          <a:xfrm>
            <a:off x="1023462" y="3372168"/>
            <a:ext cx="8187690" cy="3194685"/>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743103"/>
            <a:ext cx="4434999" cy="354965"/>
          </a:xfrm>
          <a:prstGeom prst="rect">
            <a:avLst/>
          </a:prstGeom>
        </p:spPr>
        <p:txBody>
          <a:bodyPr vert="horz" lIns="99048" tIns="49524" rIns="99048" bIns="49524" rtlCol="0" anchor="b"/>
          <a:lstStyle>
            <a:lvl1pPr algn="l">
              <a:defRPr sz="1300"/>
            </a:lvl1pPr>
          </a:lstStyle>
          <a:p>
            <a:endParaRPr lang="en-AU"/>
          </a:p>
        </p:txBody>
      </p:sp>
      <p:sp>
        <p:nvSpPr>
          <p:cNvPr id="7" name="Slide Number Placeholder 6"/>
          <p:cNvSpPr>
            <a:spLocks noGrp="1"/>
          </p:cNvSpPr>
          <p:nvPr>
            <p:ph type="sldNum" sz="quarter" idx="5"/>
          </p:nvPr>
        </p:nvSpPr>
        <p:spPr>
          <a:xfrm>
            <a:off x="5797246" y="6743103"/>
            <a:ext cx="4434999" cy="354965"/>
          </a:xfrm>
          <a:prstGeom prst="rect">
            <a:avLst/>
          </a:prstGeom>
        </p:spPr>
        <p:txBody>
          <a:bodyPr vert="horz" lIns="99048" tIns="49524" rIns="99048" bIns="49524" rtlCol="0" anchor="b"/>
          <a:lstStyle>
            <a:lvl1pPr algn="r">
              <a:defRPr sz="1300"/>
            </a:lvl1pPr>
          </a:lstStyle>
          <a:p>
            <a:fld id="{FE312555-0023-4720-BAB8-5C236ECFE222}" type="slidenum">
              <a:rPr lang="en-AU" smtClean="0"/>
              <a:pPr/>
              <a:t>‹#›</a:t>
            </a:fld>
            <a:endParaRPr lang="en-AU"/>
          </a:p>
        </p:txBody>
      </p:sp>
    </p:spTree>
    <p:extLst>
      <p:ext uri="{BB962C8B-B14F-4D97-AF65-F5344CB8AC3E}">
        <p14:creationId xmlns:p14="http://schemas.microsoft.com/office/powerpoint/2010/main" val="899641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3900" y="2057400"/>
            <a:ext cx="7772400" cy="1089025"/>
          </a:xfrm>
          <a:noFill/>
        </p:spPr>
        <p:txBody>
          <a:bodyPr>
            <a:normAutofit/>
          </a:bodyPr>
          <a:lstStyle>
            <a:lvl1pPr>
              <a:defRPr sz="2400">
                <a:solidFill>
                  <a:srgbClr val="0070C0"/>
                </a:solidFill>
              </a:defRPr>
            </a:lvl1pPr>
          </a:lstStyle>
          <a:p>
            <a:r>
              <a:rPr lang="en-US" dirty="0"/>
              <a:t>Click to edit Master title style</a:t>
            </a:r>
            <a:endParaRPr lang="en-AU"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extBox 6"/>
          <p:cNvSpPr txBox="1"/>
          <p:nvPr userDrawn="1"/>
        </p:nvSpPr>
        <p:spPr>
          <a:xfrm>
            <a:off x="2743200" y="4191000"/>
            <a:ext cx="3962400" cy="1815882"/>
          </a:xfrm>
          <a:prstGeom prst="rect">
            <a:avLst/>
          </a:prstGeom>
          <a:noFill/>
        </p:spPr>
        <p:txBody>
          <a:bodyPr wrap="square" rtlCol="0">
            <a:spAutoFit/>
          </a:bodyPr>
          <a:lstStyle/>
          <a:p>
            <a:pPr algn="ctr"/>
            <a:r>
              <a:rPr lang="en-AU" sz="2400" dirty="0"/>
              <a:t>Geoff Saw</a:t>
            </a:r>
            <a:endParaRPr lang="en-AU" sz="2400" baseline="0" dirty="0"/>
          </a:p>
          <a:p>
            <a:pPr algn="ctr"/>
            <a:endParaRPr lang="en-AU" sz="2400" baseline="0" dirty="0"/>
          </a:p>
          <a:p>
            <a:pPr algn="ctr"/>
            <a:r>
              <a:rPr lang="en-AU" sz="1600" baseline="0" dirty="0"/>
              <a:t>Melbourne School of Psychological Sciences</a:t>
            </a:r>
          </a:p>
          <a:p>
            <a:pPr algn="ctr"/>
            <a:r>
              <a:rPr lang="en-AU" sz="1600" baseline="0" dirty="0"/>
              <a:t>University of Melbourne</a:t>
            </a:r>
          </a:p>
          <a:p>
            <a:pPr algn="ctr"/>
            <a:r>
              <a:rPr lang="en-AU" sz="1600" baseline="0" dirty="0"/>
              <a:t>Redmond Barry </a:t>
            </a:r>
            <a:r>
              <a:rPr lang="en-AU" sz="1600" baseline="0"/>
              <a:t>Room 1113</a:t>
            </a:r>
            <a:endParaRPr lang="en-AU" sz="1600" baseline="0" dirty="0"/>
          </a:p>
          <a:p>
            <a:pPr algn="ctr"/>
            <a:r>
              <a:rPr lang="en-AU" sz="1600" baseline="0" dirty="0"/>
              <a:t>gsaw@unimelb.edu.au</a:t>
            </a:r>
            <a:endParaRPr lang="en-AU" sz="1600" dirty="0"/>
          </a:p>
        </p:txBody>
      </p:sp>
      <p:sp>
        <p:nvSpPr>
          <p:cNvPr id="8" name="TextBox 7"/>
          <p:cNvSpPr txBox="1"/>
          <p:nvPr userDrawn="1"/>
        </p:nvSpPr>
        <p:spPr>
          <a:xfrm>
            <a:off x="1104900" y="986589"/>
            <a:ext cx="7010400" cy="1077218"/>
          </a:xfrm>
          <a:prstGeom prst="rect">
            <a:avLst/>
          </a:prstGeom>
          <a:noFill/>
        </p:spPr>
        <p:txBody>
          <a:bodyPr wrap="square" rtlCol="0">
            <a:spAutoFit/>
          </a:bodyPr>
          <a:lstStyle/>
          <a:p>
            <a:pPr algn="ctr"/>
            <a:r>
              <a:rPr lang="en-AU" sz="3200" dirty="0">
                <a:solidFill>
                  <a:schemeClr val="tx2">
                    <a:lumMod val="75000"/>
                  </a:schemeClr>
                </a:solidFill>
              </a:rPr>
              <a:t>PSYC40005 - 2018</a:t>
            </a:r>
          </a:p>
          <a:p>
            <a:pPr algn="ctr"/>
            <a:r>
              <a:rPr lang="en-AU" sz="3200" dirty="0">
                <a:solidFill>
                  <a:schemeClr val="tx2">
                    <a:lumMod val="75000"/>
                  </a:schemeClr>
                </a:solidFill>
              </a:rPr>
              <a:t>ADVANCED</a:t>
            </a:r>
            <a:r>
              <a:rPr lang="en-AU" sz="3200" baseline="0" dirty="0">
                <a:solidFill>
                  <a:schemeClr val="tx2">
                    <a:lumMod val="75000"/>
                  </a:schemeClr>
                </a:solidFill>
              </a:rPr>
              <a:t> DESIGN AND DATA ANALYSIS</a:t>
            </a:r>
            <a:endParaRPr lang="en-AU" sz="3200" dirty="0">
              <a:solidFill>
                <a:schemeClr val="tx2">
                  <a:lumMod val="75000"/>
                </a:schemeClr>
              </a:solidFill>
            </a:endParaRPr>
          </a:p>
        </p:txBody>
      </p:sp>
    </p:spTree>
    <p:extLst>
      <p:ext uri="{BB962C8B-B14F-4D97-AF65-F5344CB8AC3E}">
        <p14:creationId xmlns:p14="http://schemas.microsoft.com/office/powerpoint/2010/main" val="573504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080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34743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654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a:t>Click to edit Master title style</a:t>
            </a:r>
            <a:endParaRPr lang="en-AU" dirty="0"/>
          </a:p>
        </p:txBody>
      </p:sp>
      <p:sp>
        <p:nvSpPr>
          <p:cNvPr id="3" name="Content Placeholder 2"/>
          <p:cNvSpPr>
            <a:spLocks noGrp="1"/>
          </p:cNvSpPr>
          <p:nvPr>
            <p:ph idx="1"/>
          </p:nvPr>
        </p:nvSpPr>
        <p:spPr/>
        <p:txBody>
          <a:bodyPr/>
          <a:lstStyle>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945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7772400" cy="1219200"/>
          </a:xfrm>
        </p:spPr>
        <p:txBody>
          <a:bodyPr anchor="t"/>
          <a:lstStyle>
            <a:lvl1pPr algn="l">
              <a:defRPr sz="4000" b="1" cap="all"/>
            </a:lvl1pPr>
          </a:lstStyle>
          <a:p>
            <a:r>
              <a:rPr lang="en-US" dirty="0"/>
              <a:t>Click to edit Master title style</a:t>
            </a:r>
            <a:endParaRPr lang="en-AU" dirty="0"/>
          </a:p>
        </p:txBody>
      </p:sp>
      <p:sp>
        <p:nvSpPr>
          <p:cNvPr id="3" name="Text Placeholder 2"/>
          <p:cNvSpPr>
            <a:spLocks noGrp="1"/>
          </p:cNvSpPr>
          <p:nvPr>
            <p:ph type="body" idx="1"/>
          </p:nvPr>
        </p:nvSpPr>
        <p:spPr>
          <a:xfrm>
            <a:off x="685800" y="12954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082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874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916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13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466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49719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2896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14400"/>
          </a:xfrm>
          <a:prstGeom prst="rect">
            <a:avLst/>
          </a:prstGeom>
          <a:solidFill>
            <a:schemeClr val="tx2">
              <a:lumMod val="20000"/>
              <a:lumOff val="80000"/>
            </a:schemeClr>
          </a:solidFill>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4798773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660" r:id="rId12"/>
  </p:sldLayoutIdLst>
  <p:hf hdr="0" ftr="0" dt="0"/>
  <p:txStyles>
    <p:titleStyle>
      <a:lvl1pPr algn="ctr"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5" Type="http://schemas.openxmlformats.org/officeDocument/2006/relationships/image" Target="../media/image2.emf"/><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3.emf"/><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3.emf"/><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3.emf"/><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25.emf"/><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22.emf"/></Relationships>
</file>

<file path=ppt/slides/_rels/slide2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22.emf"/></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22.emf"/></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22.emf"/><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22.emf"/><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22.emf"/><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25.emf"/><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25.emf"/><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25.emf"/><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25.emf"/><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25.emf"/><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9.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wmf"/><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772400" cy="1089025"/>
          </a:xfrm>
        </p:spPr>
        <p:txBody>
          <a:bodyPr>
            <a:normAutofit/>
          </a:bodyPr>
          <a:lstStyle/>
          <a:p>
            <a:r>
              <a:rPr lang="en-AU" dirty="0"/>
              <a:t>Lecture 10:</a:t>
            </a:r>
            <a:br>
              <a:rPr lang="en-AU" dirty="0"/>
            </a:br>
            <a:r>
              <a:rPr lang="en-AU" dirty="0"/>
              <a:t>Multilevel modelling 2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34618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Last lecture</a:t>
            </a:r>
          </a:p>
        </p:txBody>
      </p:sp>
      <p:sp>
        <p:nvSpPr>
          <p:cNvPr id="3" name="Content Placeholder 2"/>
          <p:cNvSpPr>
            <a:spLocks noGrp="1"/>
          </p:cNvSpPr>
          <p:nvPr>
            <p:ph idx="1"/>
          </p:nvPr>
        </p:nvSpPr>
        <p:spPr/>
        <p:txBody>
          <a:bodyPr/>
          <a:lstStyle/>
          <a:p>
            <a:r>
              <a:rPr lang="en-AU" dirty="0"/>
              <a:t>Predict performance on the maths test from student SES</a:t>
            </a:r>
          </a:p>
          <a:p>
            <a:r>
              <a:rPr lang="en-AU" dirty="0"/>
              <a:t>First we fitted a null model to check the variance components (i.e. calculate an ICC) to see if we needed a multilevel model.</a:t>
            </a:r>
          </a:p>
          <a:p>
            <a:r>
              <a:rPr lang="en-AU" dirty="0"/>
              <a:t>Then we fitted a random intercept MLM with </a:t>
            </a:r>
            <a:r>
              <a:rPr lang="en-AU" i="1" dirty="0" err="1"/>
              <a:t>ses</a:t>
            </a:r>
            <a:r>
              <a:rPr lang="en-AU" dirty="0"/>
              <a:t> as the only predictor</a:t>
            </a:r>
            <a:endParaRPr lang="en-AU" i="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141978"/>
            <a:ext cx="633779" cy="63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Output for null model</a:t>
            </a:r>
          </a:p>
        </p:txBody>
      </p:sp>
      <p:pic>
        <p:nvPicPr>
          <p:cNvPr id="1026" name="Picture 2"/>
          <p:cNvPicPr>
            <a:picLocks noChangeAspect="1" noChangeArrowheads="1"/>
          </p:cNvPicPr>
          <p:nvPr/>
        </p:nvPicPr>
        <p:blipFill>
          <a:blip r:embed="rId2" cstate="print"/>
          <a:srcRect/>
          <a:stretch>
            <a:fillRect/>
          </a:stretch>
        </p:blipFill>
        <p:spPr bwMode="auto">
          <a:xfrm>
            <a:off x="457200" y="1295400"/>
            <a:ext cx="7046858" cy="1333500"/>
          </a:xfrm>
          <a:prstGeom prst="rect">
            <a:avLst/>
          </a:prstGeom>
          <a:ln>
            <a:headEnd/>
            <a:tailEnd/>
          </a:ln>
        </p:spPr>
        <p:style>
          <a:lnRef idx="1">
            <a:schemeClr val="dk1"/>
          </a:lnRef>
          <a:fillRef idx="2">
            <a:schemeClr val="dk1"/>
          </a:fillRef>
          <a:effectRef idx="1">
            <a:schemeClr val="dk1"/>
          </a:effectRef>
          <a:fontRef idx="minor">
            <a:schemeClr val="dk1"/>
          </a:fontRef>
        </p:style>
      </p:pic>
      <p:pic>
        <p:nvPicPr>
          <p:cNvPr id="1027" name="Picture 3"/>
          <p:cNvPicPr>
            <a:picLocks noChangeAspect="1" noChangeArrowheads="1"/>
          </p:cNvPicPr>
          <p:nvPr/>
        </p:nvPicPr>
        <p:blipFill>
          <a:blip r:embed="rId3" cstate="print"/>
          <a:srcRect/>
          <a:stretch>
            <a:fillRect/>
          </a:stretch>
        </p:blipFill>
        <p:spPr bwMode="auto">
          <a:xfrm>
            <a:off x="304800" y="3256030"/>
            <a:ext cx="5137392" cy="1752600"/>
          </a:xfrm>
          <a:prstGeom prst="rect">
            <a:avLst/>
          </a:prstGeom>
          <a:ln>
            <a:headEnd/>
            <a:tailEnd/>
          </a:ln>
        </p:spPr>
        <p:style>
          <a:lnRef idx="1">
            <a:schemeClr val="dk1"/>
          </a:lnRef>
          <a:fillRef idx="2">
            <a:schemeClr val="dk1"/>
          </a:fillRef>
          <a:effectRef idx="1">
            <a:schemeClr val="dk1"/>
          </a:effectRef>
          <a:fontRef idx="minor">
            <a:schemeClr val="dk1"/>
          </a:fontRef>
        </p:style>
      </p:pic>
      <p:sp>
        <p:nvSpPr>
          <p:cNvPr id="6" name="TextBox 5"/>
          <p:cNvSpPr txBox="1"/>
          <p:nvPr/>
        </p:nvSpPr>
        <p:spPr>
          <a:xfrm>
            <a:off x="1600200" y="5232112"/>
            <a:ext cx="6128601" cy="58477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AU" sz="3200" dirty="0"/>
              <a:t>ICC = [10.64/(10.64+66.55)] = 0.138</a:t>
            </a:r>
          </a:p>
        </p:txBody>
      </p:sp>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05800" y="141978"/>
            <a:ext cx="633779" cy="63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9" name="Content Placeholder 2"/>
          <p:cNvSpPr txBox="1">
            <a:spLocks/>
          </p:cNvSpPr>
          <p:nvPr/>
        </p:nvSpPr>
        <p:spPr>
          <a:xfrm>
            <a:off x="5591033" y="3168363"/>
            <a:ext cx="3376979" cy="14622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t>Random effects ANOVA:</a:t>
            </a:r>
          </a:p>
          <a:p>
            <a:pPr marL="0" indent="0" algn="ctr">
              <a:buNone/>
            </a:pPr>
            <a:r>
              <a:rPr lang="en-AU" i="1" dirty="0" err="1"/>
              <a:t>Y</a:t>
            </a:r>
            <a:r>
              <a:rPr lang="en-AU" i="1" baseline="-25000" dirty="0" err="1"/>
              <a:t>ij</a:t>
            </a:r>
            <a:r>
              <a:rPr lang="en-AU" dirty="0"/>
              <a:t> = </a:t>
            </a:r>
            <a:r>
              <a:rPr lang="el-GR" dirty="0"/>
              <a:t>γ</a:t>
            </a:r>
            <a:r>
              <a:rPr lang="en-AU" baseline="-25000" dirty="0"/>
              <a:t>00</a:t>
            </a:r>
            <a:r>
              <a:rPr lang="en-AU" dirty="0"/>
              <a:t> + </a:t>
            </a:r>
            <a:r>
              <a:rPr lang="en-AU" dirty="0" err="1"/>
              <a:t>u</a:t>
            </a:r>
            <a:r>
              <a:rPr lang="en-AU" baseline="-25000" dirty="0" err="1"/>
              <a:t>j</a:t>
            </a:r>
            <a:r>
              <a:rPr lang="en-AU" baseline="-25000" dirty="0"/>
              <a:t> </a:t>
            </a:r>
            <a:r>
              <a:rPr lang="en-AU" dirty="0"/>
              <a:t>+ </a:t>
            </a:r>
            <a:r>
              <a:rPr lang="en-AU" i="1" dirty="0" err="1"/>
              <a:t>ε</a:t>
            </a:r>
            <a:r>
              <a:rPr lang="en-AU" i="1" baseline="-25000" dirty="0" err="1"/>
              <a:t>ij</a:t>
            </a:r>
            <a:endParaRPr lang="en-AU" dirty="0"/>
          </a:p>
          <a:p>
            <a:pPr marL="0" indent="0" algn="ctr">
              <a:buNone/>
            </a:pP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Output for random intercept model</a:t>
            </a:r>
          </a:p>
        </p:txBody>
      </p:sp>
      <p:pic>
        <p:nvPicPr>
          <p:cNvPr id="7170" name="Picture 2"/>
          <p:cNvPicPr>
            <a:picLocks noChangeAspect="1" noChangeArrowheads="1"/>
          </p:cNvPicPr>
          <p:nvPr/>
        </p:nvPicPr>
        <p:blipFill>
          <a:blip r:embed="rId2" cstate="print"/>
          <a:srcRect/>
          <a:stretch>
            <a:fillRect/>
          </a:stretch>
        </p:blipFill>
        <p:spPr bwMode="auto">
          <a:xfrm>
            <a:off x="1219200" y="1066800"/>
            <a:ext cx="6457621" cy="3036888"/>
          </a:xfrm>
          <a:prstGeom prst="rect">
            <a:avLst/>
          </a:prstGeom>
          <a:noFill/>
          <a:ln w="9525">
            <a:noFill/>
            <a:miter lim="800000"/>
            <a:headEnd/>
            <a:tailEnd/>
          </a:ln>
          <a:effectLst/>
        </p:spPr>
      </p:pic>
      <p:sp>
        <p:nvSpPr>
          <p:cNvPr id="4" name="TextBox 3"/>
          <p:cNvSpPr txBox="1"/>
          <p:nvPr/>
        </p:nvSpPr>
        <p:spPr>
          <a:xfrm>
            <a:off x="685800" y="4114800"/>
            <a:ext cx="8153400" cy="236988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b="1" dirty="0">
                <a:solidFill>
                  <a:srgbClr val="FF0000"/>
                </a:solidFill>
              </a:rPr>
              <a:t>Model dimension</a:t>
            </a:r>
            <a:r>
              <a:rPr lang="en-AU" sz="2400" dirty="0"/>
              <a:t> sets out the shape of the data.</a:t>
            </a:r>
          </a:p>
          <a:p>
            <a:pPr lvl="1"/>
            <a:r>
              <a:rPr lang="en-AU" sz="2400" dirty="0"/>
              <a:t>Two fixed effects (the fixed intercept </a:t>
            </a:r>
            <a:r>
              <a:rPr lang="el-GR" sz="2400" dirty="0"/>
              <a:t>γ</a:t>
            </a:r>
            <a:r>
              <a:rPr lang="en-AU" sz="2400" baseline="-25000" dirty="0"/>
              <a:t>00</a:t>
            </a:r>
            <a:r>
              <a:rPr lang="en-AU" sz="2400" dirty="0"/>
              <a:t> and fixed slope for </a:t>
            </a:r>
            <a:r>
              <a:rPr lang="en-AU" sz="2400" i="1" dirty="0" err="1"/>
              <a:t>ses</a:t>
            </a:r>
            <a:r>
              <a:rPr lang="en-AU" sz="2400" dirty="0"/>
              <a:t>)</a:t>
            </a:r>
          </a:p>
          <a:p>
            <a:pPr lvl="1"/>
            <a:r>
              <a:rPr lang="en-AU" sz="2400" dirty="0"/>
              <a:t>One random effect (the variance of the intercept </a:t>
            </a:r>
            <a:r>
              <a:rPr lang="en-AU" sz="2400" dirty="0" err="1"/>
              <a:t>u</a:t>
            </a:r>
            <a:r>
              <a:rPr lang="en-AU" sz="2400" baseline="-25000" dirty="0" err="1"/>
              <a:t>j</a:t>
            </a:r>
            <a:r>
              <a:rPr lang="en-AU" sz="2400" dirty="0"/>
              <a:t> )</a:t>
            </a:r>
          </a:p>
          <a:p>
            <a:pPr lvl="1"/>
            <a:r>
              <a:rPr lang="en-AU" sz="2400" dirty="0"/>
              <a:t>One residual effect </a:t>
            </a:r>
          </a:p>
          <a:p>
            <a:pPr lvl="2"/>
            <a:r>
              <a:rPr lang="en-AU" sz="2400" dirty="0"/>
              <a:t>Four parameters: </a:t>
            </a:r>
            <a:r>
              <a:rPr lang="en-AU" sz="2400" i="1" dirty="0" err="1"/>
              <a:t>Y</a:t>
            </a:r>
            <a:r>
              <a:rPr lang="en-AU" sz="2400" i="1" baseline="-25000" dirty="0" err="1"/>
              <a:t>ij</a:t>
            </a:r>
            <a:r>
              <a:rPr lang="en-AU" sz="2400" dirty="0"/>
              <a:t> = </a:t>
            </a:r>
            <a:r>
              <a:rPr lang="el-GR" sz="2400" dirty="0"/>
              <a:t>γ</a:t>
            </a:r>
            <a:r>
              <a:rPr lang="en-AU" sz="2400" baseline="-25000" dirty="0"/>
              <a:t>00</a:t>
            </a:r>
            <a:r>
              <a:rPr lang="en-AU" sz="2400" dirty="0"/>
              <a:t> + </a:t>
            </a:r>
            <a:r>
              <a:rPr lang="el-GR" sz="2400" dirty="0"/>
              <a:t>γ</a:t>
            </a:r>
            <a:r>
              <a:rPr lang="en-AU" sz="2400" baseline="-25000" dirty="0"/>
              <a:t>10</a:t>
            </a:r>
            <a:r>
              <a:rPr lang="en-AU" sz="2400" dirty="0"/>
              <a:t> (SES)</a:t>
            </a:r>
            <a:r>
              <a:rPr lang="en-AU" sz="2400" i="1" baseline="-25000" dirty="0"/>
              <a:t> </a:t>
            </a:r>
            <a:r>
              <a:rPr lang="en-AU" sz="2400" i="1" baseline="-25000" dirty="0" err="1"/>
              <a:t>ij</a:t>
            </a:r>
            <a:r>
              <a:rPr lang="en-AU" sz="2400" dirty="0"/>
              <a:t> + </a:t>
            </a:r>
            <a:r>
              <a:rPr lang="en-AU" sz="2400" dirty="0" err="1"/>
              <a:t>u</a:t>
            </a:r>
            <a:r>
              <a:rPr lang="en-AU" sz="2400" baseline="-25000" dirty="0" err="1"/>
              <a:t>j</a:t>
            </a:r>
            <a:r>
              <a:rPr lang="en-AU" sz="2400" baseline="-25000" dirty="0"/>
              <a:t> </a:t>
            </a:r>
            <a:r>
              <a:rPr lang="en-AU" sz="2400" dirty="0"/>
              <a:t>+ </a:t>
            </a:r>
            <a:r>
              <a:rPr lang="en-AU" sz="2400" i="1" dirty="0" err="1"/>
              <a:t>ε</a:t>
            </a:r>
            <a:r>
              <a:rPr lang="en-AU" sz="2400" i="1" baseline="-25000" dirty="0" err="1"/>
              <a:t>ij</a:t>
            </a:r>
            <a:endParaRPr lang="en-AU" sz="24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5800" y="141978"/>
            <a:ext cx="633779" cy="63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Output for random intercept model</a:t>
            </a:r>
          </a:p>
        </p:txBody>
      </p:sp>
      <p:sp>
        <p:nvSpPr>
          <p:cNvPr id="4" name="TextBox 3"/>
          <p:cNvSpPr txBox="1"/>
          <p:nvPr/>
        </p:nvSpPr>
        <p:spPr>
          <a:xfrm>
            <a:off x="0" y="3124200"/>
            <a:ext cx="8153400"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b="1" dirty="0">
                <a:solidFill>
                  <a:srgbClr val="FF0000"/>
                </a:solidFill>
              </a:rPr>
              <a:t>Estimates for fixed effects:</a:t>
            </a:r>
            <a:endParaRPr lang="en-AU" sz="2400" dirty="0"/>
          </a:p>
          <a:p>
            <a:pPr lvl="1"/>
            <a:r>
              <a:rPr lang="en-AU" sz="2400" dirty="0"/>
              <a:t>Estimate for fixed intercept </a:t>
            </a:r>
            <a:r>
              <a:rPr lang="el-GR" sz="2400" dirty="0"/>
              <a:t>γ</a:t>
            </a:r>
            <a:r>
              <a:rPr lang="en-AU" sz="2400" baseline="-25000" dirty="0"/>
              <a:t>00</a:t>
            </a:r>
            <a:r>
              <a:rPr lang="en-AU" sz="2400" dirty="0"/>
              <a:t> = 57.60</a:t>
            </a:r>
          </a:p>
          <a:p>
            <a:pPr lvl="1"/>
            <a:r>
              <a:rPr lang="en-AU" sz="2400" dirty="0"/>
              <a:t>Estimate for slope of </a:t>
            </a:r>
            <a:r>
              <a:rPr lang="en-AU" sz="2400" dirty="0" err="1"/>
              <a:t>ses</a:t>
            </a:r>
            <a:r>
              <a:rPr lang="en-AU" sz="2400" dirty="0"/>
              <a:t>, </a:t>
            </a:r>
            <a:r>
              <a:rPr lang="el-GR" sz="2400" dirty="0"/>
              <a:t>γ</a:t>
            </a:r>
            <a:r>
              <a:rPr lang="en-AU" sz="2400" baseline="-25000" dirty="0"/>
              <a:t>10</a:t>
            </a:r>
            <a:r>
              <a:rPr lang="en-AU" sz="2400" dirty="0"/>
              <a:t> = 3.87</a:t>
            </a:r>
          </a:p>
          <a:p>
            <a:pPr lvl="1"/>
            <a:r>
              <a:rPr lang="en-AU" sz="2400" dirty="0"/>
              <a:t>Both are significant.</a:t>
            </a:r>
          </a:p>
          <a:p>
            <a:pPr lvl="1"/>
            <a:endParaRPr lang="en-AU" sz="2400" dirty="0"/>
          </a:p>
          <a:p>
            <a:pPr lvl="2"/>
            <a:r>
              <a:rPr lang="en-AU" sz="2400" dirty="0"/>
              <a:t>Four parameters: </a:t>
            </a:r>
            <a:r>
              <a:rPr lang="en-AU" sz="2400" i="1" dirty="0" err="1"/>
              <a:t>Y</a:t>
            </a:r>
            <a:r>
              <a:rPr lang="en-AU" sz="2400" i="1" baseline="-25000" dirty="0" err="1"/>
              <a:t>ij</a:t>
            </a:r>
            <a:r>
              <a:rPr lang="en-AU" sz="2400" dirty="0"/>
              <a:t> = </a:t>
            </a:r>
            <a:r>
              <a:rPr lang="el-GR" sz="2400" dirty="0"/>
              <a:t>γ</a:t>
            </a:r>
            <a:r>
              <a:rPr lang="en-AU" sz="2400" baseline="-25000" dirty="0"/>
              <a:t>00</a:t>
            </a:r>
            <a:r>
              <a:rPr lang="en-AU" sz="2400" dirty="0"/>
              <a:t> + </a:t>
            </a:r>
            <a:r>
              <a:rPr lang="el-GR" sz="2400" dirty="0"/>
              <a:t>γ</a:t>
            </a:r>
            <a:r>
              <a:rPr lang="en-AU" sz="2400" baseline="-25000" dirty="0"/>
              <a:t>10</a:t>
            </a:r>
            <a:r>
              <a:rPr lang="en-AU" sz="2400" dirty="0"/>
              <a:t> (SES)</a:t>
            </a:r>
            <a:r>
              <a:rPr lang="en-AU" sz="2400" i="1" baseline="-25000" dirty="0"/>
              <a:t> </a:t>
            </a:r>
            <a:r>
              <a:rPr lang="en-AU" sz="2400" i="1" baseline="-25000" dirty="0" err="1"/>
              <a:t>ij</a:t>
            </a:r>
            <a:r>
              <a:rPr lang="en-AU" sz="2400" dirty="0"/>
              <a:t> + </a:t>
            </a:r>
            <a:r>
              <a:rPr lang="en-AU" sz="2400" dirty="0" err="1"/>
              <a:t>u</a:t>
            </a:r>
            <a:r>
              <a:rPr lang="en-AU" sz="2400" baseline="-25000" dirty="0" err="1"/>
              <a:t>j</a:t>
            </a:r>
            <a:r>
              <a:rPr lang="en-AU" sz="2400" baseline="-25000" dirty="0"/>
              <a:t> </a:t>
            </a:r>
            <a:r>
              <a:rPr lang="en-AU" sz="2400" dirty="0"/>
              <a:t>+ </a:t>
            </a:r>
            <a:r>
              <a:rPr lang="en-AU" sz="2400" i="1" dirty="0" err="1"/>
              <a:t>ε</a:t>
            </a:r>
            <a:r>
              <a:rPr lang="en-AU" sz="2400" i="1" baseline="-25000" dirty="0" err="1"/>
              <a:t>ij</a:t>
            </a:r>
            <a:endParaRPr lang="en-AU" sz="2400" dirty="0"/>
          </a:p>
        </p:txBody>
      </p:sp>
      <p:pic>
        <p:nvPicPr>
          <p:cNvPr id="8194" name="Picture 2"/>
          <p:cNvPicPr>
            <a:picLocks noChangeAspect="1" noChangeArrowheads="1"/>
          </p:cNvPicPr>
          <p:nvPr/>
        </p:nvPicPr>
        <p:blipFill>
          <a:blip r:embed="rId2" cstate="print"/>
          <a:srcRect/>
          <a:stretch>
            <a:fillRect/>
          </a:stretch>
        </p:blipFill>
        <p:spPr bwMode="auto">
          <a:xfrm>
            <a:off x="1219200" y="1371600"/>
            <a:ext cx="6755583" cy="1489075"/>
          </a:xfrm>
          <a:prstGeom prst="rect">
            <a:avLst/>
          </a:prstGeom>
          <a:noFill/>
          <a:ln w="9525">
            <a:noFill/>
            <a:miter lim="800000"/>
            <a:headEnd/>
            <a:tailEnd/>
          </a:ln>
          <a:effectLst/>
        </p:spPr>
      </p:pic>
      <p:sp>
        <p:nvSpPr>
          <p:cNvPr id="5" name="TextBox 4"/>
          <p:cNvSpPr txBox="1"/>
          <p:nvPr/>
        </p:nvSpPr>
        <p:spPr>
          <a:xfrm>
            <a:off x="6324600" y="3505200"/>
            <a:ext cx="2819400" cy="120032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AU" sz="2400" dirty="0"/>
              <a:t>Significant positive coefficient for </a:t>
            </a:r>
            <a:r>
              <a:rPr lang="en-AU" sz="2400" i="1" dirty="0" err="1"/>
              <a:t>ses</a:t>
            </a:r>
            <a:r>
              <a:rPr lang="en-AU" sz="2400" dirty="0"/>
              <a:t> predicting </a:t>
            </a:r>
            <a:r>
              <a:rPr lang="en-AU" sz="2400" i="1" dirty="0"/>
              <a:t>math</a:t>
            </a:r>
          </a:p>
        </p:txBody>
      </p:sp>
      <p:cxnSp>
        <p:nvCxnSpPr>
          <p:cNvPr id="7" name="Straight Arrow Connector 6"/>
          <p:cNvCxnSpPr>
            <a:stCxn id="5" idx="1"/>
          </p:cNvCxnSpPr>
          <p:nvPr/>
        </p:nvCxnSpPr>
        <p:spPr>
          <a:xfrm flipH="1">
            <a:off x="4876800" y="4105365"/>
            <a:ext cx="1447800" cy="943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5800" y="141978"/>
            <a:ext cx="633779" cy="63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Output for random intercept model</a:t>
            </a:r>
          </a:p>
        </p:txBody>
      </p:sp>
      <p:sp>
        <p:nvSpPr>
          <p:cNvPr id="4" name="TextBox 3"/>
          <p:cNvSpPr txBox="1"/>
          <p:nvPr/>
        </p:nvSpPr>
        <p:spPr>
          <a:xfrm>
            <a:off x="609600" y="3124200"/>
            <a:ext cx="8153400" cy="304698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b="1" dirty="0">
                <a:solidFill>
                  <a:srgbClr val="FF0000"/>
                </a:solidFill>
              </a:rPr>
              <a:t>Variance:</a:t>
            </a:r>
            <a:endParaRPr lang="en-AU" sz="2400" dirty="0"/>
          </a:p>
          <a:p>
            <a:pPr lvl="1"/>
            <a:r>
              <a:rPr lang="en-AU" sz="2400" dirty="0"/>
              <a:t>Previous intercept variance for null model = 10.64</a:t>
            </a:r>
          </a:p>
          <a:p>
            <a:pPr lvl="1"/>
            <a:r>
              <a:rPr lang="en-AU" sz="2400" dirty="0"/>
              <a:t>Intercept variance for current model = 3.47</a:t>
            </a:r>
          </a:p>
          <a:p>
            <a:pPr lvl="1"/>
            <a:r>
              <a:rPr lang="en-AU" sz="2400" dirty="0"/>
              <a:t>Reduction of variance from null model = (10.64-3.47)/10.64</a:t>
            </a:r>
          </a:p>
          <a:p>
            <a:pPr lvl="1"/>
            <a:r>
              <a:rPr lang="en-AU" sz="2400" dirty="0"/>
              <a:t>					           = 67%</a:t>
            </a:r>
          </a:p>
          <a:p>
            <a:pPr lvl="1"/>
            <a:r>
              <a:rPr lang="en-AU" sz="2400" dirty="0"/>
              <a:t>So SES accounts for 67% of between group variance</a:t>
            </a:r>
          </a:p>
          <a:p>
            <a:pPr lvl="1"/>
            <a:r>
              <a:rPr lang="en-AU" sz="2400" dirty="0"/>
              <a:t>ICC = 3.47/(3.47+62.81) = 0.05 – much reduced compared to null model.</a:t>
            </a:r>
          </a:p>
        </p:txBody>
      </p:sp>
      <p:pic>
        <p:nvPicPr>
          <p:cNvPr id="9218" name="Picture 2"/>
          <p:cNvPicPr>
            <a:picLocks noChangeAspect="1" noChangeArrowheads="1"/>
          </p:cNvPicPr>
          <p:nvPr/>
        </p:nvPicPr>
        <p:blipFill>
          <a:blip r:embed="rId2" cstate="print"/>
          <a:srcRect/>
          <a:stretch>
            <a:fillRect/>
          </a:stretch>
        </p:blipFill>
        <p:spPr bwMode="auto">
          <a:xfrm>
            <a:off x="304800" y="1219200"/>
            <a:ext cx="8479944" cy="1834486"/>
          </a:xfrm>
          <a:prstGeom prst="rect">
            <a:avLst/>
          </a:prstGeom>
          <a:noFill/>
          <a:ln w="9525">
            <a:noFill/>
            <a:miter lim="800000"/>
            <a:headEnd/>
            <a:tailEnd/>
          </a:ln>
          <a:effec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5800" y="141978"/>
            <a:ext cx="633779" cy="63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Today</a:t>
            </a:r>
          </a:p>
        </p:txBody>
      </p:sp>
      <p:sp>
        <p:nvSpPr>
          <p:cNvPr id="3" name="Content Placeholder 2"/>
          <p:cNvSpPr>
            <a:spLocks noGrp="1"/>
          </p:cNvSpPr>
          <p:nvPr>
            <p:ph idx="1"/>
          </p:nvPr>
        </p:nvSpPr>
        <p:spPr/>
        <p:txBody>
          <a:bodyPr>
            <a:normAutofit fontScale="92500"/>
          </a:bodyPr>
          <a:lstStyle/>
          <a:p>
            <a:r>
              <a:rPr lang="en-AU" dirty="0"/>
              <a:t>We want to predict performance on the maths test from student SES as well as from school level variables:</a:t>
            </a:r>
          </a:p>
          <a:p>
            <a:pPr lvl="1"/>
            <a:r>
              <a:rPr lang="en-AU" dirty="0"/>
              <a:t>Average SES per school (</a:t>
            </a:r>
            <a:r>
              <a:rPr lang="en-AU" i="1" dirty="0" err="1"/>
              <a:t>ses_mean</a:t>
            </a:r>
            <a:r>
              <a:rPr lang="en-AU" dirty="0"/>
              <a:t>)</a:t>
            </a:r>
          </a:p>
          <a:p>
            <a:pPr lvl="1"/>
            <a:r>
              <a:rPr lang="en-AU" dirty="0"/>
              <a:t>Percent of students who intend to study at “4-year universities” (</a:t>
            </a:r>
            <a:r>
              <a:rPr lang="en-AU" i="1" dirty="0"/>
              <a:t>per4yrc</a:t>
            </a:r>
            <a:r>
              <a:rPr lang="en-AU" dirty="0"/>
              <a:t>)</a:t>
            </a:r>
          </a:p>
          <a:p>
            <a:pPr lvl="1"/>
            <a:r>
              <a:rPr lang="en-AU" dirty="0"/>
              <a:t>Type of school (</a:t>
            </a:r>
            <a:r>
              <a:rPr lang="en-AU" i="1" dirty="0"/>
              <a:t>public </a:t>
            </a:r>
            <a:r>
              <a:rPr lang="en-AU" dirty="0"/>
              <a:t>= 1 if public, 0 otherwise)</a:t>
            </a:r>
          </a:p>
          <a:p>
            <a:r>
              <a:rPr lang="en-AU" dirty="0"/>
              <a:t>We have already fitted a null model so we know we need a multilevel model.</a:t>
            </a:r>
          </a:p>
          <a:p>
            <a:r>
              <a:rPr lang="en-AU" dirty="0"/>
              <a:t>Now we fit a random intercept MLM with both individual (student) and group (school) level predictors.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08822"/>
            <a:ext cx="1031630" cy="69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Random intercept model</a:t>
            </a:r>
            <a:br>
              <a:rPr lang="en-AU" dirty="0"/>
            </a:br>
            <a:endParaRPr lang="en-AU" dirty="0"/>
          </a:p>
        </p:txBody>
      </p:sp>
      <p:sp>
        <p:nvSpPr>
          <p:cNvPr id="6" name="TextBox 5"/>
          <p:cNvSpPr txBox="1"/>
          <p:nvPr/>
        </p:nvSpPr>
        <p:spPr>
          <a:xfrm>
            <a:off x="1447800" y="1143000"/>
            <a:ext cx="6179320" cy="181588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AU" sz="2800" dirty="0"/>
              <a:t>Level 1 equation:  </a:t>
            </a:r>
            <a:r>
              <a:rPr lang="en-AU" sz="2800" i="1" dirty="0" err="1"/>
              <a:t>Y</a:t>
            </a:r>
            <a:r>
              <a:rPr lang="en-AU" sz="2800" i="1" baseline="-25000" dirty="0" err="1"/>
              <a:t>ij</a:t>
            </a:r>
            <a:r>
              <a:rPr lang="en-AU" sz="2800" dirty="0"/>
              <a:t> =  </a:t>
            </a:r>
            <a:r>
              <a:rPr lang="el-GR" sz="2800" dirty="0"/>
              <a:t>β</a:t>
            </a:r>
            <a:r>
              <a:rPr lang="en-AU" sz="2800" baseline="-25000" dirty="0"/>
              <a:t>0j</a:t>
            </a:r>
            <a:r>
              <a:rPr lang="en-AU" sz="2800" dirty="0"/>
              <a:t> + </a:t>
            </a:r>
            <a:r>
              <a:rPr lang="el-GR" sz="2800" dirty="0"/>
              <a:t>β</a:t>
            </a:r>
            <a:r>
              <a:rPr lang="en-AU" sz="2800" baseline="-25000" dirty="0"/>
              <a:t>1</a:t>
            </a:r>
            <a:r>
              <a:rPr lang="en-AU" sz="2800" dirty="0"/>
              <a:t> </a:t>
            </a:r>
            <a:r>
              <a:rPr lang="en-AU" sz="2800" i="1" dirty="0"/>
              <a:t>x</a:t>
            </a:r>
            <a:r>
              <a:rPr lang="en-AU" sz="2800" i="1" baseline="-25000" dirty="0"/>
              <a:t> </a:t>
            </a:r>
            <a:r>
              <a:rPr lang="en-AU" sz="2800" i="1" baseline="-25000" dirty="0" err="1"/>
              <a:t>ij</a:t>
            </a:r>
            <a:r>
              <a:rPr lang="en-AU" sz="2800" dirty="0"/>
              <a:t> + </a:t>
            </a:r>
            <a:r>
              <a:rPr lang="en-AU" sz="2800" i="1" dirty="0" err="1"/>
              <a:t>ε</a:t>
            </a:r>
            <a:r>
              <a:rPr lang="en-AU" sz="2800" i="1" baseline="-25000" dirty="0" err="1"/>
              <a:t>ij</a:t>
            </a:r>
            <a:r>
              <a:rPr lang="en-AU" sz="2800" dirty="0"/>
              <a:t> </a:t>
            </a:r>
          </a:p>
          <a:p>
            <a:r>
              <a:rPr lang="en-AU" sz="2800" dirty="0"/>
              <a:t>Level 2 equations:   </a:t>
            </a:r>
            <a:r>
              <a:rPr lang="el-GR" sz="2800" dirty="0"/>
              <a:t>β</a:t>
            </a:r>
            <a:r>
              <a:rPr lang="en-AU" sz="2800" baseline="-25000" dirty="0"/>
              <a:t>0j</a:t>
            </a:r>
            <a:r>
              <a:rPr lang="en-AU" sz="2800" dirty="0"/>
              <a:t> = </a:t>
            </a:r>
            <a:r>
              <a:rPr lang="el-GR" sz="2800" dirty="0"/>
              <a:t>γ</a:t>
            </a:r>
            <a:r>
              <a:rPr lang="en-AU" sz="2800" baseline="-25000" dirty="0"/>
              <a:t>00</a:t>
            </a:r>
            <a:r>
              <a:rPr lang="en-AU" sz="2800" dirty="0"/>
              <a:t> + </a:t>
            </a:r>
            <a:r>
              <a:rPr lang="el-GR" sz="2800" dirty="0"/>
              <a:t>γ</a:t>
            </a:r>
            <a:r>
              <a:rPr lang="en-AU" sz="2800" baseline="-25000" dirty="0"/>
              <a:t>01</a:t>
            </a:r>
            <a:r>
              <a:rPr lang="en-AU" sz="2800" i="1" dirty="0"/>
              <a:t> z</a:t>
            </a:r>
            <a:r>
              <a:rPr lang="en-AU" sz="2800" i="1" baseline="-25000" dirty="0"/>
              <a:t> j</a:t>
            </a:r>
            <a:r>
              <a:rPr lang="en-AU" sz="2800" dirty="0"/>
              <a:t>  + u</a:t>
            </a:r>
            <a:r>
              <a:rPr lang="en-AU" sz="2800" baseline="-25000" dirty="0"/>
              <a:t>0j </a:t>
            </a:r>
          </a:p>
          <a:p>
            <a:r>
              <a:rPr lang="en-AU" sz="2800" dirty="0"/>
              <a:t>			 </a:t>
            </a:r>
            <a:r>
              <a:rPr lang="el-GR" sz="2800" dirty="0"/>
              <a:t> β</a:t>
            </a:r>
            <a:r>
              <a:rPr lang="en-AU" sz="2800" baseline="-25000" dirty="0"/>
              <a:t>1 </a:t>
            </a:r>
            <a:r>
              <a:rPr lang="en-AU" sz="2800" dirty="0"/>
              <a:t>= </a:t>
            </a:r>
            <a:r>
              <a:rPr lang="el-GR" sz="2800" dirty="0"/>
              <a:t>γ</a:t>
            </a:r>
            <a:r>
              <a:rPr lang="en-AU" sz="2800" baseline="-25000" dirty="0"/>
              <a:t>10</a:t>
            </a:r>
            <a:r>
              <a:rPr lang="en-AU" sz="2800" dirty="0"/>
              <a:t> </a:t>
            </a:r>
          </a:p>
          <a:p>
            <a:r>
              <a:rPr lang="en-AU" sz="2800" dirty="0"/>
              <a:t>So that  </a:t>
            </a:r>
            <a:r>
              <a:rPr lang="en-AU" sz="2800" i="1" dirty="0" err="1"/>
              <a:t>Y</a:t>
            </a:r>
            <a:r>
              <a:rPr lang="en-AU" sz="2800" i="1" baseline="-25000" dirty="0" err="1"/>
              <a:t>ij</a:t>
            </a:r>
            <a:r>
              <a:rPr lang="en-AU" sz="2800" dirty="0"/>
              <a:t> = </a:t>
            </a:r>
            <a:r>
              <a:rPr lang="el-GR" sz="2800" dirty="0"/>
              <a:t>γ</a:t>
            </a:r>
            <a:r>
              <a:rPr lang="en-AU" sz="2800" baseline="-25000" dirty="0"/>
              <a:t>00</a:t>
            </a:r>
            <a:r>
              <a:rPr lang="en-AU" sz="2800" dirty="0"/>
              <a:t> + </a:t>
            </a:r>
            <a:r>
              <a:rPr lang="el-GR" sz="2800" dirty="0"/>
              <a:t>γ</a:t>
            </a:r>
            <a:r>
              <a:rPr lang="en-AU" sz="2800" baseline="-25000" dirty="0"/>
              <a:t>10</a:t>
            </a:r>
            <a:r>
              <a:rPr lang="en-AU" sz="2800" dirty="0"/>
              <a:t> </a:t>
            </a:r>
            <a:r>
              <a:rPr lang="en-AU" sz="2800" i="1" dirty="0"/>
              <a:t>x</a:t>
            </a:r>
            <a:r>
              <a:rPr lang="en-AU" sz="2800" i="1" baseline="-25000" dirty="0"/>
              <a:t> </a:t>
            </a:r>
            <a:r>
              <a:rPr lang="en-AU" sz="2800" i="1" baseline="-25000" dirty="0" err="1"/>
              <a:t>ij</a:t>
            </a:r>
            <a:r>
              <a:rPr lang="en-AU" sz="2800" dirty="0"/>
              <a:t> + </a:t>
            </a:r>
            <a:r>
              <a:rPr lang="el-GR" sz="2800" dirty="0"/>
              <a:t>γ</a:t>
            </a:r>
            <a:r>
              <a:rPr lang="en-AU" sz="2800" baseline="-25000" dirty="0"/>
              <a:t>01</a:t>
            </a:r>
            <a:r>
              <a:rPr lang="en-AU" sz="2800" i="1" dirty="0"/>
              <a:t> z</a:t>
            </a:r>
            <a:r>
              <a:rPr lang="en-AU" sz="2800" i="1" baseline="-25000" dirty="0"/>
              <a:t> j</a:t>
            </a:r>
            <a:r>
              <a:rPr lang="en-AU" sz="2800" dirty="0"/>
              <a:t> + u</a:t>
            </a:r>
            <a:r>
              <a:rPr lang="en-AU" sz="2800" baseline="-25000" dirty="0"/>
              <a:t>0j </a:t>
            </a:r>
            <a:r>
              <a:rPr lang="en-AU" sz="2800" dirty="0"/>
              <a:t>+ </a:t>
            </a:r>
            <a:r>
              <a:rPr lang="en-AU" sz="2800" i="1" dirty="0" err="1"/>
              <a:t>ε</a:t>
            </a:r>
            <a:r>
              <a:rPr lang="en-AU" sz="2800" i="1" baseline="-25000" dirty="0" err="1"/>
              <a:t>ij</a:t>
            </a:r>
            <a:endParaRPr lang="en-AU" dirty="0"/>
          </a:p>
        </p:txBody>
      </p:sp>
      <p:sp>
        <p:nvSpPr>
          <p:cNvPr id="11" name="TextBox 10"/>
          <p:cNvSpPr txBox="1"/>
          <p:nvPr/>
        </p:nvSpPr>
        <p:spPr>
          <a:xfrm>
            <a:off x="0" y="3352800"/>
            <a:ext cx="9144000" cy="347787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AU" sz="2800" b="1" dirty="0">
                <a:solidFill>
                  <a:schemeClr val="tx2"/>
                </a:solidFill>
              </a:rPr>
              <a:t>Level 1 equation:  </a:t>
            </a:r>
          </a:p>
          <a:p>
            <a:r>
              <a:rPr lang="en-AU" sz="2800" i="1" dirty="0" err="1"/>
              <a:t>math</a:t>
            </a:r>
            <a:r>
              <a:rPr lang="en-AU" sz="2800" i="1" baseline="-25000" dirty="0" err="1"/>
              <a:t>ij</a:t>
            </a:r>
            <a:r>
              <a:rPr lang="en-AU" sz="2800" dirty="0"/>
              <a:t> =  </a:t>
            </a:r>
            <a:r>
              <a:rPr lang="el-GR" sz="2800" dirty="0"/>
              <a:t>β</a:t>
            </a:r>
            <a:r>
              <a:rPr lang="en-AU" sz="2800" baseline="-25000" dirty="0"/>
              <a:t>0j</a:t>
            </a:r>
            <a:r>
              <a:rPr lang="en-AU" sz="2800" dirty="0"/>
              <a:t> + </a:t>
            </a:r>
            <a:r>
              <a:rPr lang="el-GR" sz="2800" dirty="0"/>
              <a:t>β</a:t>
            </a:r>
            <a:r>
              <a:rPr lang="en-AU" sz="2800" baseline="-25000" dirty="0"/>
              <a:t>1</a:t>
            </a:r>
            <a:r>
              <a:rPr lang="en-AU" sz="2800" dirty="0"/>
              <a:t> </a:t>
            </a:r>
            <a:r>
              <a:rPr lang="en-AU" sz="2800" i="1" dirty="0" err="1"/>
              <a:t>ses</a:t>
            </a:r>
            <a:r>
              <a:rPr lang="en-AU" sz="2800" i="1" baseline="-25000" dirty="0"/>
              <a:t> </a:t>
            </a:r>
            <a:r>
              <a:rPr lang="en-AU" sz="2800" i="1" baseline="-25000" dirty="0" err="1"/>
              <a:t>ij</a:t>
            </a:r>
            <a:r>
              <a:rPr lang="en-AU" sz="2800" dirty="0"/>
              <a:t> + </a:t>
            </a:r>
            <a:r>
              <a:rPr lang="en-AU" sz="2800" i="1" dirty="0" err="1"/>
              <a:t>ε</a:t>
            </a:r>
            <a:r>
              <a:rPr lang="en-AU" sz="2800" i="1" baseline="-25000" dirty="0" err="1"/>
              <a:t>ij</a:t>
            </a:r>
            <a:r>
              <a:rPr lang="en-AU" sz="2800" dirty="0"/>
              <a:t> </a:t>
            </a:r>
          </a:p>
          <a:p>
            <a:r>
              <a:rPr lang="en-AU" sz="2800" b="1" dirty="0">
                <a:solidFill>
                  <a:schemeClr val="tx2"/>
                </a:solidFill>
              </a:rPr>
              <a:t>Level 2 equations:   </a:t>
            </a:r>
          </a:p>
          <a:p>
            <a:r>
              <a:rPr lang="el-GR" sz="2800" dirty="0"/>
              <a:t>β</a:t>
            </a:r>
            <a:r>
              <a:rPr lang="en-AU" sz="2800" baseline="-25000" dirty="0"/>
              <a:t>0j</a:t>
            </a:r>
            <a:r>
              <a:rPr lang="en-AU" sz="2800" dirty="0"/>
              <a:t> = </a:t>
            </a:r>
            <a:r>
              <a:rPr lang="el-GR" sz="2800" dirty="0"/>
              <a:t>γ</a:t>
            </a:r>
            <a:r>
              <a:rPr lang="en-AU" sz="2800" baseline="-25000" dirty="0"/>
              <a:t>00</a:t>
            </a:r>
            <a:r>
              <a:rPr lang="en-AU" sz="2800" dirty="0"/>
              <a:t> + </a:t>
            </a:r>
            <a:r>
              <a:rPr lang="el-GR" sz="2800" dirty="0"/>
              <a:t>γ</a:t>
            </a:r>
            <a:r>
              <a:rPr lang="en-AU" sz="2800" baseline="-25000" dirty="0"/>
              <a:t>01</a:t>
            </a:r>
            <a:r>
              <a:rPr lang="en-AU" sz="2800" i="1" dirty="0"/>
              <a:t> </a:t>
            </a:r>
            <a:r>
              <a:rPr lang="en-AU" sz="2800" i="1" dirty="0" err="1"/>
              <a:t>ses_mean</a:t>
            </a:r>
            <a:r>
              <a:rPr lang="en-AU" sz="2800" i="1" baseline="-25000" dirty="0"/>
              <a:t> j</a:t>
            </a:r>
            <a:r>
              <a:rPr lang="en-AU" sz="2800" dirty="0"/>
              <a:t>  + </a:t>
            </a:r>
            <a:r>
              <a:rPr lang="el-GR" sz="2800" dirty="0"/>
              <a:t>γ</a:t>
            </a:r>
            <a:r>
              <a:rPr lang="en-AU" sz="2800" baseline="-25000" dirty="0"/>
              <a:t>02</a:t>
            </a:r>
            <a:r>
              <a:rPr lang="en-AU" sz="2800" i="1" dirty="0"/>
              <a:t> per4yrc</a:t>
            </a:r>
            <a:r>
              <a:rPr lang="en-AU" sz="2800" i="1" baseline="-25000" dirty="0"/>
              <a:t>j</a:t>
            </a:r>
            <a:r>
              <a:rPr lang="en-AU" sz="2800" dirty="0"/>
              <a:t> + </a:t>
            </a:r>
            <a:r>
              <a:rPr lang="el-GR" sz="2800" dirty="0"/>
              <a:t>γ</a:t>
            </a:r>
            <a:r>
              <a:rPr lang="en-AU" sz="2800" baseline="-25000" dirty="0"/>
              <a:t>03</a:t>
            </a:r>
            <a:r>
              <a:rPr lang="en-AU" sz="2800" i="1" dirty="0"/>
              <a:t> </a:t>
            </a:r>
            <a:r>
              <a:rPr lang="en-AU" sz="2800" i="1" dirty="0" err="1"/>
              <a:t>public</a:t>
            </a:r>
            <a:r>
              <a:rPr lang="en-AU" sz="2800" i="1" baseline="-25000" dirty="0" err="1"/>
              <a:t>j</a:t>
            </a:r>
            <a:r>
              <a:rPr lang="en-AU" sz="2800" dirty="0"/>
              <a:t> +  u</a:t>
            </a:r>
            <a:r>
              <a:rPr lang="en-AU" sz="2800" baseline="-25000" dirty="0"/>
              <a:t>0j </a:t>
            </a:r>
          </a:p>
          <a:p>
            <a:r>
              <a:rPr lang="el-GR" sz="2800" dirty="0"/>
              <a:t>β</a:t>
            </a:r>
            <a:r>
              <a:rPr lang="en-AU" sz="2800" baseline="-25000" dirty="0"/>
              <a:t>1  </a:t>
            </a:r>
            <a:r>
              <a:rPr lang="en-AU" sz="2800" dirty="0"/>
              <a:t>= </a:t>
            </a:r>
            <a:r>
              <a:rPr lang="el-GR" sz="2800" dirty="0"/>
              <a:t>γ</a:t>
            </a:r>
            <a:r>
              <a:rPr lang="en-AU" sz="2800" baseline="-25000" dirty="0"/>
              <a:t>10</a:t>
            </a:r>
            <a:r>
              <a:rPr lang="en-AU" sz="2800" dirty="0"/>
              <a:t> </a:t>
            </a:r>
          </a:p>
          <a:p>
            <a:endParaRPr lang="en-AU" sz="2800" dirty="0"/>
          </a:p>
          <a:p>
            <a:r>
              <a:rPr lang="en-AU" sz="2800" dirty="0"/>
              <a:t>So that </a:t>
            </a:r>
          </a:p>
          <a:p>
            <a:r>
              <a:rPr lang="en-AU" sz="2400" i="1" dirty="0" err="1"/>
              <a:t>math</a:t>
            </a:r>
            <a:r>
              <a:rPr lang="en-AU" sz="2400" i="1" baseline="-25000" dirty="0" err="1"/>
              <a:t>ij</a:t>
            </a:r>
            <a:r>
              <a:rPr lang="en-AU" sz="2400" dirty="0"/>
              <a:t> = </a:t>
            </a:r>
            <a:r>
              <a:rPr lang="el-GR" sz="2400" dirty="0"/>
              <a:t>γ</a:t>
            </a:r>
            <a:r>
              <a:rPr lang="en-AU" sz="2400" baseline="-25000" dirty="0"/>
              <a:t>00</a:t>
            </a:r>
            <a:r>
              <a:rPr lang="en-AU" sz="2400" dirty="0"/>
              <a:t> + </a:t>
            </a:r>
            <a:r>
              <a:rPr lang="el-GR" sz="2400" dirty="0"/>
              <a:t>γ</a:t>
            </a:r>
            <a:r>
              <a:rPr lang="en-AU" sz="2400" baseline="-25000" dirty="0"/>
              <a:t>10</a:t>
            </a:r>
            <a:r>
              <a:rPr lang="en-AU" sz="2400" dirty="0"/>
              <a:t> </a:t>
            </a:r>
            <a:r>
              <a:rPr lang="en-AU" sz="2400" i="1" dirty="0" err="1"/>
              <a:t>ses</a:t>
            </a:r>
            <a:r>
              <a:rPr lang="en-AU" sz="2400" i="1" dirty="0"/>
              <a:t> </a:t>
            </a:r>
            <a:r>
              <a:rPr lang="en-AU" sz="2400" i="1" baseline="-25000" dirty="0" err="1"/>
              <a:t>ij</a:t>
            </a:r>
            <a:r>
              <a:rPr lang="en-AU" sz="2400" dirty="0"/>
              <a:t> + </a:t>
            </a:r>
            <a:r>
              <a:rPr lang="el-GR" sz="2400" dirty="0"/>
              <a:t>γ</a:t>
            </a:r>
            <a:r>
              <a:rPr lang="en-AU" sz="2400" baseline="-25000" dirty="0"/>
              <a:t>01</a:t>
            </a:r>
            <a:r>
              <a:rPr lang="en-AU" sz="2400" i="1" dirty="0"/>
              <a:t> </a:t>
            </a:r>
            <a:r>
              <a:rPr lang="en-AU" sz="2400" i="1" dirty="0" err="1"/>
              <a:t>ses_mean</a:t>
            </a:r>
            <a:r>
              <a:rPr lang="en-AU" sz="2400" i="1" baseline="-25000" dirty="0"/>
              <a:t> j</a:t>
            </a:r>
            <a:r>
              <a:rPr lang="en-AU" sz="2400" dirty="0"/>
              <a:t> + </a:t>
            </a:r>
            <a:r>
              <a:rPr lang="el-GR" sz="2400" dirty="0"/>
              <a:t>γ</a:t>
            </a:r>
            <a:r>
              <a:rPr lang="en-AU" sz="2400" baseline="-25000" dirty="0"/>
              <a:t>02</a:t>
            </a:r>
            <a:r>
              <a:rPr lang="en-AU" sz="2400" i="1" dirty="0"/>
              <a:t> per4yrc</a:t>
            </a:r>
            <a:r>
              <a:rPr lang="en-AU" sz="2400" i="1" baseline="-25000" dirty="0"/>
              <a:t>j</a:t>
            </a:r>
            <a:r>
              <a:rPr lang="en-AU" sz="2400" dirty="0"/>
              <a:t> + </a:t>
            </a:r>
            <a:r>
              <a:rPr lang="el-GR" sz="2400" dirty="0"/>
              <a:t>γ</a:t>
            </a:r>
            <a:r>
              <a:rPr lang="en-AU" sz="2400" baseline="-25000" dirty="0"/>
              <a:t>03</a:t>
            </a:r>
            <a:r>
              <a:rPr lang="en-AU" sz="2400" i="1" dirty="0"/>
              <a:t> </a:t>
            </a:r>
            <a:r>
              <a:rPr lang="en-AU" sz="2400" i="1" dirty="0" err="1"/>
              <a:t>public</a:t>
            </a:r>
            <a:r>
              <a:rPr lang="en-AU" sz="2400" i="1" baseline="-25000" dirty="0" err="1"/>
              <a:t>j</a:t>
            </a:r>
            <a:r>
              <a:rPr lang="en-AU" sz="2400" dirty="0"/>
              <a:t> + u</a:t>
            </a:r>
            <a:r>
              <a:rPr lang="en-AU" sz="2400" baseline="-25000" dirty="0"/>
              <a:t>0j </a:t>
            </a:r>
            <a:r>
              <a:rPr lang="en-AU" sz="2400" dirty="0"/>
              <a:t>+ </a:t>
            </a:r>
            <a:r>
              <a:rPr lang="en-AU" sz="2400" i="1" dirty="0" err="1"/>
              <a:t>ε</a:t>
            </a:r>
            <a:r>
              <a:rPr lang="en-AU" sz="2400" i="1" baseline="-25000" dirty="0" err="1"/>
              <a:t>ij</a:t>
            </a:r>
            <a:endParaRPr lang="en-AU" sz="16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08822"/>
            <a:ext cx="1031630" cy="69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11"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t="11954" r="62500" b="8046"/>
          <a:stretch>
            <a:fillRect/>
          </a:stretch>
        </p:blipFill>
        <p:spPr bwMode="auto">
          <a:xfrm>
            <a:off x="0" y="0"/>
            <a:ext cx="5715000" cy="6629400"/>
          </a:xfrm>
          <a:prstGeom prst="rect">
            <a:avLst/>
          </a:prstGeom>
          <a:noFill/>
          <a:ln w="9525">
            <a:noFill/>
            <a:miter lim="800000"/>
            <a:headEnd/>
            <a:tailEnd/>
          </a:ln>
        </p:spPr>
      </p:pic>
      <p:sp>
        <p:nvSpPr>
          <p:cNvPr id="4" name="TextBox 3"/>
          <p:cNvSpPr txBox="1"/>
          <p:nvPr/>
        </p:nvSpPr>
        <p:spPr>
          <a:xfrm>
            <a:off x="6096001" y="228600"/>
            <a:ext cx="2667000" cy="646330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dirty="0"/>
              <a:t>This is a merged </a:t>
            </a:r>
            <a:r>
              <a:rPr lang="en-AU" dirty="0" err="1"/>
              <a:t>datafile</a:t>
            </a:r>
            <a:r>
              <a:rPr lang="en-AU" dirty="0"/>
              <a:t> from various sources.</a:t>
            </a:r>
          </a:p>
          <a:p>
            <a:endParaRPr lang="en-AU" dirty="0"/>
          </a:p>
          <a:p>
            <a:r>
              <a:rPr lang="en-AU" dirty="0"/>
              <a:t>A student file with </a:t>
            </a:r>
            <a:r>
              <a:rPr lang="en-AU" dirty="0" err="1"/>
              <a:t>ses</a:t>
            </a:r>
            <a:r>
              <a:rPr lang="en-AU" dirty="0"/>
              <a:t> and math variables.</a:t>
            </a:r>
          </a:p>
          <a:p>
            <a:endParaRPr lang="en-AU" dirty="0"/>
          </a:p>
          <a:p>
            <a:r>
              <a:rPr lang="en-AU" dirty="0"/>
              <a:t>A school data file with per4yc and public variables.</a:t>
            </a:r>
          </a:p>
          <a:p>
            <a:endParaRPr lang="en-AU" dirty="0"/>
          </a:p>
          <a:p>
            <a:r>
              <a:rPr lang="en-AU" dirty="0" err="1"/>
              <a:t>ses_mean</a:t>
            </a:r>
            <a:r>
              <a:rPr lang="en-AU" dirty="0"/>
              <a:t> was produced by aggregation and added to the school </a:t>
            </a:r>
            <a:r>
              <a:rPr lang="en-AU" dirty="0" err="1"/>
              <a:t>datafile</a:t>
            </a:r>
            <a:endParaRPr lang="en-AU" dirty="0"/>
          </a:p>
          <a:p>
            <a:endParaRPr lang="en-AU" dirty="0"/>
          </a:p>
          <a:p>
            <a:r>
              <a:rPr lang="en-AU" dirty="0"/>
              <a:t>The school level variables were disaggregated and merged into the student level file.</a:t>
            </a:r>
          </a:p>
          <a:p>
            <a:endParaRPr lang="en-AU" dirty="0"/>
          </a:p>
          <a:p>
            <a:r>
              <a:rPr lang="en-AU" dirty="0"/>
              <a:t>We saw how to do aggregation and disaggregation last lecture.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4600" y="1752600"/>
            <a:ext cx="4314825" cy="4333875"/>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AU" dirty="0"/>
              <a:t>Random intercept model</a:t>
            </a:r>
          </a:p>
        </p:txBody>
      </p:sp>
      <p:sp>
        <p:nvSpPr>
          <p:cNvPr id="3" name="TextBox 2"/>
          <p:cNvSpPr txBox="1"/>
          <p:nvPr/>
        </p:nvSpPr>
        <p:spPr>
          <a:xfrm>
            <a:off x="2362200" y="1143000"/>
            <a:ext cx="4666149"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AU" sz="2400" dirty="0" err="1"/>
              <a:t>Analyze</a:t>
            </a:r>
            <a:r>
              <a:rPr lang="en-AU" sz="2400" dirty="0"/>
              <a:t> -&gt; Mixed Models -&gt; Linear...</a:t>
            </a:r>
          </a:p>
        </p:txBody>
      </p:sp>
      <p:sp>
        <p:nvSpPr>
          <p:cNvPr id="5" name="TextBox 4"/>
          <p:cNvSpPr txBox="1"/>
          <p:nvPr/>
        </p:nvSpPr>
        <p:spPr>
          <a:xfrm>
            <a:off x="6477000" y="3352800"/>
            <a:ext cx="12192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AU" dirty="0"/>
              <a:t>Cases grouped within school</a:t>
            </a:r>
          </a:p>
        </p:txBody>
      </p:sp>
      <p:cxnSp>
        <p:nvCxnSpPr>
          <p:cNvPr id="6" name="Straight Arrow Connector 5"/>
          <p:cNvCxnSpPr>
            <a:stCxn id="5" idx="1"/>
          </p:cNvCxnSpPr>
          <p:nvPr/>
        </p:nvCxnSpPr>
        <p:spPr>
          <a:xfrm flipH="1" flipV="1">
            <a:off x="5791200" y="3657601"/>
            <a:ext cx="685800" cy="2953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895600" y="5486400"/>
            <a:ext cx="1600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08822"/>
            <a:ext cx="1031630" cy="69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524000" y="1752600"/>
            <a:ext cx="4533900" cy="30861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AU" dirty="0"/>
              <a:t>Random intercept model</a:t>
            </a:r>
          </a:p>
        </p:txBody>
      </p:sp>
      <p:sp>
        <p:nvSpPr>
          <p:cNvPr id="11" name="TextBox 10"/>
          <p:cNvSpPr txBox="1"/>
          <p:nvPr/>
        </p:nvSpPr>
        <p:spPr>
          <a:xfrm>
            <a:off x="6172200" y="2209800"/>
            <a:ext cx="2174763"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sz="2400" dirty="0"/>
              <a:t>Predicting </a:t>
            </a:r>
            <a:r>
              <a:rPr lang="en-AU" sz="2400" i="1" dirty="0"/>
              <a:t>math</a:t>
            </a:r>
            <a:endParaRPr lang="en-AU" sz="2400" dirty="0"/>
          </a:p>
        </p:txBody>
      </p:sp>
      <p:sp>
        <p:nvSpPr>
          <p:cNvPr id="12" name="TextBox 11"/>
          <p:cNvSpPr txBox="1"/>
          <p:nvPr/>
        </p:nvSpPr>
        <p:spPr>
          <a:xfrm>
            <a:off x="6553200" y="3657600"/>
            <a:ext cx="22098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2400" dirty="0"/>
              <a:t>from the predictor variables</a:t>
            </a:r>
            <a:endParaRPr lang="en-AU" sz="2400" i="1" dirty="0"/>
          </a:p>
        </p:txBody>
      </p:sp>
      <p:cxnSp>
        <p:nvCxnSpPr>
          <p:cNvPr id="13" name="Straight Arrow Connector 12"/>
          <p:cNvCxnSpPr/>
          <p:nvPr/>
        </p:nvCxnSpPr>
        <p:spPr>
          <a:xfrm flipH="1" flipV="1">
            <a:off x="4572000" y="2362200"/>
            <a:ext cx="1600200" cy="322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343400" y="3798332"/>
            <a:ext cx="22098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9600" y="5105400"/>
            <a:ext cx="7924800" cy="163121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AU" sz="2000" dirty="0"/>
              <a:t>Note here that </a:t>
            </a:r>
            <a:r>
              <a:rPr lang="en-AU" sz="2000" i="1" dirty="0"/>
              <a:t>public </a:t>
            </a:r>
            <a:r>
              <a:rPr lang="en-AU" sz="2000" dirty="0"/>
              <a:t>is treated as a covariate because it is a binary variable (</a:t>
            </a:r>
            <a:r>
              <a:rPr lang="en-AU" sz="2000" dirty="0" err="1"/>
              <a:t>i.e</a:t>
            </a:r>
            <a:r>
              <a:rPr lang="en-AU" sz="2000" dirty="0"/>
              <a:t> coded 0,1). Binary variables are OK in regressions but variables with three or more categories, as well as </a:t>
            </a:r>
            <a:r>
              <a:rPr lang="en-AU" sz="2000" dirty="0" err="1"/>
              <a:t>dichomotous</a:t>
            </a:r>
            <a:r>
              <a:rPr lang="en-AU" sz="2000" dirty="0"/>
              <a:t> variables coded (say) 1,2, would have to be treated as factors (a little bit more complicated – I prefer to use binary variables if I can.</a:t>
            </a: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08822"/>
            <a:ext cx="1031630" cy="69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agenda for this lecture</a:t>
            </a:r>
          </a:p>
        </p:txBody>
      </p:sp>
      <p:sp>
        <p:nvSpPr>
          <p:cNvPr id="3" name="Content Placeholder 2"/>
          <p:cNvSpPr>
            <a:spLocks noGrp="1"/>
          </p:cNvSpPr>
          <p:nvPr>
            <p:ph idx="1"/>
          </p:nvPr>
        </p:nvSpPr>
        <p:spPr>
          <a:xfrm>
            <a:off x="457200" y="1143000"/>
            <a:ext cx="8229600" cy="1905000"/>
          </a:xfrm>
        </p:spPr>
        <p:txBody>
          <a:bodyPr>
            <a:normAutofit/>
          </a:bodyPr>
          <a:lstStyle/>
          <a:p>
            <a:pPr marL="514350" indent="-514350">
              <a:buFont typeface="+mj-lt"/>
              <a:buAutoNum type="arabicPeriod"/>
            </a:pPr>
            <a:r>
              <a:rPr lang="en-AU" dirty="0"/>
              <a:t>Random intercept multilevel model</a:t>
            </a:r>
          </a:p>
          <a:p>
            <a:pPr marL="514350" indent="-514350">
              <a:buFont typeface="+mj-lt"/>
              <a:buAutoNum type="arabicPeriod"/>
            </a:pPr>
            <a:r>
              <a:rPr lang="en-AU" dirty="0"/>
              <a:t>Random slope models</a:t>
            </a:r>
          </a:p>
          <a:p>
            <a:pPr marL="514350" indent="-514350">
              <a:buFont typeface="+mj-lt"/>
              <a:buAutoNum type="arabicPeriod"/>
            </a:pPr>
            <a:r>
              <a:rPr lang="en-AU" dirty="0"/>
              <a:t>Some issues for MLMs</a:t>
            </a:r>
          </a:p>
          <a:p>
            <a:pPr marL="514350" indent="-514350">
              <a:buFont typeface="+mj-lt"/>
              <a:buAutoNum type="arabicPeriod"/>
            </a:pPr>
            <a:endParaRPr lang="en-AU" dirty="0"/>
          </a:p>
          <a:p>
            <a:pPr marL="514350" indent="-514350">
              <a:buFont typeface="+mj-lt"/>
              <a:buAutoNum type="arabicPeriod"/>
            </a:pPr>
            <a:endParaRPr lang="en-AU" dirty="0"/>
          </a:p>
          <a:p>
            <a:pPr marL="0" indent="0">
              <a:buNone/>
            </a:pPr>
            <a:endParaRPr lang="en-AU" dirty="0"/>
          </a:p>
          <a:p>
            <a:pPr marL="514350" indent="-514350">
              <a:buFont typeface="+mj-lt"/>
              <a:buAutoNum type="arabicPeriod"/>
            </a:pPr>
            <a:endParaRPr lang="en-AU" dirty="0"/>
          </a:p>
          <a:p>
            <a:pPr marL="0" indent="0">
              <a:buNone/>
            </a:pPr>
            <a:endParaRPr lang="en-AU" dirty="0"/>
          </a:p>
          <a:p>
            <a:pPr marL="514350" indent="-514350">
              <a:buFont typeface="+mj-lt"/>
              <a:buAutoNum type="arabicPeriod"/>
            </a:pPr>
            <a:endParaRPr lang="en-AU" dirty="0"/>
          </a:p>
          <a:p>
            <a:endParaRPr lang="en-AU" dirty="0"/>
          </a:p>
        </p:txBody>
      </p:sp>
      <p:sp>
        <p:nvSpPr>
          <p:cNvPr id="4" name="TextBox 3"/>
          <p:cNvSpPr txBox="1"/>
          <p:nvPr/>
        </p:nvSpPr>
        <p:spPr>
          <a:xfrm>
            <a:off x="381000" y="3429000"/>
            <a:ext cx="7924800" cy="1569660"/>
          </a:xfrm>
          <a:prstGeom prst="rect">
            <a:avLst/>
          </a:prstGeom>
          <a:solidFill>
            <a:srgbClr val="0070C0"/>
          </a:solidFill>
          <a:ln>
            <a:solidFill>
              <a:schemeClr val="tx1"/>
            </a:solidFill>
          </a:ln>
        </p:spPr>
        <p:txBody>
          <a:bodyPr wrap="square" rtlCol="0">
            <a:spAutoFit/>
          </a:bodyPr>
          <a:lstStyle/>
          <a:p>
            <a:r>
              <a:rPr lang="en-AU" sz="2400" dirty="0">
                <a:solidFill>
                  <a:schemeClr val="bg1"/>
                </a:solidFill>
              </a:rPr>
              <a:t>GOALS OF THIS LECTURE</a:t>
            </a:r>
          </a:p>
          <a:p>
            <a:pPr marL="342900" indent="-342900">
              <a:buFont typeface="Arial" pitchFamily="34" charset="0"/>
              <a:buChar char="•"/>
            </a:pPr>
            <a:r>
              <a:rPr lang="en-AU" sz="2400" dirty="0">
                <a:solidFill>
                  <a:schemeClr val="bg1"/>
                </a:solidFill>
              </a:rPr>
              <a:t>To review and extend random intercept models</a:t>
            </a:r>
          </a:p>
          <a:p>
            <a:pPr marL="342900" indent="-342900">
              <a:buFont typeface="Arial" pitchFamily="34" charset="0"/>
              <a:buChar char="•"/>
            </a:pPr>
            <a:r>
              <a:rPr lang="en-AU" sz="2400" dirty="0">
                <a:solidFill>
                  <a:schemeClr val="bg1"/>
                </a:solidFill>
              </a:rPr>
              <a:t>To introduce random slope models</a:t>
            </a:r>
          </a:p>
          <a:p>
            <a:pPr marL="342900" indent="-342900">
              <a:buFont typeface="Arial" pitchFamily="34" charset="0"/>
              <a:buChar char="•"/>
            </a:pPr>
            <a:r>
              <a:rPr lang="en-AU" sz="2400" dirty="0">
                <a:solidFill>
                  <a:schemeClr val="bg1"/>
                </a:solidFill>
              </a:rPr>
              <a:t>To present some additional issues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75257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28600" y="1143000"/>
            <a:ext cx="4533900" cy="30861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AU" dirty="0"/>
              <a:t>Random intercept model</a:t>
            </a:r>
          </a:p>
        </p:txBody>
      </p:sp>
      <p:pic>
        <p:nvPicPr>
          <p:cNvPr id="3" name="Picture 3"/>
          <p:cNvPicPr>
            <a:picLocks noChangeAspect="1" noChangeArrowheads="1"/>
          </p:cNvPicPr>
          <p:nvPr/>
        </p:nvPicPr>
        <p:blipFill>
          <a:blip r:embed="rId3" cstate="print"/>
          <a:srcRect/>
          <a:stretch>
            <a:fillRect/>
          </a:stretch>
        </p:blipFill>
        <p:spPr bwMode="auto">
          <a:xfrm>
            <a:off x="2895600" y="2209800"/>
            <a:ext cx="5867400" cy="4400550"/>
          </a:xfrm>
          <a:prstGeom prst="rect">
            <a:avLst/>
          </a:prstGeom>
          <a:noFill/>
          <a:ln w="9525">
            <a:noFill/>
            <a:miter lim="800000"/>
            <a:headEnd/>
            <a:tailEnd/>
          </a:ln>
        </p:spPr>
      </p:pic>
      <p:cxnSp>
        <p:nvCxnSpPr>
          <p:cNvPr id="10" name="Straight Arrow Connector 9"/>
          <p:cNvCxnSpPr/>
          <p:nvPr/>
        </p:nvCxnSpPr>
        <p:spPr>
          <a:xfrm>
            <a:off x="4495800" y="1676400"/>
            <a:ext cx="1219200" cy="6096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486400" y="3352800"/>
            <a:ext cx="9144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4191000" y="3962400"/>
            <a:ext cx="1600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152400" y="4800600"/>
            <a:ext cx="2438400" cy="138499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AU" sz="2800" dirty="0"/>
              <a:t>Our predictors are all fixed Main effects</a:t>
            </a:r>
          </a:p>
        </p:txBody>
      </p:sp>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108822"/>
            <a:ext cx="1031630" cy="69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cstate="print"/>
          <a:srcRect/>
          <a:stretch>
            <a:fillRect/>
          </a:stretch>
        </p:blipFill>
        <p:spPr bwMode="auto">
          <a:xfrm>
            <a:off x="228600" y="1143000"/>
            <a:ext cx="4533900" cy="30861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AU" dirty="0"/>
              <a:t>Random intercept model</a:t>
            </a:r>
          </a:p>
        </p:txBody>
      </p:sp>
      <p:pic>
        <p:nvPicPr>
          <p:cNvPr id="4099" name="Picture 3"/>
          <p:cNvPicPr>
            <a:picLocks noChangeAspect="1" noChangeArrowheads="1"/>
          </p:cNvPicPr>
          <p:nvPr/>
        </p:nvPicPr>
        <p:blipFill>
          <a:blip r:embed="rId3" cstate="print"/>
          <a:srcRect/>
          <a:stretch>
            <a:fillRect/>
          </a:stretch>
        </p:blipFill>
        <p:spPr bwMode="auto">
          <a:xfrm>
            <a:off x="3952307" y="2038350"/>
            <a:ext cx="5191693" cy="4819650"/>
          </a:xfrm>
          <a:prstGeom prst="rect">
            <a:avLst/>
          </a:prstGeom>
          <a:noFill/>
          <a:ln w="9525">
            <a:noFill/>
            <a:miter lim="800000"/>
            <a:headEnd/>
            <a:tailEnd/>
          </a:ln>
        </p:spPr>
      </p:pic>
      <p:cxnSp>
        <p:nvCxnSpPr>
          <p:cNvPr id="10" name="Straight Arrow Connector 9"/>
          <p:cNvCxnSpPr/>
          <p:nvPr/>
        </p:nvCxnSpPr>
        <p:spPr>
          <a:xfrm>
            <a:off x="4495800" y="1905000"/>
            <a:ext cx="1219200" cy="6096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934200" y="3048000"/>
            <a:ext cx="914400" cy="457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5334000" y="2667000"/>
            <a:ext cx="1600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838200" y="3276600"/>
            <a:ext cx="3505200" cy="95410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AU" sz="2800" dirty="0"/>
              <a:t>Stick with variance components</a:t>
            </a:r>
          </a:p>
        </p:txBody>
      </p:sp>
      <p:sp>
        <p:nvSpPr>
          <p:cNvPr id="11" name="TextBox 10"/>
          <p:cNvSpPr txBox="1"/>
          <p:nvPr/>
        </p:nvSpPr>
        <p:spPr>
          <a:xfrm>
            <a:off x="838200" y="4343400"/>
            <a:ext cx="3505200" cy="523220"/>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AU" sz="2800" dirty="0"/>
              <a:t>Include an intercept</a:t>
            </a:r>
          </a:p>
        </p:txBody>
      </p:sp>
      <p:sp>
        <p:nvSpPr>
          <p:cNvPr id="12" name="Oval 11"/>
          <p:cNvSpPr/>
          <p:nvPr/>
        </p:nvSpPr>
        <p:spPr>
          <a:xfrm>
            <a:off x="5943600" y="5486400"/>
            <a:ext cx="914400" cy="4572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838200" y="5334000"/>
            <a:ext cx="3505200" cy="95410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AU" sz="2800" i="1" dirty="0" err="1"/>
              <a:t>schcode</a:t>
            </a:r>
            <a:r>
              <a:rPr lang="en-AU" sz="2800" i="1" dirty="0"/>
              <a:t> </a:t>
            </a:r>
            <a:r>
              <a:rPr lang="en-AU" sz="2800" dirty="0"/>
              <a:t>is the grouping variable</a:t>
            </a:r>
          </a:p>
        </p:txBody>
      </p:sp>
      <p:pic>
        <p:nvPicPr>
          <p:cNvPr id="1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108822"/>
            <a:ext cx="1031630" cy="69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1"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2" cstate="print"/>
          <a:srcRect/>
          <a:stretch>
            <a:fillRect/>
          </a:stretch>
        </p:blipFill>
        <p:spPr bwMode="auto">
          <a:xfrm>
            <a:off x="228600" y="1143000"/>
            <a:ext cx="4533900" cy="3086100"/>
          </a:xfrm>
          <a:prstGeom prst="rect">
            <a:avLst/>
          </a:prstGeom>
          <a:noFill/>
          <a:ln w="9525">
            <a:noFill/>
            <a:miter lim="800000"/>
            <a:headEnd/>
            <a:tailEnd/>
          </a:ln>
        </p:spPr>
      </p:pic>
      <p:pic>
        <p:nvPicPr>
          <p:cNvPr id="6146" name="Picture 2"/>
          <p:cNvPicPr>
            <a:picLocks noChangeAspect="1" noChangeArrowheads="1"/>
          </p:cNvPicPr>
          <p:nvPr/>
        </p:nvPicPr>
        <p:blipFill>
          <a:blip r:embed="rId3" cstate="print"/>
          <a:srcRect/>
          <a:stretch>
            <a:fillRect/>
          </a:stretch>
        </p:blipFill>
        <p:spPr bwMode="auto">
          <a:xfrm>
            <a:off x="5486400" y="2895600"/>
            <a:ext cx="2543175" cy="337185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AU" dirty="0"/>
              <a:t>Random intercept model</a:t>
            </a:r>
          </a:p>
        </p:txBody>
      </p:sp>
      <p:cxnSp>
        <p:nvCxnSpPr>
          <p:cNvPr id="10" name="Straight Arrow Connector 9"/>
          <p:cNvCxnSpPr/>
          <p:nvPr/>
        </p:nvCxnSpPr>
        <p:spPr>
          <a:xfrm flipV="1">
            <a:off x="4419600" y="2057400"/>
            <a:ext cx="1371600" cy="762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638800" y="4724400"/>
            <a:ext cx="2057400" cy="457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5562600" y="4038600"/>
            <a:ext cx="1600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5791200" y="1371600"/>
            <a:ext cx="3352800" cy="138499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AU" sz="2800" dirty="0"/>
              <a:t>Check that restricted maximum likelihood is used</a:t>
            </a:r>
          </a:p>
        </p:txBody>
      </p:sp>
      <p:sp>
        <p:nvSpPr>
          <p:cNvPr id="13" name="TextBox 12"/>
          <p:cNvSpPr txBox="1"/>
          <p:nvPr/>
        </p:nvSpPr>
        <p:spPr>
          <a:xfrm>
            <a:off x="1905000" y="4572000"/>
            <a:ext cx="3505200" cy="95410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AU" sz="2800" dirty="0"/>
              <a:t>Select at least these statistics</a:t>
            </a:r>
          </a:p>
        </p:txBody>
      </p:sp>
      <p:cxnSp>
        <p:nvCxnSpPr>
          <p:cNvPr id="18" name="Straight Arrow Connector 17"/>
          <p:cNvCxnSpPr/>
          <p:nvPr/>
        </p:nvCxnSpPr>
        <p:spPr>
          <a:xfrm>
            <a:off x="4495800" y="2438400"/>
            <a:ext cx="1066800" cy="685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108822"/>
            <a:ext cx="1031630" cy="69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Output</a:t>
            </a:r>
          </a:p>
        </p:txBody>
      </p:sp>
      <p:sp>
        <p:nvSpPr>
          <p:cNvPr id="4" name="TextBox 3"/>
          <p:cNvSpPr txBox="1"/>
          <p:nvPr/>
        </p:nvSpPr>
        <p:spPr>
          <a:xfrm>
            <a:off x="0" y="4180344"/>
            <a:ext cx="9144000" cy="267765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b="1" dirty="0">
                <a:solidFill>
                  <a:srgbClr val="FF0000"/>
                </a:solidFill>
              </a:rPr>
              <a:t>Model dimension</a:t>
            </a:r>
            <a:r>
              <a:rPr lang="en-AU" sz="2400" dirty="0"/>
              <a:t> sets out the shape of the data.</a:t>
            </a:r>
          </a:p>
          <a:p>
            <a:pPr lvl="1"/>
            <a:r>
              <a:rPr lang="en-AU" sz="2400" dirty="0"/>
              <a:t>Five fixed effects (the fixed intercept </a:t>
            </a:r>
            <a:r>
              <a:rPr lang="el-GR" sz="2400" dirty="0"/>
              <a:t>γ</a:t>
            </a:r>
            <a:r>
              <a:rPr lang="en-AU" sz="2400" baseline="-25000" dirty="0"/>
              <a:t>00</a:t>
            </a:r>
            <a:r>
              <a:rPr lang="en-AU" sz="2400" dirty="0"/>
              <a:t> and fixed slope for each predictor)</a:t>
            </a:r>
          </a:p>
          <a:p>
            <a:pPr lvl="1"/>
            <a:r>
              <a:rPr lang="en-AU" sz="2400" dirty="0"/>
              <a:t>One random effect (the variance of the intercept u</a:t>
            </a:r>
            <a:r>
              <a:rPr lang="en-AU" sz="2400" baseline="-25000" dirty="0"/>
              <a:t>0j</a:t>
            </a:r>
            <a:r>
              <a:rPr lang="en-AU" sz="2400" dirty="0"/>
              <a:t>)</a:t>
            </a:r>
          </a:p>
          <a:p>
            <a:pPr lvl="1"/>
            <a:r>
              <a:rPr lang="en-AU" sz="2400" dirty="0"/>
              <a:t>One residual effect (the variance of the error term </a:t>
            </a:r>
            <a:r>
              <a:rPr lang="en-AU" sz="2400" i="1" dirty="0" err="1"/>
              <a:t>ε</a:t>
            </a:r>
            <a:r>
              <a:rPr lang="en-AU" sz="2400" i="1" baseline="-25000" dirty="0" err="1"/>
              <a:t>ij</a:t>
            </a:r>
            <a:r>
              <a:rPr lang="en-AU" sz="2400" dirty="0"/>
              <a:t>)</a:t>
            </a:r>
          </a:p>
          <a:p>
            <a:r>
              <a:rPr lang="en-AU" sz="2400" dirty="0"/>
              <a:t>Seven parameters: </a:t>
            </a:r>
          </a:p>
          <a:p>
            <a:r>
              <a:rPr lang="en-AU" sz="2400" i="1" dirty="0" err="1"/>
              <a:t>math</a:t>
            </a:r>
            <a:r>
              <a:rPr lang="en-AU" sz="2400" i="1" baseline="-25000" dirty="0" err="1"/>
              <a:t>ij</a:t>
            </a:r>
            <a:r>
              <a:rPr lang="en-AU" sz="2400" dirty="0"/>
              <a:t> = </a:t>
            </a:r>
            <a:r>
              <a:rPr lang="el-GR" sz="2400" dirty="0"/>
              <a:t>γ</a:t>
            </a:r>
            <a:r>
              <a:rPr lang="en-AU" sz="2400" baseline="-25000" dirty="0"/>
              <a:t>00</a:t>
            </a:r>
            <a:r>
              <a:rPr lang="en-AU" sz="2400" dirty="0"/>
              <a:t> + </a:t>
            </a:r>
            <a:r>
              <a:rPr lang="el-GR" sz="2400" dirty="0"/>
              <a:t>γ</a:t>
            </a:r>
            <a:r>
              <a:rPr lang="en-AU" sz="2400" baseline="-25000" dirty="0"/>
              <a:t>10</a:t>
            </a:r>
            <a:r>
              <a:rPr lang="en-AU" sz="2400" dirty="0"/>
              <a:t> </a:t>
            </a:r>
            <a:r>
              <a:rPr lang="en-AU" sz="2400" i="1" dirty="0" err="1"/>
              <a:t>ses</a:t>
            </a:r>
            <a:r>
              <a:rPr lang="en-AU" sz="2400" i="1" dirty="0"/>
              <a:t> </a:t>
            </a:r>
            <a:r>
              <a:rPr lang="en-AU" sz="2400" i="1" baseline="-25000" dirty="0" err="1"/>
              <a:t>ij</a:t>
            </a:r>
            <a:r>
              <a:rPr lang="en-AU" sz="2400" dirty="0"/>
              <a:t> + </a:t>
            </a:r>
            <a:r>
              <a:rPr lang="el-GR" sz="2400" dirty="0"/>
              <a:t>γ</a:t>
            </a:r>
            <a:r>
              <a:rPr lang="en-AU" sz="2400" baseline="-25000" dirty="0"/>
              <a:t>01</a:t>
            </a:r>
            <a:r>
              <a:rPr lang="en-AU" sz="2400" i="1" dirty="0"/>
              <a:t> </a:t>
            </a:r>
            <a:r>
              <a:rPr lang="en-AU" sz="2400" i="1" dirty="0" err="1"/>
              <a:t>ses_mean</a:t>
            </a:r>
            <a:r>
              <a:rPr lang="en-AU" sz="2400" i="1" baseline="-25000" dirty="0"/>
              <a:t> j</a:t>
            </a:r>
            <a:r>
              <a:rPr lang="en-AU" sz="2400" dirty="0"/>
              <a:t> + </a:t>
            </a:r>
            <a:r>
              <a:rPr lang="el-GR" sz="2400" dirty="0"/>
              <a:t>γ</a:t>
            </a:r>
            <a:r>
              <a:rPr lang="en-AU" sz="2400" baseline="-25000" dirty="0"/>
              <a:t>02</a:t>
            </a:r>
            <a:r>
              <a:rPr lang="en-AU" sz="2400" i="1" dirty="0"/>
              <a:t> per4yrc</a:t>
            </a:r>
            <a:r>
              <a:rPr lang="en-AU" sz="2400" i="1" baseline="-25000" dirty="0"/>
              <a:t>j</a:t>
            </a:r>
            <a:r>
              <a:rPr lang="en-AU" sz="2400" dirty="0"/>
              <a:t> + </a:t>
            </a:r>
            <a:r>
              <a:rPr lang="el-GR" sz="2400" dirty="0"/>
              <a:t>γ</a:t>
            </a:r>
            <a:r>
              <a:rPr lang="en-AU" sz="2400" baseline="-25000" dirty="0"/>
              <a:t>03</a:t>
            </a:r>
            <a:r>
              <a:rPr lang="en-AU" sz="2400" i="1" dirty="0"/>
              <a:t> </a:t>
            </a:r>
            <a:r>
              <a:rPr lang="en-AU" sz="2400" i="1" dirty="0" err="1"/>
              <a:t>public</a:t>
            </a:r>
            <a:r>
              <a:rPr lang="en-AU" sz="2400" i="1" baseline="-25000" dirty="0" err="1"/>
              <a:t>j</a:t>
            </a:r>
            <a:r>
              <a:rPr lang="en-AU" sz="2400" dirty="0"/>
              <a:t> + u</a:t>
            </a:r>
            <a:r>
              <a:rPr lang="en-AU" sz="2400" baseline="-25000" dirty="0"/>
              <a:t>0j </a:t>
            </a:r>
            <a:r>
              <a:rPr lang="en-AU" sz="2400" dirty="0"/>
              <a:t>+ </a:t>
            </a:r>
            <a:r>
              <a:rPr lang="en-AU" sz="2400" i="1" dirty="0" err="1"/>
              <a:t>ε</a:t>
            </a:r>
            <a:r>
              <a:rPr lang="en-AU" sz="2400" i="1" baseline="-25000" dirty="0" err="1"/>
              <a:t>ij</a:t>
            </a:r>
            <a:endParaRPr lang="en-AU" sz="1600" dirty="0"/>
          </a:p>
        </p:txBody>
      </p:sp>
      <p:pic>
        <p:nvPicPr>
          <p:cNvPr id="5122" name="Picture 2"/>
          <p:cNvPicPr>
            <a:picLocks noChangeAspect="1" noChangeArrowheads="1"/>
          </p:cNvPicPr>
          <p:nvPr/>
        </p:nvPicPr>
        <p:blipFill>
          <a:blip r:embed="rId2" cstate="print"/>
          <a:srcRect/>
          <a:stretch>
            <a:fillRect/>
          </a:stretch>
        </p:blipFill>
        <p:spPr bwMode="auto">
          <a:xfrm>
            <a:off x="1568428" y="914400"/>
            <a:ext cx="5900520" cy="3352800"/>
          </a:xfrm>
          <a:prstGeom prst="rect">
            <a:avLst/>
          </a:prstGeom>
          <a:noFill/>
          <a:ln w="9525">
            <a:noFill/>
            <a:miter lim="800000"/>
            <a:headEnd/>
            <a:tailEnd/>
          </a:ln>
          <a:effec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769" y="0"/>
            <a:ext cx="87923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Output</a:t>
            </a:r>
          </a:p>
        </p:txBody>
      </p:sp>
      <p:sp>
        <p:nvSpPr>
          <p:cNvPr id="4" name="TextBox 3"/>
          <p:cNvSpPr txBox="1"/>
          <p:nvPr/>
        </p:nvSpPr>
        <p:spPr>
          <a:xfrm>
            <a:off x="0" y="3811012"/>
            <a:ext cx="9144000" cy="304698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b="1" dirty="0">
                <a:solidFill>
                  <a:srgbClr val="FF0000"/>
                </a:solidFill>
              </a:rPr>
              <a:t>Estimates for fixed effects:</a:t>
            </a:r>
            <a:endParaRPr lang="en-AU" sz="2400" dirty="0"/>
          </a:p>
          <a:p>
            <a:pPr lvl="1"/>
            <a:r>
              <a:rPr lang="en-AU" sz="2400" dirty="0"/>
              <a:t>Estimate for fixed intercept 	</a:t>
            </a:r>
            <a:r>
              <a:rPr lang="el-GR" sz="2400" dirty="0"/>
              <a:t>γ</a:t>
            </a:r>
            <a:r>
              <a:rPr lang="en-AU" sz="2400" baseline="-25000" dirty="0"/>
              <a:t>00</a:t>
            </a:r>
            <a:r>
              <a:rPr lang="en-AU" sz="2400" dirty="0"/>
              <a:t> = 56.44*</a:t>
            </a:r>
          </a:p>
          <a:p>
            <a:pPr lvl="1"/>
            <a:r>
              <a:rPr lang="en-AU" sz="2400" dirty="0"/>
              <a:t>Estimate for slope of </a:t>
            </a:r>
            <a:r>
              <a:rPr lang="en-AU" sz="2400" dirty="0" err="1"/>
              <a:t>ses</a:t>
            </a:r>
            <a:r>
              <a:rPr lang="en-AU" sz="2400" dirty="0"/>
              <a:t>, 		</a:t>
            </a:r>
            <a:r>
              <a:rPr lang="el-GR" sz="2400" dirty="0"/>
              <a:t>γ</a:t>
            </a:r>
            <a:r>
              <a:rPr lang="en-AU" sz="2400" baseline="-25000" dirty="0"/>
              <a:t>10</a:t>
            </a:r>
            <a:r>
              <a:rPr lang="en-AU" sz="2400" dirty="0"/>
              <a:t> =   3.19*</a:t>
            </a:r>
          </a:p>
          <a:p>
            <a:pPr lvl="1"/>
            <a:r>
              <a:rPr lang="en-AU" sz="2400" dirty="0"/>
              <a:t>			of </a:t>
            </a:r>
            <a:r>
              <a:rPr lang="en-AU" sz="2400" dirty="0" err="1"/>
              <a:t>ses_mean</a:t>
            </a:r>
            <a:r>
              <a:rPr lang="en-AU" sz="2400" dirty="0"/>
              <a:t>, 	</a:t>
            </a:r>
            <a:r>
              <a:rPr lang="el-GR" sz="2400" dirty="0"/>
              <a:t>γ</a:t>
            </a:r>
            <a:r>
              <a:rPr lang="en-AU" sz="2400" baseline="-25000" dirty="0"/>
              <a:t>01</a:t>
            </a:r>
            <a:r>
              <a:rPr lang="en-AU" sz="2400" dirty="0"/>
              <a:t> =   2.47*</a:t>
            </a:r>
          </a:p>
          <a:p>
            <a:pPr lvl="1"/>
            <a:r>
              <a:rPr lang="en-AU" sz="2400" dirty="0"/>
              <a:t>			of per4yrc, 	</a:t>
            </a:r>
            <a:r>
              <a:rPr lang="el-GR" sz="2400" dirty="0"/>
              <a:t>γ</a:t>
            </a:r>
            <a:r>
              <a:rPr lang="en-AU" sz="2400" baseline="-25000" dirty="0"/>
              <a:t>02</a:t>
            </a:r>
            <a:r>
              <a:rPr lang="en-AU" sz="2400" dirty="0"/>
              <a:t> =   1.42*</a:t>
            </a:r>
          </a:p>
          <a:p>
            <a:pPr lvl="1"/>
            <a:r>
              <a:rPr lang="en-AU" sz="2400" dirty="0"/>
              <a:t>			of public, 	</a:t>
            </a:r>
            <a:r>
              <a:rPr lang="el-GR" sz="2400" dirty="0"/>
              <a:t>γ</a:t>
            </a:r>
            <a:r>
              <a:rPr lang="en-AU" sz="2400" baseline="-25000" dirty="0"/>
              <a:t>03</a:t>
            </a:r>
            <a:r>
              <a:rPr lang="en-AU" sz="2400" dirty="0"/>
              <a:t> = – 0.16</a:t>
            </a:r>
          </a:p>
          <a:p>
            <a:pPr lvl="1"/>
            <a:endParaRPr lang="en-AU" sz="2400" dirty="0"/>
          </a:p>
          <a:p>
            <a:r>
              <a:rPr lang="en-AU" sz="2400" i="1" dirty="0" err="1"/>
              <a:t>math</a:t>
            </a:r>
            <a:r>
              <a:rPr lang="en-AU" sz="2400" i="1" baseline="-25000" dirty="0" err="1"/>
              <a:t>ij</a:t>
            </a:r>
            <a:r>
              <a:rPr lang="en-AU" sz="2400" dirty="0"/>
              <a:t> = </a:t>
            </a:r>
            <a:r>
              <a:rPr lang="el-GR" sz="2400" dirty="0"/>
              <a:t>γ</a:t>
            </a:r>
            <a:r>
              <a:rPr lang="en-AU" sz="2400" baseline="-25000" dirty="0"/>
              <a:t>00</a:t>
            </a:r>
            <a:r>
              <a:rPr lang="en-AU" sz="2400" dirty="0"/>
              <a:t> + </a:t>
            </a:r>
            <a:r>
              <a:rPr lang="el-GR" sz="2400" dirty="0"/>
              <a:t>γ</a:t>
            </a:r>
            <a:r>
              <a:rPr lang="en-AU" sz="2400" baseline="-25000" dirty="0"/>
              <a:t>10</a:t>
            </a:r>
            <a:r>
              <a:rPr lang="en-AU" sz="2400" dirty="0"/>
              <a:t> </a:t>
            </a:r>
            <a:r>
              <a:rPr lang="en-AU" sz="2400" i="1" dirty="0" err="1"/>
              <a:t>ses</a:t>
            </a:r>
            <a:r>
              <a:rPr lang="en-AU" sz="2400" i="1" dirty="0"/>
              <a:t> </a:t>
            </a:r>
            <a:r>
              <a:rPr lang="en-AU" sz="2400" i="1" baseline="-25000" dirty="0" err="1"/>
              <a:t>ij</a:t>
            </a:r>
            <a:r>
              <a:rPr lang="en-AU" sz="2400" dirty="0"/>
              <a:t> + </a:t>
            </a:r>
            <a:r>
              <a:rPr lang="el-GR" sz="2400" dirty="0"/>
              <a:t>γ</a:t>
            </a:r>
            <a:r>
              <a:rPr lang="en-AU" sz="2400" baseline="-25000" dirty="0"/>
              <a:t>01</a:t>
            </a:r>
            <a:r>
              <a:rPr lang="en-AU" sz="2400" i="1" dirty="0"/>
              <a:t> </a:t>
            </a:r>
            <a:r>
              <a:rPr lang="en-AU" sz="2400" i="1" dirty="0" err="1"/>
              <a:t>ses_mean</a:t>
            </a:r>
            <a:r>
              <a:rPr lang="en-AU" sz="2400" i="1" baseline="-25000" dirty="0"/>
              <a:t> j</a:t>
            </a:r>
            <a:r>
              <a:rPr lang="en-AU" sz="2400" dirty="0"/>
              <a:t> + </a:t>
            </a:r>
            <a:r>
              <a:rPr lang="el-GR" sz="2400" dirty="0"/>
              <a:t>γ</a:t>
            </a:r>
            <a:r>
              <a:rPr lang="en-AU" sz="2400" baseline="-25000" dirty="0"/>
              <a:t>02</a:t>
            </a:r>
            <a:r>
              <a:rPr lang="en-AU" sz="2400" i="1" dirty="0"/>
              <a:t> per4yrc</a:t>
            </a:r>
            <a:r>
              <a:rPr lang="en-AU" sz="2400" i="1" baseline="-25000" dirty="0"/>
              <a:t>j</a:t>
            </a:r>
            <a:r>
              <a:rPr lang="en-AU" sz="2400" dirty="0"/>
              <a:t> + </a:t>
            </a:r>
            <a:r>
              <a:rPr lang="el-GR" sz="2400" dirty="0"/>
              <a:t>γ</a:t>
            </a:r>
            <a:r>
              <a:rPr lang="en-AU" sz="2400" baseline="-25000" dirty="0"/>
              <a:t>03</a:t>
            </a:r>
            <a:r>
              <a:rPr lang="en-AU" sz="2400" i="1" dirty="0"/>
              <a:t> </a:t>
            </a:r>
            <a:r>
              <a:rPr lang="en-AU" sz="2400" i="1" dirty="0" err="1"/>
              <a:t>public</a:t>
            </a:r>
            <a:r>
              <a:rPr lang="en-AU" sz="2400" i="1" baseline="-25000" dirty="0" err="1"/>
              <a:t>j</a:t>
            </a:r>
            <a:r>
              <a:rPr lang="en-AU" sz="2400" dirty="0"/>
              <a:t> + u</a:t>
            </a:r>
            <a:r>
              <a:rPr lang="en-AU" sz="2400" baseline="-25000" dirty="0"/>
              <a:t>0j </a:t>
            </a:r>
            <a:r>
              <a:rPr lang="en-AU" sz="2400" dirty="0"/>
              <a:t>+ </a:t>
            </a:r>
            <a:r>
              <a:rPr lang="en-AU" sz="2400" i="1" dirty="0" err="1"/>
              <a:t>ε</a:t>
            </a:r>
            <a:r>
              <a:rPr lang="en-AU" sz="2400" i="1" baseline="-25000" dirty="0" err="1"/>
              <a:t>ij</a:t>
            </a:r>
            <a:endParaRPr lang="en-AU" sz="1600" dirty="0"/>
          </a:p>
        </p:txBody>
      </p:sp>
      <p:pic>
        <p:nvPicPr>
          <p:cNvPr id="6146" name="Picture 2"/>
          <p:cNvPicPr>
            <a:picLocks noChangeAspect="1" noChangeArrowheads="1"/>
          </p:cNvPicPr>
          <p:nvPr/>
        </p:nvPicPr>
        <p:blipFill>
          <a:blip r:embed="rId2" cstate="print"/>
          <a:srcRect/>
          <a:stretch>
            <a:fillRect/>
          </a:stretch>
        </p:blipFill>
        <p:spPr bwMode="auto">
          <a:xfrm>
            <a:off x="685800" y="990600"/>
            <a:ext cx="7771055" cy="2460625"/>
          </a:xfrm>
          <a:prstGeom prst="rect">
            <a:avLst/>
          </a:prstGeom>
          <a:ln>
            <a:headEnd/>
            <a:tailEnd/>
          </a:ln>
        </p:spPr>
        <p:style>
          <a:lnRef idx="1">
            <a:schemeClr val="dk1"/>
          </a:lnRef>
          <a:fillRef idx="2">
            <a:schemeClr val="dk1"/>
          </a:fillRef>
          <a:effectRef idx="1">
            <a:schemeClr val="dk1"/>
          </a:effectRef>
          <a:fontRef idx="minor">
            <a:schemeClr val="dk1"/>
          </a:fontRef>
        </p:style>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769" y="0"/>
            <a:ext cx="87923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Output</a:t>
            </a:r>
          </a:p>
        </p:txBody>
      </p:sp>
      <p:sp>
        <p:nvSpPr>
          <p:cNvPr id="4" name="TextBox 3"/>
          <p:cNvSpPr txBox="1"/>
          <p:nvPr/>
        </p:nvSpPr>
        <p:spPr>
          <a:xfrm>
            <a:off x="0" y="2843748"/>
            <a:ext cx="9144000" cy="378565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b="1" dirty="0">
                <a:solidFill>
                  <a:srgbClr val="FF0000"/>
                </a:solidFill>
              </a:rPr>
              <a:t>Variance:</a:t>
            </a:r>
            <a:endParaRPr lang="en-AU" sz="2400" dirty="0"/>
          </a:p>
          <a:p>
            <a:pPr lvl="1"/>
            <a:r>
              <a:rPr lang="en-AU" sz="2400" dirty="0"/>
              <a:t>Previous intercept variance for null model = 10.64</a:t>
            </a:r>
          </a:p>
          <a:p>
            <a:pPr lvl="1"/>
            <a:r>
              <a:rPr lang="en-AU" sz="2400" dirty="0"/>
              <a:t>Intercept variance for current model = 2.40</a:t>
            </a:r>
          </a:p>
          <a:p>
            <a:pPr lvl="1"/>
            <a:r>
              <a:rPr lang="en-AU" sz="2400" dirty="0"/>
              <a:t>Reduction from null model = (10.64-2.40)/10.64  = 77%</a:t>
            </a:r>
          </a:p>
          <a:p>
            <a:r>
              <a:rPr lang="en-AU" sz="2400" dirty="0"/>
              <a:t>So the predictors account for 77% of </a:t>
            </a:r>
            <a:r>
              <a:rPr lang="en-AU" sz="2400" dirty="0">
                <a:solidFill>
                  <a:srgbClr val="FF0000"/>
                </a:solidFill>
              </a:rPr>
              <a:t>level 2 variance (between groups)</a:t>
            </a:r>
          </a:p>
          <a:p>
            <a:pPr lvl="1"/>
            <a:r>
              <a:rPr lang="en-AU" sz="2400" dirty="0"/>
              <a:t>Residual (level 1) variance in null model = 66.55</a:t>
            </a:r>
          </a:p>
          <a:p>
            <a:pPr lvl="1"/>
            <a:r>
              <a:rPr lang="en-AU" sz="2400" dirty="0"/>
              <a:t>Residual variance here = 62.63</a:t>
            </a:r>
          </a:p>
          <a:p>
            <a:pPr lvl="1"/>
            <a:r>
              <a:rPr lang="en-AU" sz="2400"/>
              <a:t>Reduction from </a:t>
            </a:r>
            <a:r>
              <a:rPr lang="en-AU" sz="2400" dirty="0"/>
              <a:t>null model = (66.55-62.63)/66.55 = 6%</a:t>
            </a:r>
          </a:p>
          <a:p>
            <a:r>
              <a:rPr lang="en-AU" sz="2400" dirty="0"/>
              <a:t>So, student SES accounts for 6% of </a:t>
            </a:r>
            <a:r>
              <a:rPr lang="en-AU" sz="2400" dirty="0">
                <a:solidFill>
                  <a:srgbClr val="FF0000"/>
                </a:solidFill>
              </a:rPr>
              <a:t>level 1 variance</a:t>
            </a:r>
            <a:r>
              <a:rPr lang="en-AU" sz="2400" dirty="0"/>
              <a:t> in individual math performance.</a:t>
            </a:r>
          </a:p>
        </p:txBody>
      </p:sp>
      <p:pic>
        <p:nvPicPr>
          <p:cNvPr id="7170" name="Picture 2"/>
          <p:cNvPicPr>
            <a:picLocks noChangeAspect="1" noChangeArrowheads="1"/>
          </p:cNvPicPr>
          <p:nvPr/>
        </p:nvPicPr>
        <p:blipFill>
          <a:blip r:embed="rId2" cstate="print"/>
          <a:srcRect/>
          <a:stretch>
            <a:fillRect/>
          </a:stretch>
        </p:blipFill>
        <p:spPr bwMode="auto">
          <a:xfrm>
            <a:off x="533400" y="914400"/>
            <a:ext cx="7943472" cy="1718430"/>
          </a:xfrm>
          <a:prstGeom prst="rect">
            <a:avLst/>
          </a:prstGeom>
          <a:ln>
            <a:headEnd/>
            <a:tailEnd/>
          </a:ln>
        </p:spPr>
        <p:style>
          <a:lnRef idx="1">
            <a:schemeClr val="dk1"/>
          </a:lnRef>
          <a:fillRef idx="2">
            <a:schemeClr val="dk1"/>
          </a:fillRef>
          <a:effectRef idx="1">
            <a:schemeClr val="dk1"/>
          </a:effectRef>
          <a:fontRef idx="minor">
            <a:schemeClr val="dk1"/>
          </a:fontRef>
        </p:style>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769" y="0"/>
            <a:ext cx="87923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sz="4400" dirty="0"/>
              <a:t>Random slope models</a:t>
            </a:r>
            <a:br>
              <a:rPr lang="en-AU" dirty="0"/>
            </a:br>
            <a:br>
              <a:rPr lang="en-AU" dirty="0"/>
            </a:br>
            <a:endParaRPr lang="en-AU" dirty="0"/>
          </a:p>
        </p:txBody>
      </p:sp>
      <p:sp>
        <p:nvSpPr>
          <p:cNvPr id="5" name="Text Placeholder 4"/>
          <p:cNvSpPr>
            <a:spLocks noGrp="1"/>
          </p:cNvSpPr>
          <p:nvPr>
            <p:ph type="body" idx="1"/>
          </p:nvPr>
        </p:nvSpPr>
        <p:spPr/>
        <p:txBody>
          <a:bodyPr/>
          <a:lstStyle/>
          <a:p>
            <a:r>
              <a:rPr lang="en-AU" dirty="0"/>
              <a:t>Section 2: Lecture 10</a:t>
            </a:r>
          </a:p>
        </p:txBody>
      </p:sp>
      <p:sp>
        <p:nvSpPr>
          <p:cNvPr id="2" name="TextBox 1"/>
          <p:cNvSpPr txBox="1"/>
          <p:nvPr/>
        </p:nvSpPr>
        <p:spPr>
          <a:xfrm>
            <a:off x="685800" y="4038600"/>
            <a:ext cx="4800600" cy="2677656"/>
          </a:xfrm>
          <a:prstGeom prst="rect">
            <a:avLst/>
          </a:prstGeom>
          <a:solidFill>
            <a:schemeClr val="tx2">
              <a:lumMod val="20000"/>
              <a:lumOff val="80000"/>
            </a:schemeClr>
          </a:solidFill>
        </p:spPr>
        <p:txBody>
          <a:bodyPr wrap="square" rtlCol="0">
            <a:spAutoFit/>
          </a:bodyPr>
          <a:lstStyle/>
          <a:p>
            <a:pPr marL="342900" indent="-342900">
              <a:buFont typeface="Wingdings" pitchFamily="2" charset="2"/>
              <a:buChar char="q"/>
            </a:pPr>
            <a:r>
              <a:rPr lang="en-AU" sz="2400" dirty="0">
                <a:solidFill>
                  <a:srgbClr val="002060"/>
                </a:solidFill>
              </a:rPr>
              <a:t>Basic ideas</a:t>
            </a:r>
          </a:p>
          <a:p>
            <a:pPr marL="342900" indent="-342900">
              <a:buFont typeface="Wingdings" pitchFamily="2" charset="2"/>
              <a:buChar char="q"/>
            </a:pPr>
            <a:endParaRPr lang="en-AU" sz="2400" dirty="0">
              <a:solidFill>
                <a:srgbClr val="002060"/>
              </a:solidFill>
            </a:endParaRPr>
          </a:p>
          <a:p>
            <a:pPr marL="342900" indent="-342900">
              <a:buFont typeface="Wingdings" pitchFamily="2" charset="2"/>
              <a:buChar char="q"/>
            </a:pPr>
            <a:r>
              <a:rPr lang="en-AU" sz="2400" dirty="0">
                <a:solidFill>
                  <a:srgbClr val="002060"/>
                </a:solidFill>
              </a:rPr>
              <a:t>SPSS output</a:t>
            </a:r>
          </a:p>
          <a:p>
            <a:pPr marL="342900" indent="-342900">
              <a:buFont typeface="Wingdings" pitchFamily="2" charset="2"/>
              <a:buChar char="q"/>
            </a:pPr>
            <a:endParaRPr lang="en-AU" sz="2400" dirty="0">
              <a:solidFill>
                <a:srgbClr val="002060"/>
              </a:solidFill>
            </a:endParaRPr>
          </a:p>
          <a:p>
            <a:pPr marL="342900" indent="-342900">
              <a:buFont typeface="Wingdings" pitchFamily="2" charset="2"/>
              <a:buChar char="q"/>
            </a:pPr>
            <a:r>
              <a:rPr lang="en-AU" sz="2400" dirty="0">
                <a:solidFill>
                  <a:srgbClr val="002060"/>
                </a:solidFill>
              </a:rPr>
              <a:t>Predicting slopes</a:t>
            </a:r>
          </a:p>
          <a:p>
            <a:pPr marL="342900" indent="-342900">
              <a:buFont typeface="Wingdings" pitchFamily="2" charset="2"/>
              <a:buChar char="q"/>
            </a:pPr>
            <a:endParaRPr lang="en-AU" sz="2400" dirty="0">
              <a:solidFill>
                <a:srgbClr val="002060"/>
              </a:solidFill>
            </a:endParaRPr>
          </a:p>
          <a:p>
            <a:pPr marL="342900" indent="-342900">
              <a:buFont typeface="Wingdings" pitchFamily="2" charset="2"/>
              <a:buChar char="q"/>
            </a:pPr>
            <a:r>
              <a:rPr lang="en-AU" sz="2400" dirty="0">
                <a:solidFill>
                  <a:srgbClr val="002060"/>
                </a:solidFill>
              </a:rPr>
              <a:t>More SPSS output</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381000"/>
            <a:ext cx="152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4038599"/>
            <a:ext cx="76200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8401" y="4696924"/>
            <a:ext cx="609599" cy="633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64804" y="6019799"/>
            <a:ext cx="640995" cy="666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95466" y="5330908"/>
            <a:ext cx="648334" cy="637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57089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Regression models for each class</a:t>
            </a:r>
          </a:p>
        </p:txBody>
      </p:sp>
      <p:pic>
        <p:nvPicPr>
          <p:cNvPr id="2050" name="Picture 2"/>
          <p:cNvPicPr>
            <a:picLocks noChangeAspect="1" noChangeArrowheads="1"/>
          </p:cNvPicPr>
          <p:nvPr/>
        </p:nvPicPr>
        <p:blipFill>
          <a:blip r:embed="rId2" cstate="print"/>
          <a:srcRect/>
          <a:stretch>
            <a:fillRect/>
          </a:stretch>
        </p:blipFill>
        <p:spPr bwMode="auto">
          <a:xfrm>
            <a:off x="2438400" y="1371600"/>
            <a:ext cx="5991225" cy="4800600"/>
          </a:xfrm>
          <a:prstGeom prst="rect">
            <a:avLst/>
          </a:prstGeom>
          <a:noFill/>
          <a:ln w="9525">
            <a:noFill/>
            <a:miter lim="800000"/>
            <a:headEnd/>
            <a:tailEnd/>
          </a:ln>
          <a:effectLst/>
        </p:spPr>
      </p:pic>
      <p:sp>
        <p:nvSpPr>
          <p:cNvPr id="5" name="TextBox 4"/>
          <p:cNvSpPr txBox="1"/>
          <p:nvPr/>
        </p:nvSpPr>
        <p:spPr>
          <a:xfrm>
            <a:off x="1600200" y="6172200"/>
            <a:ext cx="5857629" cy="461665"/>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AU" sz="2400" dirty="0"/>
              <a:t>Different linear models for 6 different schools</a:t>
            </a:r>
          </a:p>
        </p:txBody>
      </p:sp>
      <p:sp>
        <p:nvSpPr>
          <p:cNvPr id="6" name="Left Brace 5"/>
          <p:cNvSpPr/>
          <p:nvPr/>
        </p:nvSpPr>
        <p:spPr>
          <a:xfrm>
            <a:off x="1828800" y="2971800"/>
            <a:ext cx="990600" cy="2133600"/>
          </a:xfrm>
          <a:prstGeom prst="leftBrace">
            <a:avLst>
              <a:gd name="adj1" fmla="val 8333"/>
              <a:gd name="adj2" fmla="val 49551"/>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 name="TextBox 6"/>
          <p:cNvSpPr txBox="1"/>
          <p:nvPr/>
        </p:nvSpPr>
        <p:spPr>
          <a:xfrm>
            <a:off x="1" y="3048000"/>
            <a:ext cx="2057400"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dirty="0">
                <a:solidFill>
                  <a:srgbClr val="FF0000"/>
                </a:solidFill>
              </a:rPr>
              <a:t>Different intercepts</a:t>
            </a:r>
            <a:r>
              <a:rPr lang="en-AU" dirty="0"/>
              <a:t>:</a:t>
            </a:r>
          </a:p>
          <a:p>
            <a:r>
              <a:rPr lang="en-AU" dirty="0"/>
              <a:t>Multilevel models assume that these intercepts are normally distributed around a mean value</a:t>
            </a:r>
          </a:p>
        </p:txBody>
      </p:sp>
      <p:sp>
        <p:nvSpPr>
          <p:cNvPr id="8" name="TextBox 7"/>
          <p:cNvSpPr txBox="1"/>
          <p:nvPr/>
        </p:nvSpPr>
        <p:spPr>
          <a:xfrm>
            <a:off x="3505200" y="2209800"/>
            <a:ext cx="16764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dirty="0"/>
              <a:t>Different slopes</a:t>
            </a:r>
          </a:p>
        </p:txBody>
      </p:sp>
      <p:sp>
        <p:nvSpPr>
          <p:cNvPr id="9" name="TextBox 8"/>
          <p:cNvSpPr txBox="1"/>
          <p:nvPr/>
        </p:nvSpPr>
        <p:spPr>
          <a:xfrm>
            <a:off x="6629400" y="3886200"/>
            <a:ext cx="2057400"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dirty="0">
                <a:solidFill>
                  <a:srgbClr val="FF0000"/>
                </a:solidFill>
              </a:rPr>
              <a:t>Different slopes</a:t>
            </a:r>
            <a:r>
              <a:rPr lang="en-AU" dirty="0"/>
              <a:t>:</a:t>
            </a:r>
          </a:p>
          <a:p>
            <a:r>
              <a:rPr lang="en-AU" dirty="0"/>
              <a:t>We can also fit MLMs that assume the slopes are normally distributed around a mean value</a:t>
            </a:r>
          </a:p>
        </p:txBody>
      </p:sp>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3400" y="111918"/>
            <a:ext cx="76200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AU" dirty="0"/>
            </a:br>
            <a:r>
              <a:rPr lang="en-AU" dirty="0"/>
              <a:t>Random slope model</a:t>
            </a:r>
            <a:br>
              <a:rPr lang="en-AU" dirty="0"/>
            </a:br>
            <a:endParaRPr lang="en-AU" dirty="0"/>
          </a:p>
        </p:txBody>
      </p:sp>
      <p:sp>
        <p:nvSpPr>
          <p:cNvPr id="6" name="TextBox 5"/>
          <p:cNvSpPr txBox="1"/>
          <p:nvPr/>
        </p:nvSpPr>
        <p:spPr>
          <a:xfrm>
            <a:off x="1524000" y="914400"/>
            <a:ext cx="6110391" cy="2677656"/>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AU" sz="2800" dirty="0"/>
              <a:t>Level 1 equation:  </a:t>
            </a:r>
            <a:r>
              <a:rPr lang="en-AU" sz="2800" i="1" dirty="0" err="1"/>
              <a:t>Y</a:t>
            </a:r>
            <a:r>
              <a:rPr lang="en-AU" sz="2800" i="1" baseline="-25000" dirty="0" err="1"/>
              <a:t>ij</a:t>
            </a:r>
            <a:r>
              <a:rPr lang="en-AU" sz="2800" dirty="0"/>
              <a:t> =  </a:t>
            </a:r>
            <a:r>
              <a:rPr lang="el-GR" sz="2800" dirty="0"/>
              <a:t>β</a:t>
            </a:r>
            <a:r>
              <a:rPr lang="en-AU" sz="2800" baseline="-25000" dirty="0"/>
              <a:t>0j</a:t>
            </a:r>
            <a:r>
              <a:rPr lang="en-AU" sz="2800" dirty="0"/>
              <a:t> + </a:t>
            </a:r>
            <a:r>
              <a:rPr lang="el-GR" sz="2800" dirty="0"/>
              <a:t>β</a:t>
            </a:r>
            <a:r>
              <a:rPr lang="en-AU" sz="2800" baseline="-25000" dirty="0"/>
              <a:t>1j</a:t>
            </a:r>
            <a:r>
              <a:rPr lang="en-AU" sz="2800" dirty="0"/>
              <a:t> </a:t>
            </a:r>
            <a:r>
              <a:rPr lang="en-AU" sz="2800" i="1" dirty="0"/>
              <a:t>x</a:t>
            </a:r>
            <a:r>
              <a:rPr lang="en-AU" sz="2800" i="1" baseline="-25000" dirty="0"/>
              <a:t> </a:t>
            </a:r>
            <a:r>
              <a:rPr lang="en-AU" sz="2800" i="1" baseline="-25000" dirty="0" err="1"/>
              <a:t>ij</a:t>
            </a:r>
            <a:r>
              <a:rPr lang="en-AU" sz="2800" dirty="0"/>
              <a:t> + </a:t>
            </a:r>
            <a:r>
              <a:rPr lang="en-AU" sz="2800" i="1" dirty="0" err="1"/>
              <a:t>ε</a:t>
            </a:r>
            <a:r>
              <a:rPr lang="en-AU" sz="2800" i="1" baseline="-25000" dirty="0" err="1"/>
              <a:t>ij</a:t>
            </a:r>
            <a:r>
              <a:rPr lang="en-AU" sz="2800" dirty="0"/>
              <a:t> </a:t>
            </a:r>
          </a:p>
          <a:p>
            <a:r>
              <a:rPr lang="en-AU" sz="2800" dirty="0"/>
              <a:t>Level 2 equations:   </a:t>
            </a:r>
            <a:r>
              <a:rPr lang="el-GR" sz="2800" dirty="0"/>
              <a:t>β</a:t>
            </a:r>
            <a:r>
              <a:rPr lang="en-AU" sz="2800" baseline="-25000" dirty="0"/>
              <a:t>0j</a:t>
            </a:r>
            <a:r>
              <a:rPr lang="en-AU" sz="2800" dirty="0"/>
              <a:t> = </a:t>
            </a:r>
            <a:r>
              <a:rPr lang="el-GR" sz="2800" dirty="0"/>
              <a:t>γ</a:t>
            </a:r>
            <a:r>
              <a:rPr lang="en-AU" sz="2800" baseline="-25000" dirty="0"/>
              <a:t>00</a:t>
            </a:r>
            <a:r>
              <a:rPr lang="en-AU" sz="2800" dirty="0"/>
              <a:t> + </a:t>
            </a:r>
            <a:r>
              <a:rPr lang="el-GR" sz="2800" dirty="0"/>
              <a:t>γ</a:t>
            </a:r>
            <a:r>
              <a:rPr lang="en-AU" sz="2800" baseline="-25000" dirty="0"/>
              <a:t>01</a:t>
            </a:r>
            <a:r>
              <a:rPr lang="en-AU" sz="2800" i="1" dirty="0"/>
              <a:t> z</a:t>
            </a:r>
            <a:r>
              <a:rPr lang="en-AU" sz="2800" i="1" baseline="-25000" dirty="0"/>
              <a:t> j</a:t>
            </a:r>
            <a:r>
              <a:rPr lang="en-AU" sz="2800" dirty="0"/>
              <a:t>  + u</a:t>
            </a:r>
            <a:r>
              <a:rPr lang="en-AU" sz="2800" baseline="-25000" dirty="0"/>
              <a:t>0j </a:t>
            </a:r>
          </a:p>
          <a:p>
            <a:r>
              <a:rPr lang="en-AU" sz="2800" dirty="0"/>
              <a:t>			 </a:t>
            </a:r>
            <a:r>
              <a:rPr lang="el-GR" sz="2800" dirty="0"/>
              <a:t> β</a:t>
            </a:r>
            <a:r>
              <a:rPr lang="en-AU" sz="2800" baseline="-25000" dirty="0"/>
              <a:t>1j </a:t>
            </a:r>
            <a:r>
              <a:rPr lang="en-AU" sz="2800" dirty="0"/>
              <a:t>= </a:t>
            </a:r>
            <a:r>
              <a:rPr lang="el-GR" sz="2800" dirty="0"/>
              <a:t>γ</a:t>
            </a:r>
            <a:r>
              <a:rPr lang="en-AU" sz="2800" baseline="-25000" dirty="0"/>
              <a:t>10</a:t>
            </a:r>
            <a:r>
              <a:rPr lang="en-AU" sz="2800" dirty="0"/>
              <a:t> </a:t>
            </a:r>
            <a:r>
              <a:rPr lang="en-AU" sz="2800" dirty="0">
                <a:solidFill>
                  <a:schemeClr val="tx1"/>
                </a:solidFill>
              </a:rPr>
              <a:t>+ u</a:t>
            </a:r>
            <a:r>
              <a:rPr lang="en-AU" sz="2800" baseline="-25000" dirty="0">
                <a:solidFill>
                  <a:schemeClr val="tx1"/>
                </a:solidFill>
              </a:rPr>
              <a:t>1j </a:t>
            </a:r>
            <a:endParaRPr lang="en-AU" sz="2800" dirty="0">
              <a:solidFill>
                <a:schemeClr val="tx1"/>
              </a:solidFill>
            </a:endParaRPr>
          </a:p>
          <a:p>
            <a:r>
              <a:rPr lang="en-AU" sz="2800" dirty="0"/>
              <a:t>so that  </a:t>
            </a:r>
          </a:p>
          <a:p>
            <a:r>
              <a:rPr lang="en-AU" sz="2800" i="1" dirty="0" err="1"/>
              <a:t>Y</a:t>
            </a:r>
            <a:r>
              <a:rPr lang="en-AU" sz="2800" i="1" baseline="-25000" dirty="0" err="1"/>
              <a:t>ij</a:t>
            </a:r>
            <a:r>
              <a:rPr lang="en-AU" sz="2800" dirty="0"/>
              <a:t> = (</a:t>
            </a:r>
            <a:r>
              <a:rPr lang="el-GR" sz="2800" dirty="0"/>
              <a:t>γ</a:t>
            </a:r>
            <a:r>
              <a:rPr lang="en-AU" sz="2800" baseline="-25000" dirty="0"/>
              <a:t>00</a:t>
            </a:r>
            <a:r>
              <a:rPr lang="en-AU" sz="2800" dirty="0"/>
              <a:t> + </a:t>
            </a:r>
            <a:r>
              <a:rPr lang="el-GR" sz="2800" dirty="0"/>
              <a:t>γ</a:t>
            </a:r>
            <a:r>
              <a:rPr lang="en-AU" sz="2800" baseline="-25000" dirty="0"/>
              <a:t>01</a:t>
            </a:r>
            <a:r>
              <a:rPr lang="en-AU" sz="2800" i="1" dirty="0"/>
              <a:t> z</a:t>
            </a:r>
            <a:r>
              <a:rPr lang="en-AU" sz="2800" i="1" baseline="-25000" dirty="0"/>
              <a:t> j</a:t>
            </a:r>
            <a:r>
              <a:rPr lang="en-AU" sz="2800" dirty="0"/>
              <a:t>  + u</a:t>
            </a:r>
            <a:r>
              <a:rPr lang="en-AU" sz="2800" baseline="-25000" dirty="0"/>
              <a:t>0j </a:t>
            </a:r>
            <a:r>
              <a:rPr lang="en-AU" sz="2800" dirty="0"/>
              <a:t>)+ (</a:t>
            </a:r>
            <a:r>
              <a:rPr lang="el-GR" sz="2800" dirty="0"/>
              <a:t>γ</a:t>
            </a:r>
            <a:r>
              <a:rPr lang="en-AU" sz="2800" baseline="-25000" dirty="0"/>
              <a:t>10</a:t>
            </a:r>
            <a:r>
              <a:rPr lang="en-AU" sz="2800" dirty="0"/>
              <a:t> + u</a:t>
            </a:r>
            <a:r>
              <a:rPr lang="en-AU" sz="2800" baseline="-25000" dirty="0"/>
              <a:t>1j </a:t>
            </a:r>
            <a:r>
              <a:rPr lang="en-AU" sz="2800" dirty="0"/>
              <a:t>)</a:t>
            </a:r>
            <a:r>
              <a:rPr lang="en-AU" sz="2800" i="1" dirty="0"/>
              <a:t>x</a:t>
            </a:r>
            <a:r>
              <a:rPr lang="en-AU" sz="2800" i="1" baseline="-25000" dirty="0"/>
              <a:t> </a:t>
            </a:r>
            <a:r>
              <a:rPr lang="en-AU" sz="2800" i="1" baseline="-25000" dirty="0" err="1"/>
              <a:t>ij</a:t>
            </a:r>
            <a:r>
              <a:rPr lang="en-AU" sz="2800" dirty="0"/>
              <a:t> + </a:t>
            </a:r>
            <a:r>
              <a:rPr lang="en-AU" sz="2800" i="1" dirty="0" err="1"/>
              <a:t>ε</a:t>
            </a:r>
            <a:r>
              <a:rPr lang="en-AU" sz="2800" i="1" baseline="-25000" dirty="0" err="1"/>
              <a:t>ij</a:t>
            </a:r>
            <a:endParaRPr lang="en-AU" sz="2800" i="1" dirty="0"/>
          </a:p>
          <a:p>
            <a:r>
              <a:rPr lang="en-AU" sz="2800" i="1" dirty="0" err="1"/>
              <a:t>Y</a:t>
            </a:r>
            <a:r>
              <a:rPr lang="en-AU" sz="2800" i="1" baseline="-25000" dirty="0" err="1"/>
              <a:t>ij</a:t>
            </a:r>
            <a:r>
              <a:rPr lang="en-AU" sz="2800" dirty="0"/>
              <a:t> = </a:t>
            </a:r>
            <a:r>
              <a:rPr lang="el-GR" sz="2800" dirty="0"/>
              <a:t>γ</a:t>
            </a:r>
            <a:r>
              <a:rPr lang="en-AU" sz="2800" baseline="-25000" dirty="0"/>
              <a:t>00</a:t>
            </a:r>
            <a:r>
              <a:rPr lang="en-AU" sz="2800" dirty="0"/>
              <a:t> + </a:t>
            </a:r>
            <a:r>
              <a:rPr lang="el-GR" sz="2800" dirty="0"/>
              <a:t>γ</a:t>
            </a:r>
            <a:r>
              <a:rPr lang="en-AU" sz="2800" baseline="-25000" dirty="0"/>
              <a:t>10</a:t>
            </a:r>
            <a:r>
              <a:rPr lang="en-AU" sz="2800" dirty="0"/>
              <a:t> </a:t>
            </a:r>
            <a:r>
              <a:rPr lang="en-AU" sz="2800" i="1" dirty="0"/>
              <a:t>x</a:t>
            </a:r>
            <a:r>
              <a:rPr lang="en-AU" sz="2800" i="1" baseline="-25000" dirty="0"/>
              <a:t> </a:t>
            </a:r>
            <a:r>
              <a:rPr lang="en-AU" sz="2800" i="1" baseline="-25000" dirty="0" err="1"/>
              <a:t>ij</a:t>
            </a:r>
            <a:r>
              <a:rPr lang="en-AU" sz="2800" dirty="0"/>
              <a:t> + </a:t>
            </a:r>
            <a:r>
              <a:rPr lang="el-GR" sz="2800" dirty="0"/>
              <a:t>γ</a:t>
            </a:r>
            <a:r>
              <a:rPr lang="en-AU" sz="2800" baseline="-25000" dirty="0"/>
              <a:t>01</a:t>
            </a:r>
            <a:r>
              <a:rPr lang="en-AU" sz="2800" i="1" dirty="0"/>
              <a:t> z</a:t>
            </a:r>
            <a:r>
              <a:rPr lang="en-AU" sz="2800" i="1" baseline="-25000" dirty="0"/>
              <a:t> j</a:t>
            </a:r>
            <a:r>
              <a:rPr lang="en-AU" sz="2800" dirty="0"/>
              <a:t> + u</a:t>
            </a:r>
            <a:r>
              <a:rPr lang="en-AU" sz="2800" baseline="-25000" dirty="0"/>
              <a:t>0j </a:t>
            </a:r>
            <a:r>
              <a:rPr lang="en-AU" sz="2800" dirty="0">
                <a:solidFill>
                  <a:schemeClr val="tx1"/>
                </a:solidFill>
              </a:rPr>
              <a:t>+ u</a:t>
            </a:r>
            <a:r>
              <a:rPr lang="en-AU" sz="2800" baseline="-25000" dirty="0">
                <a:solidFill>
                  <a:schemeClr val="tx1"/>
                </a:solidFill>
              </a:rPr>
              <a:t>1j </a:t>
            </a:r>
            <a:r>
              <a:rPr lang="en-AU" sz="2800" i="1" dirty="0">
                <a:solidFill>
                  <a:schemeClr val="tx1"/>
                </a:solidFill>
              </a:rPr>
              <a:t>x</a:t>
            </a:r>
            <a:r>
              <a:rPr lang="en-AU" sz="2800" i="1" baseline="-25000" dirty="0">
                <a:solidFill>
                  <a:schemeClr val="tx1"/>
                </a:solidFill>
              </a:rPr>
              <a:t> </a:t>
            </a:r>
            <a:r>
              <a:rPr lang="en-AU" sz="2800" i="1" baseline="-25000" dirty="0" err="1">
                <a:solidFill>
                  <a:schemeClr val="tx1"/>
                </a:solidFill>
              </a:rPr>
              <a:t>ij</a:t>
            </a:r>
            <a:r>
              <a:rPr lang="en-AU" sz="2800" dirty="0">
                <a:solidFill>
                  <a:schemeClr val="tx1"/>
                </a:solidFill>
              </a:rPr>
              <a:t> </a:t>
            </a:r>
            <a:r>
              <a:rPr lang="en-AU" sz="2800" dirty="0"/>
              <a:t>+ </a:t>
            </a:r>
            <a:r>
              <a:rPr lang="en-AU" sz="2800" i="1" dirty="0" err="1"/>
              <a:t>ε</a:t>
            </a:r>
            <a:r>
              <a:rPr lang="en-AU" sz="2800" i="1" baseline="-25000" dirty="0" err="1"/>
              <a:t>ij</a:t>
            </a:r>
            <a:endParaRPr lang="en-AU" dirty="0"/>
          </a:p>
        </p:txBody>
      </p:sp>
      <p:sp>
        <p:nvSpPr>
          <p:cNvPr id="11" name="TextBox 10"/>
          <p:cNvSpPr txBox="1"/>
          <p:nvPr/>
        </p:nvSpPr>
        <p:spPr>
          <a:xfrm>
            <a:off x="0" y="3749457"/>
            <a:ext cx="9144000" cy="310854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AU" sz="2400" b="1" dirty="0">
                <a:solidFill>
                  <a:schemeClr val="tx2"/>
                </a:solidFill>
              </a:rPr>
              <a:t>Level 1 equation:  </a:t>
            </a:r>
          </a:p>
          <a:p>
            <a:r>
              <a:rPr lang="en-AU" sz="2400" i="1" dirty="0" err="1"/>
              <a:t>math</a:t>
            </a:r>
            <a:r>
              <a:rPr lang="en-AU" sz="2400" i="1" baseline="-25000" dirty="0" err="1"/>
              <a:t>ij</a:t>
            </a:r>
            <a:r>
              <a:rPr lang="en-AU" sz="2400" dirty="0"/>
              <a:t> =  </a:t>
            </a:r>
            <a:r>
              <a:rPr lang="el-GR" sz="2400" dirty="0"/>
              <a:t>β</a:t>
            </a:r>
            <a:r>
              <a:rPr lang="en-AU" sz="2400" baseline="-25000" dirty="0"/>
              <a:t>0j</a:t>
            </a:r>
            <a:r>
              <a:rPr lang="en-AU" sz="2400" dirty="0"/>
              <a:t> + </a:t>
            </a:r>
            <a:r>
              <a:rPr lang="el-GR" sz="2400" dirty="0"/>
              <a:t>β</a:t>
            </a:r>
            <a:r>
              <a:rPr lang="en-AU" sz="2400" baseline="-25000" dirty="0"/>
              <a:t>1j</a:t>
            </a:r>
            <a:r>
              <a:rPr lang="en-AU" sz="2400" dirty="0"/>
              <a:t> </a:t>
            </a:r>
            <a:r>
              <a:rPr lang="en-AU" sz="2400" i="1" dirty="0" err="1"/>
              <a:t>ses</a:t>
            </a:r>
            <a:r>
              <a:rPr lang="en-AU" sz="2400" i="1" baseline="-25000" dirty="0"/>
              <a:t> </a:t>
            </a:r>
            <a:r>
              <a:rPr lang="en-AU" sz="2400" i="1" baseline="-25000" dirty="0" err="1"/>
              <a:t>ij</a:t>
            </a:r>
            <a:r>
              <a:rPr lang="en-AU" sz="2400" dirty="0"/>
              <a:t> + </a:t>
            </a:r>
            <a:r>
              <a:rPr lang="en-AU" sz="2400" i="1" dirty="0" err="1"/>
              <a:t>ε</a:t>
            </a:r>
            <a:r>
              <a:rPr lang="en-AU" sz="2400" i="1" baseline="-25000" dirty="0" err="1"/>
              <a:t>ij</a:t>
            </a:r>
            <a:r>
              <a:rPr lang="en-AU" sz="2400" dirty="0"/>
              <a:t> </a:t>
            </a:r>
          </a:p>
          <a:p>
            <a:r>
              <a:rPr lang="en-AU" sz="2400" b="1" dirty="0">
                <a:solidFill>
                  <a:schemeClr val="tx2"/>
                </a:solidFill>
              </a:rPr>
              <a:t>Level 2 equations:   </a:t>
            </a:r>
          </a:p>
          <a:p>
            <a:r>
              <a:rPr lang="el-GR" sz="2400" dirty="0"/>
              <a:t>β</a:t>
            </a:r>
            <a:r>
              <a:rPr lang="en-AU" sz="2400" baseline="-25000" dirty="0"/>
              <a:t>0j</a:t>
            </a:r>
            <a:r>
              <a:rPr lang="en-AU" sz="2400" dirty="0"/>
              <a:t> = </a:t>
            </a:r>
            <a:r>
              <a:rPr lang="el-GR" sz="2400" dirty="0"/>
              <a:t>γ</a:t>
            </a:r>
            <a:r>
              <a:rPr lang="en-AU" sz="2400" baseline="-25000" dirty="0"/>
              <a:t>00</a:t>
            </a:r>
            <a:r>
              <a:rPr lang="en-AU" sz="2400" dirty="0"/>
              <a:t> + </a:t>
            </a:r>
            <a:r>
              <a:rPr lang="el-GR" sz="2400" dirty="0"/>
              <a:t>γ</a:t>
            </a:r>
            <a:r>
              <a:rPr lang="en-AU" sz="2400" baseline="-25000" dirty="0"/>
              <a:t>01</a:t>
            </a:r>
            <a:r>
              <a:rPr lang="en-AU" sz="2400" i="1" dirty="0"/>
              <a:t> </a:t>
            </a:r>
            <a:r>
              <a:rPr lang="en-AU" sz="2400" i="1" dirty="0" err="1"/>
              <a:t>ses_mean</a:t>
            </a:r>
            <a:r>
              <a:rPr lang="en-AU" sz="2400" i="1" baseline="-25000" dirty="0"/>
              <a:t> j</a:t>
            </a:r>
            <a:r>
              <a:rPr lang="en-AU" sz="2400" dirty="0"/>
              <a:t>  + </a:t>
            </a:r>
            <a:r>
              <a:rPr lang="el-GR" sz="2400" dirty="0"/>
              <a:t>γ</a:t>
            </a:r>
            <a:r>
              <a:rPr lang="en-AU" sz="2400" baseline="-25000" dirty="0"/>
              <a:t>02</a:t>
            </a:r>
            <a:r>
              <a:rPr lang="en-AU" sz="2400" i="1" dirty="0"/>
              <a:t> per4yrc</a:t>
            </a:r>
            <a:r>
              <a:rPr lang="en-AU" sz="2400" i="1" baseline="-25000" dirty="0"/>
              <a:t>j</a:t>
            </a:r>
            <a:r>
              <a:rPr lang="en-AU" sz="2400" dirty="0"/>
              <a:t> + </a:t>
            </a:r>
            <a:r>
              <a:rPr lang="el-GR" sz="2400" dirty="0"/>
              <a:t>γ</a:t>
            </a:r>
            <a:r>
              <a:rPr lang="en-AU" sz="2400" baseline="-25000" dirty="0"/>
              <a:t>03</a:t>
            </a:r>
            <a:r>
              <a:rPr lang="en-AU" sz="2400" i="1" dirty="0"/>
              <a:t> </a:t>
            </a:r>
            <a:r>
              <a:rPr lang="en-AU" sz="2400" i="1" dirty="0" err="1"/>
              <a:t>public</a:t>
            </a:r>
            <a:r>
              <a:rPr lang="en-AU" sz="2400" i="1" baseline="-25000" dirty="0" err="1"/>
              <a:t>j</a:t>
            </a:r>
            <a:r>
              <a:rPr lang="en-AU" sz="2400" dirty="0"/>
              <a:t> +  u</a:t>
            </a:r>
            <a:r>
              <a:rPr lang="en-AU" sz="2400" baseline="-25000" dirty="0"/>
              <a:t>0j </a:t>
            </a:r>
          </a:p>
          <a:p>
            <a:r>
              <a:rPr lang="el-GR" sz="2400" dirty="0"/>
              <a:t>β</a:t>
            </a:r>
            <a:r>
              <a:rPr lang="en-AU" sz="2400" baseline="-25000" dirty="0"/>
              <a:t>1j  </a:t>
            </a:r>
            <a:r>
              <a:rPr lang="en-AU" sz="2400" dirty="0"/>
              <a:t>= </a:t>
            </a:r>
            <a:r>
              <a:rPr lang="el-GR" sz="2400" dirty="0"/>
              <a:t>γ</a:t>
            </a:r>
            <a:r>
              <a:rPr lang="en-AU" sz="2400" baseline="-25000" dirty="0"/>
              <a:t>10</a:t>
            </a:r>
            <a:r>
              <a:rPr lang="en-AU" sz="2400" dirty="0"/>
              <a:t> </a:t>
            </a:r>
            <a:r>
              <a:rPr lang="en-AU" sz="2400" dirty="0">
                <a:solidFill>
                  <a:schemeClr val="tx1"/>
                </a:solidFill>
              </a:rPr>
              <a:t>+ u</a:t>
            </a:r>
            <a:r>
              <a:rPr lang="en-AU" sz="2400" baseline="-25000" dirty="0">
                <a:solidFill>
                  <a:schemeClr val="tx1"/>
                </a:solidFill>
              </a:rPr>
              <a:t>1j </a:t>
            </a:r>
            <a:endParaRPr lang="en-AU" sz="2400" dirty="0"/>
          </a:p>
          <a:p>
            <a:endParaRPr lang="en-AU" sz="2400" dirty="0"/>
          </a:p>
          <a:p>
            <a:r>
              <a:rPr lang="en-AU" sz="2400" dirty="0"/>
              <a:t>So that </a:t>
            </a:r>
          </a:p>
          <a:p>
            <a:r>
              <a:rPr lang="en-AU" sz="2000" i="1" dirty="0" err="1"/>
              <a:t>math</a:t>
            </a:r>
            <a:r>
              <a:rPr lang="en-AU" sz="2000" i="1" baseline="-25000" dirty="0" err="1"/>
              <a:t>ij</a:t>
            </a:r>
            <a:r>
              <a:rPr lang="en-AU" sz="2000" dirty="0"/>
              <a:t> = </a:t>
            </a:r>
            <a:r>
              <a:rPr lang="el-GR" sz="2000" dirty="0"/>
              <a:t>γ</a:t>
            </a:r>
            <a:r>
              <a:rPr lang="en-AU" sz="2000" baseline="-25000" dirty="0"/>
              <a:t>00</a:t>
            </a:r>
            <a:r>
              <a:rPr lang="en-AU" sz="2000" dirty="0"/>
              <a:t> + </a:t>
            </a:r>
            <a:r>
              <a:rPr lang="el-GR" sz="2000" dirty="0"/>
              <a:t>γ</a:t>
            </a:r>
            <a:r>
              <a:rPr lang="en-AU" sz="2000" baseline="-25000" dirty="0"/>
              <a:t>10</a:t>
            </a:r>
            <a:r>
              <a:rPr lang="en-AU" sz="2000" dirty="0"/>
              <a:t> </a:t>
            </a:r>
            <a:r>
              <a:rPr lang="en-AU" sz="2000" i="1" dirty="0" err="1"/>
              <a:t>ses</a:t>
            </a:r>
            <a:r>
              <a:rPr lang="en-AU" sz="2000" i="1" dirty="0"/>
              <a:t> </a:t>
            </a:r>
            <a:r>
              <a:rPr lang="en-AU" sz="2000" i="1" baseline="-25000" dirty="0" err="1"/>
              <a:t>ij</a:t>
            </a:r>
            <a:r>
              <a:rPr lang="en-AU" sz="2000" dirty="0"/>
              <a:t> + </a:t>
            </a:r>
            <a:r>
              <a:rPr lang="el-GR" sz="2000" dirty="0"/>
              <a:t>γ</a:t>
            </a:r>
            <a:r>
              <a:rPr lang="en-AU" sz="2000" baseline="-25000" dirty="0"/>
              <a:t>01</a:t>
            </a:r>
            <a:r>
              <a:rPr lang="en-AU" sz="2000" i="1" dirty="0"/>
              <a:t> </a:t>
            </a:r>
            <a:r>
              <a:rPr lang="en-AU" sz="2000" i="1" dirty="0" err="1"/>
              <a:t>ses_mean</a:t>
            </a:r>
            <a:r>
              <a:rPr lang="en-AU" sz="2000" i="1" baseline="-25000" dirty="0"/>
              <a:t> j</a:t>
            </a:r>
            <a:r>
              <a:rPr lang="en-AU" sz="2000" dirty="0"/>
              <a:t> + </a:t>
            </a:r>
            <a:r>
              <a:rPr lang="el-GR" sz="2000" dirty="0"/>
              <a:t>γ</a:t>
            </a:r>
            <a:r>
              <a:rPr lang="en-AU" sz="2000" baseline="-25000" dirty="0"/>
              <a:t>02</a:t>
            </a:r>
            <a:r>
              <a:rPr lang="en-AU" sz="2000" i="1" dirty="0"/>
              <a:t> per4yrc</a:t>
            </a:r>
            <a:r>
              <a:rPr lang="en-AU" sz="2000" i="1" baseline="-25000" dirty="0"/>
              <a:t>j</a:t>
            </a:r>
            <a:r>
              <a:rPr lang="en-AU" sz="2000" dirty="0"/>
              <a:t> + </a:t>
            </a:r>
            <a:r>
              <a:rPr lang="el-GR" sz="2000" dirty="0"/>
              <a:t>γ</a:t>
            </a:r>
            <a:r>
              <a:rPr lang="en-AU" sz="2000" baseline="-25000" dirty="0"/>
              <a:t>03</a:t>
            </a:r>
            <a:r>
              <a:rPr lang="en-AU" sz="2000" i="1" dirty="0"/>
              <a:t> </a:t>
            </a:r>
            <a:r>
              <a:rPr lang="en-AU" sz="2000" i="1" dirty="0" err="1"/>
              <a:t>public</a:t>
            </a:r>
            <a:r>
              <a:rPr lang="en-AU" sz="2000" i="1" baseline="-25000" dirty="0" err="1"/>
              <a:t>j</a:t>
            </a:r>
            <a:r>
              <a:rPr lang="en-AU" sz="2000" dirty="0"/>
              <a:t> + u</a:t>
            </a:r>
            <a:r>
              <a:rPr lang="en-AU" sz="2000" baseline="-25000" dirty="0"/>
              <a:t>0j </a:t>
            </a:r>
            <a:r>
              <a:rPr lang="en-AU" sz="2800" b="1" dirty="0">
                <a:solidFill>
                  <a:schemeClr val="tx1"/>
                </a:solidFill>
              </a:rPr>
              <a:t>+ u</a:t>
            </a:r>
            <a:r>
              <a:rPr lang="en-AU" sz="2800" b="1" baseline="-25000" dirty="0">
                <a:solidFill>
                  <a:schemeClr val="tx1"/>
                </a:solidFill>
              </a:rPr>
              <a:t>1j</a:t>
            </a:r>
            <a:r>
              <a:rPr lang="en-AU" sz="2800" b="1" dirty="0">
                <a:solidFill>
                  <a:schemeClr val="tx1"/>
                </a:solidFill>
              </a:rPr>
              <a:t> </a:t>
            </a:r>
            <a:r>
              <a:rPr lang="en-AU" sz="2800" b="1" i="1" dirty="0" err="1">
                <a:solidFill>
                  <a:schemeClr val="tx1"/>
                </a:solidFill>
              </a:rPr>
              <a:t>ses</a:t>
            </a:r>
            <a:r>
              <a:rPr lang="en-AU" sz="2800" b="1" i="1" baseline="-25000" dirty="0">
                <a:solidFill>
                  <a:schemeClr val="tx1"/>
                </a:solidFill>
              </a:rPr>
              <a:t> </a:t>
            </a:r>
            <a:r>
              <a:rPr lang="en-AU" sz="2800" b="1" i="1" baseline="-25000" dirty="0" err="1">
                <a:solidFill>
                  <a:schemeClr val="tx1"/>
                </a:solidFill>
              </a:rPr>
              <a:t>ij</a:t>
            </a:r>
            <a:r>
              <a:rPr lang="en-AU" sz="2800" b="1" dirty="0">
                <a:solidFill>
                  <a:schemeClr val="tx1"/>
                </a:solidFill>
              </a:rPr>
              <a:t> </a:t>
            </a:r>
            <a:r>
              <a:rPr lang="en-AU" sz="2000" dirty="0"/>
              <a:t>+ </a:t>
            </a:r>
            <a:r>
              <a:rPr lang="en-AU" sz="2000" i="1" dirty="0" err="1"/>
              <a:t>ε</a:t>
            </a:r>
            <a:r>
              <a:rPr lang="en-AU" sz="2000" i="1" baseline="-25000" dirty="0" err="1"/>
              <a:t>ij</a:t>
            </a:r>
            <a:endParaRPr lang="en-AU" sz="14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3400" y="111918"/>
            <a:ext cx="76200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11" grpId="0" build="allAtOnce"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AU" dirty="0"/>
            </a:br>
            <a:r>
              <a:rPr lang="en-AU" dirty="0"/>
              <a:t>Random slope model</a:t>
            </a:r>
            <a:br>
              <a:rPr lang="en-AU" dirty="0"/>
            </a:br>
            <a:endParaRPr lang="en-AU" dirty="0"/>
          </a:p>
        </p:txBody>
      </p:sp>
      <p:sp>
        <p:nvSpPr>
          <p:cNvPr id="11" name="TextBox 10"/>
          <p:cNvSpPr txBox="1"/>
          <p:nvPr/>
        </p:nvSpPr>
        <p:spPr>
          <a:xfrm>
            <a:off x="0" y="914400"/>
            <a:ext cx="9144000" cy="310854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AU" sz="2400" b="1" dirty="0">
                <a:solidFill>
                  <a:schemeClr val="tx2"/>
                </a:solidFill>
              </a:rPr>
              <a:t>Level 1 equation:  </a:t>
            </a:r>
          </a:p>
          <a:p>
            <a:r>
              <a:rPr lang="en-AU" sz="2400" i="1" dirty="0" err="1"/>
              <a:t>math</a:t>
            </a:r>
            <a:r>
              <a:rPr lang="en-AU" sz="2400" i="1" baseline="-25000" dirty="0" err="1"/>
              <a:t>ij</a:t>
            </a:r>
            <a:r>
              <a:rPr lang="en-AU" sz="2400" dirty="0"/>
              <a:t> =  </a:t>
            </a:r>
            <a:r>
              <a:rPr lang="el-GR" sz="2400" dirty="0"/>
              <a:t>β</a:t>
            </a:r>
            <a:r>
              <a:rPr lang="en-AU" sz="2400" baseline="-25000" dirty="0"/>
              <a:t>0j</a:t>
            </a:r>
            <a:r>
              <a:rPr lang="en-AU" sz="2400" dirty="0"/>
              <a:t> + </a:t>
            </a:r>
            <a:r>
              <a:rPr lang="el-GR" sz="2400" dirty="0"/>
              <a:t>β</a:t>
            </a:r>
            <a:r>
              <a:rPr lang="en-AU" sz="2400" baseline="-25000" dirty="0"/>
              <a:t>1j</a:t>
            </a:r>
            <a:r>
              <a:rPr lang="en-AU" sz="2400" dirty="0"/>
              <a:t> </a:t>
            </a:r>
            <a:r>
              <a:rPr lang="en-AU" sz="2400" i="1" dirty="0" err="1"/>
              <a:t>ses</a:t>
            </a:r>
            <a:r>
              <a:rPr lang="en-AU" sz="2400" i="1" baseline="-25000" dirty="0"/>
              <a:t> </a:t>
            </a:r>
            <a:r>
              <a:rPr lang="en-AU" sz="2400" i="1" baseline="-25000" dirty="0" err="1"/>
              <a:t>ij</a:t>
            </a:r>
            <a:r>
              <a:rPr lang="en-AU" sz="2400" dirty="0"/>
              <a:t> + </a:t>
            </a:r>
            <a:r>
              <a:rPr lang="en-AU" sz="2400" i="1" dirty="0" err="1"/>
              <a:t>ε</a:t>
            </a:r>
            <a:r>
              <a:rPr lang="en-AU" sz="2400" i="1" baseline="-25000" dirty="0" err="1"/>
              <a:t>ij</a:t>
            </a:r>
            <a:r>
              <a:rPr lang="en-AU" sz="2400" dirty="0"/>
              <a:t> </a:t>
            </a:r>
          </a:p>
          <a:p>
            <a:r>
              <a:rPr lang="en-AU" sz="2400" b="1" dirty="0">
                <a:solidFill>
                  <a:schemeClr val="tx2"/>
                </a:solidFill>
              </a:rPr>
              <a:t>Level 2 equations:   </a:t>
            </a:r>
          </a:p>
          <a:p>
            <a:r>
              <a:rPr lang="el-GR" sz="2400" dirty="0"/>
              <a:t>β</a:t>
            </a:r>
            <a:r>
              <a:rPr lang="en-AU" sz="2400" baseline="-25000" dirty="0"/>
              <a:t>0j</a:t>
            </a:r>
            <a:r>
              <a:rPr lang="en-AU" sz="2400" dirty="0"/>
              <a:t> = </a:t>
            </a:r>
            <a:r>
              <a:rPr lang="el-GR" sz="2400" dirty="0"/>
              <a:t>γ</a:t>
            </a:r>
            <a:r>
              <a:rPr lang="en-AU" sz="2400" baseline="-25000" dirty="0"/>
              <a:t>00</a:t>
            </a:r>
            <a:r>
              <a:rPr lang="en-AU" sz="2400" dirty="0"/>
              <a:t> + </a:t>
            </a:r>
            <a:r>
              <a:rPr lang="el-GR" sz="2400" dirty="0"/>
              <a:t>γ</a:t>
            </a:r>
            <a:r>
              <a:rPr lang="en-AU" sz="2400" baseline="-25000" dirty="0"/>
              <a:t>01</a:t>
            </a:r>
            <a:r>
              <a:rPr lang="en-AU" sz="2400" i="1" dirty="0"/>
              <a:t> </a:t>
            </a:r>
            <a:r>
              <a:rPr lang="en-AU" sz="2400" i="1" dirty="0" err="1"/>
              <a:t>ses_mean</a:t>
            </a:r>
            <a:r>
              <a:rPr lang="en-AU" sz="2400" i="1" baseline="-25000" dirty="0"/>
              <a:t> j</a:t>
            </a:r>
            <a:r>
              <a:rPr lang="en-AU" sz="2400" dirty="0"/>
              <a:t>  + </a:t>
            </a:r>
            <a:r>
              <a:rPr lang="el-GR" sz="2400" dirty="0"/>
              <a:t>γ</a:t>
            </a:r>
            <a:r>
              <a:rPr lang="en-AU" sz="2400" baseline="-25000" dirty="0"/>
              <a:t>02</a:t>
            </a:r>
            <a:r>
              <a:rPr lang="en-AU" sz="2400" i="1" dirty="0"/>
              <a:t> per4yrc</a:t>
            </a:r>
            <a:r>
              <a:rPr lang="en-AU" sz="2400" i="1" baseline="-25000" dirty="0"/>
              <a:t>j</a:t>
            </a:r>
            <a:r>
              <a:rPr lang="en-AU" sz="2400" dirty="0"/>
              <a:t> + </a:t>
            </a:r>
            <a:r>
              <a:rPr lang="el-GR" sz="2400" dirty="0"/>
              <a:t>γ</a:t>
            </a:r>
            <a:r>
              <a:rPr lang="en-AU" sz="2400" baseline="-25000" dirty="0"/>
              <a:t>03</a:t>
            </a:r>
            <a:r>
              <a:rPr lang="en-AU" sz="2400" i="1" dirty="0"/>
              <a:t> </a:t>
            </a:r>
            <a:r>
              <a:rPr lang="en-AU" sz="2400" i="1" dirty="0" err="1"/>
              <a:t>public</a:t>
            </a:r>
            <a:r>
              <a:rPr lang="en-AU" sz="2400" i="1" baseline="-25000" dirty="0" err="1"/>
              <a:t>j</a:t>
            </a:r>
            <a:r>
              <a:rPr lang="en-AU" sz="2400" dirty="0"/>
              <a:t> +  u</a:t>
            </a:r>
            <a:r>
              <a:rPr lang="en-AU" sz="2400" baseline="-25000" dirty="0"/>
              <a:t>0j </a:t>
            </a:r>
          </a:p>
          <a:p>
            <a:r>
              <a:rPr lang="el-GR" sz="2400" dirty="0"/>
              <a:t>β</a:t>
            </a:r>
            <a:r>
              <a:rPr lang="en-AU" sz="2400" baseline="-25000" dirty="0"/>
              <a:t>1j  </a:t>
            </a:r>
            <a:r>
              <a:rPr lang="en-AU" sz="2400" dirty="0"/>
              <a:t>= </a:t>
            </a:r>
            <a:r>
              <a:rPr lang="el-GR" sz="2400" dirty="0"/>
              <a:t>γ</a:t>
            </a:r>
            <a:r>
              <a:rPr lang="en-AU" sz="2400" baseline="-25000" dirty="0"/>
              <a:t>10</a:t>
            </a:r>
            <a:r>
              <a:rPr lang="en-AU" sz="2400" dirty="0"/>
              <a:t> </a:t>
            </a:r>
            <a:r>
              <a:rPr lang="en-AU" sz="2400" dirty="0">
                <a:solidFill>
                  <a:schemeClr val="tx1"/>
                </a:solidFill>
              </a:rPr>
              <a:t>+ u</a:t>
            </a:r>
            <a:r>
              <a:rPr lang="en-AU" sz="2400" baseline="-25000" dirty="0">
                <a:solidFill>
                  <a:schemeClr val="tx1"/>
                </a:solidFill>
              </a:rPr>
              <a:t>1j </a:t>
            </a:r>
            <a:endParaRPr lang="en-AU" sz="2400" dirty="0"/>
          </a:p>
          <a:p>
            <a:endParaRPr lang="en-AU" sz="2400" dirty="0"/>
          </a:p>
          <a:p>
            <a:r>
              <a:rPr lang="en-AU" sz="2400" dirty="0"/>
              <a:t>So that </a:t>
            </a:r>
          </a:p>
          <a:p>
            <a:r>
              <a:rPr lang="en-AU" sz="2000" i="1" dirty="0" err="1"/>
              <a:t>math</a:t>
            </a:r>
            <a:r>
              <a:rPr lang="en-AU" sz="2000" i="1" baseline="-25000" dirty="0" err="1"/>
              <a:t>ij</a:t>
            </a:r>
            <a:r>
              <a:rPr lang="en-AU" sz="2000" dirty="0"/>
              <a:t> = </a:t>
            </a:r>
            <a:r>
              <a:rPr lang="el-GR" sz="2000" dirty="0"/>
              <a:t>γ</a:t>
            </a:r>
            <a:r>
              <a:rPr lang="en-AU" sz="2000" baseline="-25000" dirty="0"/>
              <a:t>00</a:t>
            </a:r>
            <a:r>
              <a:rPr lang="en-AU" sz="2000" dirty="0"/>
              <a:t> + </a:t>
            </a:r>
            <a:r>
              <a:rPr lang="el-GR" sz="2400" b="1" dirty="0"/>
              <a:t>γ</a:t>
            </a:r>
            <a:r>
              <a:rPr lang="en-AU" sz="2400" b="1" baseline="-25000" dirty="0"/>
              <a:t>10</a:t>
            </a:r>
            <a:r>
              <a:rPr lang="en-AU" sz="2400" b="1" dirty="0"/>
              <a:t> </a:t>
            </a:r>
            <a:r>
              <a:rPr lang="en-AU" sz="2400" b="1" i="1" dirty="0" err="1"/>
              <a:t>ses</a:t>
            </a:r>
            <a:r>
              <a:rPr lang="en-AU" sz="2400" b="1" i="1" dirty="0"/>
              <a:t> </a:t>
            </a:r>
            <a:r>
              <a:rPr lang="en-AU" sz="2400" b="1" i="1" baseline="-25000" dirty="0" err="1"/>
              <a:t>ij</a:t>
            </a:r>
            <a:r>
              <a:rPr lang="en-AU" sz="2000" dirty="0"/>
              <a:t> + </a:t>
            </a:r>
            <a:r>
              <a:rPr lang="el-GR" sz="2000" dirty="0"/>
              <a:t>γ</a:t>
            </a:r>
            <a:r>
              <a:rPr lang="en-AU" sz="2000" baseline="-25000" dirty="0"/>
              <a:t>01</a:t>
            </a:r>
            <a:r>
              <a:rPr lang="en-AU" sz="2000" i="1" dirty="0"/>
              <a:t> </a:t>
            </a:r>
            <a:r>
              <a:rPr lang="en-AU" sz="2000" i="1" dirty="0" err="1"/>
              <a:t>ses_mean</a:t>
            </a:r>
            <a:r>
              <a:rPr lang="en-AU" sz="2000" i="1" baseline="-25000" dirty="0"/>
              <a:t> j</a:t>
            </a:r>
            <a:r>
              <a:rPr lang="en-AU" sz="2000" dirty="0"/>
              <a:t> + </a:t>
            </a:r>
            <a:r>
              <a:rPr lang="el-GR" sz="2000" dirty="0"/>
              <a:t>γ</a:t>
            </a:r>
            <a:r>
              <a:rPr lang="en-AU" sz="2000" baseline="-25000" dirty="0"/>
              <a:t>02</a:t>
            </a:r>
            <a:r>
              <a:rPr lang="en-AU" sz="2000" i="1" dirty="0"/>
              <a:t> per4yrc</a:t>
            </a:r>
            <a:r>
              <a:rPr lang="en-AU" sz="2000" i="1" baseline="-25000" dirty="0"/>
              <a:t>j</a:t>
            </a:r>
            <a:r>
              <a:rPr lang="en-AU" sz="2000" dirty="0"/>
              <a:t> + </a:t>
            </a:r>
            <a:r>
              <a:rPr lang="el-GR" sz="2000" dirty="0"/>
              <a:t>γ</a:t>
            </a:r>
            <a:r>
              <a:rPr lang="en-AU" sz="2000" baseline="-25000" dirty="0"/>
              <a:t>03</a:t>
            </a:r>
            <a:r>
              <a:rPr lang="en-AU" sz="2000" i="1" dirty="0"/>
              <a:t> </a:t>
            </a:r>
            <a:r>
              <a:rPr lang="en-AU" sz="2000" i="1" dirty="0" err="1"/>
              <a:t>public</a:t>
            </a:r>
            <a:r>
              <a:rPr lang="en-AU" sz="2000" i="1" baseline="-25000" dirty="0" err="1"/>
              <a:t>j</a:t>
            </a:r>
            <a:r>
              <a:rPr lang="en-AU" sz="2000" dirty="0"/>
              <a:t> + u</a:t>
            </a:r>
            <a:r>
              <a:rPr lang="en-AU" sz="2000" baseline="-25000" dirty="0"/>
              <a:t>0j </a:t>
            </a:r>
            <a:r>
              <a:rPr lang="en-AU" sz="2000" dirty="0">
                <a:solidFill>
                  <a:schemeClr val="tx1"/>
                </a:solidFill>
              </a:rPr>
              <a:t>+</a:t>
            </a:r>
            <a:r>
              <a:rPr lang="en-AU" sz="2800" b="1" dirty="0">
                <a:solidFill>
                  <a:schemeClr val="tx1"/>
                </a:solidFill>
              </a:rPr>
              <a:t> </a:t>
            </a:r>
            <a:r>
              <a:rPr lang="en-AU" sz="2400" b="1" dirty="0">
                <a:solidFill>
                  <a:schemeClr val="tx1"/>
                </a:solidFill>
              </a:rPr>
              <a:t>u</a:t>
            </a:r>
            <a:r>
              <a:rPr lang="en-AU" sz="2400" b="1" baseline="-25000" dirty="0">
                <a:solidFill>
                  <a:schemeClr val="tx1"/>
                </a:solidFill>
              </a:rPr>
              <a:t>1j</a:t>
            </a:r>
            <a:r>
              <a:rPr lang="en-AU" sz="2400" b="1" dirty="0">
                <a:solidFill>
                  <a:schemeClr val="tx1"/>
                </a:solidFill>
              </a:rPr>
              <a:t> </a:t>
            </a:r>
            <a:r>
              <a:rPr lang="en-AU" sz="2400" b="1" i="1" dirty="0" err="1">
                <a:solidFill>
                  <a:schemeClr val="tx1"/>
                </a:solidFill>
              </a:rPr>
              <a:t>ses</a:t>
            </a:r>
            <a:r>
              <a:rPr lang="en-AU" sz="2400" b="1" i="1" baseline="-25000" dirty="0">
                <a:solidFill>
                  <a:schemeClr val="tx1"/>
                </a:solidFill>
              </a:rPr>
              <a:t> </a:t>
            </a:r>
            <a:r>
              <a:rPr lang="en-AU" sz="2400" b="1" i="1" baseline="-25000" dirty="0" err="1">
                <a:solidFill>
                  <a:schemeClr val="tx1"/>
                </a:solidFill>
              </a:rPr>
              <a:t>ij</a:t>
            </a:r>
            <a:r>
              <a:rPr lang="en-AU" sz="2800" b="1" dirty="0">
                <a:solidFill>
                  <a:schemeClr val="tx1"/>
                </a:solidFill>
              </a:rPr>
              <a:t> </a:t>
            </a:r>
            <a:r>
              <a:rPr lang="en-AU" sz="2000" dirty="0"/>
              <a:t>+ </a:t>
            </a:r>
            <a:r>
              <a:rPr lang="en-AU" sz="2000" i="1" dirty="0" err="1"/>
              <a:t>ε</a:t>
            </a:r>
            <a:r>
              <a:rPr lang="en-AU" sz="2000" i="1" baseline="-25000" dirty="0" err="1"/>
              <a:t>ij</a:t>
            </a:r>
            <a:endParaRPr lang="en-AU" sz="1400" dirty="0"/>
          </a:p>
        </p:txBody>
      </p:sp>
      <p:sp>
        <p:nvSpPr>
          <p:cNvPr id="5" name="TextBox 4"/>
          <p:cNvSpPr txBox="1"/>
          <p:nvPr/>
        </p:nvSpPr>
        <p:spPr>
          <a:xfrm>
            <a:off x="1447800" y="4876800"/>
            <a:ext cx="6863033" cy="107721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sz="3200" i="1" dirty="0" err="1"/>
              <a:t>ses</a:t>
            </a:r>
            <a:r>
              <a:rPr lang="en-AU" sz="3200" dirty="0"/>
              <a:t> is now both a fixed effect (as before)</a:t>
            </a:r>
          </a:p>
          <a:p>
            <a:r>
              <a:rPr lang="en-AU" sz="3200" dirty="0"/>
              <a:t>AND a random effect</a:t>
            </a:r>
          </a:p>
        </p:txBody>
      </p:sp>
      <p:cxnSp>
        <p:nvCxnSpPr>
          <p:cNvPr id="8" name="Straight Arrow Connector 7"/>
          <p:cNvCxnSpPr/>
          <p:nvPr/>
        </p:nvCxnSpPr>
        <p:spPr>
          <a:xfrm flipH="1" flipV="1">
            <a:off x="2133600" y="3962400"/>
            <a:ext cx="1905000" cy="9144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715000" y="3962400"/>
            <a:ext cx="1828800" cy="9144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3400" y="111918"/>
            <a:ext cx="76200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sz="4400" dirty="0"/>
              <a:t>More on Random intercepts</a:t>
            </a:r>
            <a:br>
              <a:rPr lang="en-AU" dirty="0"/>
            </a:br>
            <a:br>
              <a:rPr lang="en-AU" dirty="0"/>
            </a:br>
            <a:endParaRPr lang="en-AU" dirty="0"/>
          </a:p>
        </p:txBody>
      </p:sp>
      <p:sp>
        <p:nvSpPr>
          <p:cNvPr id="5" name="Text Placeholder 4"/>
          <p:cNvSpPr>
            <a:spLocks noGrp="1"/>
          </p:cNvSpPr>
          <p:nvPr>
            <p:ph type="body" idx="1"/>
          </p:nvPr>
        </p:nvSpPr>
        <p:spPr/>
        <p:txBody>
          <a:bodyPr/>
          <a:lstStyle/>
          <a:p>
            <a:r>
              <a:rPr lang="en-AU" dirty="0"/>
              <a:t>Section 1: Lecture 10</a:t>
            </a:r>
          </a:p>
        </p:txBody>
      </p:sp>
      <p:sp>
        <p:nvSpPr>
          <p:cNvPr id="2" name="TextBox 1"/>
          <p:cNvSpPr txBox="1"/>
          <p:nvPr/>
        </p:nvSpPr>
        <p:spPr>
          <a:xfrm>
            <a:off x="685800" y="4038600"/>
            <a:ext cx="4800600" cy="2308324"/>
          </a:xfrm>
          <a:prstGeom prst="rect">
            <a:avLst/>
          </a:prstGeom>
          <a:solidFill>
            <a:schemeClr val="tx2">
              <a:lumMod val="20000"/>
              <a:lumOff val="80000"/>
            </a:schemeClr>
          </a:solidFill>
        </p:spPr>
        <p:txBody>
          <a:bodyPr wrap="square" rtlCol="0">
            <a:spAutoFit/>
          </a:bodyPr>
          <a:lstStyle/>
          <a:p>
            <a:pPr marL="342900" indent="-342900">
              <a:buFont typeface="Wingdings" pitchFamily="2" charset="2"/>
              <a:buChar char="q"/>
            </a:pPr>
            <a:r>
              <a:rPr lang="en-AU" sz="2400" dirty="0">
                <a:solidFill>
                  <a:srgbClr val="002060"/>
                </a:solidFill>
              </a:rPr>
              <a:t>A review of last lecture</a:t>
            </a:r>
          </a:p>
          <a:p>
            <a:pPr marL="342900" indent="-342900">
              <a:buFont typeface="Wingdings" pitchFamily="2" charset="2"/>
              <a:buChar char="q"/>
            </a:pPr>
            <a:endParaRPr lang="en-AU" sz="2400" dirty="0">
              <a:solidFill>
                <a:srgbClr val="002060"/>
              </a:solidFill>
            </a:endParaRPr>
          </a:p>
          <a:p>
            <a:pPr marL="342900" indent="-342900">
              <a:buFont typeface="Wingdings" pitchFamily="2" charset="2"/>
              <a:buChar char="q"/>
            </a:pPr>
            <a:r>
              <a:rPr lang="en-AU" sz="2400" dirty="0">
                <a:solidFill>
                  <a:srgbClr val="002060"/>
                </a:solidFill>
              </a:rPr>
              <a:t>Level 2 predictors</a:t>
            </a:r>
          </a:p>
          <a:p>
            <a:pPr marL="342900" indent="-342900">
              <a:buFont typeface="Wingdings" pitchFamily="2" charset="2"/>
              <a:buChar char="q"/>
            </a:pPr>
            <a:endParaRPr lang="en-AU" sz="2400" dirty="0">
              <a:solidFill>
                <a:srgbClr val="002060"/>
              </a:solidFill>
            </a:endParaRPr>
          </a:p>
          <a:p>
            <a:pPr marL="342900" indent="-342900">
              <a:buFont typeface="Wingdings" pitchFamily="2" charset="2"/>
              <a:buChar char="q"/>
            </a:pPr>
            <a:r>
              <a:rPr lang="en-AU" sz="2400" dirty="0">
                <a:solidFill>
                  <a:srgbClr val="002060"/>
                </a:solidFill>
              </a:rPr>
              <a:t>SPSS output</a:t>
            </a:r>
          </a:p>
          <a:p>
            <a:pPr marL="342900" indent="-342900">
              <a:buFont typeface="Wingdings" pitchFamily="2" charset="2"/>
              <a:buChar char="q"/>
            </a:pPr>
            <a:endParaRPr lang="en-AU" sz="2400" dirty="0">
              <a:solidFill>
                <a:srgbClr val="002060"/>
              </a:solidFill>
            </a:endParaRPr>
          </a:p>
        </p:txBody>
      </p:sp>
      <p:sp>
        <p:nvSpPr>
          <p:cNvPr id="3" name="AutoShape 2" descr="data:image/jpeg;base64,/9j/4AAQSkZJRgABAQAAAQABAAD/2wCEAAkGBhQSEBESEBEVEBQUFRATFBASGB8UGBUXFxkZGBYSEhYYGyseGBokGhUUHzsgLycpLCwsFSAxNTEqNicrLCkBCQoKDgwOGg8PGjQeHiUtKSkpNSkuKSotLjEsLy8uKiksNS8tLyoqNSwsKSwsKik1KSw1LC4sKSkpLCosKSwpLP/AABEIAM0A9gMBIgACEQEDEQH/xAAbAAEBAAMBAQEAAAAAAAAAAAAABQQGBwMBAv/EAE8QAAEDAgEDCRUIAgAFBQAAAAEAAgMEEQUSITEGEyIzQXORsrMUFRcjMjRRUlNUVWFxcnSBk6HR0tMHFjZkg6PE4iRCJmKCwfBDRJLh8f/EABoBAQEBAQEBAQAAAAAAAAAAAAEAAwIEBQb/xAAxEQACAgECAwYEBwADAAAAAAAAAQIRAyExBBJBEyJRcZGhMmGB0QUUI2LB4fBSorH/2gAMAwEAAhEDEQA/ANpwTAYDDcwtPTKgbu5K8Dd7Cz/u9T9xb7/imA7T+pU8tIqK+okqOCd93qfuLff8U+71P3Fvv+KoomkRO+71P3Fvv+KwcLwGAmovC3NPIBp0ZLM2lX1PwnTU+kS8ViKVkfPu9T9xb7/in3ep+4t9/wAVRRNIid93qfuLff8AFPu9T9xb7/iqKKpEc1wzCYjqkrYzGMgUcTgzPYH/AB8+nxnhVWfE6aPEmUE1GI9dblQ1GWS2QkZm2zZJuHN0nOB2Vi4V+J670KH+Msr7WMEbLQOqAciWkImjkGkZ2hzb+PYnytCwWkW14iZVVJTNroaKOlEsjmOllcHECCMaHP03JOYDNpHZVr7vU/cW+/4rXfsvoSaU10ztdqK1zpZJD2GuLWRjsAWJt4/EFua1hqrYE77vU/cW+/4rBjwGDmuQay22sRG2fTlyZ9PiCvqfH15JvEPKSpaRHz7vU/cW+/4p93qfuLff8VRRNIid93qfuLff8U+71P3Fvv8AiqKKpEQJcBg5qiGstsYZzbPpDorbvjKzvu9T9xb7/ivs3XcW81HHhVBCSInfd6n7i33/ABT7vU/cW+/4qiiaRE77vU/cW+/4rBrsBgE1KBC2xfNfTntE49lX1Pr9vpPPm5JyGkR8+71P3Fvv+Kfd6n7i33/FZlTVNjaXSODGjdcbKVz2lmzUsdm98TCzfKxuly1jicteh6MXDzyLmWi8Xoj0qcIpI2l0kbGNG64kf986lcxtnzUtI1re+JsoDysZe7lWptT7crLncaiTtpOpHmM0BVV1+nDZW/b/AH+o158GH4Vzvxe30XX6+hpONajYI4Q54Mzy9oLnk2Fw4kNbewGYIr2qraG743ivRYym2zGXEZJO2/4PfAdp/UqeWkVFTsB2n9Sp5aRUVLYwCIiQCn4TpqfSJeKxUFPwnTU+kS8ViOolBERIBERRGgYV+J670KH+MtyxrCW1VPLTyFwZK3JcWEBwFwdiSCNzsLTcK/E9d6FD/GW/rOCtPzYswMCwdlJTxU8Rc5kYLWl5BcQSXZyABpcdxZ6ItEqIKfH15JvEPKSqgp8fXkm8Q8pKhkUEREgERFET5uu4t5qOPCqCnzddxbzUceFUEIQi856hrGlz3BrRpLjYKScYkmzUkex74l2LPK1uly1jjctehvi4eeRWtF4vRFWoqWxtLnuDGjdcbLXa7FpJ5qYUrLDLmtPKLNPS3XyW6TmuqNPqeblB9Q41EnZf1LfMZoC9q8dPpPPm5JyW4R21ft/Zs3gw/D35eL29N39fQ8afU+3KD53Gok7L+pHmM0BVkRcynKW558ueeV3N3/59AiIuDEj6qtobvjeK9E1VbQ3fG8V6LOW4nvgO0/qVPLSKioGCYMww3y5tsqNE8o0SvG49Z/ORnbz+3l+ddK6IoIp/ORnbz+3l+dOcjO3n9vL86dSKCn4TpqfSJeKxOcjO3n9vL86wMLwZhNRs5s08gzTyj/VmnZ5z40a2RfRT+cjO3n9vL86c5GdvP7eX506kYWqyStDIhhrYzI55D3S2yWMsdlnPZtuHyLSKnVfilBW00NcYKhtQWgNiFnWLg05NgCHAndBBstr1QVlHSGNlXPPEJxI1rjNMW7EDKDiHG3VjcsuUYxSUtJXUZwiofUuc4B7Q7KsS4ANbIxrTdwLhmzjsrz5G07TFHQcLH/FFf6FD/GW/rmuGYa06pK1mVJYUcRuJX5X/ALfMXh2URn0Xto7C3rnIzt5/by/OtMd0/MGUEU/nIzt5/by/OnORnbz+3l+daakUFPj68k3iHlJU5yM7ef28vzrAjwZnNcgy5toiO3y36uTdy77iHZF9FP5yM7ef28vzpzkZ28/t5fnTqRQRTJsKiY0ufLM0DSXVEoHKKQRr2akE7ho1+SeZsY80Zd3LSMJS22N8XDzy6rReL0RWrZ2sqonPcGtENRcuNh1cS8TjMk2akjuO7y3aweNo0uUoakWGpiFTLLUHWpnXdI8BpDouo2V7Zzu51eGBs7ef28vzpTjHpb9jVSw4enPL/r6bs8oNT7S4PqHmpfuZfUN81mhVQFgc5GdvP7eX505yM7ef28vzrmU5S3MMueeV99/ZeSKCn4ht9J583JOTnIzt5/by/OsGuwZmvUoy5s75v/Xl7k45jl5lm7Mi8in85GdvP7eX505yM7ef28vzp1IoIp/ORnbz+3l+dOcjO3n9vL86tSMfVVtDd8bxXosHVNg7BCCHzHpjdM0h/wBXbheizd2RVwHaf1KnlpFRU7Adp/UqeWkVFaLYgiIkAp+E6an0iXisVBT8J01PpEvFYjqJQRESBhYpgsFS0NqYY5gL2Ejb2vpyTpboGgrFwvUjR0z9cp6WKJ+jLaLuHkLibepV0Ryq7E0DCvxPXehQ/wAZb+tAwr8T13oUP8Zb+uMez8yYREWgBT4+vJN4h5SVZssoaC5xDQNJJsB61rbcZfLVScyM1zpMTTK/YsbZ8mfsu0+5dKDlsb4sE8mqWni9F6myTTNYC57g0DSSbAetSDjb5c1JHljRr8l2xjybrl+odT+UQ+qeah2405o2+az4qu1thYCwGgBadyH7n7fdm94MO3fl6R+79iTDqfDnB9S81D9wOzMb5rBmVYC2YZh2F9RcSnKW5hlz5MvxP7LyRPm67i3mo48KoKfN13FvNRx4VQWaMQiIkAp9ft9J583JOVBT6/b6Tz5uSchiUEREgERFER9VW0N3xvFeiaqtobvjeK9FnLcT3wHaf1KnlpFRU7Adp/UqeWkVFdrYgiIkAp+E6an0iXisVBT8J01PpEvFYh7iUEREgEUPVbilTDEw0NOKmV8gYGuvktBBJe4giwFhpIGdaaPtGr6WrggxOkijZMWgOiNyATk5QIeQbG1xpsuJTUXqNGfhX4nrvQof4y39c/oCGapq9zyGt5jiGU7MLgU5tc+IE+pbO/HnSEtpIzLuGV2xjHr0u9S6wQc068T0Y+GyZNUtPF6L1K8koaC5xDQNJJsB5SpDsddKS2kj13cMz9jGPIdLvUvsWAZZD6qQzu0hnUxt8jd31qsxoAAAAA0AZgPIFv3Ifuft937Gt4MO36kvSP3fsSYtT+WQ+qkNQ4Zw05o2+azd9a94WgVbwBYCnhsBudMl0Kip8fXkm8Q8pKs5zlLcwy58mX4n5LovJFBERcmAREURPm67i3mo48KoKfN13FvNRx4VQQhCIiQCn1+30nnzck5UFPr9vpPPm5JyGJQRESAREURH1VbQ3fG8V6L5qq2hu+N4r19WctxPDBMMcYeuZx0yozAx91f2Yln863d9VHDF9FfMB2n9Sp5aRUV0kqIn863d9VHDF9FOdbu+qjhi+iqCJpET+dbu+qjhi+isDC8McTUf5M4tPIMxjz7Fmc9K0q+p+E6an0iXisRSshzrd31UcMX0U51u76qOGL6KznvABJIAGknMB5SpEmPmQltJGZjoMh2MbfK7d9S0jictjbFgyZfhWnV7JfUx8dqo6OF01RXTsYMwF4i5ztxjBrOdxt/+BclhxE4lXNqaiobHHEekNnljY5oBu0uOSAdlsjsc+jQusVuo1lWG88HGpsbtjaSyNhtbYhpBPlWL0KcN71H/AM3/ADLKcKnpUl9TruYZ9J+tf2abiNK7m+aKaYOfGI5ppTnsx2Rs7BufbGCwG7ostyhx2mu1jK+fca1jWN9QAFOtSxyInGcUa0Ek0NKA0ZydlSAADdWbQ0EmGzQz1MIexwsXN2RjJ9weBw57FfHcpcPkagu63beump+qxuH4pwyeZ1ONqEY0rpLxN951u76qOGL6Kc63d9VHDF9FZdNUtkY18bg5rhdrhoIXqvspJq0fjpJxdPRk/nW7vqo4YvorAjwx3Ncg5pn2iI3vHfq5M21aPir6nx9eSbxDykqmkA51u76qOGL6Kc63d9VHDF9FUETSIn863d9VHDF9FOdbu+qjhi+iqCKpEQJcMdzVEOaZ9pnz3jv1UWbav/LLP51u76qOGL6KTddxbzUceFUEJIifzrd31UcMX0U51u76qOGL6KoImkRP51u76qOGL6KwK7DHa9S/5U5u+bPePN0p2jpSvqfX7fSefNyTkNIhzrd31UcMX0U51u76qOGL6KoImkRP51u76qOGL6Kc63d9VHDF9FUEVSI1nVNhrhCL1M7umNzEx9q7sRBFnaqtobvjeK9Fm1qR74DtP6lTy0ioqdgO0/qVPLSKitFsQRfHOABJNgNJOa3lUiXH8sllLGZ3DMX9TG3yu3fUtIwlLY2xYMmX4Vp1eyXmys94AJJAA0k5gPKVrdBjRc6obSxmcmeQ651MbdizOXbujQFmtwJ0hDquQy7ohbsYx6tLvWvfBYw3mhrQGgVEoAGYDYs0BdPkg/8Ak/b7s3/Qw/vfpH7v2PBmAmQh1XIZjpETdjG31aXeUqvHGGgBoDQNAGYDyBfpFzKcpbmGXiMmXST06JaJfQIiLgwNAwr8T13oUP8AGW9VVK2RjmSND2uFi07q0XCvxPXehQ/xlv6ygk00/mdqTi006ZogMuFTf7S0cjvKWH/s73OA7OirqkxuWOOGqpntkgu3XGgA3BOYh2kX6nxGy2GqpWyMcyRoc1wsWndWLzqjZTOgYwZGQ9oZpvcHT2STu9leb8vOClGEqjuvFP7H2vz+HLKGTLC53UtqkvF+D+ZHptUElVWtjpXAU8bWulfkg5V8+SCdHY9Tuwq0R/zJN4h5SVTdQWHPhpiJIzG8yOJDhYkANySfFpXlR6lYGVpLQ/YMilbd5OyL3gk9kbEZlYXl5FJ6t6u9K8jjjY8L20scXyxgqVJPm+bd9T1wzGwHVznzPlbC4ksMYbrYBdsWEHZ6LZ+wjdX1KSzPIA6wyizM3PbZG/rzXUylwmYNxa8TxrpdrWbq87+o7OkcK88SwaZ2E08QheZWuuYwNkM8mcj1jhXn7bOo91dG9m+u3ofRfCcFPJ33u4x0aVXBO9ujM/FNVzoq5sOS4xBuzDY8p7jYm8efOOp4CqlZqmijcxmTLJI9oeIomZTw0i93i4t5FJx6CWPEKepZBJMxsZaRGLkHZi1v+oLDxbCpRWGp1qd8crGXFO7IlYcluxdbcFvJwJebNBy66+Gy8TmPCcJlWK1Xc6NayXR/Pr7FB+qyAvbUbPJjjnY9pbs2uMkIALb+MbqoUeq2ml1wtkNo2CR7nAgNFwLX3TcgWF1ptZg5LZmwUtQx0jCQ2Y5b5MmWEucABmtc+VbTiWCPlw1sLGhkmtwnJNm3c3JJa7gPrsuoZs7vTZXs9XqY5OE4GNJtq58u67qpavfxfU96LVfDK9jGiUa4clj3RlrXHxO9S859WkLS+zJpGRnJfNGzKjB8668MJxKUxw07qOWOzWxvkcAGMAbbLb2T8Vr9Hgb4WvhqKerkBJsaZ/S3g9kaL5v/ACyJcRlUVy6/Onp8jXH+H8K5yU1VVS5k7Vu5dPT6m3V2qqCIw5bnETNy2Oa3KBHj3d3RZSqnVfDJJGYxJlxa+4xuZZ21OAIbfPnIU3EwYZ8LtC8FjDaC+U/qr5F8wJzr2paaaXEDUPhdA2UTRMbJmcSISLkerT491H5jLKfKvGtvld+pP8P4THhWSXg3bktWpNJV811KmpDVO6pbkytdrl3nLay0eSLWGVoys5zLZVqmobXYYzTS08sZDpH66RsNDRk37OZbWvXwkpSxJyds+V+Kwxw4qSxKo9Kdrz/oIiL1HzCPqq2hu+N4r0TVVtDd8bxXos5bie2BuAgJJsBJU3J36TSvGXVBlEspYzUOGYuGaNvnP3fUo+Ham5Zo7y1Zc0S1FohGAzNK+5cMrPc3PrV2LDJmgNZUNaBoaIGgD1Za3i4RW1v2/s9cXgxq335eiX8v2PFuBOlIdVya7uiFmxjHlGl3rVaKINAa0BoGgAWA9SwuYp++h7FvzpzFP30PYt+dEsspbmeXiJ5dJPTolovQoKfhOmp9Il4rE5in76HsW/OsDC6Oe9RapA6fJfpINzksz9VmWd6mBfRT+Yp++h7FvzpzFP30PYt+dNkfMdx6GjhM9Q4sjDmtuAXG7r2Fh5CoGob7QRiUlS1sOtNiyS1xdlF4cXAEttsTZoNrnSrz8OmdmdUtcM2YwNI4C5cz+yenkNZiYjlEZDhc62HX6ZJoBIyVlKTUl4EX8K/E9d6FD/GW/rmuGU8v3krWicB4o4iZNbBuP8fNkZVhuZ77i3rmKfvoexb86cb0fmTKCKfzFP30PYt+dOYp++h7FvzrSyKCnx9eSbxDykqcxT99D2LfnWBHRz81yf5IvrEWfWW6MuTNbK/8uhsi+in8xT99D2LfnTmKfvoexb86bIoIp/MU/fQ9i3505in76HsW/OqyE3XcW81HHhVBQJaOfmqL/JF9Znz6y3tos1srycCz+Yp++h7FvzoTIoIp/MU/fQ9i3505in76HsW/OmyPSpwmKSWOV7bvi6h1yLeoGx9a86/b6Tz5uScnMU/fQ9i351gV1HPr1L/kg7Oax1kZulO/5s64pLVI7lOUklJ2lt8i+in8xT99D2LfnTmKfvoexb867s4KCKfzFP30PYt+dOYp++h7FvzqsjH1VbQ3fG8V6LB1TUkwhF6kO6Y3NrIH+rv+ZFm3qRVwHaf1KnlpFRU7Adp/UqeWkVFaLYgiIkAp+E6an0iXisVBT8J01PpEvFYh7iUEREgTdUGAR1kJgmLwwua7pbsk3be2e2jOtapPsgoo5GyMM4c1zXjpmYlpuL7HPnW7ouXCLdtCaBhZ/wCKK/0KH+Mt/WgYV+J670KH+Mt/XOPZ+ZMIiLQAp8fXkm8Q8pKqCnx9eSbxDykqGJQRESAREURPm67i3mo48KoKfN13FvNRx4VQQhCIiQCn1+30nnzck5UFPr9vpPPm5JyGJQRESARSNVWMSUtLJURQio1vZPjLsg5H+z2kNN7ZjbsXO4pM32hxcwQVULDLJO5kUVKDZzpibOiJtmyezbdb2QuXNLRiVdVW0N3xvFei89URcaaMvAa/LjymtOUA7JdcB1hcX3bBFy9yMvAdp/UqeWkVFTsB2n9Sp5aRUV2tiCIiQCn4TpqfSJeKxUFPwnTU+kS8ViOolBERIBERRGgYV+J670KH+Mt/WgYV+J670KH+Mt/WePZ+YsIiLQAp8fXkm8Q8pKqCnx9eSbxDykqGJQRESAREURPm67i3mo48KoKfN13FvNRx4VQQhCIiQCn1+30nnzck5UFPr9vpPPm5JyGJQRESB41tSyON75SGxta5z3O0BoGe/qXEtRT46bFIJpoHRU1UZ3URkNxFluyGv7AJDWtvps5p0WK7Fj2BR1kOszF+tlzXOax2TlZOcNcbZ23sbZtAWPqh1JU9bCyGdhDYyDHrZyCywtZptmFrZvEOwspxcna6CfdVW0N3xvFei89UcWTTRtuXZL425Tjdxs1wu47p8aJe5Gj4b9m1a+PKbjM7BlyjJBk0te5pOaXdIJ9ayuhfXeG6jhk+st5wHaf1KnlpFRQsUSs5r0L67w3UcMn1k6F9d4bqOGT6y6UiuyiVnNehfXeG6jhk+ssai+zatcZbYzO3Jlew2MmyIDSXnpuk3HAupqfhOmp9Il4rEdlErNF6F9d4bqOGT6ydC+u8N1HDJ9ZdKRPZRKzmvQvrvDdRwyfWToX13huo4ZPrLpSK7KJWcPo9RVS7GKmlGJStlZTskdVjLyntOtWjPTMqwy2/7HqB6tm6F9d4bqOGT6yy8K/E9d6FD/GW/riGOLQ2c16F9d4bqOGT6ydC+u8N1HDJ9ZdKRd9lELOa9C+u8N1HDJ9ZYo+zis19zOfU4cI43Zd5LkFzwG7buEE/9S6ouFfaXSVEWJU/NFTr4e4OiAbka3GZTaM2027K4yQjFXQo2voX13huo4ZPrJ0L67w3UcMn1l0t2k+Ur4u+yiFnNehfXeG6jhk+snQvrvDdRwyfWXSkV2USs5VN9nVY2djHY1MHGORweS8EAOYC0Xm0G4P/AErL6GFd4bqOGT6y8NVP2c0olqaiqnl2bK6pL7gCPZtMbGg3uBrlrXzm2hZn2ITyuoZRISY2y2hytzYgvDb/AOtyPWSslFc3K17ieXQvrvDdRwyfWToX13huo4ZPrLpSLXsohZzXoX13huo4ZPrLGqfs2rRJA04zO4vdIGuvJsbMLiR03dAt611NT6/b6Tz5uScp4olZovQvrvDdRwyfWToX13huo4ZPrLpSK7KJWc16F9d4bqOGT6ydC+u8N1HDJ9ZdKRXZRKzk2M/Z1WRxhz8YnkGU0ZJMmmzjfPKeweFfV0DVVtDd8bxXouHjjY2e+A7T+pU8tIqKnYDtP6lTy0iordbAEREgFPwnTU+kS8VioKfhOmp9Il4rEdRKCIiQCIiiNAwr8T13oUP8Zb+tAwr8T13oUP8AGW/rPHs/MWERFoAXFPtBZV1lfG6PD5xzNscwLtcaJHFsgsMwNiu1qfH15JvEPKSrPJHmVCj8an8WkqYdcmpn0jstw1mTqrC1naBmN/cqaIu1oiCIiQOKauZq+trQySgnNPE6TIgiBa6VjXAGQyZJvc5B0WFxbPnXQdQuKyvY6F+Guw6OFrBGHEkOuTcC7BnGm+e91am67i3mo48KoLKMKldjYREWoBT6/b6Tz5uScqCn1+30nnzck5DEoIiJAIiKIj6qtobvjeK9E1VbQ3fG8V6LOW4mPh2MNjZkZD3nKqnnIF7DXpNOf/6zjsrLxLVEyDIL2PLHNc8SNsRZrHSEAF2Udiw6BYZTb6VoEGrONzQX0mUQ+Y3EpbfKke6xszcyiL6c6yKrVnFI/LfRknW3Q2E7mt1t1wWFgbYg39w7ASpxo5akbcNWEdwHRyMtla5cNOtkGQZLrOzk6y/Rfc0XVDB8WbURCRgLRcixc1x3Dpjc4bozXuueN1VQXaTRF1g4HKnc7LysskyXbsz0yTOdGUVl4fq/ZC0tjpTYm5Lpi9xNg0Xc5lzZrWjyAJ54glK9TdZtUEDHOY6UBzb3bZxOZwacwGfO4aOzfRnWBh+qCnaZ8qZoyp5nA5yLBkbibgZs3DuLU36s4TNr5oQZMpr8rXTpawsBtkW6kn3HcU3DMepoxO0UN2vkaSDM7MGEOY3O3cN/KDYo54l3jqHPuHI1zXAWZQYHAON3EAhosLnMQvw3VDTlocJhklwaHWda5DSL5swIew30HKC0SHVnExrGNoyGsOU1uvusHZRdlWyc5u4+rMvB+qanIaOYjZpaQBO7caxgvsc+xiZweMp54l3jeYdV9O7S5zBkteHPY4XBMma1r36U7y3FrrIOqOns468CGZWUQHHJsS03s3stPBfQtDi1XwtFuYyc7DZ05PUGQtGdmga7Jm8fiXgNUVMGFgoS1p1u9p3AnIaWNucntSfLe+lXPEu+ZdBisTNUlbI6QNY6lijDze2V/j5rgZhsTn0ZtK3SDVRA5mUX5GexY4HK0vAsGg5W1v0X6k3tZcho8djGLzzaw7JMMVomyltnNEQuXht3AgHNb/bxLZXarobC1G5pAAa5k7muaAZDsXBtxt0vqd5FxCUUhfMb+7H4ALmZts+fPbNkE2Ns+2x+XKFl+oMahfII2StLyA4Mzg2Iyt0ackg2023Fzs6qIM9qNzQWluS2ocA0EMByQG2FxFH5cnxm/wCqXVZDGbx0jmHJa3Y1Dh1IDQ7qeqyWgX7C754h3jfn6o6cAkyiwJF7O3Mq5Fm7IDIdnFwMk51hxY3Dza8a4M8cUYzGxcJZBk3tbS5ovou4dlaa/VZCWlvMrwLuIAqXjJDg4OZHZuxaQ9wLR2fELeUWq+ITlwo7DJjIaJTmcJTLfqdGUG5vEhziXeOqotD6KP5X93+idFH8r+7/AEVzxOzfEWh9FH8r+7/ROij+V/d/orniRtk3XcW81HHhVBc4k+0q9RG/mbRHK22uds6M3vkf8vvWX0Ufyv7v9EKaI3xFofRR/K/u/wBE6KP5X93+ieeJG+KfX7fSefNyTlqfRR/K/u/0WJV/aVeWB3M1sh0htrmm8bm9p40OaI6Oi0Poo/lf3f6J0Ufyv7v9E88SN8RaH0Ufyv7v9E6KP5X93+iueJGyaqtobvjeK9FpWOfaNrkQbzNk7Npvrl9xw7TxouHNWR//2Q=="/>
          <p:cNvSpPr>
            <a:spLocks noChangeAspect="1" noChangeArrowheads="1"/>
          </p:cNvSpPr>
          <p:nvPr/>
        </p:nvSpPr>
        <p:spPr bwMode="auto">
          <a:xfrm>
            <a:off x="63500" y="-733425"/>
            <a:ext cx="1819275" cy="15144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381000"/>
            <a:ext cx="152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4093957"/>
            <a:ext cx="633779" cy="63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9770" y="4724401"/>
            <a:ext cx="1031630" cy="69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0000" y="5668118"/>
            <a:ext cx="678806" cy="678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57089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514600" y="1676400"/>
            <a:ext cx="4314825" cy="4333875"/>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AU" dirty="0"/>
              <a:t>Random slope model</a:t>
            </a:r>
          </a:p>
        </p:txBody>
      </p:sp>
      <p:sp>
        <p:nvSpPr>
          <p:cNvPr id="3" name="TextBox 2"/>
          <p:cNvSpPr txBox="1"/>
          <p:nvPr/>
        </p:nvSpPr>
        <p:spPr>
          <a:xfrm>
            <a:off x="2362200" y="1143000"/>
            <a:ext cx="4666149"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AU" sz="2400" dirty="0" err="1"/>
              <a:t>Analyze</a:t>
            </a:r>
            <a:r>
              <a:rPr lang="en-AU" sz="2400" dirty="0"/>
              <a:t> -&gt; Mixed Models -&gt; Linear...</a:t>
            </a:r>
          </a:p>
        </p:txBody>
      </p:sp>
      <p:sp>
        <p:nvSpPr>
          <p:cNvPr id="5" name="TextBox 4"/>
          <p:cNvSpPr txBox="1"/>
          <p:nvPr/>
        </p:nvSpPr>
        <p:spPr>
          <a:xfrm>
            <a:off x="6477000" y="3352800"/>
            <a:ext cx="12192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AU" dirty="0"/>
              <a:t>Cases grouped within school</a:t>
            </a:r>
          </a:p>
        </p:txBody>
      </p:sp>
      <p:cxnSp>
        <p:nvCxnSpPr>
          <p:cNvPr id="6" name="Straight Arrow Connector 5"/>
          <p:cNvCxnSpPr>
            <a:stCxn id="5" idx="1"/>
          </p:cNvCxnSpPr>
          <p:nvPr/>
        </p:nvCxnSpPr>
        <p:spPr>
          <a:xfrm flipH="1" flipV="1">
            <a:off x="5791200" y="3657601"/>
            <a:ext cx="685800" cy="2953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895600" y="5486400"/>
            <a:ext cx="1600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3400" y="111918"/>
            <a:ext cx="76200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524000" y="1752600"/>
            <a:ext cx="4533900" cy="30861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AU" dirty="0"/>
              <a:t>Random slope model</a:t>
            </a:r>
          </a:p>
        </p:txBody>
      </p:sp>
      <p:sp>
        <p:nvSpPr>
          <p:cNvPr id="11" name="TextBox 10"/>
          <p:cNvSpPr txBox="1"/>
          <p:nvPr/>
        </p:nvSpPr>
        <p:spPr>
          <a:xfrm>
            <a:off x="6172200" y="2209800"/>
            <a:ext cx="2174763"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sz="2400" dirty="0"/>
              <a:t>Predicting </a:t>
            </a:r>
            <a:r>
              <a:rPr lang="en-AU" sz="2400" i="1" dirty="0"/>
              <a:t>math</a:t>
            </a:r>
            <a:endParaRPr lang="en-AU" sz="2400" dirty="0"/>
          </a:p>
        </p:txBody>
      </p:sp>
      <p:sp>
        <p:nvSpPr>
          <p:cNvPr id="12" name="TextBox 11"/>
          <p:cNvSpPr txBox="1"/>
          <p:nvPr/>
        </p:nvSpPr>
        <p:spPr>
          <a:xfrm>
            <a:off x="6553200" y="3657600"/>
            <a:ext cx="22098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2400" dirty="0"/>
              <a:t>from the predictor variables</a:t>
            </a:r>
            <a:endParaRPr lang="en-AU" sz="2400" i="1" dirty="0"/>
          </a:p>
        </p:txBody>
      </p:sp>
      <p:cxnSp>
        <p:nvCxnSpPr>
          <p:cNvPr id="13" name="Straight Arrow Connector 12"/>
          <p:cNvCxnSpPr/>
          <p:nvPr/>
        </p:nvCxnSpPr>
        <p:spPr>
          <a:xfrm flipH="1" flipV="1">
            <a:off x="4572000" y="2362200"/>
            <a:ext cx="1600200" cy="322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343400" y="3798332"/>
            <a:ext cx="22098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3400" y="111918"/>
            <a:ext cx="76200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28600" y="1143000"/>
            <a:ext cx="4533900" cy="30861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AU" dirty="0"/>
              <a:t>Random slope model</a:t>
            </a:r>
          </a:p>
        </p:txBody>
      </p:sp>
      <p:pic>
        <p:nvPicPr>
          <p:cNvPr id="3" name="Picture 3"/>
          <p:cNvPicPr>
            <a:picLocks noChangeAspect="1" noChangeArrowheads="1"/>
          </p:cNvPicPr>
          <p:nvPr/>
        </p:nvPicPr>
        <p:blipFill>
          <a:blip r:embed="rId3" cstate="print"/>
          <a:srcRect/>
          <a:stretch>
            <a:fillRect/>
          </a:stretch>
        </p:blipFill>
        <p:spPr bwMode="auto">
          <a:xfrm>
            <a:off x="2895600" y="2209800"/>
            <a:ext cx="5867400" cy="4400550"/>
          </a:xfrm>
          <a:prstGeom prst="rect">
            <a:avLst/>
          </a:prstGeom>
          <a:noFill/>
          <a:ln w="9525">
            <a:noFill/>
            <a:miter lim="800000"/>
            <a:headEnd/>
            <a:tailEnd/>
          </a:ln>
        </p:spPr>
      </p:pic>
      <p:cxnSp>
        <p:nvCxnSpPr>
          <p:cNvPr id="10" name="Straight Arrow Connector 9"/>
          <p:cNvCxnSpPr/>
          <p:nvPr/>
        </p:nvCxnSpPr>
        <p:spPr>
          <a:xfrm>
            <a:off x="4495800" y="1676400"/>
            <a:ext cx="1219200" cy="6096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486400" y="3352800"/>
            <a:ext cx="9144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4191000" y="3962400"/>
            <a:ext cx="1600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152400" y="4800600"/>
            <a:ext cx="2438400" cy="138499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AU" sz="2800" dirty="0"/>
              <a:t>Our predictors are all fixed Main effects</a:t>
            </a:r>
          </a:p>
        </p:txBody>
      </p:sp>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3400" y="111918"/>
            <a:ext cx="76200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cstate="print"/>
          <a:srcRect/>
          <a:stretch>
            <a:fillRect/>
          </a:stretch>
        </p:blipFill>
        <p:spPr bwMode="auto">
          <a:xfrm>
            <a:off x="228600" y="1143000"/>
            <a:ext cx="4533900" cy="3086100"/>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3981450" y="2065405"/>
            <a:ext cx="5162550" cy="4792595"/>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AU" dirty="0"/>
              <a:t>Random slope model</a:t>
            </a:r>
          </a:p>
        </p:txBody>
      </p:sp>
      <p:cxnSp>
        <p:nvCxnSpPr>
          <p:cNvPr id="10" name="Straight Arrow Connector 9"/>
          <p:cNvCxnSpPr/>
          <p:nvPr/>
        </p:nvCxnSpPr>
        <p:spPr>
          <a:xfrm>
            <a:off x="4495800" y="1905000"/>
            <a:ext cx="1219200" cy="6096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934200" y="3048000"/>
            <a:ext cx="914400" cy="457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5943600" y="3429000"/>
            <a:ext cx="1600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457200" y="4800600"/>
            <a:ext cx="3505200" cy="95410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AU" sz="2800" dirty="0"/>
              <a:t>Now </a:t>
            </a:r>
            <a:r>
              <a:rPr lang="en-AU" sz="2800" i="1" dirty="0" err="1"/>
              <a:t>ses</a:t>
            </a:r>
            <a:r>
              <a:rPr lang="en-AU" sz="2800" i="1" dirty="0"/>
              <a:t> </a:t>
            </a:r>
            <a:r>
              <a:rPr lang="en-AU" sz="2800" dirty="0"/>
              <a:t>is a random effect</a:t>
            </a:r>
          </a:p>
        </p:txBody>
      </p:sp>
      <p:sp>
        <p:nvSpPr>
          <p:cNvPr id="12" name="Oval 11"/>
          <p:cNvSpPr/>
          <p:nvPr/>
        </p:nvSpPr>
        <p:spPr>
          <a:xfrm>
            <a:off x="5943600" y="5486400"/>
            <a:ext cx="914400" cy="4572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3400" y="111918"/>
            <a:ext cx="76200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Why variance components?</a:t>
            </a:r>
          </a:p>
        </p:txBody>
      </p:sp>
      <p:sp>
        <p:nvSpPr>
          <p:cNvPr id="3" name="Content Placeholder 2"/>
          <p:cNvSpPr>
            <a:spLocks noGrp="1"/>
          </p:cNvSpPr>
          <p:nvPr>
            <p:ph idx="1"/>
          </p:nvPr>
        </p:nvSpPr>
        <p:spPr>
          <a:xfrm>
            <a:off x="457200" y="1219200"/>
            <a:ext cx="8229600" cy="5410200"/>
          </a:xfrm>
        </p:spPr>
        <p:txBody>
          <a:bodyPr>
            <a:normAutofit lnSpcReduction="10000"/>
          </a:bodyPr>
          <a:lstStyle/>
          <a:p>
            <a:r>
              <a:rPr lang="en-AU" dirty="0"/>
              <a:t>The slopes could be correlated with the intercepts!</a:t>
            </a:r>
          </a:p>
          <a:p>
            <a:r>
              <a:rPr lang="en-AU" dirty="0"/>
              <a:t>Variance components does not include a parameter for the correlation.</a:t>
            </a:r>
          </a:p>
          <a:p>
            <a:r>
              <a:rPr lang="en-AU" dirty="0"/>
              <a:t>If you want to investigate whether the slopes and intercepts might be correlated, you can try “Unstructured”.</a:t>
            </a:r>
          </a:p>
          <a:p>
            <a:pPr lvl="1"/>
            <a:r>
              <a:rPr lang="en-AU" dirty="0"/>
              <a:t>This does not impose any constraints on the random effects covariance matrix, whereas variance components assumes it is diagonal.</a:t>
            </a:r>
          </a:p>
          <a:p>
            <a:r>
              <a:rPr lang="en-AU" dirty="0"/>
              <a:t>However, “unstructured” can result in warning messages about lack of convergence.</a:t>
            </a:r>
          </a:p>
          <a:p>
            <a:pPr lvl="1"/>
            <a:r>
              <a:rPr lang="en-AU" dirty="0"/>
              <a:t>If you get one of these, drop some variables or go back to Variance components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3400" y="111918"/>
            <a:ext cx="76200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2" cstate="print"/>
          <a:srcRect/>
          <a:stretch>
            <a:fillRect/>
          </a:stretch>
        </p:blipFill>
        <p:spPr bwMode="auto">
          <a:xfrm>
            <a:off x="228600" y="1143000"/>
            <a:ext cx="4533900" cy="3086100"/>
          </a:xfrm>
          <a:prstGeom prst="rect">
            <a:avLst/>
          </a:prstGeom>
          <a:noFill/>
          <a:ln w="9525">
            <a:noFill/>
            <a:miter lim="800000"/>
            <a:headEnd/>
            <a:tailEnd/>
          </a:ln>
        </p:spPr>
      </p:pic>
      <p:pic>
        <p:nvPicPr>
          <p:cNvPr id="6146" name="Picture 2"/>
          <p:cNvPicPr>
            <a:picLocks noChangeAspect="1" noChangeArrowheads="1"/>
          </p:cNvPicPr>
          <p:nvPr/>
        </p:nvPicPr>
        <p:blipFill>
          <a:blip r:embed="rId3" cstate="print"/>
          <a:srcRect/>
          <a:stretch>
            <a:fillRect/>
          </a:stretch>
        </p:blipFill>
        <p:spPr bwMode="auto">
          <a:xfrm>
            <a:off x="5486400" y="2895600"/>
            <a:ext cx="2543175" cy="337185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AU" dirty="0"/>
              <a:t>Random slope model</a:t>
            </a:r>
          </a:p>
        </p:txBody>
      </p:sp>
      <p:cxnSp>
        <p:nvCxnSpPr>
          <p:cNvPr id="10" name="Straight Arrow Connector 9"/>
          <p:cNvCxnSpPr/>
          <p:nvPr/>
        </p:nvCxnSpPr>
        <p:spPr>
          <a:xfrm flipV="1">
            <a:off x="4419600" y="2057400"/>
            <a:ext cx="1371600" cy="762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638800" y="4724400"/>
            <a:ext cx="2057400" cy="457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5562600" y="4038600"/>
            <a:ext cx="1600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5791200" y="1371600"/>
            <a:ext cx="3352800" cy="138499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AU" sz="2800" dirty="0"/>
              <a:t>Check that restricted maximum likelihood is used</a:t>
            </a:r>
          </a:p>
        </p:txBody>
      </p:sp>
      <p:sp>
        <p:nvSpPr>
          <p:cNvPr id="13" name="TextBox 12"/>
          <p:cNvSpPr txBox="1"/>
          <p:nvPr/>
        </p:nvSpPr>
        <p:spPr>
          <a:xfrm>
            <a:off x="1905000" y="4572000"/>
            <a:ext cx="3505200" cy="954107"/>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AU" sz="2800" dirty="0"/>
              <a:t>Select at least these statistics</a:t>
            </a:r>
          </a:p>
        </p:txBody>
      </p:sp>
      <p:cxnSp>
        <p:nvCxnSpPr>
          <p:cNvPr id="18" name="Straight Arrow Connector 17"/>
          <p:cNvCxnSpPr/>
          <p:nvPr/>
        </p:nvCxnSpPr>
        <p:spPr>
          <a:xfrm>
            <a:off x="4495800" y="2438400"/>
            <a:ext cx="1066800" cy="685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3400" y="111918"/>
            <a:ext cx="76200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Output</a:t>
            </a:r>
          </a:p>
        </p:txBody>
      </p:sp>
      <p:sp>
        <p:nvSpPr>
          <p:cNvPr id="4" name="TextBox 3"/>
          <p:cNvSpPr txBox="1"/>
          <p:nvPr/>
        </p:nvSpPr>
        <p:spPr>
          <a:xfrm>
            <a:off x="0" y="4180344"/>
            <a:ext cx="9144000" cy="267765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b="1" dirty="0">
                <a:solidFill>
                  <a:srgbClr val="FF0000"/>
                </a:solidFill>
              </a:rPr>
              <a:t>Model dimension</a:t>
            </a:r>
            <a:r>
              <a:rPr lang="en-AU" sz="2400" dirty="0"/>
              <a:t> sets out the shape of the data.</a:t>
            </a:r>
          </a:p>
          <a:p>
            <a:pPr lvl="1"/>
            <a:r>
              <a:rPr lang="en-AU" sz="2400" dirty="0"/>
              <a:t>Five fixed effects (the fixed intercept </a:t>
            </a:r>
            <a:r>
              <a:rPr lang="el-GR" sz="2400" dirty="0"/>
              <a:t>γ</a:t>
            </a:r>
            <a:r>
              <a:rPr lang="en-AU" sz="2400" baseline="-25000" dirty="0"/>
              <a:t>00</a:t>
            </a:r>
            <a:r>
              <a:rPr lang="en-AU" sz="2400" dirty="0"/>
              <a:t> and fixed slope for each predictor)</a:t>
            </a:r>
          </a:p>
          <a:p>
            <a:pPr lvl="1"/>
            <a:r>
              <a:rPr lang="en-AU" sz="2400" dirty="0"/>
              <a:t>Two random effects</a:t>
            </a:r>
          </a:p>
          <a:p>
            <a:pPr lvl="1"/>
            <a:r>
              <a:rPr lang="en-AU" sz="2400" dirty="0"/>
              <a:t>One residual effect </a:t>
            </a:r>
          </a:p>
          <a:p>
            <a:r>
              <a:rPr lang="en-AU" sz="2400" dirty="0"/>
              <a:t>Eight parameters: </a:t>
            </a:r>
          </a:p>
          <a:p>
            <a:r>
              <a:rPr lang="en-AU" sz="2000" i="1" dirty="0" err="1"/>
              <a:t>math</a:t>
            </a:r>
            <a:r>
              <a:rPr lang="en-AU" sz="2000" i="1" baseline="-25000" dirty="0" err="1"/>
              <a:t>ij</a:t>
            </a:r>
            <a:r>
              <a:rPr lang="en-AU" sz="2000" dirty="0"/>
              <a:t> = </a:t>
            </a:r>
            <a:r>
              <a:rPr lang="el-GR" sz="2000" dirty="0"/>
              <a:t>γ</a:t>
            </a:r>
            <a:r>
              <a:rPr lang="en-AU" sz="2000" baseline="-25000" dirty="0"/>
              <a:t>00</a:t>
            </a:r>
            <a:r>
              <a:rPr lang="en-AU" sz="2000" dirty="0"/>
              <a:t> + </a:t>
            </a:r>
            <a:r>
              <a:rPr lang="el-GR" sz="2000" dirty="0"/>
              <a:t>γ</a:t>
            </a:r>
            <a:r>
              <a:rPr lang="en-AU" sz="2000" baseline="-25000" dirty="0"/>
              <a:t>10</a:t>
            </a:r>
            <a:r>
              <a:rPr lang="en-AU" sz="2000" dirty="0"/>
              <a:t> </a:t>
            </a:r>
            <a:r>
              <a:rPr lang="en-AU" sz="2000" i="1" dirty="0" err="1"/>
              <a:t>ses</a:t>
            </a:r>
            <a:r>
              <a:rPr lang="en-AU" sz="2000" i="1" dirty="0"/>
              <a:t> </a:t>
            </a:r>
            <a:r>
              <a:rPr lang="en-AU" sz="2000" i="1" baseline="-25000" dirty="0" err="1"/>
              <a:t>ij</a:t>
            </a:r>
            <a:r>
              <a:rPr lang="en-AU" sz="2000" dirty="0"/>
              <a:t> + </a:t>
            </a:r>
            <a:r>
              <a:rPr lang="el-GR" sz="2000" dirty="0"/>
              <a:t>γ</a:t>
            </a:r>
            <a:r>
              <a:rPr lang="en-AU" sz="2000" baseline="-25000" dirty="0"/>
              <a:t>01</a:t>
            </a:r>
            <a:r>
              <a:rPr lang="en-AU" sz="2000" i="1" dirty="0"/>
              <a:t> </a:t>
            </a:r>
            <a:r>
              <a:rPr lang="en-AU" sz="2000" i="1" dirty="0" err="1"/>
              <a:t>ses_mean</a:t>
            </a:r>
            <a:r>
              <a:rPr lang="en-AU" sz="2000" i="1" baseline="-25000" dirty="0"/>
              <a:t> j</a:t>
            </a:r>
            <a:r>
              <a:rPr lang="en-AU" sz="2000" dirty="0"/>
              <a:t> + </a:t>
            </a:r>
            <a:r>
              <a:rPr lang="el-GR" sz="2000" dirty="0"/>
              <a:t>γ</a:t>
            </a:r>
            <a:r>
              <a:rPr lang="en-AU" sz="2000" baseline="-25000" dirty="0"/>
              <a:t>02</a:t>
            </a:r>
            <a:r>
              <a:rPr lang="en-AU" sz="2000" i="1" dirty="0"/>
              <a:t> per4yrc</a:t>
            </a:r>
            <a:r>
              <a:rPr lang="en-AU" sz="2000" i="1" baseline="-25000" dirty="0"/>
              <a:t>j</a:t>
            </a:r>
            <a:r>
              <a:rPr lang="en-AU" sz="2000" dirty="0"/>
              <a:t> + </a:t>
            </a:r>
            <a:r>
              <a:rPr lang="el-GR" sz="2000" dirty="0"/>
              <a:t>γ</a:t>
            </a:r>
            <a:r>
              <a:rPr lang="en-AU" sz="2000" baseline="-25000" dirty="0"/>
              <a:t>03</a:t>
            </a:r>
            <a:r>
              <a:rPr lang="en-AU" sz="2000" i="1" dirty="0"/>
              <a:t> </a:t>
            </a:r>
            <a:r>
              <a:rPr lang="en-AU" sz="2000" i="1" dirty="0" err="1"/>
              <a:t>public</a:t>
            </a:r>
            <a:r>
              <a:rPr lang="en-AU" sz="2000" i="1" baseline="-25000" dirty="0" err="1"/>
              <a:t>j</a:t>
            </a:r>
            <a:r>
              <a:rPr lang="en-AU" sz="2000" dirty="0"/>
              <a:t> + u</a:t>
            </a:r>
            <a:r>
              <a:rPr lang="en-AU" sz="2000" baseline="-25000" dirty="0"/>
              <a:t>0j </a:t>
            </a:r>
            <a:r>
              <a:rPr lang="en-AU" sz="2000" dirty="0">
                <a:solidFill>
                  <a:schemeClr val="tx1"/>
                </a:solidFill>
              </a:rPr>
              <a:t>+ u</a:t>
            </a:r>
            <a:r>
              <a:rPr lang="en-AU" sz="2000" baseline="-25000" dirty="0">
                <a:solidFill>
                  <a:schemeClr val="tx1"/>
                </a:solidFill>
              </a:rPr>
              <a:t>1j</a:t>
            </a:r>
            <a:r>
              <a:rPr lang="en-AU" sz="2000" dirty="0">
                <a:solidFill>
                  <a:schemeClr val="tx1"/>
                </a:solidFill>
              </a:rPr>
              <a:t> </a:t>
            </a:r>
            <a:r>
              <a:rPr lang="en-AU" sz="2000" i="1" dirty="0" err="1">
                <a:solidFill>
                  <a:schemeClr val="tx1"/>
                </a:solidFill>
              </a:rPr>
              <a:t>ses</a:t>
            </a:r>
            <a:r>
              <a:rPr lang="en-AU" sz="2000" i="1" baseline="-25000" dirty="0">
                <a:solidFill>
                  <a:schemeClr val="tx1"/>
                </a:solidFill>
              </a:rPr>
              <a:t> </a:t>
            </a:r>
            <a:r>
              <a:rPr lang="en-AU" sz="2000" i="1" baseline="-25000" dirty="0" err="1">
                <a:solidFill>
                  <a:schemeClr val="tx1"/>
                </a:solidFill>
              </a:rPr>
              <a:t>ij</a:t>
            </a:r>
            <a:r>
              <a:rPr lang="en-AU" sz="2000" dirty="0">
                <a:solidFill>
                  <a:schemeClr val="tx1"/>
                </a:solidFill>
              </a:rPr>
              <a:t> </a:t>
            </a:r>
            <a:r>
              <a:rPr lang="en-AU" sz="2000" dirty="0"/>
              <a:t>+ </a:t>
            </a:r>
            <a:r>
              <a:rPr lang="en-AU" sz="2000" i="1" dirty="0" err="1"/>
              <a:t>ε</a:t>
            </a:r>
            <a:r>
              <a:rPr lang="en-AU" sz="2000" i="1" baseline="-25000" dirty="0" err="1"/>
              <a:t>ij</a:t>
            </a:r>
            <a:endParaRPr lang="en-AU" sz="1400" dirty="0"/>
          </a:p>
        </p:txBody>
      </p:sp>
      <p:pic>
        <p:nvPicPr>
          <p:cNvPr id="4098" name="Picture 2"/>
          <p:cNvPicPr>
            <a:picLocks noChangeAspect="1" noChangeArrowheads="1"/>
          </p:cNvPicPr>
          <p:nvPr/>
        </p:nvPicPr>
        <p:blipFill>
          <a:blip r:embed="rId2" cstate="print"/>
          <a:srcRect/>
          <a:stretch>
            <a:fillRect/>
          </a:stretch>
        </p:blipFill>
        <p:spPr bwMode="auto">
          <a:xfrm>
            <a:off x="1524000" y="990600"/>
            <a:ext cx="6127548" cy="3175000"/>
          </a:xfrm>
          <a:prstGeom prst="rect">
            <a:avLst/>
          </a:prstGeom>
          <a:ln>
            <a:headEnd/>
            <a:tailEnd/>
          </a:ln>
        </p:spPr>
        <p:style>
          <a:lnRef idx="1">
            <a:schemeClr val="dk1"/>
          </a:lnRef>
          <a:fillRef idx="2">
            <a:schemeClr val="dk1"/>
          </a:fillRef>
          <a:effectRef idx="1">
            <a:schemeClr val="dk1"/>
          </a:effectRef>
          <a:fontRef idx="minor">
            <a:schemeClr val="dk1"/>
          </a:fontRef>
        </p:style>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769" y="0"/>
            <a:ext cx="87923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Output</a:t>
            </a:r>
          </a:p>
        </p:txBody>
      </p:sp>
      <p:sp>
        <p:nvSpPr>
          <p:cNvPr id="4" name="TextBox 3"/>
          <p:cNvSpPr txBox="1"/>
          <p:nvPr/>
        </p:nvSpPr>
        <p:spPr>
          <a:xfrm>
            <a:off x="0" y="3810000"/>
            <a:ext cx="9144000" cy="298543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b="1" dirty="0">
                <a:solidFill>
                  <a:srgbClr val="FF0000"/>
                </a:solidFill>
              </a:rPr>
              <a:t>Estimates for fixed effects:</a:t>
            </a:r>
            <a:endParaRPr lang="en-AU" sz="2400" dirty="0"/>
          </a:p>
          <a:p>
            <a:pPr lvl="1"/>
            <a:r>
              <a:rPr lang="en-AU" sz="2400" dirty="0"/>
              <a:t>Estimate for fixed intercept 	</a:t>
            </a:r>
            <a:r>
              <a:rPr lang="el-GR" sz="2400" dirty="0"/>
              <a:t>γ</a:t>
            </a:r>
            <a:r>
              <a:rPr lang="en-AU" sz="2400" baseline="-25000" dirty="0"/>
              <a:t>00</a:t>
            </a:r>
            <a:r>
              <a:rPr lang="en-AU" sz="2400" dirty="0"/>
              <a:t> = 56.47*</a:t>
            </a:r>
          </a:p>
          <a:p>
            <a:pPr lvl="1"/>
            <a:r>
              <a:rPr lang="en-AU" sz="2400" dirty="0"/>
              <a:t>Estimate for slope of </a:t>
            </a:r>
            <a:r>
              <a:rPr lang="en-AU" sz="2400" dirty="0" err="1"/>
              <a:t>ses</a:t>
            </a:r>
            <a:r>
              <a:rPr lang="en-AU" sz="2400" dirty="0"/>
              <a:t>, 		</a:t>
            </a:r>
            <a:r>
              <a:rPr lang="el-GR" sz="2400" dirty="0"/>
              <a:t>γ</a:t>
            </a:r>
            <a:r>
              <a:rPr lang="en-AU" sz="2400" baseline="-25000" dirty="0"/>
              <a:t>10</a:t>
            </a:r>
            <a:r>
              <a:rPr lang="en-AU" sz="2400" dirty="0"/>
              <a:t> =   3.16*</a:t>
            </a:r>
          </a:p>
          <a:p>
            <a:pPr lvl="1"/>
            <a:r>
              <a:rPr lang="en-AU" sz="2400" dirty="0"/>
              <a:t>			of </a:t>
            </a:r>
            <a:r>
              <a:rPr lang="en-AU" sz="2400" dirty="0" err="1"/>
              <a:t>ses_mean</a:t>
            </a:r>
            <a:r>
              <a:rPr lang="en-AU" sz="2400" dirty="0"/>
              <a:t>, 	</a:t>
            </a:r>
            <a:r>
              <a:rPr lang="el-GR" sz="2400" dirty="0"/>
              <a:t>γ</a:t>
            </a:r>
            <a:r>
              <a:rPr lang="en-AU" sz="2400" baseline="-25000" dirty="0"/>
              <a:t>01</a:t>
            </a:r>
            <a:r>
              <a:rPr lang="en-AU" sz="2400" dirty="0"/>
              <a:t> =   2.66*</a:t>
            </a:r>
          </a:p>
          <a:p>
            <a:pPr lvl="1"/>
            <a:r>
              <a:rPr lang="en-AU" sz="2400" dirty="0"/>
              <a:t>			of per4yrc, 	</a:t>
            </a:r>
            <a:r>
              <a:rPr lang="el-GR" sz="2400" dirty="0"/>
              <a:t>γ</a:t>
            </a:r>
            <a:r>
              <a:rPr lang="en-AU" sz="2400" baseline="-25000" dirty="0"/>
              <a:t>02</a:t>
            </a:r>
            <a:r>
              <a:rPr lang="en-AU" sz="2400" dirty="0"/>
              <a:t> =   1.36*</a:t>
            </a:r>
          </a:p>
          <a:p>
            <a:pPr lvl="1"/>
            <a:r>
              <a:rPr lang="en-AU" sz="2400" dirty="0"/>
              <a:t>			of public 	</a:t>
            </a:r>
            <a:r>
              <a:rPr lang="el-GR" sz="2400" dirty="0"/>
              <a:t>γ</a:t>
            </a:r>
            <a:r>
              <a:rPr lang="en-AU" sz="2400" baseline="-25000" dirty="0"/>
              <a:t>03</a:t>
            </a:r>
            <a:r>
              <a:rPr lang="en-AU" sz="2400" dirty="0"/>
              <a:t> = – 0.12</a:t>
            </a:r>
          </a:p>
          <a:p>
            <a:pPr lvl="1"/>
            <a:endParaRPr lang="en-AU" sz="2400" dirty="0"/>
          </a:p>
          <a:p>
            <a:r>
              <a:rPr lang="en-AU" sz="2000" i="1" dirty="0" err="1"/>
              <a:t>math</a:t>
            </a:r>
            <a:r>
              <a:rPr lang="en-AU" sz="2000" i="1" baseline="-25000" dirty="0" err="1"/>
              <a:t>ij</a:t>
            </a:r>
            <a:r>
              <a:rPr lang="en-AU" sz="2000" dirty="0"/>
              <a:t> = </a:t>
            </a:r>
            <a:r>
              <a:rPr lang="el-GR" sz="2000" dirty="0"/>
              <a:t>γ</a:t>
            </a:r>
            <a:r>
              <a:rPr lang="en-AU" sz="2000" baseline="-25000" dirty="0"/>
              <a:t>00</a:t>
            </a:r>
            <a:r>
              <a:rPr lang="en-AU" sz="2000" dirty="0"/>
              <a:t> + </a:t>
            </a:r>
            <a:r>
              <a:rPr lang="el-GR" sz="2000" dirty="0"/>
              <a:t>γ</a:t>
            </a:r>
            <a:r>
              <a:rPr lang="en-AU" sz="2000" baseline="-25000" dirty="0"/>
              <a:t>10</a:t>
            </a:r>
            <a:r>
              <a:rPr lang="en-AU" sz="2000" dirty="0"/>
              <a:t> </a:t>
            </a:r>
            <a:r>
              <a:rPr lang="en-AU" sz="2000" i="1" dirty="0" err="1"/>
              <a:t>ses</a:t>
            </a:r>
            <a:r>
              <a:rPr lang="en-AU" sz="2000" i="1" dirty="0"/>
              <a:t> </a:t>
            </a:r>
            <a:r>
              <a:rPr lang="en-AU" sz="2000" i="1" baseline="-25000" dirty="0" err="1"/>
              <a:t>ij</a:t>
            </a:r>
            <a:r>
              <a:rPr lang="en-AU" sz="2000" dirty="0"/>
              <a:t> + </a:t>
            </a:r>
            <a:r>
              <a:rPr lang="el-GR" sz="2000" dirty="0"/>
              <a:t>γ</a:t>
            </a:r>
            <a:r>
              <a:rPr lang="en-AU" sz="2000" baseline="-25000" dirty="0"/>
              <a:t>01</a:t>
            </a:r>
            <a:r>
              <a:rPr lang="en-AU" sz="2000" i="1" dirty="0"/>
              <a:t> </a:t>
            </a:r>
            <a:r>
              <a:rPr lang="en-AU" sz="2000" i="1" dirty="0" err="1"/>
              <a:t>ses_mean</a:t>
            </a:r>
            <a:r>
              <a:rPr lang="en-AU" sz="2000" i="1" baseline="-25000" dirty="0"/>
              <a:t> j</a:t>
            </a:r>
            <a:r>
              <a:rPr lang="en-AU" sz="2000" dirty="0"/>
              <a:t> + </a:t>
            </a:r>
            <a:r>
              <a:rPr lang="el-GR" sz="2000" dirty="0"/>
              <a:t>γ</a:t>
            </a:r>
            <a:r>
              <a:rPr lang="en-AU" sz="2000" baseline="-25000" dirty="0"/>
              <a:t>02</a:t>
            </a:r>
            <a:r>
              <a:rPr lang="en-AU" sz="2000" i="1" dirty="0"/>
              <a:t> per4yrc</a:t>
            </a:r>
            <a:r>
              <a:rPr lang="en-AU" sz="2000" i="1" baseline="-25000" dirty="0"/>
              <a:t>j</a:t>
            </a:r>
            <a:r>
              <a:rPr lang="en-AU" sz="2000" dirty="0"/>
              <a:t> + </a:t>
            </a:r>
            <a:r>
              <a:rPr lang="el-GR" sz="2000" dirty="0"/>
              <a:t>γ</a:t>
            </a:r>
            <a:r>
              <a:rPr lang="en-AU" sz="2000" baseline="-25000" dirty="0"/>
              <a:t>03</a:t>
            </a:r>
            <a:r>
              <a:rPr lang="en-AU" sz="2000" i="1" dirty="0"/>
              <a:t> </a:t>
            </a:r>
            <a:r>
              <a:rPr lang="en-AU" sz="2000" i="1" dirty="0" err="1"/>
              <a:t>public</a:t>
            </a:r>
            <a:r>
              <a:rPr lang="en-AU" sz="2000" i="1" baseline="-25000" dirty="0" err="1"/>
              <a:t>j</a:t>
            </a:r>
            <a:r>
              <a:rPr lang="en-AU" sz="2000" dirty="0"/>
              <a:t> + u</a:t>
            </a:r>
            <a:r>
              <a:rPr lang="en-AU" sz="2000" baseline="-25000" dirty="0"/>
              <a:t>0j </a:t>
            </a:r>
            <a:r>
              <a:rPr lang="en-AU" sz="2000" dirty="0">
                <a:solidFill>
                  <a:schemeClr val="tx1"/>
                </a:solidFill>
              </a:rPr>
              <a:t>+ u</a:t>
            </a:r>
            <a:r>
              <a:rPr lang="en-AU" sz="2000" baseline="-25000" dirty="0">
                <a:solidFill>
                  <a:schemeClr val="tx1"/>
                </a:solidFill>
              </a:rPr>
              <a:t>1j</a:t>
            </a:r>
            <a:r>
              <a:rPr lang="en-AU" sz="2000" dirty="0">
                <a:solidFill>
                  <a:schemeClr val="tx1"/>
                </a:solidFill>
              </a:rPr>
              <a:t> </a:t>
            </a:r>
            <a:r>
              <a:rPr lang="en-AU" sz="2000" i="1" dirty="0" err="1">
                <a:solidFill>
                  <a:schemeClr val="tx1"/>
                </a:solidFill>
              </a:rPr>
              <a:t>ses</a:t>
            </a:r>
            <a:r>
              <a:rPr lang="en-AU" sz="2000" i="1" baseline="-25000" dirty="0">
                <a:solidFill>
                  <a:schemeClr val="tx1"/>
                </a:solidFill>
              </a:rPr>
              <a:t> </a:t>
            </a:r>
            <a:r>
              <a:rPr lang="en-AU" sz="2000" i="1" baseline="-25000" dirty="0" err="1">
                <a:solidFill>
                  <a:schemeClr val="tx1"/>
                </a:solidFill>
              </a:rPr>
              <a:t>ij</a:t>
            </a:r>
            <a:r>
              <a:rPr lang="en-AU" sz="2000" dirty="0">
                <a:solidFill>
                  <a:schemeClr val="tx1"/>
                </a:solidFill>
              </a:rPr>
              <a:t> </a:t>
            </a:r>
            <a:r>
              <a:rPr lang="en-AU" sz="2000" dirty="0"/>
              <a:t>+ </a:t>
            </a:r>
            <a:r>
              <a:rPr lang="en-AU" sz="2000" i="1" dirty="0" err="1"/>
              <a:t>ε</a:t>
            </a:r>
            <a:r>
              <a:rPr lang="en-AU" sz="2000" i="1" baseline="-25000" dirty="0" err="1"/>
              <a:t>ij</a:t>
            </a:r>
            <a:endParaRPr lang="en-AU" sz="1400" dirty="0"/>
          </a:p>
        </p:txBody>
      </p:sp>
      <p:pic>
        <p:nvPicPr>
          <p:cNvPr id="5122" name="Picture 2"/>
          <p:cNvPicPr>
            <a:picLocks noChangeAspect="1" noChangeArrowheads="1"/>
          </p:cNvPicPr>
          <p:nvPr/>
        </p:nvPicPr>
        <p:blipFill>
          <a:blip r:embed="rId2" cstate="print"/>
          <a:srcRect/>
          <a:stretch>
            <a:fillRect/>
          </a:stretch>
        </p:blipFill>
        <p:spPr bwMode="auto">
          <a:xfrm>
            <a:off x="533400" y="990600"/>
            <a:ext cx="8194999" cy="2611740"/>
          </a:xfrm>
          <a:prstGeom prst="rect">
            <a:avLst/>
          </a:prstGeom>
          <a:ln>
            <a:headEnd/>
            <a:tailEnd/>
          </a:ln>
        </p:spPr>
        <p:style>
          <a:lnRef idx="1">
            <a:schemeClr val="dk1"/>
          </a:lnRef>
          <a:fillRef idx="2">
            <a:schemeClr val="dk1"/>
          </a:fillRef>
          <a:effectRef idx="1">
            <a:schemeClr val="dk1"/>
          </a:effectRef>
          <a:fontRef idx="minor">
            <a:schemeClr val="dk1"/>
          </a:fontRef>
        </p:style>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769" y="0"/>
            <a:ext cx="87923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Output</a:t>
            </a:r>
          </a:p>
        </p:txBody>
      </p:sp>
      <p:sp>
        <p:nvSpPr>
          <p:cNvPr id="4" name="TextBox 3"/>
          <p:cNvSpPr txBox="1"/>
          <p:nvPr/>
        </p:nvSpPr>
        <p:spPr>
          <a:xfrm>
            <a:off x="0" y="3125212"/>
            <a:ext cx="9144000" cy="304698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b="1" dirty="0">
                <a:solidFill>
                  <a:srgbClr val="FF0000"/>
                </a:solidFill>
              </a:rPr>
              <a:t>Variance:</a:t>
            </a:r>
            <a:endParaRPr lang="en-AU" sz="2400" dirty="0"/>
          </a:p>
          <a:p>
            <a:pPr lvl="1"/>
            <a:r>
              <a:rPr lang="en-AU" sz="2400" dirty="0"/>
              <a:t>Much of the results here are as in the random intercept model, but now there is a significant slope variance of 1.31.</a:t>
            </a:r>
          </a:p>
          <a:p>
            <a:pPr lvl="1"/>
            <a:endParaRPr lang="en-AU" sz="2400" dirty="0"/>
          </a:p>
          <a:p>
            <a:pPr lvl="1"/>
            <a:r>
              <a:rPr lang="en-AU" sz="2400" dirty="0"/>
              <a:t>So we have evidence that the slopes vary across the schools in the sample. </a:t>
            </a:r>
          </a:p>
          <a:p>
            <a:pPr lvl="1"/>
            <a:endParaRPr lang="en-AU" sz="2400" dirty="0"/>
          </a:p>
          <a:p>
            <a:pPr lvl="1"/>
            <a:r>
              <a:rPr lang="en-AU" sz="2400" dirty="0"/>
              <a:t>Can we explain this variation?</a:t>
            </a:r>
          </a:p>
        </p:txBody>
      </p:sp>
      <p:pic>
        <p:nvPicPr>
          <p:cNvPr id="6146" name="Picture 2"/>
          <p:cNvPicPr>
            <a:picLocks noChangeAspect="1" noChangeArrowheads="1"/>
          </p:cNvPicPr>
          <p:nvPr/>
        </p:nvPicPr>
        <p:blipFill>
          <a:blip r:embed="rId2" cstate="print"/>
          <a:srcRect/>
          <a:stretch>
            <a:fillRect/>
          </a:stretch>
        </p:blipFill>
        <p:spPr bwMode="auto">
          <a:xfrm>
            <a:off x="838200" y="914400"/>
            <a:ext cx="7640482" cy="1871808"/>
          </a:xfrm>
          <a:prstGeom prst="rect">
            <a:avLst/>
          </a:prstGeom>
          <a:noFill/>
          <a:ln w="9525">
            <a:noFill/>
            <a:miter lim="800000"/>
            <a:headEnd/>
            <a:tailEnd/>
          </a:ln>
          <a:effec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769" y="0"/>
            <a:ext cx="87923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AU" dirty="0"/>
            </a:br>
            <a:r>
              <a:rPr lang="en-AU" dirty="0"/>
              <a:t>More complex random slope models</a:t>
            </a:r>
            <a:br>
              <a:rPr lang="en-AU" dirty="0"/>
            </a:br>
            <a:endParaRPr lang="en-AU" dirty="0"/>
          </a:p>
        </p:txBody>
      </p:sp>
      <p:sp>
        <p:nvSpPr>
          <p:cNvPr id="6" name="TextBox 5"/>
          <p:cNvSpPr txBox="1"/>
          <p:nvPr/>
        </p:nvSpPr>
        <p:spPr>
          <a:xfrm>
            <a:off x="1524000" y="914400"/>
            <a:ext cx="6143028" cy="1661993"/>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AU" sz="2800" dirty="0"/>
              <a:t>Level 1 equation:  </a:t>
            </a:r>
            <a:r>
              <a:rPr lang="en-AU" sz="2800" i="1" dirty="0" err="1"/>
              <a:t>Y</a:t>
            </a:r>
            <a:r>
              <a:rPr lang="en-AU" sz="2800" i="1" baseline="-25000" dirty="0" err="1"/>
              <a:t>ij</a:t>
            </a:r>
            <a:r>
              <a:rPr lang="en-AU" sz="2800" dirty="0"/>
              <a:t> =  </a:t>
            </a:r>
            <a:r>
              <a:rPr lang="el-GR" sz="2800" dirty="0"/>
              <a:t>β</a:t>
            </a:r>
            <a:r>
              <a:rPr lang="en-AU" sz="2800" baseline="-25000" dirty="0"/>
              <a:t>0j</a:t>
            </a:r>
            <a:r>
              <a:rPr lang="en-AU" sz="2800" dirty="0"/>
              <a:t> + </a:t>
            </a:r>
            <a:r>
              <a:rPr lang="el-GR" sz="2800" dirty="0"/>
              <a:t>β</a:t>
            </a:r>
            <a:r>
              <a:rPr lang="en-AU" sz="2800" baseline="-25000" dirty="0"/>
              <a:t>1j</a:t>
            </a:r>
            <a:r>
              <a:rPr lang="en-AU" sz="2800" dirty="0"/>
              <a:t> </a:t>
            </a:r>
            <a:r>
              <a:rPr lang="en-AU" sz="2800" i="1" dirty="0"/>
              <a:t>x</a:t>
            </a:r>
            <a:r>
              <a:rPr lang="en-AU" sz="2800" i="1" baseline="-25000" dirty="0"/>
              <a:t> </a:t>
            </a:r>
            <a:r>
              <a:rPr lang="en-AU" sz="2800" i="1" baseline="-25000" dirty="0" err="1"/>
              <a:t>ij</a:t>
            </a:r>
            <a:r>
              <a:rPr lang="en-AU" sz="2800" dirty="0"/>
              <a:t> + </a:t>
            </a:r>
            <a:r>
              <a:rPr lang="en-AU" sz="2800" i="1" dirty="0" err="1"/>
              <a:t>ε</a:t>
            </a:r>
            <a:r>
              <a:rPr lang="en-AU" sz="2800" i="1" baseline="-25000" dirty="0" err="1"/>
              <a:t>ij</a:t>
            </a:r>
            <a:r>
              <a:rPr lang="en-AU" sz="2800" dirty="0"/>
              <a:t> </a:t>
            </a:r>
          </a:p>
          <a:p>
            <a:r>
              <a:rPr lang="en-AU" sz="2800" dirty="0"/>
              <a:t>Level 2 equations:   </a:t>
            </a:r>
            <a:r>
              <a:rPr lang="el-GR" sz="2800" dirty="0"/>
              <a:t>β</a:t>
            </a:r>
            <a:r>
              <a:rPr lang="en-AU" sz="2800" baseline="-25000" dirty="0"/>
              <a:t>0j</a:t>
            </a:r>
            <a:r>
              <a:rPr lang="en-AU" sz="2800" dirty="0"/>
              <a:t> = </a:t>
            </a:r>
            <a:r>
              <a:rPr lang="el-GR" sz="2800" dirty="0"/>
              <a:t>γ</a:t>
            </a:r>
            <a:r>
              <a:rPr lang="en-AU" sz="2800" baseline="-25000" dirty="0"/>
              <a:t>00</a:t>
            </a:r>
            <a:r>
              <a:rPr lang="en-AU" sz="2800" dirty="0"/>
              <a:t> + </a:t>
            </a:r>
            <a:r>
              <a:rPr lang="el-GR" sz="2800" dirty="0"/>
              <a:t>γ</a:t>
            </a:r>
            <a:r>
              <a:rPr lang="en-AU" sz="2800" baseline="-25000" dirty="0"/>
              <a:t>01</a:t>
            </a:r>
            <a:r>
              <a:rPr lang="en-AU" sz="2800" i="1" dirty="0"/>
              <a:t> z</a:t>
            </a:r>
            <a:r>
              <a:rPr lang="en-AU" sz="2800" i="1" baseline="-25000" dirty="0"/>
              <a:t> j</a:t>
            </a:r>
            <a:r>
              <a:rPr lang="en-AU" sz="2800" dirty="0"/>
              <a:t>  + u</a:t>
            </a:r>
            <a:r>
              <a:rPr lang="en-AU" sz="2800" baseline="-25000" dirty="0"/>
              <a:t>0j </a:t>
            </a:r>
          </a:p>
          <a:p>
            <a:r>
              <a:rPr lang="en-AU" sz="2800" dirty="0"/>
              <a:t>			 </a:t>
            </a:r>
            <a:r>
              <a:rPr lang="el-GR" sz="2800" dirty="0"/>
              <a:t> β</a:t>
            </a:r>
            <a:r>
              <a:rPr lang="en-AU" sz="2800" baseline="-25000" dirty="0"/>
              <a:t>1j </a:t>
            </a:r>
            <a:r>
              <a:rPr lang="en-AU" sz="2800" dirty="0"/>
              <a:t>= </a:t>
            </a:r>
            <a:r>
              <a:rPr lang="el-GR" sz="2800" dirty="0"/>
              <a:t>γ</a:t>
            </a:r>
            <a:r>
              <a:rPr lang="en-AU" sz="2800" baseline="-25000" dirty="0"/>
              <a:t>10</a:t>
            </a:r>
            <a:r>
              <a:rPr lang="en-AU" sz="2800" dirty="0"/>
              <a:t>                </a:t>
            </a:r>
            <a:r>
              <a:rPr lang="en-AU" sz="2800" dirty="0">
                <a:solidFill>
                  <a:schemeClr val="bg1"/>
                </a:solidFill>
              </a:rPr>
              <a:t>+ u</a:t>
            </a:r>
            <a:r>
              <a:rPr lang="en-AU" sz="2800" baseline="-25000" dirty="0">
                <a:solidFill>
                  <a:schemeClr val="bg1"/>
                </a:solidFill>
              </a:rPr>
              <a:t>1j </a:t>
            </a:r>
          </a:p>
          <a:p>
            <a:endParaRPr lang="en-AU" dirty="0">
              <a:solidFill>
                <a:schemeClr val="bg1"/>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0" y="138304"/>
            <a:ext cx="648334" cy="637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Hierarchical Linear Models</a:t>
            </a:r>
            <a:br>
              <a:rPr lang="en-AU" dirty="0"/>
            </a:br>
            <a:r>
              <a:rPr lang="en-AU" dirty="0"/>
              <a:t>Multilevel models</a:t>
            </a:r>
          </a:p>
        </p:txBody>
      </p:sp>
      <p:sp>
        <p:nvSpPr>
          <p:cNvPr id="3" name="TextBox 2"/>
          <p:cNvSpPr txBox="1"/>
          <p:nvPr/>
        </p:nvSpPr>
        <p:spPr>
          <a:xfrm>
            <a:off x="762000" y="1295400"/>
            <a:ext cx="7315200" cy="557075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3600" dirty="0"/>
              <a:t>A two stage strategy to investigate variables at two levels of analysis.</a:t>
            </a:r>
          </a:p>
          <a:p>
            <a:endParaRPr lang="en-AU" sz="3600" dirty="0"/>
          </a:p>
          <a:p>
            <a:pPr marL="1028700" lvl="1" indent="-571500">
              <a:buFont typeface="+mj-lt"/>
              <a:buAutoNum type="romanLcPeriod"/>
            </a:pPr>
            <a:r>
              <a:rPr lang="en-US" sz="3200" dirty="0"/>
              <a:t>Level 1: relationships among level 1 variables estimated separately for each higher level (level 2) unit.</a:t>
            </a:r>
          </a:p>
          <a:p>
            <a:pPr marL="1028700" lvl="1" indent="-571500">
              <a:buAutoNum type="romanLcPeriod"/>
            </a:pPr>
            <a:endParaRPr lang="en-AU" sz="3200" dirty="0"/>
          </a:p>
          <a:p>
            <a:pPr marL="1028700" lvl="1" indent="-571500">
              <a:buFont typeface="+mj-lt"/>
              <a:buAutoNum type="romanLcPeriod"/>
            </a:pPr>
            <a:r>
              <a:rPr lang="en-US" sz="3200" dirty="0"/>
              <a:t>These relationships are then used as outcome variables for the variables at level 2.</a:t>
            </a:r>
            <a:endParaRPr lang="en-AU" sz="2000" dirty="0"/>
          </a:p>
          <a:p>
            <a:endParaRPr lang="en-AU" sz="24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141978"/>
            <a:ext cx="633779" cy="63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AU" dirty="0"/>
            </a:br>
            <a:r>
              <a:rPr lang="en-AU" dirty="0"/>
              <a:t>More complex random slope models</a:t>
            </a:r>
            <a:br>
              <a:rPr lang="en-AU" dirty="0"/>
            </a:br>
            <a:endParaRPr lang="en-AU" dirty="0"/>
          </a:p>
        </p:txBody>
      </p:sp>
      <p:sp>
        <p:nvSpPr>
          <p:cNvPr id="6" name="TextBox 5"/>
          <p:cNvSpPr txBox="1"/>
          <p:nvPr/>
        </p:nvSpPr>
        <p:spPr>
          <a:xfrm>
            <a:off x="1524000" y="914400"/>
            <a:ext cx="6325771" cy="138499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AU" sz="2800" dirty="0"/>
              <a:t>Level 1 equation:  </a:t>
            </a:r>
            <a:r>
              <a:rPr lang="en-AU" sz="2800" i="1" dirty="0" err="1"/>
              <a:t>Y</a:t>
            </a:r>
            <a:r>
              <a:rPr lang="en-AU" sz="2800" i="1" baseline="-25000" dirty="0" err="1"/>
              <a:t>ij</a:t>
            </a:r>
            <a:r>
              <a:rPr lang="en-AU" sz="2800" dirty="0"/>
              <a:t> =  </a:t>
            </a:r>
            <a:r>
              <a:rPr lang="el-GR" sz="2800" dirty="0"/>
              <a:t>β</a:t>
            </a:r>
            <a:r>
              <a:rPr lang="en-AU" sz="2800" baseline="-25000" dirty="0"/>
              <a:t>0j</a:t>
            </a:r>
            <a:r>
              <a:rPr lang="en-AU" sz="2800" dirty="0"/>
              <a:t> + </a:t>
            </a:r>
            <a:r>
              <a:rPr lang="el-GR" sz="2800" dirty="0"/>
              <a:t>β</a:t>
            </a:r>
            <a:r>
              <a:rPr lang="en-AU" sz="2800" baseline="-25000" dirty="0"/>
              <a:t>1j</a:t>
            </a:r>
            <a:r>
              <a:rPr lang="en-AU" sz="2800" dirty="0"/>
              <a:t> </a:t>
            </a:r>
            <a:r>
              <a:rPr lang="en-AU" sz="2800" i="1" dirty="0"/>
              <a:t>x</a:t>
            </a:r>
            <a:r>
              <a:rPr lang="en-AU" sz="2800" i="1" baseline="-25000" dirty="0"/>
              <a:t> </a:t>
            </a:r>
            <a:r>
              <a:rPr lang="en-AU" sz="2800" i="1" baseline="-25000" dirty="0" err="1"/>
              <a:t>ij</a:t>
            </a:r>
            <a:r>
              <a:rPr lang="en-AU" sz="2800" dirty="0"/>
              <a:t> + </a:t>
            </a:r>
            <a:r>
              <a:rPr lang="en-AU" sz="2800" i="1" dirty="0" err="1"/>
              <a:t>ε</a:t>
            </a:r>
            <a:r>
              <a:rPr lang="en-AU" sz="2800" i="1" baseline="-25000" dirty="0" err="1"/>
              <a:t>ij</a:t>
            </a:r>
            <a:r>
              <a:rPr lang="en-AU" sz="2800" dirty="0"/>
              <a:t> </a:t>
            </a:r>
          </a:p>
          <a:p>
            <a:r>
              <a:rPr lang="en-AU" sz="2800" dirty="0"/>
              <a:t>Level 2 equations:   </a:t>
            </a:r>
            <a:r>
              <a:rPr lang="el-GR" sz="2800" dirty="0"/>
              <a:t>β</a:t>
            </a:r>
            <a:r>
              <a:rPr lang="en-AU" sz="2800" baseline="-25000" dirty="0"/>
              <a:t>0j</a:t>
            </a:r>
            <a:r>
              <a:rPr lang="en-AU" sz="2800" dirty="0"/>
              <a:t> = </a:t>
            </a:r>
            <a:r>
              <a:rPr lang="el-GR" sz="2800" dirty="0"/>
              <a:t>γ</a:t>
            </a:r>
            <a:r>
              <a:rPr lang="en-AU" sz="2800" baseline="-25000" dirty="0"/>
              <a:t>00</a:t>
            </a:r>
            <a:r>
              <a:rPr lang="en-AU" sz="2800" dirty="0"/>
              <a:t> + </a:t>
            </a:r>
            <a:r>
              <a:rPr lang="el-GR" sz="2800" dirty="0"/>
              <a:t>γ</a:t>
            </a:r>
            <a:r>
              <a:rPr lang="en-AU" sz="2800" baseline="-25000" dirty="0"/>
              <a:t>01</a:t>
            </a:r>
            <a:r>
              <a:rPr lang="en-AU" sz="2800" i="1" dirty="0"/>
              <a:t> z</a:t>
            </a:r>
            <a:r>
              <a:rPr lang="en-AU" sz="2800" i="1" baseline="-25000" dirty="0"/>
              <a:t> j</a:t>
            </a:r>
            <a:r>
              <a:rPr lang="en-AU" sz="2800" dirty="0"/>
              <a:t>  + u</a:t>
            </a:r>
            <a:r>
              <a:rPr lang="en-AU" sz="2800" baseline="-25000" dirty="0"/>
              <a:t>0j </a:t>
            </a:r>
          </a:p>
          <a:p>
            <a:r>
              <a:rPr lang="en-AU" sz="2800" dirty="0"/>
              <a:t>			 </a:t>
            </a:r>
            <a:r>
              <a:rPr lang="el-GR" sz="2800" dirty="0"/>
              <a:t> β</a:t>
            </a:r>
            <a:r>
              <a:rPr lang="en-AU" sz="2800" baseline="-25000" dirty="0"/>
              <a:t>1j </a:t>
            </a:r>
            <a:r>
              <a:rPr lang="en-AU" sz="2800" dirty="0"/>
              <a:t>= </a:t>
            </a:r>
            <a:r>
              <a:rPr lang="el-GR" sz="2800" dirty="0"/>
              <a:t>γ</a:t>
            </a:r>
            <a:r>
              <a:rPr lang="en-AU" sz="2800" baseline="-25000" dirty="0"/>
              <a:t>10</a:t>
            </a:r>
            <a:r>
              <a:rPr lang="en-AU" sz="2800" dirty="0"/>
              <a:t> </a:t>
            </a:r>
            <a:r>
              <a:rPr lang="en-AU" sz="2800" b="1" dirty="0">
                <a:solidFill>
                  <a:schemeClr val="tx1"/>
                </a:solidFill>
              </a:rPr>
              <a:t>+ </a:t>
            </a:r>
            <a:r>
              <a:rPr lang="el-GR" sz="2800" b="1" dirty="0">
                <a:solidFill>
                  <a:schemeClr val="tx1"/>
                </a:solidFill>
              </a:rPr>
              <a:t>γ</a:t>
            </a:r>
            <a:r>
              <a:rPr lang="en-AU" sz="2800" b="1" baseline="-25000" dirty="0">
                <a:solidFill>
                  <a:schemeClr val="tx1"/>
                </a:solidFill>
              </a:rPr>
              <a:t>11</a:t>
            </a:r>
            <a:r>
              <a:rPr lang="en-AU" sz="2800" b="1" i="1" dirty="0">
                <a:solidFill>
                  <a:schemeClr val="tx1"/>
                </a:solidFill>
              </a:rPr>
              <a:t> z</a:t>
            </a:r>
            <a:r>
              <a:rPr lang="en-AU" sz="2800" b="1" i="1" baseline="-25000" dirty="0">
                <a:solidFill>
                  <a:schemeClr val="tx1"/>
                </a:solidFill>
              </a:rPr>
              <a:t> j</a:t>
            </a:r>
            <a:r>
              <a:rPr lang="en-AU" sz="2800" b="1" dirty="0">
                <a:solidFill>
                  <a:schemeClr val="tx1"/>
                </a:solidFill>
              </a:rPr>
              <a:t> </a:t>
            </a:r>
            <a:r>
              <a:rPr lang="en-AU" sz="2800" dirty="0"/>
              <a:t>  </a:t>
            </a:r>
            <a:r>
              <a:rPr lang="en-AU" sz="2800" dirty="0">
                <a:solidFill>
                  <a:schemeClr val="bg1"/>
                </a:solidFill>
              </a:rPr>
              <a:t>+ u</a:t>
            </a:r>
            <a:r>
              <a:rPr lang="en-AU" sz="2800" baseline="-25000" dirty="0">
                <a:solidFill>
                  <a:schemeClr val="bg1"/>
                </a:solidFill>
              </a:rPr>
              <a:t>1j </a:t>
            </a:r>
            <a:endParaRPr lang="en-AU" sz="2800" dirty="0">
              <a:solidFill>
                <a:schemeClr val="bg1"/>
              </a:solidFill>
            </a:endParaRPr>
          </a:p>
        </p:txBody>
      </p:sp>
      <p:sp>
        <p:nvSpPr>
          <p:cNvPr id="11" name="TextBox 10"/>
          <p:cNvSpPr txBox="1"/>
          <p:nvPr/>
        </p:nvSpPr>
        <p:spPr>
          <a:xfrm>
            <a:off x="0" y="5029200"/>
            <a:ext cx="9144000" cy="138499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AU" sz="2400" dirty="0"/>
              <a:t>So that </a:t>
            </a:r>
          </a:p>
          <a:p>
            <a:r>
              <a:rPr lang="en-AU" sz="2000" i="1" dirty="0" err="1"/>
              <a:t>math</a:t>
            </a:r>
            <a:r>
              <a:rPr lang="en-AU" sz="2000" i="1" baseline="-25000" dirty="0" err="1"/>
              <a:t>ij</a:t>
            </a:r>
            <a:r>
              <a:rPr lang="en-AU" sz="2000" dirty="0"/>
              <a:t> = </a:t>
            </a:r>
            <a:r>
              <a:rPr lang="el-GR" sz="2000" dirty="0"/>
              <a:t>γ</a:t>
            </a:r>
            <a:r>
              <a:rPr lang="en-AU" sz="2000" baseline="-25000" dirty="0"/>
              <a:t>00</a:t>
            </a:r>
            <a:r>
              <a:rPr lang="en-AU" sz="2000" dirty="0"/>
              <a:t> + </a:t>
            </a:r>
            <a:r>
              <a:rPr lang="el-GR" sz="2000" dirty="0"/>
              <a:t>γ</a:t>
            </a:r>
            <a:r>
              <a:rPr lang="en-AU" sz="2000" baseline="-25000" dirty="0"/>
              <a:t>10</a:t>
            </a:r>
            <a:r>
              <a:rPr lang="en-AU" sz="2000" dirty="0"/>
              <a:t> </a:t>
            </a:r>
            <a:r>
              <a:rPr lang="en-AU" sz="2000" i="1" dirty="0" err="1"/>
              <a:t>ses</a:t>
            </a:r>
            <a:r>
              <a:rPr lang="en-AU" sz="2000" i="1" dirty="0"/>
              <a:t> </a:t>
            </a:r>
            <a:r>
              <a:rPr lang="en-AU" sz="2000" i="1" baseline="-25000" dirty="0" err="1"/>
              <a:t>ij</a:t>
            </a:r>
            <a:r>
              <a:rPr lang="en-AU" sz="2000" dirty="0"/>
              <a:t> + </a:t>
            </a:r>
            <a:r>
              <a:rPr lang="el-GR" sz="2000" dirty="0"/>
              <a:t>γ</a:t>
            </a:r>
            <a:r>
              <a:rPr lang="en-AU" sz="2000" baseline="-25000" dirty="0"/>
              <a:t>01</a:t>
            </a:r>
            <a:r>
              <a:rPr lang="en-AU" sz="2000" i="1" dirty="0"/>
              <a:t> </a:t>
            </a:r>
            <a:r>
              <a:rPr lang="en-AU" sz="2000" i="1" dirty="0" err="1"/>
              <a:t>ses_mean</a:t>
            </a:r>
            <a:r>
              <a:rPr lang="en-AU" sz="2000" i="1" baseline="-25000" dirty="0"/>
              <a:t> j</a:t>
            </a:r>
            <a:r>
              <a:rPr lang="en-AU" sz="2000" dirty="0"/>
              <a:t> + </a:t>
            </a:r>
            <a:r>
              <a:rPr lang="el-GR" sz="2000" dirty="0"/>
              <a:t>γ</a:t>
            </a:r>
            <a:r>
              <a:rPr lang="en-AU" sz="2000" baseline="-25000" dirty="0"/>
              <a:t>02</a:t>
            </a:r>
            <a:r>
              <a:rPr lang="en-AU" sz="2000" i="1" dirty="0"/>
              <a:t> per4yrc</a:t>
            </a:r>
            <a:r>
              <a:rPr lang="en-AU" sz="2000" i="1" baseline="-25000" dirty="0"/>
              <a:t>j</a:t>
            </a:r>
            <a:r>
              <a:rPr lang="en-AU" sz="2000" dirty="0"/>
              <a:t> + </a:t>
            </a:r>
            <a:r>
              <a:rPr lang="el-GR" sz="2000" dirty="0"/>
              <a:t>γ</a:t>
            </a:r>
            <a:r>
              <a:rPr lang="en-AU" sz="2000" baseline="-25000" dirty="0"/>
              <a:t>03</a:t>
            </a:r>
            <a:r>
              <a:rPr lang="en-AU" sz="2000" i="1" dirty="0"/>
              <a:t> </a:t>
            </a:r>
            <a:r>
              <a:rPr lang="en-AU" sz="2000" i="1" dirty="0" err="1"/>
              <a:t>public</a:t>
            </a:r>
            <a:r>
              <a:rPr lang="en-AU" sz="2000" i="1" baseline="-25000" dirty="0" err="1"/>
              <a:t>j</a:t>
            </a:r>
            <a:r>
              <a:rPr lang="en-AU" sz="2000" dirty="0"/>
              <a:t>  +</a:t>
            </a:r>
          </a:p>
          <a:p>
            <a:r>
              <a:rPr lang="en-AU" sz="2000" dirty="0"/>
              <a:t>                 + </a:t>
            </a:r>
            <a:r>
              <a:rPr lang="el-GR" sz="2000" dirty="0"/>
              <a:t>γ</a:t>
            </a:r>
            <a:r>
              <a:rPr lang="en-AU" sz="2000" baseline="-25000" dirty="0"/>
              <a:t>11</a:t>
            </a:r>
            <a:r>
              <a:rPr lang="en-AU" sz="2000" i="1" dirty="0"/>
              <a:t> </a:t>
            </a:r>
            <a:r>
              <a:rPr lang="en-AU" sz="2000" dirty="0"/>
              <a:t>(</a:t>
            </a:r>
            <a:r>
              <a:rPr lang="en-AU" sz="2000" i="1" dirty="0" err="1"/>
              <a:t>ses_mean</a:t>
            </a:r>
            <a:r>
              <a:rPr lang="en-AU" sz="2000" i="1" baseline="-25000" dirty="0"/>
              <a:t> </a:t>
            </a:r>
            <a:r>
              <a:rPr lang="en-AU" sz="2000" dirty="0"/>
              <a:t>*</a:t>
            </a:r>
            <a:r>
              <a:rPr lang="en-AU" sz="2000" dirty="0" err="1"/>
              <a:t>ses</a:t>
            </a:r>
            <a:r>
              <a:rPr lang="en-AU" sz="2000" dirty="0"/>
              <a:t>) + </a:t>
            </a:r>
            <a:r>
              <a:rPr lang="el-GR" sz="2000" dirty="0"/>
              <a:t>γ</a:t>
            </a:r>
            <a:r>
              <a:rPr lang="en-AU" sz="2000" baseline="-25000" dirty="0"/>
              <a:t>12</a:t>
            </a:r>
            <a:r>
              <a:rPr lang="en-AU" sz="2000" i="1" dirty="0"/>
              <a:t> </a:t>
            </a:r>
            <a:r>
              <a:rPr lang="en-AU" sz="2000" dirty="0"/>
              <a:t>(</a:t>
            </a:r>
            <a:r>
              <a:rPr lang="en-AU" sz="2000" i="1" dirty="0"/>
              <a:t>per4yrc</a:t>
            </a:r>
            <a:r>
              <a:rPr lang="en-AU" sz="2000" dirty="0"/>
              <a:t> *</a:t>
            </a:r>
            <a:r>
              <a:rPr lang="en-AU" sz="2000" dirty="0" err="1"/>
              <a:t>ses</a:t>
            </a:r>
            <a:r>
              <a:rPr lang="en-AU" sz="2000" dirty="0"/>
              <a:t>) + </a:t>
            </a:r>
            <a:r>
              <a:rPr lang="el-GR" sz="2000" dirty="0"/>
              <a:t>γ</a:t>
            </a:r>
            <a:r>
              <a:rPr lang="en-AU" sz="2000" baseline="-25000" dirty="0"/>
              <a:t>13</a:t>
            </a:r>
            <a:r>
              <a:rPr lang="en-AU" sz="2000" i="1" dirty="0"/>
              <a:t> </a:t>
            </a:r>
            <a:r>
              <a:rPr lang="en-AU" sz="2000" dirty="0"/>
              <a:t>(</a:t>
            </a:r>
            <a:r>
              <a:rPr lang="en-AU" sz="2000" i="1" dirty="0"/>
              <a:t>public</a:t>
            </a:r>
            <a:r>
              <a:rPr lang="en-AU" sz="2000" dirty="0"/>
              <a:t>*</a:t>
            </a:r>
            <a:r>
              <a:rPr lang="en-AU" sz="2000" dirty="0" err="1"/>
              <a:t>ses</a:t>
            </a:r>
            <a:r>
              <a:rPr lang="en-AU" sz="2000" dirty="0"/>
              <a:t>) +</a:t>
            </a:r>
          </a:p>
          <a:p>
            <a:r>
              <a:rPr lang="en-AU" sz="2000" dirty="0"/>
              <a:t>                 + u</a:t>
            </a:r>
            <a:r>
              <a:rPr lang="en-AU" sz="2000" baseline="-25000" dirty="0"/>
              <a:t>0j </a:t>
            </a:r>
            <a:r>
              <a:rPr lang="en-AU" sz="2000" dirty="0">
                <a:solidFill>
                  <a:schemeClr val="tx1"/>
                </a:solidFill>
              </a:rPr>
              <a:t>+ u</a:t>
            </a:r>
            <a:r>
              <a:rPr lang="en-AU" sz="2000" baseline="-25000" dirty="0">
                <a:solidFill>
                  <a:schemeClr val="tx1"/>
                </a:solidFill>
              </a:rPr>
              <a:t>1j</a:t>
            </a:r>
            <a:r>
              <a:rPr lang="en-AU" sz="2000" dirty="0">
                <a:solidFill>
                  <a:schemeClr val="tx1"/>
                </a:solidFill>
              </a:rPr>
              <a:t> </a:t>
            </a:r>
            <a:r>
              <a:rPr lang="en-AU" sz="2000" i="1" dirty="0" err="1">
                <a:solidFill>
                  <a:schemeClr val="tx1"/>
                </a:solidFill>
              </a:rPr>
              <a:t>ses</a:t>
            </a:r>
            <a:r>
              <a:rPr lang="en-AU" sz="2000" i="1" baseline="-25000" dirty="0">
                <a:solidFill>
                  <a:schemeClr val="tx1"/>
                </a:solidFill>
              </a:rPr>
              <a:t> </a:t>
            </a:r>
            <a:r>
              <a:rPr lang="en-AU" sz="2000" i="1" baseline="-25000" dirty="0" err="1">
                <a:solidFill>
                  <a:schemeClr val="tx1"/>
                </a:solidFill>
              </a:rPr>
              <a:t>ij</a:t>
            </a:r>
            <a:r>
              <a:rPr lang="en-AU" sz="2000" dirty="0">
                <a:solidFill>
                  <a:schemeClr val="tx1"/>
                </a:solidFill>
              </a:rPr>
              <a:t> </a:t>
            </a:r>
            <a:r>
              <a:rPr lang="en-AU" sz="2000" dirty="0"/>
              <a:t>+ </a:t>
            </a:r>
            <a:r>
              <a:rPr lang="en-AU" sz="2000" i="1" dirty="0" err="1"/>
              <a:t>ε</a:t>
            </a:r>
            <a:r>
              <a:rPr lang="en-AU" sz="2000" i="1" baseline="-25000" dirty="0" err="1"/>
              <a:t>ij</a:t>
            </a:r>
            <a:endParaRPr lang="en-AU" sz="1400" dirty="0"/>
          </a:p>
        </p:txBody>
      </p:sp>
      <p:sp>
        <p:nvSpPr>
          <p:cNvPr id="5" name="TextBox 4"/>
          <p:cNvSpPr txBox="1"/>
          <p:nvPr/>
        </p:nvSpPr>
        <p:spPr>
          <a:xfrm>
            <a:off x="685800" y="2590800"/>
            <a:ext cx="8077200" cy="150810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800" dirty="0"/>
              <a:t>so that  </a:t>
            </a:r>
          </a:p>
          <a:p>
            <a:r>
              <a:rPr lang="en-AU" sz="2800" i="1" dirty="0" err="1"/>
              <a:t>Y</a:t>
            </a:r>
            <a:r>
              <a:rPr lang="en-AU" sz="2800" i="1" baseline="-25000" dirty="0" err="1"/>
              <a:t>ij</a:t>
            </a:r>
            <a:r>
              <a:rPr lang="en-AU" sz="2800" dirty="0"/>
              <a:t> = (</a:t>
            </a:r>
            <a:r>
              <a:rPr lang="el-GR" sz="2800" dirty="0"/>
              <a:t>γ</a:t>
            </a:r>
            <a:r>
              <a:rPr lang="en-AU" sz="2800" baseline="-25000" dirty="0"/>
              <a:t>00</a:t>
            </a:r>
            <a:r>
              <a:rPr lang="en-AU" sz="2800" dirty="0"/>
              <a:t> + </a:t>
            </a:r>
            <a:r>
              <a:rPr lang="el-GR" sz="2800" dirty="0"/>
              <a:t>γ</a:t>
            </a:r>
            <a:r>
              <a:rPr lang="en-AU" sz="2800" baseline="-25000" dirty="0"/>
              <a:t>01</a:t>
            </a:r>
            <a:r>
              <a:rPr lang="en-AU" sz="2800" i="1" dirty="0"/>
              <a:t> z</a:t>
            </a:r>
            <a:r>
              <a:rPr lang="en-AU" sz="2800" i="1" baseline="-25000" dirty="0"/>
              <a:t> j</a:t>
            </a:r>
            <a:r>
              <a:rPr lang="en-AU" sz="2800" dirty="0"/>
              <a:t>  + u</a:t>
            </a:r>
            <a:r>
              <a:rPr lang="en-AU" sz="2800" baseline="-25000" dirty="0"/>
              <a:t>0j </a:t>
            </a:r>
            <a:r>
              <a:rPr lang="en-AU" sz="2800" dirty="0"/>
              <a:t>)+ (</a:t>
            </a:r>
            <a:r>
              <a:rPr lang="el-GR" sz="2800" dirty="0"/>
              <a:t>γ</a:t>
            </a:r>
            <a:r>
              <a:rPr lang="en-AU" sz="2800" baseline="-25000" dirty="0"/>
              <a:t>10</a:t>
            </a:r>
            <a:r>
              <a:rPr lang="en-AU" sz="2800" dirty="0"/>
              <a:t> </a:t>
            </a:r>
            <a:r>
              <a:rPr lang="en-AU" sz="3600" b="1" dirty="0">
                <a:solidFill>
                  <a:schemeClr val="tx1"/>
                </a:solidFill>
              </a:rPr>
              <a:t>+ </a:t>
            </a:r>
            <a:r>
              <a:rPr lang="el-GR" sz="3600" b="1" dirty="0">
                <a:solidFill>
                  <a:schemeClr val="tx1"/>
                </a:solidFill>
              </a:rPr>
              <a:t>γ</a:t>
            </a:r>
            <a:r>
              <a:rPr lang="en-AU" sz="3600" b="1" baseline="-25000" dirty="0">
                <a:solidFill>
                  <a:schemeClr val="tx1"/>
                </a:solidFill>
              </a:rPr>
              <a:t>11</a:t>
            </a:r>
            <a:r>
              <a:rPr lang="en-AU" sz="3600" b="1" i="1" dirty="0">
                <a:solidFill>
                  <a:schemeClr val="tx1"/>
                </a:solidFill>
              </a:rPr>
              <a:t> z</a:t>
            </a:r>
            <a:r>
              <a:rPr lang="en-AU" sz="3600" b="1" i="1" baseline="-25000" dirty="0">
                <a:solidFill>
                  <a:schemeClr val="tx1"/>
                </a:solidFill>
              </a:rPr>
              <a:t> j</a:t>
            </a:r>
            <a:r>
              <a:rPr lang="en-AU" sz="3600" b="1" dirty="0">
                <a:solidFill>
                  <a:schemeClr val="tx1"/>
                </a:solidFill>
              </a:rPr>
              <a:t> </a:t>
            </a:r>
            <a:r>
              <a:rPr lang="en-AU" sz="2800" dirty="0"/>
              <a:t>+ u</a:t>
            </a:r>
            <a:r>
              <a:rPr lang="en-AU" sz="2800" baseline="-25000" dirty="0"/>
              <a:t>1j </a:t>
            </a:r>
            <a:r>
              <a:rPr lang="en-AU" sz="2800" dirty="0"/>
              <a:t>)</a:t>
            </a:r>
            <a:r>
              <a:rPr lang="en-AU" sz="2800" i="1" dirty="0"/>
              <a:t>x</a:t>
            </a:r>
            <a:r>
              <a:rPr lang="en-AU" sz="2800" i="1" baseline="-25000" dirty="0"/>
              <a:t> </a:t>
            </a:r>
            <a:r>
              <a:rPr lang="en-AU" sz="2800" i="1" baseline="-25000" dirty="0" err="1"/>
              <a:t>ij</a:t>
            </a:r>
            <a:r>
              <a:rPr lang="en-AU" sz="2800" dirty="0"/>
              <a:t> + </a:t>
            </a:r>
            <a:r>
              <a:rPr lang="en-AU" sz="2800" i="1" dirty="0" err="1"/>
              <a:t>ε</a:t>
            </a:r>
            <a:r>
              <a:rPr lang="en-AU" sz="2800" i="1" baseline="-25000" dirty="0" err="1"/>
              <a:t>ij</a:t>
            </a:r>
            <a:endParaRPr lang="en-AU" sz="2800" i="1" dirty="0"/>
          </a:p>
          <a:p>
            <a:r>
              <a:rPr lang="en-AU" sz="2800" i="1" dirty="0"/>
              <a:t>    </a:t>
            </a:r>
            <a:r>
              <a:rPr lang="en-AU" sz="2800" dirty="0"/>
              <a:t>= </a:t>
            </a:r>
            <a:r>
              <a:rPr lang="el-GR" sz="2800" dirty="0"/>
              <a:t>γ</a:t>
            </a:r>
            <a:r>
              <a:rPr lang="en-AU" sz="2800" baseline="-25000" dirty="0"/>
              <a:t>00</a:t>
            </a:r>
            <a:r>
              <a:rPr lang="en-AU" sz="2800" dirty="0"/>
              <a:t> + </a:t>
            </a:r>
            <a:r>
              <a:rPr lang="el-GR" sz="2800" dirty="0"/>
              <a:t>γ</a:t>
            </a:r>
            <a:r>
              <a:rPr lang="en-AU" sz="2800" baseline="-25000" dirty="0"/>
              <a:t>10</a:t>
            </a:r>
            <a:r>
              <a:rPr lang="en-AU" sz="2800" dirty="0"/>
              <a:t> </a:t>
            </a:r>
            <a:r>
              <a:rPr lang="en-AU" sz="2800" i="1" dirty="0"/>
              <a:t>x</a:t>
            </a:r>
            <a:r>
              <a:rPr lang="en-AU" sz="2800" i="1" baseline="-25000" dirty="0"/>
              <a:t> </a:t>
            </a:r>
            <a:r>
              <a:rPr lang="en-AU" sz="2800" i="1" baseline="-25000" dirty="0" err="1"/>
              <a:t>ij</a:t>
            </a:r>
            <a:r>
              <a:rPr lang="en-AU" sz="2800" dirty="0"/>
              <a:t> + </a:t>
            </a:r>
            <a:r>
              <a:rPr lang="el-GR" sz="2800" dirty="0"/>
              <a:t>γ</a:t>
            </a:r>
            <a:r>
              <a:rPr lang="en-AU" sz="2800" baseline="-25000" dirty="0"/>
              <a:t>01</a:t>
            </a:r>
            <a:r>
              <a:rPr lang="en-AU" sz="2800" i="1" dirty="0"/>
              <a:t> z</a:t>
            </a:r>
            <a:r>
              <a:rPr lang="en-AU" sz="2800" i="1" baseline="-25000" dirty="0"/>
              <a:t> j</a:t>
            </a:r>
            <a:r>
              <a:rPr lang="en-AU" sz="2800" dirty="0"/>
              <a:t> +</a:t>
            </a:r>
            <a:r>
              <a:rPr lang="en-AU" sz="2800" b="1" dirty="0">
                <a:solidFill>
                  <a:schemeClr val="tx1"/>
                </a:solidFill>
              </a:rPr>
              <a:t> </a:t>
            </a:r>
            <a:r>
              <a:rPr lang="el-GR" sz="2800" b="1" dirty="0">
                <a:solidFill>
                  <a:schemeClr val="tx1"/>
                </a:solidFill>
              </a:rPr>
              <a:t>γ</a:t>
            </a:r>
            <a:r>
              <a:rPr lang="en-AU" sz="2800" b="1" baseline="-25000" dirty="0">
                <a:solidFill>
                  <a:schemeClr val="tx1"/>
                </a:solidFill>
              </a:rPr>
              <a:t>11</a:t>
            </a:r>
            <a:r>
              <a:rPr lang="en-AU" sz="2800" b="1" i="1" dirty="0">
                <a:solidFill>
                  <a:schemeClr val="tx1"/>
                </a:solidFill>
              </a:rPr>
              <a:t> z</a:t>
            </a:r>
            <a:r>
              <a:rPr lang="en-AU" sz="2800" b="1" i="1" baseline="-25000" dirty="0">
                <a:solidFill>
                  <a:schemeClr val="tx1"/>
                </a:solidFill>
              </a:rPr>
              <a:t> j</a:t>
            </a:r>
            <a:r>
              <a:rPr lang="en-AU" sz="2800" b="1" dirty="0">
                <a:solidFill>
                  <a:schemeClr val="tx1"/>
                </a:solidFill>
              </a:rPr>
              <a:t> </a:t>
            </a:r>
            <a:r>
              <a:rPr lang="en-AU" sz="2800" b="1" i="1" dirty="0"/>
              <a:t>x</a:t>
            </a:r>
            <a:r>
              <a:rPr lang="en-AU" sz="2800" b="1" i="1" baseline="-25000" dirty="0"/>
              <a:t> </a:t>
            </a:r>
            <a:r>
              <a:rPr lang="en-AU" sz="2800" b="1" i="1" baseline="-25000" dirty="0" err="1"/>
              <a:t>ij</a:t>
            </a:r>
            <a:r>
              <a:rPr lang="en-AU" sz="2800" dirty="0"/>
              <a:t> + u</a:t>
            </a:r>
            <a:r>
              <a:rPr lang="en-AU" sz="2800" baseline="-25000" dirty="0"/>
              <a:t>0j </a:t>
            </a:r>
            <a:r>
              <a:rPr lang="en-AU" sz="2800" dirty="0"/>
              <a:t>+ u</a:t>
            </a:r>
            <a:r>
              <a:rPr lang="en-AU" sz="2800" baseline="-25000" dirty="0"/>
              <a:t>1j </a:t>
            </a:r>
            <a:r>
              <a:rPr lang="en-AU" sz="2800" i="1" dirty="0"/>
              <a:t>x</a:t>
            </a:r>
            <a:r>
              <a:rPr lang="en-AU" sz="2800" i="1" baseline="-25000" dirty="0"/>
              <a:t> </a:t>
            </a:r>
            <a:r>
              <a:rPr lang="en-AU" sz="2800" i="1" baseline="-25000" dirty="0" err="1"/>
              <a:t>ij</a:t>
            </a:r>
            <a:r>
              <a:rPr lang="en-AU" sz="2800" dirty="0"/>
              <a:t> + </a:t>
            </a:r>
            <a:r>
              <a:rPr lang="en-AU" sz="2800" i="1" dirty="0" err="1"/>
              <a:t>ε</a:t>
            </a:r>
            <a:r>
              <a:rPr lang="en-AU" sz="2800" i="1" baseline="-25000" dirty="0" err="1"/>
              <a:t>ij</a:t>
            </a:r>
            <a:endParaRPr lang="en-AU" sz="2800" dirty="0"/>
          </a:p>
        </p:txBody>
      </p:sp>
      <p:sp>
        <p:nvSpPr>
          <p:cNvPr id="7" name="TextBox 6"/>
          <p:cNvSpPr txBox="1"/>
          <p:nvPr/>
        </p:nvSpPr>
        <p:spPr>
          <a:xfrm>
            <a:off x="152400" y="4419600"/>
            <a:ext cx="8921866" cy="461665"/>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AU" sz="2400" dirty="0"/>
              <a:t>A fixed effect that is the interaction of the group and individual effects</a:t>
            </a:r>
          </a:p>
        </p:txBody>
      </p:sp>
      <p:sp>
        <p:nvSpPr>
          <p:cNvPr id="8" name="Up Arrow 7"/>
          <p:cNvSpPr/>
          <p:nvPr/>
        </p:nvSpPr>
        <p:spPr>
          <a:xfrm>
            <a:off x="4648200" y="4038600"/>
            <a:ext cx="304800" cy="3810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0" y="138304"/>
            <a:ext cx="648334" cy="637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animBg="1"/>
      <p:bldP spid="5" grpId="0" animBg="1"/>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28600" y="1143000"/>
            <a:ext cx="4533900" cy="30861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AU" dirty="0"/>
              <a:t>Before we had ...</a:t>
            </a:r>
          </a:p>
        </p:txBody>
      </p:sp>
      <p:pic>
        <p:nvPicPr>
          <p:cNvPr id="3" name="Picture 3"/>
          <p:cNvPicPr>
            <a:picLocks noChangeAspect="1" noChangeArrowheads="1"/>
          </p:cNvPicPr>
          <p:nvPr/>
        </p:nvPicPr>
        <p:blipFill>
          <a:blip r:embed="rId3" cstate="print"/>
          <a:srcRect/>
          <a:stretch>
            <a:fillRect/>
          </a:stretch>
        </p:blipFill>
        <p:spPr bwMode="auto">
          <a:xfrm>
            <a:off x="2895600" y="2209800"/>
            <a:ext cx="5867400" cy="4400550"/>
          </a:xfrm>
          <a:prstGeom prst="rect">
            <a:avLst/>
          </a:prstGeom>
          <a:noFill/>
          <a:ln w="9525">
            <a:noFill/>
            <a:miter lim="800000"/>
            <a:headEnd/>
            <a:tailEnd/>
          </a:ln>
        </p:spPr>
      </p:pic>
      <p:cxnSp>
        <p:nvCxnSpPr>
          <p:cNvPr id="10" name="Straight Arrow Connector 9"/>
          <p:cNvCxnSpPr/>
          <p:nvPr/>
        </p:nvCxnSpPr>
        <p:spPr>
          <a:xfrm>
            <a:off x="4495800" y="1676400"/>
            <a:ext cx="1219200" cy="6096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486400" y="3352800"/>
            <a:ext cx="9144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4191000" y="3962400"/>
            <a:ext cx="1600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152400" y="4800600"/>
            <a:ext cx="2438400" cy="138499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AU" sz="2800" dirty="0"/>
              <a:t>Our predictors are all fixed Main effects</a:t>
            </a:r>
          </a:p>
        </p:txBody>
      </p:sp>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82000" y="138304"/>
            <a:ext cx="648334" cy="637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28600" y="1143000"/>
            <a:ext cx="4533900" cy="3086100"/>
          </a:xfrm>
          <a:prstGeom prst="rect">
            <a:avLst/>
          </a:prstGeom>
          <a:noFill/>
          <a:ln w="9525">
            <a:noFill/>
            <a:miter lim="800000"/>
            <a:headEnd/>
            <a:tailEnd/>
          </a:ln>
        </p:spPr>
      </p:pic>
      <p:pic>
        <p:nvPicPr>
          <p:cNvPr id="7170" name="Picture 2"/>
          <p:cNvPicPr>
            <a:picLocks noChangeAspect="1" noChangeArrowheads="1"/>
          </p:cNvPicPr>
          <p:nvPr/>
        </p:nvPicPr>
        <p:blipFill>
          <a:blip r:embed="rId3" cstate="print"/>
          <a:srcRect/>
          <a:stretch>
            <a:fillRect/>
          </a:stretch>
        </p:blipFill>
        <p:spPr bwMode="auto">
          <a:xfrm>
            <a:off x="2819400" y="2133600"/>
            <a:ext cx="5867400" cy="440055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AU" dirty="0"/>
              <a:t>Now we want ...</a:t>
            </a:r>
          </a:p>
        </p:txBody>
      </p:sp>
      <p:cxnSp>
        <p:nvCxnSpPr>
          <p:cNvPr id="10" name="Straight Arrow Connector 9"/>
          <p:cNvCxnSpPr/>
          <p:nvPr/>
        </p:nvCxnSpPr>
        <p:spPr>
          <a:xfrm>
            <a:off x="4495800" y="1676400"/>
            <a:ext cx="1219200" cy="6096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191000" y="3962400"/>
            <a:ext cx="1600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82000" y="138304"/>
            <a:ext cx="648334" cy="637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28600" y="1143000"/>
            <a:ext cx="4533900" cy="3086100"/>
          </a:xfrm>
          <a:prstGeom prst="rect">
            <a:avLst/>
          </a:prstGeom>
          <a:noFill/>
          <a:ln w="9525">
            <a:noFill/>
            <a:miter lim="800000"/>
            <a:headEnd/>
            <a:tailEnd/>
          </a:ln>
        </p:spPr>
      </p:pic>
      <p:pic>
        <p:nvPicPr>
          <p:cNvPr id="8194" name="Picture 2"/>
          <p:cNvPicPr>
            <a:picLocks noChangeAspect="1" noChangeArrowheads="1"/>
          </p:cNvPicPr>
          <p:nvPr/>
        </p:nvPicPr>
        <p:blipFill>
          <a:blip r:embed="rId3" cstate="print"/>
          <a:srcRect/>
          <a:stretch>
            <a:fillRect/>
          </a:stretch>
        </p:blipFill>
        <p:spPr bwMode="auto">
          <a:xfrm>
            <a:off x="2819400" y="2133600"/>
            <a:ext cx="5867400" cy="440055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AU" dirty="0"/>
              <a:t>Now we want ...</a:t>
            </a:r>
          </a:p>
        </p:txBody>
      </p:sp>
      <p:cxnSp>
        <p:nvCxnSpPr>
          <p:cNvPr id="10" name="Straight Arrow Connector 9"/>
          <p:cNvCxnSpPr/>
          <p:nvPr/>
        </p:nvCxnSpPr>
        <p:spPr>
          <a:xfrm>
            <a:off x="4495800" y="1676400"/>
            <a:ext cx="1219200" cy="6096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029200" y="4876800"/>
            <a:ext cx="1600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381000" y="4419600"/>
            <a:ext cx="1905000"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AU" dirty="0"/>
              <a:t>Select two variables that are used in the interaction (Use the Ctrl key if need be).</a:t>
            </a:r>
          </a:p>
        </p:txBody>
      </p:sp>
      <p:cxnSp>
        <p:nvCxnSpPr>
          <p:cNvPr id="9" name="Straight Arrow Connector 8"/>
          <p:cNvCxnSpPr/>
          <p:nvPr/>
        </p:nvCxnSpPr>
        <p:spPr>
          <a:xfrm flipV="1">
            <a:off x="2133600" y="3733800"/>
            <a:ext cx="914400" cy="762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05600" y="5257800"/>
            <a:ext cx="1258678"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AU" dirty="0"/>
              <a:t>Then Add...</a:t>
            </a:r>
          </a:p>
        </p:txBody>
      </p:sp>
      <p:pic>
        <p:nvPicPr>
          <p:cNvPr id="1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82000" y="138304"/>
            <a:ext cx="648334" cy="637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28600" y="1143000"/>
            <a:ext cx="4533900" cy="3086100"/>
          </a:xfrm>
          <a:prstGeom prst="rect">
            <a:avLst/>
          </a:prstGeom>
          <a:noFill/>
          <a:ln w="9525">
            <a:noFill/>
            <a:miter lim="800000"/>
            <a:headEnd/>
            <a:tailEnd/>
          </a:ln>
        </p:spPr>
      </p:pic>
      <p:pic>
        <p:nvPicPr>
          <p:cNvPr id="9218" name="Picture 2"/>
          <p:cNvPicPr>
            <a:picLocks noChangeAspect="1" noChangeArrowheads="1"/>
          </p:cNvPicPr>
          <p:nvPr/>
        </p:nvPicPr>
        <p:blipFill>
          <a:blip r:embed="rId3" cstate="print"/>
          <a:srcRect/>
          <a:stretch>
            <a:fillRect/>
          </a:stretch>
        </p:blipFill>
        <p:spPr bwMode="auto">
          <a:xfrm>
            <a:off x="2819400" y="2133600"/>
            <a:ext cx="5867400" cy="440055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AU" dirty="0"/>
              <a:t>Now we want ...</a:t>
            </a:r>
          </a:p>
        </p:txBody>
      </p:sp>
      <p:cxnSp>
        <p:nvCxnSpPr>
          <p:cNvPr id="10" name="Straight Arrow Connector 9"/>
          <p:cNvCxnSpPr/>
          <p:nvPr/>
        </p:nvCxnSpPr>
        <p:spPr>
          <a:xfrm>
            <a:off x="4495800" y="1676400"/>
            <a:ext cx="1219200" cy="6096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181600" y="3886200"/>
            <a:ext cx="1600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381000" y="4419600"/>
            <a:ext cx="19050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AU" dirty="0"/>
              <a:t>Keep going until you have all the interactions you need.</a:t>
            </a:r>
          </a:p>
        </p:txBody>
      </p:sp>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82000" y="138304"/>
            <a:ext cx="648334" cy="637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28600" y="1143000"/>
            <a:ext cx="4533900" cy="3086100"/>
          </a:xfrm>
          <a:prstGeom prst="rect">
            <a:avLst/>
          </a:prstGeom>
          <a:noFill/>
          <a:ln w="9525">
            <a:noFill/>
            <a:miter lim="800000"/>
            <a:headEnd/>
            <a:tailEnd/>
          </a:ln>
        </p:spPr>
      </p:pic>
      <p:pic>
        <p:nvPicPr>
          <p:cNvPr id="10242" name="Picture 2"/>
          <p:cNvPicPr>
            <a:picLocks noChangeAspect="1" noChangeArrowheads="1"/>
          </p:cNvPicPr>
          <p:nvPr/>
        </p:nvPicPr>
        <p:blipFill>
          <a:blip r:embed="rId3" cstate="print"/>
          <a:srcRect/>
          <a:stretch>
            <a:fillRect/>
          </a:stretch>
        </p:blipFill>
        <p:spPr bwMode="auto">
          <a:xfrm>
            <a:off x="2819400" y="2133600"/>
            <a:ext cx="5867400" cy="440055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AU" dirty="0"/>
              <a:t>Now we want ...</a:t>
            </a:r>
          </a:p>
        </p:txBody>
      </p:sp>
      <p:cxnSp>
        <p:nvCxnSpPr>
          <p:cNvPr id="10" name="Straight Arrow Connector 9"/>
          <p:cNvCxnSpPr/>
          <p:nvPr/>
        </p:nvCxnSpPr>
        <p:spPr>
          <a:xfrm>
            <a:off x="4495800" y="1676400"/>
            <a:ext cx="1219200" cy="6096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181600" y="3962400"/>
            <a:ext cx="1600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0" y="5638800"/>
            <a:ext cx="9144000" cy="101566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AU" sz="2000" i="1" dirty="0" err="1"/>
              <a:t>math</a:t>
            </a:r>
            <a:r>
              <a:rPr lang="en-AU" sz="2000" i="1" baseline="-25000" dirty="0" err="1"/>
              <a:t>ij</a:t>
            </a:r>
            <a:r>
              <a:rPr lang="en-AU" sz="2000" dirty="0"/>
              <a:t> = </a:t>
            </a:r>
            <a:r>
              <a:rPr lang="el-GR" sz="2000" dirty="0"/>
              <a:t>γ</a:t>
            </a:r>
            <a:r>
              <a:rPr lang="en-AU" sz="2000" baseline="-25000" dirty="0"/>
              <a:t>00</a:t>
            </a:r>
            <a:r>
              <a:rPr lang="en-AU" sz="2000" dirty="0"/>
              <a:t> + </a:t>
            </a:r>
            <a:r>
              <a:rPr lang="el-GR" sz="2000" dirty="0"/>
              <a:t>γ</a:t>
            </a:r>
            <a:r>
              <a:rPr lang="en-AU" sz="2000" baseline="-25000" dirty="0"/>
              <a:t>10</a:t>
            </a:r>
            <a:r>
              <a:rPr lang="en-AU" sz="2000" dirty="0"/>
              <a:t> </a:t>
            </a:r>
            <a:r>
              <a:rPr lang="en-AU" sz="2000" i="1" dirty="0" err="1"/>
              <a:t>ses</a:t>
            </a:r>
            <a:r>
              <a:rPr lang="en-AU" sz="2000" i="1" dirty="0"/>
              <a:t> </a:t>
            </a:r>
            <a:r>
              <a:rPr lang="en-AU" sz="2000" i="1" baseline="-25000" dirty="0" err="1"/>
              <a:t>ij</a:t>
            </a:r>
            <a:r>
              <a:rPr lang="en-AU" sz="2000" dirty="0"/>
              <a:t> + </a:t>
            </a:r>
            <a:r>
              <a:rPr lang="el-GR" sz="2000" dirty="0"/>
              <a:t>γ</a:t>
            </a:r>
            <a:r>
              <a:rPr lang="en-AU" sz="2000" baseline="-25000" dirty="0"/>
              <a:t>01</a:t>
            </a:r>
            <a:r>
              <a:rPr lang="en-AU" sz="2000" i="1" dirty="0"/>
              <a:t> </a:t>
            </a:r>
            <a:r>
              <a:rPr lang="en-AU" sz="2000" i="1" dirty="0" err="1"/>
              <a:t>ses_mean</a:t>
            </a:r>
            <a:r>
              <a:rPr lang="en-AU" sz="2000" i="1" baseline="-25000" dirty="0"/>
              <a:t> j</a:t>
            </a:r>
            <a:r>
              <a:rPr lang="en-AU" sz="2000" dirty="0"/>
              <a:t> + </a:t>
            </a:r>
            <a:r>
              <a:rPr lang="el-GR" sz="2000" dirty="0"/>
              <a:t>γ</a:t>
            </a:r>
            <a:r>
              <a:rPr lang="en-AU" sz="2000" baseline="-25000" dirty="0"/>
              <a:t>02</a:t>
            </a:r>
            <a:r>
              <a:rPr lang="en-AU" sz="2000" i="1" dirty="0"/>
              <a:t> per4yrc</a:t>
            </a:r>
            <a:r>
              <a:rPr lang="en-AU" sz="2000" i="1" baseline="-25000" dirty="0"/>
              <a:t>j</a:t>
            </a:r>
            <a:r>
              <a:rPr lang="en-AU" sz="2000" dirty="0"/>
              <a:t> + </a:t>
            </a:r>
            <a:r>
              <a:rPr lang="el-GR" sz="2000" dirty="0"/>
              <a:t>γ</a:t>
            </a:r>
            <a:r>
              <a:rPr lang="en-AU" sz="2000" baseline="-25000" dirty="0"/>
              <a:t>03</a:t>
            </a:r>
            <a:r>
              <a:rPr lang="en-AU" sz="2000" i="1" dirty="0"/>
              <a:t> </a:t>
            </a:r>
            <a:r>
              <a:rPr lang="en-AU" sz="2000" i="1" dirty="0" err="1"/>
              <a:t>public</a:t>
            </a:r>
            <a:r>
              <a:rPr lang="en-AU" sz="2000" i="1" baseline="-25000" dirty="0" err="1"/>
              <a:t>j</a:t>
            </a:r>
            <a:r>
              <a:rPr lang="en-AU" sz="2000" dirty="0"/>
              <a:t>  +</a:t>
            </a:r>
          </a:p>
          <a:p>
            <a:r>
              <a:rPr lang="en-AU" sz="2000" dirty="0"/>
              <a:t>                 + </a:t>
            </a:r>
            <a:r>
              <a:rPr lang="el-GR" sz="2000" dirty="0"/>
              <a:t>γ</a:t>
            </a:r>
            <a:r>
              <a:rPr lang="en-AU" sz="2000" baseline="-25000" dirty="0"/>
              <a:t>11</a:t>
            </a:r>
            <a:r>
              <a:rPr lang="en-AU" sz="2000" i="1" dirty="0"/>
              <a:t> </a:t>
            </a:r>
            <a:r>
              <a:rPr lang="en-AU" sz="2000" dirty="0"/>
              <a:t>(</a:t>
            </a:r>
            <a:r>
              <a:rPr lang="en-AU" sz="2000" i="1" dirty="0" err="1"/>
              <a:t>ses_mean</a:t>
            </a:r>
            <a:r>
              <a:rPr lang="en-AU" sz="2000" i="1" baseline="-25000" dirty="0"/>
              <a:t> </a:t>
            </a:r>
            <a:r>
              <a:rPr lang="en-AU" sz="2000" dirty="0"/>
              <a:t>*</a:t>
            </a:r>
            <a:r>
              <a:rPr lang="en-AU" sz="2000" dirty="0" err="1"/>
              <a:t>ses</a:t>
            </a:r>
            <a:r>
              <a:rPr lang="en-AU" sz="2000" dirty="0"/>
              <a:t>) + </a:t>
            </a:r>
            <a:r>
              <a:rPr lang="el-GR" sz="2000" dirty="0"/>
              <a:t>γ</a:t>
            </a:r>
            <a:r>
              <a:rPr lang="en-AU" sz="2000" baseline="-25000" dirty="0"/>
              <a:t>12</a:t>
            </a:r>
            <a:r>
              <a:rPr lang="en-AU" sz="2000" i="1" dirty="0"/>
              <a:t> </a:t>
            </a:r>
            <a:r>
              <a:rPr lang="en-AU" sz="2000" dirty="0"/>
              <a:t>(</a:t>
            </a:r>
            <a:r>
              <a:rPr lang="en-AU" sz="2000" i="1" dirty="0"/>
              <a:t>per4yrc</a:t>
            </a:r>
            <a:r>
              <a:rPr lang="en-AU" sz="2000" dirty="0"/>
              <a:t> *</a:t>
            </a:r>
            <a:r>
              <a:rPr lang="en-AU" sz="2000" dirty="0" err="1"/>
              <a:t>ses</a:t>
            </a:r>
            <a:r>
              <a:rPr lang="en-AU" sz="2000" dirty="0"/>
              <a:t>) + </a:t>
            </a:r>
            <a:r>
              <a:rPr lang="el-GR" sz="2000" dirty="0"/>
              <a:t>γ</a:t>
            </a:r>
            <a:r>
              <a:rPr lang="en-AU" sz="2000" baseline="-25000" dirty="0"/>
              <a:t>13</a:t>
            </a:r>
            <a:r>
              <a:rPr lang="en-AU" sz="2000" i="1" dirty="0"/>
              <a:t> </a:t>
            </a:r>
            <a:r>
              <a:rPr lang="en-AU" sz="2000" dirty="0"/>
              <a:t>(</a:t>
            </a:r>
            <a:r>
              <a:rPr lang="en-AU" sz="2000" i="1" dirty="0"/>
              <a:t>public</a:t>
            </a:r>
            <a:r>
              <a:rPr lang="en-AU" sz="2000" dirty="0"/>
              <a:t>*</a:t>
            </a:r>
            <a:r>
              <a:rPr lang="en-AU" sz="2000" dirty="0" err="1"/>
              <a:t>ses</a:t>
            </a:r>
            <a:r>
              <a:rPr lang="en-AU" sz="2000" dirty="0"/>
              <a:t>) +</a:t>
            </a:r>
          </a:p>
          <a:p>
            <a:r>
              <a:rPr lang="en-AU" sz="2000" dirty="0"/>
              <a:t>                 + u</a:t>
            </a:r>
            <a:r>
              <a:rPr lang="en-AU" sz="2000" baseline="-25000" dirty="0"/>
              <a:t>0j </a:t>
            </a:r>
            <a:r>
              <a:rPr lang="en-AU" sz="2000" dirty="0">
                <a:solidFill>
                  <a:schemeClr val="tx1"/>
                </a:solidFill>
              </a:rPr>
              <a:t>+ u</a:t>
            </a:r>
            <a:r>
              <a:rPr lang="en-AU" sz="2000" baseline="-25000" dirty="0">
                <a:solidFill>
                  <a:schemeClr val="tx1"/>
                </a:solidFill>
              </a:rPr>
              <a:t>1j</a:t>
            </a:r>
            <a:r>
              <a:rPr lang="en-AU" sz="2000" dirty="0">
                <a:solidFill>
                  <a:schemeClr val="tx1"/>
                </a:solidFill>
              </a:rPr>
              <a:t> </a:t>
            </a:r>
            <a:r>
              <a:rPr lang="en-AU" sz="2000" i="1" dirty="0" err="1">
                <a:solidFill>
                  <a:schemeClr val="tx1"/>
                </a:solidFill>
              </a:rPr>
              <a:t>ses</a:t>
            </a:r>
            <a:r>
              <a:rPr lang="en-AU" sz="2000" i="1" baseline="-25000" dirty="0">
                <a:solidFill>
                  <a:schemeClr val="tx1"/>
                </a:solidFill>
              </a:rPr>
              <a:t> </a:t>
            </a:r>
            <a:r>
              <a:rPr lang="en-AU" sz="2000" i="1" baseline="-25000" dirty="0" err="1">
                <a:solidFill>
                  <a:schemeClr val="tx1"/>
                </a:solidFill>
              </a:rPr>
              <a:t>ij</a:t>
            </a:r>
            <a:r>
              <a:rPr lang="en-AU" sz="2000" dirty="0">
                <a:solidFill>
                  <a:schemeClr val="tx1"/>
                </a:solidFill>
              </a:rPr>
              <a:t> </a:t>
            </a:r>
            <a:r>
              <a:rPr lang="en-AU" sz="2000" dirty="0"/>
              <a:t>+ </a:t>
            </a:r>
            <a:r>
              <a:rPr lang="en-AU" sz="2000" i="1" dirty="0" err="1"/>
              <a:t>ε</a:t>
            </a:r>
            <a:r>
              <a:rPr lang="en-AU" sz="2000" i="1" baseline="-25000" dirty="0" err="1"/>
              <a:t>ij</a:t>
            </a:r>
            <a:endParaRPr lang="en-AU" sz="1400" dirty="0"/>
          </a:p>
        </p:txBody>
      </p:sp>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82000" y="138304"/>
            <a:ext cx="648334" cy="637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build="allAtOnce"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Output</a:t>
            </a:r>
          </a:p>
        </p:txBody>
      </p:sp>
      <p:sp>
        <p:nvSpPr>
          <p:cNvPr id="4" name="TextBox 3"/>
          <p:cNvSpPr txBox="1"/>
          <p:nvPr/>
        </p:nvSpPr>
        <p:spPr>
          <a:xfrm>
            <a:off x="0" y="4180344"/>
            <a:ext cx="9144000" cy="249299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b="1" dirty="0">
                <a:solidFill>
                  <a:srgbClr val="FF0000"/>
                </a:solidFill>
              </a:rPr>
              <a:t>Model dimension</a:t>
            </a:r>
            <a:r>
              <a:rPr lang="en-AU" sz="2400" dirty="0"/>
              <a:t> sets out the shape of the data.</a:t>
            </a:r>
          </a:p>
          <a:p>
            <a:pPr lvl="1"/>
            <a:r>
              <a:rPr lang="en-AU" sz="2400" dirty="0"/>
              <a:t>It’s the same as before EXCEPT that now we have the three interaction effects. </a:t>
            </a:r>
          </a:p>
          <a:p>
            <a:r>
              <a:rPr lang="en-AU" sz="2400" dirty="0"/>
              <a:t>Eleven parameters: </a:t>
            </a:r>
          </a:p>
          <a:p>
            <a:r>
              <a:rPr lang="en-AU" sz="2000" i="1" dirty="0" err="1"/>
              <a:t>math</a:t>
            </a:r>
            <a:r>
              <a:rPr lang="en-AU" sz="2000" i="1" baseline="-25000" dirty="0" err="1"/>
              <a:t>ij</a:t>
            </a:r>
            <a:r>
              <a:rPr lang="en-AU" sz="2000" dirty="0"/>
              <a:t> = </a:t>
            </a:r>
            <a:r>
              <a:rPr lang="el-GR" sz="2000" dirty="0"/>
              <a:t>γ</a:t>
            </a:r>
            <a:r>
              <a:rPr lang="en-AU" sz="2000" baseline="-25000" dirty="0"/>
              <a:t>00</a:t>
            </a:r>
            <a:r>
              <a:rPr lang="en-AU" sz="2000" dirty="0"/>
              <a:t> + </a:t>
            </a:r>
            <a:r>
              <a:rPr lang="el-GR" sz="2000" dirty="0"/>
              <a:t>γ</a:t>
            </a:r>
            <a:r>
              <a:rPr lang="en-AU" sz="2000" baseline="-25000" dirty="0"/>
              <a:t>10</a:t>
            </a:r>
            <a:r>
              <a:rPr lang="en-AU" sz="2000" dirty="0"/>
              <a:t> </a:t>
            </a:r>
            <a:r>
              <a:rPr lang="en-AU" sz="2000" i="1" dirty="0" err="1"/>
              <a:t>ses</a:t>
            </a:r>
            <a:r>
              <a:rPr lang="en-AU" sz="2000" i="1" dirty="0"/>
              <a:t> </a:t>
            </a:r>
            <a:r>
              <a:rPr lang="en-AU" sz="2000" i="1" baseline="-25000" dirty="0" err="1"/>
              <a:t>ij</a:t>
            </a:r>
            <a:r>
              <a:rPr lang="en-AU" sz="2000" dirty="0"/>
              <a:t> + </a:t>
            </a:r>
            <a:r>
              <a:rPr lang="el-GR" sz="2000" dirty="0"/>
              <a:t>γ</a:t>
            </a:r>
            <a:r>
              <a:rPr lang="en-AU" sz="2000" baseline="-25000" dirty="0"/>
              <a:t>01</a:t>
            </a:r>
            <a:r>
              <a:rPr lang="en-AU" sz="2000" i="1" dirty="0"/>
              <a:t> </a:t>
            </a:r>
            <a:r>
              <a:rPr lang="en-AU" sz="2000" i="1" dirty="0" err="1"/>
              <a:t>ses_mean</a:t>
            </a:r>
            <a:r>
              <a:rPr lang="en-AU" sz="2000" i="1" baseline="-25000" dirty="0"/>
              <a:t> j</a:t>
            </a:r>
            <a:r>
              <a:rPr lang="en-AU" sz="2000" dirty="0"/>
              <a:t> + </a:t>
            </a:r>
            <a:r>
              <a:rPr lang="el-GR" sz="2000" dirty="0"/>
              <a:t>γ</a:t>
            </a:r>
            <a:r>
              <a:rPr lang="en-AU" sz="2000" baseline="-25000" dirty="0"/>
              <a:t>02</a:t>
            </a:r>
            <a:r>
              <a:rPr lang="en-AU" sz="2000" i="1" dirty="0"/>
              <a:t> per4yrc</a:t>
            </a:r>
            <a:r>
              <a:rPr lang="en-AU" sz="2000" i="1" baseline="-25000" dirty="0"/>
              <a:t>j</a:t>
            </a:r>
            <a:r>
              <a:rPr lang="en-AU" sz="2000" dirty="0"/>
              <a:t> + </a:t>
            </a:r>
            <a:r>
              <a:rPr lang="el-GR" sz="2000" dirty="0"/>
              <a:t>γ</a:t>
            </a:r>
            <a:r>
              <a:rPr lang="en-AU" sz="2000" baseline="-25000" dirty="0"/>
              <a:t>03</a:t>
            </a:r>
            <a:r>
              <a:rPr lang="en-AU" sz="2000" i="1" dirty="0"/>
              <a:t> </a:t>
            </a:r>
            <a:r>
              <a:rPr lang="en-AU" sz="2000" i="1" dirty="0" err="1"/>
              <a:t>public</a:t>
            </a:r>
            <a:r>
              <a:rPr lang="en-AU" sz="2000" i="1" baseline="-25000" dirty="0" err="1"/>
              <a:t>j</a:t>
            </a:r>
            <a:r>
              <a:rPr lang="en-AU" sz="2000" dirty="0"/>
              <a:t>  +</a:t>
            </a:r>
          </a:p>
          <a:p>
            <a:r>
              <a:rPr lang="en-AU" sz="2000" dirty="0"/>
              <a:t>                 + </a:t>
            </a:r>
            <a:r>
              <a:rPr lang="el-GR" sz="2000" dirty="0"/>
              <a:t>γ</a:t>
            </a:r>
            <a:r>
              <a:rPr lang="en-AU" sz="2000" baseline="-25000" dirty="0"/>
              <a:t>11</a:t>
            </a:r>
            <a:r>
              <a:rPr lang="en-AU" sz="2000" i="1" dirty="0"/>
              <a:t> </a:t>
            </a:r>
            <a:r>
              <a:rPr lang="en-AU" sz="2000" dirty="0"/>
              <a:t>(</a:t>
            </a:r>
            <a:r>
              <a:rPr lang="en-AU" sz="2000" i="1" dirty="0" err="1"/>
              <a:t>ses_mean</a:t>
            </a:r>
            <a:r>
              <a:rPr lang="en-AU" sz="2000" i="1" baseline="-25000" dirty="0"/>
              <a:t> </a:t>
            </a:r>
            <a:r>
              <a:rPr lang="en-AU" sz="2000" dirty="0"/>
              <a:t>*</a:t>
            </a:r>
            <a:r>
              <a:rPr lang="en-AU" sz="2000" dirty="0" err="1"/>
              <a:t>ses</a:t>
            </a:r>
            <a:r>
              <a:rPr lang="en-AU" sz="2000" dirty="0"/>
              <a:t>) + </a:t>
            </a:r>
            <a:r>
              <a:rPr lang="el-GR" sz="2000" dirty="0"/>
              <a:t>γ</a:t>
            </a:r>
            <a:r>
              <a:rPr lang="en-AU" sz="2000" baseline="-25000" dirty="0"/>
              <a:t>12</a:t>
            </a:r>
            <a:r>
              <a:rPr lang="en-AU" sz="2000" i="1" dirty="0"/>
              <a:t> </a:t>
            </a:r>
            <a:r>
              <a:rPr lang="en-AU" sz="2000" dirty="0"/>
              <a:t>(</a:t>
            </a:r>
            <a:r>
              <a:rPr lang="en-AU" sz="2000" i="1" dirty="0"/>
              <a:t>per4yrc</a:t>
            </a:r>
            <a:r>
              <a:rPr lang="en-AU" sz="2000" dirty="0"/>
              <a:t> *</a:t>
            </a:r>
            <a:r>
              <a:rPr lang="en-AU" sz="2000" dirty="0" err="1"/>
              <a:t>ses</a:t>
            </a:r>
            <a:r>
              <a:rPr lang="en-AU" sz="2000" dirty="0"/>
              <a:t>) + </a:t>
            </a:r>
            <a:r>
              <a:rPr lang="el-GR" sz="2000" dirty="0"/>
              <a:t>γ</a:t>
            </a:r>
            <a:r>
              <a:rPr lang="en-AU" sz="2000" baseline="-25000" dirty="0"/>
              <a:t>13</a:t>
            </a:r>
            <a:r>
              <a:rPr lang="en-AU" sz="2000" i="1" dirty="0"/>
              <a:t> </a:t>
            </a:r>
            <a:r>
              <a:rPr lang="en-AU" sz="2000" dirty="0"/>
              <a:t>(</a:t>
            </a:r>
            <a:r>
              <a:rPr lang="en-AU" sz="2000" i="1" dirty="0"/>
              <a:t>public</a:t>
            </a:r>
            <a:r>
              <a:rPr lang="en-AU" sz="2000" dirty="0"/>
              <a:t>*</a:t>
            </a:r>
            <a:r>
              <a:rPr lang="en-AU" sz="2000" dirty="0" err="1"/>
              <a:t>ses</a:t>
            </a:r>
            <a:r>
              <a:rPr lang="en-AU" sz="2000" dirty="0"/>
              <a:t>) +</a:t>
            </a:r>
          </a:p>
          <a:p>
            <a:r>
              <a:rPr lang="en-AU" sz="2000" dirty="0"/>
              <a:t>                 + u</a:t>
            </a:r>
            <a:r>
              <a:rPr lang="en-AU" sz="2000" baseline="-25000" dirty="0"/>
              <a:t>0j </a:t>
            </a:r>
            <a:r>
              <a:rPr lang="en-AU" sz="2000" dirty="0">
                <a:solidFill>
                  <a:schemeClr val="tx1"/>
                </a:solidFill>
              </a:rPr>
              <a:t>+ u</a:t>
            </a:r>
            <a:r>
              <a:rPr lang="en-AU" sz="2000" baseline="-25000" dirty="0">
                <a:solidFill>
                  <a:schemeClr val="tx1"/>
                </a:solidFill>
              </a:rPr>
              <a:t>1j</a:t>
            </a:r>
            <a:r>
              <a:rPr lang="en-AU" sz="2000" dirty="0">
                <a:solidFill>
                  <a:schemeClr val="tx1"/>
                </a:solidFill>
              </a:rPr>
              <a:t> </a:t>
            </a:r>
            <a:r>
              <a:rPr lang="en-AU" sz="2000" i="1" dirty="0" err="1">
                <a:solidFill>
                  <a:schemeClr val="tx1"/>
                </a:solidFill>
              </a:rPr>
              <a:t>ses</a:t>
            </a:r>
            <a:r>
              <a:rPr lang="en-AU" sz="2000" i="1" baseline="-25000" dirty="0">
                <a:solidFill>
                  <a:schemeClr val="tx1"/>
                </a:solidFill>
              </a:rPr>
              <a:t> </a:t>
            </a:r>
            <a:r>
              <a:rPr lang="en-AU" sz="2000" i="1" baseline="-25000" dirty="0" err="1">
                <a:solidFill>
                  <a:schemeClr val="tx1"/>
                </a:solidFill>
              </a:rPr>
              <a:t>ij</a:t>
            </a:r>
            <a:r>
              <a:rPr lang="en-AU" sz="2000" dirty="0">
                <a:solidFill>
                  <a:schemeClr val="tx1"/>
                </a:solidFill>
              </a:rPr>
              <a:t> </a:t>
            </a:r>
            <a:r>
              <a:rPr lang="en-AU" sz="2000" dirty="0"/>
              <a:t>+ </a:t>
            </a:r>
            <a:r>
              <a:rPr lang="en-AU" sz="2000" i="1" dirty="0" err="1"/>
              <a:t>ε</a:t>
            </a:r>
            <a:r>
              <a:rPr lang="en-AU" sz="2000" i="1" baseline="-25000" dirty="0" err="1"/>
              <a:t>ij</a:t>
            </a:r>
            <a:endParaRPr lang="en-AU" sz="1400" dirty="0"/>
          </a:p>
        </p:txBody>
      </p:sp>
      <p:pic>
        <p:nvPicPr>
          <p:cNvPr id="11266" name="Picture 2"/>
          <p:cNvPicPr>
            <a:picLocks noChangeAspect="1" noChangeArrowheads="1"/>
          </p:cNvPicPr>
          <p:nvPr/>
        </p:nvPicPr>
        <p:blipFill>
          <a:blip r:embed="rId2" cstate="print"/>
          <a:srcRect b="14439"/>
          <a:stretch>
            <a:fillRect/>
          </a:stretch>
        </p:blipFill>
        <p:spPr bwMode="auto">
          <a:xfrm>
            <a:off x="1524000" y="914399"/>
            <a:ext cx="6124575" cy="3207633"/>
          </a:xfrm>
          <a:prstGeom prst="rect">
            <a:avLst/>
          </a:prstGeom>
          <a:ln>
            <a:headEnd/>
            <a:tailEnd/>
          </a:ln>
        </p:spPr>
        <p:style>
          <a:lnRef idx="1">
            <a:schemeClr val="dk1"/>
          </a:lnRef>
          <a:fillRef idx="2">
            <a:schemeClr val="dk1"/>
          </a:fillRef>
          <a:effectRef idx="1">
            <a:schemeClr val="dk1"/>
          </a:effectRef>
          <a:fontRef idx="minor">
            <a:schemeClr val="dk1"/>
          </a:fontRef>
        </p:style>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769" y="0"/>
            <a:ext cx="87923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Output</a:t>
            </a:r>
          </a:p>
        </p:txBody>
      </p:sp>
      <p:sp>
        <p:nvSpPr>
          <p:cNvPr id="4" name="TextBox 3"/>
          <p:cNvSpPr txBox="1"/>
          <p:nvPr/>
        </p:nvSpPr>
        <p:spPr>
          <a:xfrm>
            <a:off x="0" y="4244876"/>
            <a:ext cx="9144000"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b="1" dirty="0">
                <a:solidFill>
                  <a:srgbClr val="FF0000"/>
                </a:solidFill>
              </a:rPr>
              <a:t>Estimates for fixed effects:</a:t>
            </a:r>
            <a:endParaRPr lang="en-AU" sz="2400" dirty="0"/>
          </a:p>
          <a:p>
            <a:pPr lvl="1"/>
            <a:r>
              <a:rPr lang="en-AU" sz="2400" dirty="0"/>
              <a:t>Same significant main effects as before, but only one significant interaction – </a:t>
            </a:r>
            <a:r>
              <a:rPr lang="en-AU" sz="2400" dirty="0" err="1"/>
              <a:t>ses</a:t>
            </a:r>
            <a:r>
              <a:rPr lang="en-AU" sz="2400" dirty="0"/>
              <a:t>*public</a:t>
            </a:r>
          </a:p>
          <a:p>
            <a:pPr lvl="1"/>
            <a:endParaRPr lang="en-AU" sz="2400" dirty="0"/>
          </a:p>
          <a:p>
            <a:pPr lvl="1"/>
            <a:r>
              <a:rPr lang="en-AU" sz="2400" dirty="0"/>
              <a:t>We can remove the non-significant interactions for a more parsimonious model</a:t>
            </a:r>
          </a:p>
        </p:txBody>
      </p:sp>
      <p:pic>
        <p:nvPicPr>
          <p:cNvPr id="12290" name="Picture 2"/>
          <p:cNvPicPr>
            <a:picLocks noChangeAspect="1" noChangeArrowheads="1"/>
          </p:cNvPicPr>
          <p:nvPr/>
        </p:nvPicPr>
        <p:blipFill>
          <a:blip r:embed="rId2" cstate="print"/>
          <a:srcRect/>
          <a:stretch>
            <a:fillRect/>
          </a:stretch>
        </p:blipFill>
        <p:spPr bwMode="auto">
          <a:xfrm>
            <a:off x="718840" y="914400"/>
            <a:ext cx="7510760" cy="2971800"/>
          </a:xfrm>
          <a:prstGeom prst="rect">
            <a:avLst/>
          </a:prstGeom>
          <a:ln>
            <a:headEnd/>
            <a:tailEnd/>
          </a:ln>
        </p:spPr>
        <p:style>
          <a:lnRef idx="1">
            <a:schemeClr val="dk1"/>
          </a:lnRef>
          <a:fillRef idx="2">
            <a:schemeClr val="dk1"/>
          </a:fillRef>
          <a:effectRef idx="1">
            <a:schemeClr val="dk1"/>
          </a:effectRef>
          <a:fontRef idx="minor">
            <a:schemeClr val="dk1"/>
          </a:fontRef>
        </p:style>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769" y="0"/>
            <a:ext cx="87923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28600" y="1143000"/>
            <a:ext cx="4533900" cy="3086100"/>
          </a:xfrm>
          <a:prstGeom prst="rect">
            <a:avLst/>
          </a:prstGeom>
          <a:noFill/>
          <a:ln w="9525">
            <a:noFill/>
            <a:miter lim="800000"/>
            <a:headEnd/>
            <a:tailEnd/>
          </a:ln>
        </p:spPr>
      </p:pic>
      <p:pic>
        <p:nvPicPr>
          <p:cNvPr id="13314" name="Picture 2"/>
          <p:cNvPicPr>
            <a:picLocks noChangeAspect="1" noChangeArrowheads="1"/>
          </p:cNvPicPr>
          <p:nvPr/>
        </p:nvPicPr>
        <p:blipFill>
          <a:blip r:embed="rId3" cstate="print"/>
          <a:srcRect/>
          <a:stretch>
            <a:fillRect/>
          </a:stretch>
        </p:blipFill>
        <p:spPr bwMode="auto">
          <a:xfrm>
            <a:off x="2895600" y="2133600"/>
            <a:ext cx="5867400" cy="440055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AU" dirty="0"/>
              <a:t>Simpler model</a:t>
            </a:r>
          </a:p>
        </p:txBody>
      </p:sp>
      <p:cxnSp>
        <p:nvCxnSpPr>
          <p:cNvPr id="10" name="Straight Arrow Connector 9"/>
          <p:cNvCxnSpPr/>
          <p:nvPr/>
        </p:nvCxnSpPr>
        <p:spPr>
          <a:xfrm>
            <a:off x="4495800" y="1676400"/>
            <a:ext cx="1219200" cy="6096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410200" y="3886200"/>
            <a:ext cx="1600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0" y="5638800"/>
            <a:ext cx="9144000" cy="101566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AU" sz="2000" i="1" dirty="0" err="1"/>
              <a:t>math</a:t>
            </a:r>
            <a:r>
              <a:rPr lang="en-AU" sz="2000" i="1" baseline="-25000" dirty="0" err="1"/>
              <a:t>ij</a:t>
            </a:r>
            <a:r>
              <a:rPr lang="en-AU" sz="2000" dirty="0"/>
              <a:t> = </a:t>
            </a:r>
            <a:r>
              <a:rPr lang="el-GR" sz="2000" dirty="0"/>
              <a:t>γ</a:t>
            </a:r>
            <a:r>
              <a:rPr lang="en-AU" sz="2000" baseline="-25000" dirty="0"/>
              <a:t>00</a:t>
            </a:r>
            <a:r>
              <a:rPr lang="en-AU" sz="2000" dirty="0"/>
              <a:t> + </a:t>
            </a:r>
            <a:r>
              <a:rPr lang="el-GR" sz="2000" dirty="0"/>
              <a:t>γ</a:t>
            </a:r>
            <a:r>
              <a:rPr lang="en-AU" sz="2000" baseline="-25000" dirty="0"/>
              <a:t>10</a:t>
            </a:r>
            <a:r>
              <a:rPr lang="en-AU" sz="2000" dirty="0"/>
              <a:t> </a:t>
            </a:r>
            <a:r>
              <a:rPr lang="en-AU" sz="2000" i="1" dirty="0" err="1"/>
              <a:t>ses</a:t>
            </a:r>
            <a:r>
              <a:rPr lang="en-AU" sz="2000" i="1" dirty="0"/>
              <a:t> </a:t>
            </a:r>
            <a:r>
              <a:rPr lang="en-AU" sz="2000" i="1" baseline="-25000" dirty="0" err="1"/>
              <a:t>ij</a:t>
            </a:r>
            <a:r>
              <a:rPr lang="en-AU" sz="2000" dirty="0"/>
              <a:t> + </a:t>
            </a:r>
            <a:r>
              <a:rPr lang="el-GR" sz="2000" dirty="0"/>
              <a:t>γ</a:t>
            </a:r>
            <a:r>
              <a:rPr lang="en-AU" sz="2000" baseline="-25000" dirty="0"/>
              <a:t>01</a:t>
            </a:r>
            <a:r>
              <a:rPr lang="en-AU" sz="2000" i="1" dirty="0"/>
              <a:t> </a:t>
            </a:r>
            <a:r>
              <a:rPr lang="en-AU" sz="2000" i="1" dirty="0" err="1"/>
              <a:t>ses_mean</a:t>
            </a:r>
            <a:r>
              <a:rPr lang="en-AU" sz="2000" i="1" baseline="-25000" dirty="0"/>
              <a:t> j</a:t>
            </a:r>
            <a:r>
              <a:rPr lang="en-AU" sz="2000" dirty="0"/>
              <a:t> + </a:t>
            </a:r>
            <a:r>
              <a:rPr lang="el-GR" sz="2000" dirty="0"/>
              <a:t>γ</a:t>
            </a:r>
            <a:r>
              <a:rPr lang="en-AU" sz="2000" baseline="-25000" dirty="0"/>
              <a:t>02</a:t>
            </a:r>
            <a:r>
              <a:rPr lang="en-AU" sz="2000" i="1" dirty="0"/>
              <a:t> per4yrc</a:t>
            </a:r>
            <a:r>
              <a:rPr lang="en-AU" sz="2000" i="1" baseline="-25000" dirty="0"/>
              <a:t>j</a:t>
            </a:r>
            <a:r>
              <a:rPr lang="en-AU" sz="2000" dirty="0"/>
              <a:t> + </a:t>
            </a:r>
            <a:r>
              <a:rPr lang="el-GR" sz="2000" dirty="0"/>
              <a:t>γ</a:t>
            </a:r>
            <a:r>
              <a:rPr lang="en-AU" sz="2000" baseline="-25000" dirty="0"/>
              <a:t>03</a:t>
            </a:r>
            <a:r>
              <a:rPr lang="en-AU" sz="2000" i="1" dirty="0"/>
              <a:t> </a:t>
            </a:r>
            <a:r>
              <a:rPr lang="en-AU" sz="2000" i="1" dirty="0" err="1"/>
              <a:t>public</a:t>
            </a:r>
            <a:r>
              <a:rPr lang="en-AU" sz="2000" i="1" baseline="-25000" dirty="0" err="1"/>
              <a:t>j</a:t>
            </a:r>
            <a:r>
              <a:rPr lang="en-AU" sz="2000" dirty="0"/>
              <a:t>  +</a:t>
            </a:r>
          </a:p>
          <a:p>
            <a:r>
              <a:rPr lang="en-AU" sz="2000" dirty="0"/>
              <a:t>                 + </a:t>
            </a:r>
            <a:r>
              <a:rPr lang="el-GR" sz="2000" dirty="0"/>
              <a:t>γ</a:t>
            </a:r>
            <a:r>
              <a:rPr lang="en-AU" sz="2000" baseline="-25000" dirty="0"/>
              <a:t>13</a:t>
            </a:r>
            <a:r>
              <a:rPr lang="en-AU" sz="2000" i="1" dirty="0"/>
              <a:t> </a:t>
            </a:r>
            <a:r>
              <a:rPr lang="en-AU" sz="2000" dirty="0"/>
              <a:t>(</a:t>
            </a:r>
            <a:r>
              <a:rPr lang="en-AU" sz="2000" i="1" dirty="0"/>
              <a:t>public</a:t>
            </a:r>
            <a:r>
              <a:rPr lang="en-AU" sz="2000" dirty="0"/>
              <a:t>*</a:t>
            </a:r>
            <a:r>
              <a:rPr lang="en-AU" sz="2000" dirty="0" err="1"/>
              <a:t>ses</a:t>
            </a:r>
            <a:r>
              <a:rPr lang="en-AU" sz="2000" dirty="0"/>
              <a:t>) +</a:t>
            </a:r>
          </a:p>
          <a:p>
            <a:r>
              <a:rPr lang="en-AU" sz="2000" dirty="0"/>
              <a:t>                 + u</a:t>
            </a:r>
            <a:r>
              <a:rPr lang="en-AU" sz="2000" baseline="-25000" dirty="0"/>
              <a:t>0j </a:t>
            </a:r>
            <a:r>
              <a:rPr lang="en-AU" sz="2000" dirty="0">
                <a:solidFill>
                  <a:schemeClr val="tx1"/>
                </a:solidFill>
              </a:rPr>
              <a:t>+ u</a:t>
            </a:r>
            <a:r>
              <a:rPr lang="en-AU" sz="2000" baseline="-25000" dirty="0">
                <a:solidFill>
                  <a:schemeClr val="tx1"/>
                </a:solidFill>
              </a:rPr>
              <a:t>1j</a:t>
            </a:r>
            <a:r>
              <a:rPr lang="en-AU" sz="2000" dirty="0">
                <a:solidFill>
                  <a:schemeClr val="tx1"/>
                </a:solidFill>
              </a:rPr>
              <a:t> </a:t>
            </a:r>
            <a:r>
              <a:rPr lang="en-AU" sz="2000" i="1" dirty="0" err="1">
                <a:solidFill>
                  <a:schemeClr val="tx1"/>
                </a:solidFill>
              </a:rPr>
              <a:t>ses</a:t>
            </a:r>
            <a:r>
              <a:rPr lang="en-AU" sz="2000" i="1" baseline="-25000" dirty="0">
                <a:solidFill>
                  <a:schemeClr val="tx1"/>
                </a:solidFill>
              </a:rPr>
              <a:t> </a:t>
            </a:r>
            <a:r>
              <a:rPr lang="en-AU" sz="2000" i="1" baseline="-25000" dirty="0" err="1">
                <a:solidFill>
                  <a:schemeClr val="tx1"/>
                </a:solidFill>
              </a:rPr>
              <a:t>ij</a:t>
            </a:r>
            <a:r>
              <a:rPr lang="en-AU" sz="2000" dirty="0">
                <a:solidFill>
                  <a:schemeClr val="tx1"/>
                </a:solidFill>
              </a:rPr>
              <a:t> </a:t>
            </a:r>
            <a:r>
              <a:rPr lang="en-AU" sz="2000" dirty="0"/>
              <a:t>+ </a:t>
            </a:r>
            <a:r>
              <a:rPr lang="en-AU" sz="2000" i="1" dirty="0" err="1"/>
              <a:t>ε</a:t>
            </a:r>
            <a:r>
              <a:rPr lang="en-AU" sz="2000" i="1" baseline="-25000" dirty="0" err="1"/>
              <a:t>ij</a:t>
            </a:r>
            <a:endParaRPr lang="en-AU" sz="1400" dirty="0"/>
          </a:p>
        </p:txBody>
      </p:sp>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64769" y="0"/>
            <a:ext cx="87923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build="allAtOnce"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Output 2</a:t>
            </a:r>
          </a:p>
        </p:txBody>
      </p:sp>
      <p:sp>
        <p:nvSpPr>
          <p:cNvPr id="4" name="TextBox 3"/>
          <p:cNvSpPr txBox="1"/>
          <p:nvPr/>
        </p:nvSpPr>
        <p:spPr>
          <a:xfrm>
            <a:off x="0" y="4180344"/>
            <a:ext cx="9144000"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b="1" dirty="0">
                <a:solidFill>
                  <a:srgbClr val="FF0000"/>
                </a:solidFill>
              </a:rPr>
              <a:t>Model dimension</a:t>
            </a:r>
            <a:r>
              <a:rPr lang="en-AU" sz="2400" dirty="0"/>
              <a:t> sets out the shape of the data.</a:t>
            </a:r>
          </a:p>
          <a:p>
            <a:r>
              <a:rPr lang="en-AU" sz="2400" dirty="0"/>
              <a:t>Nine parameters: </a:t>
            </a:r>
          </a:p>
          <a:p>
            <a:r>
              <a:rPr lang="en-AU" sz="2000" i="1" dirty="0" err="1"/>
              <a:t>math</a:t>
            </a:r>
            <a:r>
              <a:rPr lang="en-AU" sz="2000" i="1" baseline="-25000" dirty="0" err="1"/>
              <a:t>ij</a:t>
            </a:r>
            <a:r>
              <a:rPr lang="en-AU" sz="2000" dirty="0"/>
              <a:t> = </a:t>
            </a:r>
            <a:r>
              <a:rPr lang="el-GR" sz="2000" dirty="0"/>
              <a:t>γ</a:t>
            </a:r>
            <a:r>
              <a:rPr lang="en-AU" sz="2000" baseline="-25000" dirty="0"/>
              <a:t>00</a:t>
            </a:r>
            <a:r>
              <a:rPr lang="en-AU" sz="2000" dirty="0"/>
              <a:t> + </a:t>
            </a:r>
            <a:r>
              <a:rPr lang="el-GR" sz="2000" dirty="0"/>
              <a:t>γ</a:t>
            </a:r>
            <a:r>
              <a:rPr lang="en-AU" sz="2000" baseline="-25000" dirty="0"/>
              <a:t>10</a:t>
            </a:r>
            <a:r>
              <a:rPr lang="en-AU" sz="2000" dirty="0"/>
              <a:t> </a:t>
            </a:r>
            <a:r>
              <a:rPr lang="en-AU" sz="2000" i="1" dirty="0" err="1"/>
              <a:t>ses</a:t>
            </a:r>
            <a:r>
              <a:rPr lang="en-AU" sz="2000" i="1" dirty="0"/>
              <a:t> </a:t>
            </a:r>
            <a:r>
              <a:rPr lang="en-AU" sz="2000" i="1" baseline="-25000" dirty="0" err="1"/>
              <a:t>ij</a:t>
            </a:r>
            <a:r>
              <a:rPr lang="en-AU" sz="2000" dirty="0"/>
              <a:t> + </a:t>
            </a:r>
            <a:r>
              <a:rPr lang="el-GR" sz="2000" dirty="0"/>
              <a:t>γ</a:t>
            </a:r>
            <a:r>
              <a:rPr lang="en-AU" sz="2000" baseline="-25000" dirty="0"/>
              <a:t>01</a:t>
            </a:r>
            <a:r>
              <a:rPr lang="en-AU" sz="2000" i="1" dirty="0"/>
              <a:t> </a:t>
            </a:r>
            <a:r>
              <a:rPr lang="en-AU" sz="2000" i="1" dirty="0" err="1"/>
              <a:t>ses_mean</a:t>
            </a:r>
            <a:r>
              <a:rPr lang="en-AU" sz="2000" i="1" baseline="-25000" dirty="0"/>
              <a:t> j</a:t>
            </a:r>
            <a:r>
              <a:rPr lang="en-AU" sz="2000" dirty="0"/>
              <a:t> + </a:t>
            </a:r>
            <a:r>
              <a:rPr lang="el-GR" sz="2000" dirty="0"/>
              <a:t>γ</a:t>
            </a:r>
            <a:r>
              <a:rPr lang="en-AU" sz="2000" baseline="-25000" dirty="0"/>
              <a:t>02</a:t>
            </a:r>
            <a:r>
              <a:rPr lang="en-AU" sz="2000" i="1" dirty="0"/>
              <a:t> per4yrc</a:t>
            </a:r>
            <a:r>
              <a:rPr lang="en-AU" sz="2000" i="1" baseline="-25000" dirty="0"/>
              <a:t>j</a:t>
            </a:r>
            <a:r>
              <a:rPr lang="en-AU" sz="2000" dirty="0"/>
              <a:t> + </a:t>
            </a:r>
            <a:r>
              <a:rPr lang="el-GR" sz="2000" dirty="0"/>
              <a:t>γ</a:t>
            </a:r>
            <a:r>
              <a:rPr lang="en-AU" sz="2000" baseline="-25000" dirty="0"/>
              <a:t>03</a:t>
            </a:r>
            <a:r>
              <a:rPr lang="en-AU" sz="2000" i="1" dirty="0"/>
              <a:t> </a:t>
            </a:r>
            <a:r>
              <a:rPr lang="en-AU" sz="2000" i="1" dirty="0" err="1"/>
              <a:t>public</a:t>
            </a:r>
            <a:r>
              <a:rPr lang="en-AU" sz="2000" i="1" baseline="-25000" dirty="0" err="1"/>
              <a:t>j</a:t>
            </a:r>
            <a:r>
              <a:rPr lang="en-AU" sz="2000" dirty="0"/>
              <a:t>  +</a:t>
            </a:r>
          </a:p>
          <a:p>
            <a:r>
              <a:rPr lang="en-AU" sz="2000" dirty="0"/>
              <a:t>                  + </a:t>
            </a:r>
            <a:r>
              <a:rPr lang="el-GR" sz="2000" dirty="0"/>
              <a:t>γ</a:t>
            </a:r>
            <a:r>
              <a:rPr lang="en-AU" sz="2000" baseline="-25000" dirty="0"/>
              <a:t>13</a:t>
            </a:r>
            <a:r>
              <a:rPr lang="en-AU" sz="2000" i="1" dirty="0"/>
              <a:t> </a:t>
            </a:r>
            <a:r>
              <a:rPr lang="en-AU" sz="2000" dirty="0"/>
              <a:t>(</a:t>
            </a:r>
            <a:r>
              <a:rPr lang="en-AU" sz="2000" i="1" dirty="0"/>
              <a:t>public</a:t>
            </a:r>
            <a:r>
              <a:rPr lang="en-AU" sz="2000" dirty="0"/>
              <a:t>*</a:t>
            </a:r>
            <a:r>
              <a:rPr lang="en-AU" sz="2000" dirty="0" err="1"/>
              <a:t>ses</a:t>
            </a:r>
            <a:r>
              <a:rPr lang="en-AU" sz="2000" dirty="0"/>
              <a:t>) +</a:t>
            </a:r>
          </a:p>
          <a:p>
            <a:r>
              <a:rPr lang="en-AU" sz="2000" dirty="0"/>
              <a:t>                 + u</a:t>
            </a:r>
            <a:r>
              <a:rPr lang="en-AU" sz="2000" baseline="-25000" dirty="0"/>
              <a:t>0j </a:t>
            </a:r>
            <a:r>
              <a:rPr lang="en-AU" sz="2000" dirty="0">
                <a:solidFill>
                  <a:schemeClr val="tx1"/>
                </a:solidFill>
              </a:rPr>
              <a:t>+ u</a:t>
            </a:r>
            <a:r>
              <a:rPr lang="en-AU" sz="2000" baseline="-25000" dirty="0">
                <a:solidFill>
                  <a:schemeClr val="tx1"/>
                </a:solidFill>
              </a:rPr>
              <a:t>1j</a:t>
            </a:r>
            <a:r>
              <a:rPr lang="en-AU" sz="2000" dirty="0">
                <a:solidFill>
                  <a:schemeClr val="tx1"/>
                </a:solidFill>
              </a:rPr>
              <a:t> </a:t>
            </a:r>
            <a:r>
              <a:rPr lang="en-AU" sz="2000" i="1" dirty="0" err="1">
                <a:solidFill>
                  <a:schemeClr val="tx1"/>
                </a:solidFill>
              </a:rPr>
              <a:t>ses</a:t>
            </a:r>
            <a:r>
              <a:rPr lang="en-AU" sz="2000" i="1" baseline="-25000" dirty="0">
                <a:solidFill>
                  <a:schemeClr val="tx1"/>
                </a:solidFill>
              </a:rPr>
              <a:t> </a:t>
            </a:r>
            <a:r>
              <a:rPr lang="en-AU" sz="2000" i="1" baseline="-25000" dirty="0" err="1">
                <a:solidFill>
                  <a:schemeClr val="tx1"/>
                </a:solidFill>
              </a:rPr>
              <a:t>ij</a:t>
            </a:r>
            <a:r>
              <a:rPr lang="en-AU" sz="2000" dirty="0">
                <a:solidFill>
                  <a:schemeClr val="tx1"/>
                </a:solidFill>
              </a:rPr>
              <a:t> </a:t>
            </a:r>
            <a:r>
              <a:rPr lang="en-AU" sz="2000" dirty="0"/>
              <a:t>+ </a:t>
            </a:r>
            <a:r>
              <a:rPr lang="en-AU" sz="2000" i="1" dirty="0" err="1"/>
              <a:t>ε</a:t>
            </a:r>
            <a:r>
              <a:rPr lang="en-AU" sz="2000" i="1" baseline="-25000" dirty="0" err="1"/>
              <a:t>ij</a:t>
            </a:r>
            <a:endParaRPr lang="en-AU" sz="1400" dirty="0"/>
          </a:p>
        </p:txBody>
      </p:sp>
      <p:pic>
        <p:nvPicPr>
          <p:cNvPr id="14338" name="Picture 2"/>
          <p:cNvPicPr>
            <a:picLocks noChangeAspect="1" noChangeArrowheads="1"/>
          </p:cNvPicPr>
          <p:nvPr/>
        </p:nvPicPr>
        <p:blipFill>
          <a:blip r:embed="rId2" cstate="print"/>
          <a:srcRect b="14742"/>
          <a:stretch>
            <a:fillRect/>
          </a:stretch>
        </p:blipFill>
        <p:spPr bwMode="auto">
          <a:xfrm>
            <a:off x="1133238" y="914400"/>
            <a:ext cx="6648630" cy="3124200"/>
          </a:xfrm>
          <a:prstGeom prst="rect">
            <a:avLst/>
          </a:prstGeom>
          <a:ln>
            <a:headEnd/>
            <a:tailEnd/>
          </a:ln>
        </p:spPr>
        <p:style>
          <a:lnRef idx="1">
            <a:schemeClr val="dk1"/>
          </a:lnRef>
          <a:fillRef idx="2">
            <a:schemeClr val="dk1"/>
          </a:fillRef>
          <a:effectRef idx="1">
            <a:schemeClr val="dk1"/>
          </a:effectRef>
          <a:fontRef idx="minor">
            <a:schemeClr val="dk1"/>
          </a:fontRef>
        </p:style>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769" y="0"/>
            <a:ext cx="87923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Example</a:t>
            </a:r>
            <a:br>
              <a:rPr lang="en-AU" dirty="0"/>
            </a:br>
            <a:r>
              <a:rPr lang="en-AU" sz="2200" dirty="0"/>
              <a:t>(Heck et al, 2011 – chap 3)</a:t>
            </a:r>
            <a:endParaRPr lang="en-AU" dirty="0"/>
          </a:p>
        </p:txBody>
      </p:sp>
      <p:sp>
        <p:nvSpPr>
          <p:cNvPr id="3" name="Content Placeholder 2"/>
          <p:cNvSpPr>
            <a:spLocks noGrp="1"/>
          </p:cNvSpPr>
          <p:nvPr>
            <p:ph idx="1"/>
          </p:nvPr>
        </p:nvSpPr>
        <p:spPr/>
        <p:txBody>
          <a:bodyPr/>
          <a:lstStyle/>
          <a:p>
            <a:r>
              <a:rPr lang="en-AU" dirty="0"/>
              <a:t>Students nested within schools</a:t>
            </a:r>
          </a:p>
          <a:p>
            <a:r>
              <a:rPr lang="en-AU" dirty="0"/>
              <a:t>Dataset contains a number of variables including:</a:t>
            </a:r>
          </a:p>
          <a:p>
            <a:pPr lvl="1"/>
            <a:r>
              <a:rPr lang="en-AU" dirty="0"/>
              <a:t>Maths test score (</a:t>
            </a:r>
            <a:r>
              <a:rPr lang="en-AU" i="1" dirty="0"/>
              <a:t>math</a:t>
            </a:r>
            <a:r>
              <a:rPr lang="en-AU" dirty="0"/>
              <a:t>)</a:t>
            </a:r>
          </a:p>
          <a:p>
            <a:pPr lvl="1"/>
            <a:r>
              <a:rPr lang="en-AU" dirty="0"/>
              <a:t>Student socio-economic status (</a:t>
            </a:r>
            <a:r>
              <a:rPr lang="en-AU" i="1" dirty="0" err="1"/>
              <a:t>ses</a:t>
            </a:r>
            <a:r>
              <a:rPr lang="en-AU" dirty="0"/>
              <a:t>).</a:t>
            </a:r>
          </a:p>
          <a:p>
            <a:pPr lvl="1"/>
            <a:r>
              <a:rPr lang="en-AU" dirty="0"/>
              <a:t>Average SES per school (</a:t>
            </a:r>
            <a:r>
              <a:rPr lang="en-AU" i="1" dirty="0" err="1"/>
              <a:t>ses_mean</a:t>
            </a:r>
            <a:r>
              <a:rPr lang="en-AU" dirty="0"/>
              <a:t>)</a:t>
            </a:r>
          </a:p>
          <a:p>
            <a:pPr lvl="1"/>
            <a:r>
              <a:rPr lang="en-AU" dirty="0"/>
              <a:t>Percent of students who intend to study at “4-year universities” (</a:t>
            </a:r>
            <a:r>
              <a:rPr lang="en-AU" i="1" dirty="0"/>
              <a:t>per4yrc</a:t>
            </a:r>
            <a:r>
              <a:rPr lang="en-AU" dirty="0"/>
              <a:t>)</a:t>
            </a:r>
          </a:p>
          <a:p>
            <a:pPr lvl="1"/>
            <a:r>
              <a:rPr lang="en-AU" dirty="0"/>
              <a:t>Type of school (</a:t>
            </a:r>
            <a:r>
              <a:rPr lang="en-AU" i="1" dirty="0"/>
              <a:t>public </a:t>
            </a:r>
            <a:r>
              <a:rPr lang="en-AU" dirty="0"/>
              <a:t>= 1 if public, 0 otherwise)</a:t>
            </a:r>
          </a:p>
          <a:p>
            <a:r>
              <a:rPr lang="en-AU" dirty="0"/>
              <a:t>The goal is predict performance on the maths test</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141978"/>
            <a:ext cx="633779" cy="63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Output 2</a:t>
            </a:r>
          </a:p>
        </p:txBody>
      </p:sp>
      <p:sp>
        <p:nvSpPr>
          <p:cNvPr id="4" name="TextBox 3"/>
          <p:cNvSpPr txBox="1"/>
          <p:nvPr/>
        </p:nvSpPr>
        <p:spPr>
          <a:xfrm>
            <a:off x="0" y="3811012"/>
            <a:ext cx="9144000" cy="304698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b="1" dirty="0">
                <a:solidFill>
                  <a:srgbClr val="FF0000"/>
                </a:solidFill>
              </a:rPr>
              <a:t>Estimates for fixed effects:</a:t>
            </a:r>
            <a:endParaRPr lang="en-AU" sz="2400" dirty="0"/>
          </a:p>
          <a:p>
            <a:pPr lvl="1"/>
            <a:r>
              <a:rPr lang="en-AU" sz="2400" dirty="0"/>
              <a:t>Same significant main effects as before, and a significant slope effect for public, estimated at – 0.68.</a:t>
            </a:r>
          </a:p>
          <a:p>
            <a:pPr lvl="1"/>
            <a:endParaRPr lang="en-AU" sz="2400" dirty="0"/>
          </a:p>
          <a:p>
            <a:pPr lvl="1"/>
            <a:r>
              <a:rPr lang="en-AU" sz="2400" dirty="0"/>
              <a:t>Remember </a:t>
            </a:r>
            <a:r>
              <a:rPr lang="en-AU" sz="2400" i="1" dirty="0"/>
              <a:t>public </a:t>
            </a:r>
            <a:r>
              <a:rPr lang="en-AU" sz="2400" dirty="0"/>
              <a:t>= 1 indicates a public school.</a:t>
            </a:r>
          </a:p>
          <a:p>
            <a:pPr lvl="1"/>
            <a:r>
              <a:rPr lang="en-AU" sz="2400" dirty="0"/>
              <a:t>So, the slope is </a:t>
            </a:r>
            <a:r>
              <a:rPr lang="en-AU" sz="2400" i="1" dirty="0"/>
              <a:t>lower </a:t>
            </a:r>
            <a:r>
              <a:rPr lang="en-AU" sz="2400" dirty="0"/>
              <a:t>for public schools.</a:t>
            </a:r>
          </a:p>
          <a:p>
            <a:pPr lvl="1"/>
            <a:r>
              <a:rPr lang="en-AU" sz="2400" dirty="0"/>
              <a:t>Higher SES students in public schools get lower marks</a:t>
            </a:r>
          </a:p>
          <a:p>
            <a:pPr lvl="1"/>
            <a:r>
              <a:rPr lang="en-AU" sz="2400" dirty="0"/>
              <a:t>Lower SES students in public schools get higher marks</a:t>
            </a:r>
          </a:p>
        </p:txBody>
      </p:sp>
      <p:pic>
        <p:nvPicPr>
          <p:cNvPr id="15362" name="Picture 2"/>
          <p:cNvPicPr>
            <a:picLocks noChangeAspect="1" noChangeArrowheads="1"/>
          </p:cNvPicPr>
          <p:nvPr/>
        </p:nvPicPr>
        <p:blipFill>
          <a:blip r:embed="rId2" cstate="print"/>
          <a:srcRect/>
          <a:stretch>
            <a:fillRect/>
          </a:stretch>
        </p:blipFill>
        <p:spPr bwMode="auto">
          <a:xfrm>
            <a:off x="381000" y="914400"/>
            <a:ext cx="8429919" cy="2936875"/>
          </a:xfrm>
          <a:prstGeom prst="rect">
            <a:avLst/>
          </a:prstGeom>
          <a:ln>
            <a:headEnd/>
            <a:tailEnd/>
          </a:ln>
        </p:spPr>
        <p:style>
          <a:lnRef idx="1">
            <a:schemeClr val="dk1"/>
          </a:lnRef>
          <a:fillRef idx="2">
            <a:schemeClr val="dk1"/>
          </a:fillRef>
          <a:effectRef idx="1">
            <a:schemeClr val="dk1"/>
          </a:effectRef>
          <a:fontRef idx="minor">
            <a:schemeClr val="dk1"/>
          </a:fontRef>
        </p:style>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769" y="0"/>
            <a:ext cx="87923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At school level</a:t>
            </a:r>
            <a:br>
              <a:rPr lang="en-AU" dirty="0"/>
            </a:br>
            <a:r>
              <a:rPr lang="en-AU" dirty="0"/>
              <a:t>Extreme school performance</a:t>
            </a:r>
          </a:p>
        </p:txBody>
      </p:sp>
      <p:pic>
        <p:nvPicPr>
          <p:cNvPr id="16386" name="Picture 2"/>
          <p:cNvPicPr>
            <a:picLocks noChangeAspect="1" noChangeArrowheads="1"/>
          </p:cNvPicPr>
          <p:nvPr/>
        </p:nvPicPr>
        <p:blipFill>
          <a:blip r:embed="rId2" cstate="print"/>
          <a:srcRect/>
          <a:stretch>
            <a:fillRect/>
          </a:stretch>
        </p:blipFill>
        <p:spPr bwMode="auto">
          <a:xfrm>
            <a:off x="1600200" y="1752600"/>
            <a:ext cx="5991225" cy="4800600"/>
          </a:xfrm>
          <a:prstGeom prst="rect">
            <a:avLst/>
          </a:prstGeom>
          <a:noFill/>
          <a:ln w="9525">
            <a:noFill/>
            <a:miter lim="800000"/>
            <a:headEnd/>
            <a:tailEnd/>
          </a:ln>
          <a:effec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769" y="0"/>
            <a:ext cx="87923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At individual level</a:t>
            </a:r>
          </a:p>
        </p:txBody>
      </p:sp>
      <p:pic>
        <p:nvPicPr>
          <p:cNvPr id="17410" name="Picture 2"/>
          <p:cNvPicPr>
            <a:picLocks noChangeAspect="1" noChangeArrowheads="1"/>
          </p:cNvPicPr>
          <p:nvPr/>
        </p:nvPicPr>
        <p:blipFill>
          <a:blip r:embed="rId2" cstate="print"/>
          <a:srcRect/>
          <a:stretch>
            <a:fillRect/>
          </a:stretch>
        </p:blipFill>
        <p:spPr bwMode="auto">
          <a:xfrm>
            <a:off x="1752600" y="1066800"/>
            <a:ext cx="6626225" cy="5311076"/>
          </a:xfrm>
          <a:prstGeom prst="rect">
            <a:avLst/>
          </a:prstGeom>
          <a:noFill/>
          <a:ln w="9525">
            <a:noFill/>
            <a:miter lim="800000"/>
            <a:headEnd/>
            <a:tailEnd/>
          </a:ln>
          <a:effectLst/>
        </p:spPr>
      </p:pic>
      <p:sp>
        <p:nvSpPr>
          <p:cNvPr id="4" name="TextBox 3"/>
          <p:cNvSpPr txBox="1"/>
          <p:nvPr/>
        </p:nvSpPr>
        <p:spPr>
          <a:xfrm>
            <a:off x="7315200" y="2514600"/>
            <a:ext cx="1828800" cy="120032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AU" dirty="0"/>
              <a:t>Higher SES kids expected to perform worse in public schools </a:t>
            </a:r>
          </a:p>
        </p:txBody>
      </p:sp>
      <p:cxnSp>
        <p:nvCxnSpPr>
          <p:cNvPr id="6" name="Straight Arrow Connector 5"/>
          <p:cNvCxnSpPr/>
          <p:nvPr/>
        </p:nvCxnSpPr>
        <p:spPr>
          <a:xfrm flipH="1" flipV="1">
            <a:off x="6629400" y="1981200"/>
            <a:ext cx="685800" cy="9144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2400" y="4648200"/>
            <a:ext cx="1828800" cy="120032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AU" dirty="0"/>
              <a:t>Lower SES kids expected to perform better in public schools </a:t>
            </a:r>
          </a:p>
        </p:txBody>
      </p:sp>
      <p:cxnSp>
        <p:nvCxnSpPr>
          <p:cNvPr id="8" name="Straight Arrow Connector 7"/>
          <p:cNvCxnSpPr>
            <a:stCxn id="7" idx="3"/>
          </p:cNvCxnSpPr>
          <p:nvPr/>
        </p:nvCxnSpPr>
        <p:spPr>
          <a:xfrm>
            <a:off x="1981200" y="5248365"/>
            <a:ext cx="914400" cy="24747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769" y="0"/>
            <a:ext cx="87923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Interpreting the results</a:t>
            </a:r>
          </a:p>
        </p:txBody>
      </p:sp>
      <p:sp>
        <p:nvSpPr>
          <p:cNvPr id="3" name="TextBox 2"/>
          <p:cNvSpPr txBox="1"/>
          <p:nvPr/>
        </p:nvSpPr>
        <p:spPr>
          <a:xfrm>
            <a:off x="0" y="990600"/>
            <a:ext cx="9144000"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AU" sz="2000" dirty="0">
                <a:solidFill>
                  <a:srgbClr val="FF0000"/>
                </a:solidFill>
              </a:rPr>
              <a:t>Fixed effects in the model</a:t>
            </a:r>
          </a:p>
          <a:p>
            <a:pPr algn="ctr"/>
            <a:r>
              <a:rPr lang="en-AU" sz="2000" i="1" dirty="0"/>
              <a:t>math</a:t>
            </a:r>
            <a:r>
              <a:rPr lang="en-AU" sz="2000" dirty="0"/>
              <a:t> = 56.4 + 3.7 </a:t>
            </a:r>
            <a:r>
              <a:rPr lang="en-AU" sz="2000" i="1" dirty="0" err="1"/>
              <a:t>ses</a:t>
            </a:r>
            <a:r>
              <a:rPr lang="en-AU" sz="2000" dirty="0"/>
              <a:t> + 2.7</a:t>
            </a:r>
            <a:r>
              <a:rPr lang="en-AU" sz="2000" i="1" dirty="0"/>
              <a:t> </a:t>
            </a:r>
            <a:r>
              <a:rPr lang="en-AU" sz="2000" i="1" dirty="0" err="1"/>
              <a:t>ses_mean</a:t>
            </a:r>
            <a:r>
              <a:rPr lang="en-AU" sz="2000" dirty="0"/>
              <a:t> + 1.4 </a:t>
            </a:r>
            <a:r>
              <a:rPr lang="en-AU" sz="2000" i="1" dirty="0"/>
              <a:t>per4yrc</a:t>
            </a:r>
            <a:r>
              <a:rPr lang="en-AU" sz="2000" dirty="0"/>
              <a:t> – 0.12 </a:t>
            </a:r>
            <a:r>
              <a:rPr lang="en-AU" sz="2000" i="1" dirty="0"/>
              <a:t>public</a:t>
            </a:r>
            <a:r>
              <a:rPr lang="en-AU" sz="2000" dirty="0"/>
              <a:t> – 0.68 (</a:t>
            </a:r>
            <a:r>
              <a:rPr lang="en-AU" sz="2000" i="1" dirty="0"/>
              <a:t>public</a:t>
            </a:r>
            <a:r>
              <a:rPr lang="en-AU" sz="2000" dirty="0"/>
              <a:t>*</a:t>
            </a:r>
            <a:r>
              <a:rPr lang="en-AU" sz="2000" i="1" dirty="0" err="1"/>
              <a:t>ses</a:t>
            </a:r>
            <a:r>
              <a:rPr lang="en-AU" sz="2000" dirty="0"/>
              <a:t>)</a:t>
            </a:r>
          </a:p>
        </p:txBody>
      </p:sp>
      <p:sp>
        <p:nvSpPr>
          <p:cNvPr id="5" name="TextBox 4"/>
          <p:cNvSpPr txBox="1"/>
          <p:nvPr/>
        </p:nvSpPr>
        <p:spPr>
          <a:xfrm>
            <a:off x="381000" y="3352800"/>
            <a:ext cx="8458200" cy="34778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000" dirty="0"/>
              <a:t>Overall, estimated average performance on the test is 56.4.</a:t>
            </a:r>
          </a:p>
          <a:p>
            <a:r>
              <a:rPr lang="en-AU" sz="2000" dirty="0"/>
              <a:t>Suppose everything else is equal:</a:t>
            </a:r>
          </a:p>
          <a:p>
            <a:pPr marL="342900" indent="-342900">
              <a:buAutoNum type="arabicPeriod"/>
            </a:pPr>
            <a:r>
              <a:rPr lang="en-AU" sz="2000" dirty="0"/>
              <a:t>Compare two students from lowest and highest </a:t>
            </a:r>
            <a:r>
              <a:rPr lang="en-AU" sz="2000" dirty="0" err="1"/>
              <a:t>ses</a:t>
            </a:r>
            <a:r>
              <a:rPr lang="en-AU" sz="2000" dirty="0"/>
              <a:t>-mean school:</a:t>
            </a:r>
          </a:p>
          <a:p>
            <a:pPr marL="800100" lvl="1" indent="-342900"/>
            <a:r>
              <a:rPr lang="en-AU" sz="2000" dirty="0"/>
              <a:t>Expected difference in scores = 2.7 X 1.44 – 2.7 X (-1.3) = 7.4</a:t>
            </a:r>
          </a:p>
          <a:p>
            <a:pPr marL="342900" indent="-342900">
              <a:buFont typeface="+mj-lt"/>
              <a:buAutoNum type="arabicPeriod"/>
            </a:pPr>
            <a:r>
              <a:rPr lang="en-AU" sz="2000" dirty="0"/>
              <a:t>Two students from lowest and highest </a:t>
            </a:r>
            <a:r>
              <a:rPr lang="en-AU" sz="2000" i="1" dirty="0"/>
              <a:t>per4yrc </a:t>
            </a:r>
            <a:r>
              <a:rPr lang="en-AU" sz="2000" dirty="0"/>
              <a:t>schools</a:t>
            </a:r>
          </a:p>
          <a:p>
            <a:pPr marL="800100" lvl="1" indent="-342900"/>
            <a:r>
              <a:rPr lang="en-AU" sz="2000" dirty="0"/>
              <a:t>Expected difference in scores = 1.4 X 1.0 </a:t>
            </a:r>
            <a:r>
              <a:rPr lang="en-AU" sz="2000"/>
              <a:t>– 1.4 </a:t>
            </a:r>
            <a:r>
              <a:rPr lang="en-AU" sz="2000" dirty="0"/>
              <a:t>X (0) = 1.4</a:t>
            </a:r>
          </a:p>
          <a:p>
            <a:pPr marL="342900" indent="-342900">
              <a:buFont typeface="+mj-lt"/>
              <a:buAutoNum type="arabicPeriod"/>
            </a:pPr>
            <a:r>
              <a:rPr lang="en-AU" sz="2000" dirty="0"/>
              <a:t>Two students with lowest and highest </a:t>
            </a:r>
            <a:r>
              <a:rPr lang="en-AU" sz="2000" i="1" dirty="0" err="1"/>
              <a:t>ses</a:t>
            </a:r>
            <a:r>
              <a:rPr lang="en-AU" sz="2000" i="1" dirty="0"/>
              <a:t> </a:t>
            </a:r>
            <a:r>
              <a:rPr lang="en-AU" sz="2000" dirty="0"/>
              <a:t>scores</a:t>
            </a:r>
          </a:p>
          <a:p>
            <a:pPr marL="800100" lvl="1" indent="-342900">
              <a:buFont typeface="Arial" pitchFamily="34" charset="0"/>
              <a:buChar char="•"/>
            </a:pPr>
            <a:r>
              <a:rPr lang="en-AU" sz="2000" dirty="0"/>
              <a:t>Both in public school</a:t>
            </a:r>
          </a:p>
          <a:p>
            <a:pPr marL="1257300" lvl="2" indent="-342900"/>
            <a:r>
              <a:rPr lang="en-AU" sz="2000" dirty="0"/>
              <a:t>3.7 X 1.87 – 0.68 X 1.87 – [3.7X (-2.41) – 0.68 X (-2.41)] = 12.9</a:t>
            </a:r>
          </a:p>
          <a:p>
            <a:pPr marL="800100" lvl="1" indent="-342900">
              <a:buFont typeface="Arial" pitchFamily="34" charset="0"/>
              <a:buChar char="•"/>
            </a:pPr>
            <a:r>
              <a:rPr lang="en-AU" sz="2000" dirty="0"/>
              <a:t>Both in private school</a:t>
            </a:r>
          </a:p>
          <a:p>
            <a:pPr marL="1257300" lvl="2" indent="-342900"/>
            <a:r>
              <a:rPr lang="en-AU" sz="2000" dirty="0"/>
              <a:t>3.7 X 1.87 – 3.7X (-2.41) = 15.8</a:t>
            </a:r>
          </a:p>
        </p:txBody>
      </p:sp>
      <p:pic>
        <p:nvPicPr>
          <p:cNvPr id="18434" name="Picture 2"/>
          <p:cNvPicPr>
            <a:picLocks noChangeAspect="1" noChangeArrowheads="1"/>
          </p:cNvPicPr>
          <p:nvPr/>
        </p:nvPicPr>
        <p:blipFill>
          <a:blip r:embed="rId2" cstate="print"/>
          <a:srcRect/>
          <a:stretch>
            <a:fillRect/>
          </a:stretch>
        </p:blipFill>
        <p:spPr bwMode="auto">
          <a:xfrm>
            <a:off x="2819400" y="1752601"/>
            <a:ext cx="3071813" cy="1542614"/>
          </a:xfrm>
          <a:prstGeom prst="rect">
            <a:avLst/>
          </a:prstGeom>
          <a:noFill/>
          <a:ln w="9525">
            <a:noFill/>
            <a:miter lim="800000"/>
            <a:headEnd/>
            <a:tailEnd/>
          </a:ln>
          <a:effec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64769" y="0"/>
            <a:ext cx="87923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Summary of results</a:t>
            </a:r>
          </a:p>
        </p:txBody>
      </p:sp>
      <p:sp>
        <p:nvSpPr>
          <p:cNvPr id="4" name="Content Placeholder 3"/>
          <p:cNvSpPr>
            <a:spLocks noGrp="1"/>
          </p:cNvSpPr>
          <p:nvPr>
            <p:ph idx="1"/>
          </p:nvPr>
        </p:nvSpPr>
        <p:spPr>
          <a:xfrm>
            <a:off x="457200" y="1143000"/>
            <a:ext cx="8229600" cy="4983163"/>
          </a:xfrm>
        </p:spPr>
        <p:txBody>
          <a:bodyPr>
            <a:normAutofit fontScale="92500"/>
          </a:bodyPr>
          <a:lstStyle/>
          <a:p>
            <a:r>
              <a:rPr lang="en-AU" dirty="0"/>
              <a:t>The final model suggests the following effects</a:t>
            </a:r>
          </a:p>
          <a:p>
            <a:r>
              <a:rPr lang="en-AU" dirty="0"/>
              <a:t>Student maths performance:</a:t>
            </a:r>
          </a:p>
          <a:p>
            <a:pPr lvl="1"/>
            <a:r>
              <a:rPr lang="en-AU" dirty="0"/>
              <a:t>is positively predicted by student Socio Economic Status</a:t>
            </a:r>
          </a:p>
          <a:p>
            <a:pPr lvl="1"/>
            <a:r>
              <a:rPr lang="en-AU" dirty="0"/>
              <a:t>and positively predicted by average SES of the school</a:t>
            </a:r>
          </a:p>
          <a:p>
            <a:pPr lvl="1"/>
            <a:r>
              <a:rPr lang="en-AU" dirty="0"/>
              <a:t>as well as by the percentage of students in the school with ambitions towards obtaining more prestigious tertiary degrees </a:t>
            </a:r>
          </a:p>
          <a:p>
            <a:pPr lvl="2"/>
            <a:r>
              <a:rPr lang="en-AU" dirty="0"/>
              <a:t>(as measured by intention to attend universities with a 4 year undergraduate program)</a:t>
            </a:r>
          </a:p>
          <a:p>
            <a:r>
              <a:rPr lang="en-AU" dirty="0"/>
              <a:t>The significant random slope effect suggests that higher SES students will perform better in non-public schools and that lower SES students will perform better in public schools.</a:t>
            </a:r>
          </a:p>
          <a:p>
            <a:pPr lvl="1"/>
            <a:endParaRPr lang="en-AU"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sz="4400" dirty="0"/>
              <a:t>Additional issues</a:t>
            </a:r>
            <a:br>
              <a:rPr lang="en-AU" dirty="0"/>
            </a:br>
            <a:br>
              <a:rPr lang="en-AU" dirty="0"/>
            </a:br>
            <a:endParaRPr lang="en-AU" dirty="0"/>
          </a:p>
        </p:txBody>
      </p:sp>
      <p:sp>
        <p:nvSpPr>
          <p:cNvPr id="5" name="Text Placeholder 4"/>
          <p:cNvSpPr>
            <a:spLocks noGrp="1"/>
          </p:cNvSpPr>
          <p:nvPr>
            <p:ph type="body" idx="1"/>
          </p:nvPr>
        </p:nvSpPr>
        <p:spPr/>
        <p:txBody>
          <a:bodyPr/>
          <a:lstStyle/>
          <a:p>
            <a:r>
              <a:rPr lang="en-AU" dirty="0"/>
              <a:t>Section 3: Lecture 10</a:t>
            </a:r>
          </a:p>
        </p:txBody>
      </p:sp>
      <p:sp>
        <p:nvSpPr>
          <p:cNvPr id="2" name="TextBox 1"/>
          <p:cNvSpPr txBox="1"/>
          <p:nvPr/>
        </p:nvSpPr>
        <p:spPr>
          <a:xfrm>
            <a:off x="685800" y="4038600"/>
            <a:ext cx="4800600" cy="2677656"/>
          </a:xfrm>
          <a:prstGeom prst="rect">
            <a:avLst/>
          </a:prstGeom>
          <a:solidFill>
            <a:schemeClr val="tx2">
              <a:lumMod val="20000"/>
              <a:lumOff val="80000"/>
            </a:schemeClr>
          </a:solidFill>
        </p:spPr>
        <p:txBody>
          <a:bodyPr wrap="square" rtlCol="0">
            <a:spAutoFit/>
          </a:bodyPr>
          <a:lstStyle/>
          <a:p>
            <a:pPr marL="342900" indent="-342900">
              <a:buFont typeface="Wingdings" pitchFamily="2" charset="2"/>
              <a:buChar char="q"/>
            </a:pPr>
            <a:r>
              <a:rPr lang="en-AU" sz="2400" dirty="0">
                <a:solidFill>
                  <a:srgbClr val="002060"/>
                </a:solidFill>
              </a:rPr>
              <a:t>Centring</a:t>
            </a:r>
          </a:p>
          <a:p>
            <a:pPr marL="342900" indent="-342900">
              <a:buFont typeface="Wingdings" pitchFamily="2" charset="2"/>
              <a:buChar char="q"/>
            </a:pPr>
            <a:endParaRPr lang="en-AU" sz="2400" dirty="0">
              <a:solidFill>
                <a:srgbClr val="002060"/>
              </a:solidFill>
            </a:endParaRPr>
          </a:p>
          <a:p>
            <a:pPr marL="342900" indent="-342900">
              <a:buFont typeface="Wingdings" pitchFamily="2" charset="2"/>
              <a:buChar char="q"/>
            </a:pPr>
            <a:r>
              <a:rPr lang="en-AU" sz="2400" dirty="0">
                <a:solidFill>
                  <a:srgbClr val="002060"/>
                </a:solidFill>
              </a:rPr>
              <a:t>Assumptions</a:t>
            </a:r>
          </a:p>
          <a:p>
            <a:pPr marL="342900" indent="-342900">
              <a:buFont typeface="Wingdings" pitchFamily="2" charset="2"/>
              <a:buChar char="q"/>
            </a:pPr>
            <a:endParaRPr lang="en-AU" sz="2400" dirty="0">
              <a:solidFill>
                <a:srgbClr val="002060"/>
              </a:solidFill>
            </a:endParaRPr>
          </a:p>
          <a:p>
            <a:pPr marL="342900" indent="-342900">
              <a:buFont typeface="Wingdings" pitchFamily="2" charset="2"/>
              <a:buChar char="q"/>
            </a:pPr>
            <a:r>
              <a:rPr lang="en-AU" sz="2400" dirty="0">
                <a:solidFill>
                  <a:srgbClr val="002060"/>
                </a:solidFill>
              </a:rPr>
              <a:t>Estimation</a:t>
            </a:r>
          </a:p>
          <a:p>
            <a:pPr marL="342900" indent="-342900">
              <a:buFont typeface="Wingdings" pitchFamily="2" charset="2"/>
              <a:buChar char="q"/>
            </a:pPr>
            <a:endParaRPr lang="en-AU" sz="2400" dirty="0">
              <a:solidFill>
                <a:srgbClr val="002060"/>
              </a:solidFill>
            </a:endParaRPr>
          </a:p>
          <a:p>
            <a:pPr marL="342900" indent="-342900">
              <a:buFont typeface="Wingdings" pitchFamily="2" charset="2"/>
              <a:buChar char="q"/>
            </a:pPr>
            <a:r>
              <a:rPr lang="en-AU" sz="2400" dirty="0">
                <a:solidFill>
                  <a:srgbClr val="002060"/>
                </a:solidFill>
              </a:rPr>
              <a:t>Covariance structures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056757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Additional issues for MLM</a:t>
            </a:r>
          </a:p>
        </p:txBody>
      </p:sp>
      <p:sp>
        <p:nvSpPr>
          <p:cNvPr id="3" name="Content Placeholder 2"/>
          <p:cNvSpPr>
            <a:spLocks noGrp="1"/>
          </p:cNvSpPr>
          <p:nvPr>
            <p:ph idx="1"/>
          </p:nvPr>
        </p:nvSpPr>
        <p:spPr/>
        <p:txBody>
          <a:bodyPr>
            <a:normAutofit fontScale="92500" lnSpcReduction="10000"/>
          </a:bodyPr>
          <a:lstStyle/>
          <a:p>
            <a:r>
              <a:rPr lang="en-AU" b="1" i="1" dirty="0">
                <a:solidFill>
                  <a:srgbClr val="FF0000"/>
                </a:solidFill>
              </a:rPr>
              <a:t>Centring</a:t>
            </a:r>
            <a:r>
              <a:rPr lang="en-AU" dirty="0"/>
              <a:t>: It is often recommended that continuous predictors in MLMs be mean-centred, especially if they are going to appear in an interaction.</a:t>
            </a:r>
          </a:p>
          <a:p>
            <a:pPr lvl="1"/>
            <a:r>
              <a:rPr lang="en-AU" i="1" dirty="0"/>
              <a:t>Grand mean centring</a:t>
            </a:r>
            <a:r>
              <a:rPr lang="en-AU" dirty="0"/>
              <a:t>: Compute a new variable by subtracting the overall mean from it.</a:t>
            </a:r>
          </a:p>
          <a:p>
            <a:pPr lvl="1"/>
            <a:r>
              <a:rPr lang="en-AU" i="1" dirty="0"/>
              <a:t>Group mean centring</a:t>
            </a:r>
            <a:r>
              <a:rPr lang="en-AU" dirty="0"/>
              <a:t>: Compute a new variable by subtracting the group mean from it. </a:t>
            </a:r>
          </a:p>
          <a:p>
            <a:pPr lvl="2"/>
            <a:r>
              <a:rPr lang="en-AU" dirty="0"/>
              <a:t>(You can do this by calculating the group mean for each group – see last week, re aggregation – and then subtract one variable from the other.)  </a:t>
            </a:r>
          </a:p>
          <a:p>
            <a:r>
              <a:rPr lang="en-AU" dirty="0"/>
              <a:t>One point of centring is easier interpretation. A zero score is then the mean value.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229486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Additional issues for MLM</a:t>
            </a:r>
          </a:p>
        </p:txBody>
      </p:sp>
      <p:sp>
        <p:nvSpPr>
          <p:cNvPr id="3" name="Content Placeholder 2"/>
          <p:cNvSpPr>
            <a:spLocks noGrp="1"/>
          </p:cNvSpPr>
          <p:nvPr>
            <p:ph idx="1"/>
          </p:nvPr>
        </p:nvSpPr>
        <p:spPr>
          <a:xfrm>
            <a:off x="457200" y="1066800"/>
            <a:ext cx="8229600" cy="5486400"/>
          </a:xfrm>
        </p:spPr>
        <p:txBody>
          <a:bodyPr>
            <a:normAutofit fontScale="85000" lnSpcReduction="20000"/>
          </a:bodyPr>
          <a:lstStyle/>
          <a:p>
            <a:r>
              <a:rPr lang="en-AU" b="1" i="1" dirty="0">
                <a:solidFill>
                  <a:srgbClr val="FF0000"/>
                </a:solidFill>
              </a:rPr>
              <a:t>Assumptions</a:t>
            </a:r>
            <a:r>
              <a:rPr lang="en-AU" dirty="0"/>
              <a:t>: (Pretty much) all the assumptions of regression still apply. Additionally, the random effects are assumed normally distributed.</a:t>
            </a:r>
          </a:p>
          <a:p>
            <a:endParaRPr lang="en-AU" dirty="0"/>
          </a:p>
          <a:p>
            <a:r>
              <a:rPr lang="en-AU" b="1" i="1" dirty="0">
                <a:solidFill>
                  <a:srgbClr val="FF0000"/>
                </a:solidFill>
              </a:rPr>
              <a:t>Estimation</a:t>
            </a:r>
            <a:r>
              <a:rPr lang="en-AU" dirty="0"/>
              <a:t>: In the examples we have used Restricted maximum likelihood (REML), rather than maximum likelihood (ML). In most circumstances this won’t make much difference, but ML needs to be used if you are going to compare fit across different models.</a:t>
            </a:r>
          </a:p>
          <a:p>
            <a:endParaRPr lang="en-AU" dirty="0"/>
          </a:p>
          <a:p>
            <a:r>
              <a:rPr lang="en-AU" b="1" i="1" dirty="0">
                <a:solidFill>
                  <a:srgbClr val="FF0000"/>
                </a:solidFill>
              </a:rPr>
              <a:t>Covariance structures</a:t>
            </a:r>
            <a:r>
              <a:rPr lang="en-AU" i="1" dirty="0"/>
              <a:t>: </a:t>
            </a:r>
            <a:r>
              <a:rPr lang="en-AU" dirty="0"/>
              <a:t>In this and previous lectures, we have not looked closely at different covariance structures for the random effects.</a:t>
            </a:r>
          </a:p>
          <a:p>
            <a:pPr lvl="1"/>
            <a:r>
              <a:rPr lang="en-AU" dirty="0"/>
              <a:t>In effect we have assumed that the random effects are uncorrelated with each other. This may not be the case. </a:t>
            </a:r>
          </a:p>
          <a:p>
            <a:pPr lvl="1"/>
            <a:r>
              <a:rPr lang="en-AU" dirty="0"/>
              <a:t>If you are using MLMs for your own research, you may need to consider this. Check out Field, 2009, p. 737, or Heck et al, p. 94.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387700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Additional issues for MLM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
        <p:nvSpPr>
          <p:cNvPr id="13" name="TextBox 12">
            <a:extLst>
              <a:ext uri="{FF2B5EF4-FFF2-40B4-BE49-F238E27FC236}">
                <a16:creationId xmlns:a16="http://schemas.microsoft.com/office/drawing/2014/main" id="{DDDF038E-7CBB-4BDB-8AAA-F72E634E973A}"/>
              </a:ext>
            </a:extLst>
          </p:cNvPr>
          <p:cNvSpPr txBox="1"/>
          <p:nvPr/>
        </p:nvSpPr>
        <p:spPr>
          <a:xfrm>
            <a:off x="1125914" y="1540263"/>
            <a:ext cx="2214837" cy="369332"/>
          </a:xfrm>
          <a:prstGeom prst="rect">
            <a:avLst/>
          </a:prstGeom>
          <a:noFill/>
        </p:spPr>
        <p:txBody>
          <a:bodyPr wrap="none" rtlCol="0">
            <a:spAutoFit/>
          </a:bodyPr>
          <a:lstStyle/>
          <a:p>
            <a:r>
              <a:rPr lang="en-AU" dirty="0"/>
              <a:t>Variance components</a:t>
            </a:r>
          </a:p>
        </p:txBody>
      </p:sp>
      <p:sp>
        <p:nvSpPr>
          <p:cNvPr id="15" name="TextBox 14">
            <a:extLst>
              <a:ext uri="{FF2B5EF4-FFF2-40B4-BE49-F238E27FC236}">
                <a16:creationId xmlns:a16="http://schemas.microsoft.com/office/drawing/2014/main" id="{D4918877-FE1E-4FDC-BDCC-20811E2CA344}"/>
              </a:ext>
            </a:extLst>
          </p:cNvPr>
          <p:cNvSpPr txBox="1"/>
          <p:nvPr/>
        </p:nvSpPr>
        <p:spPr>
          <a:xfrm>
            <a:off x="5812990" y="1540263"/>
            <a:ext cx="1005403" cy="369332"/>
          </a:xfrm>
          <a:prstGeom prst="rect">
            <a:avLst/>
          </a:prstGeom>
          <a:noFill/>
        </p:spPr>
        <p:txBody>
          <a:bodyPr wrap="none" rtlCol="0">
            <a:spAutoFit/>
          </a:bodyPr>
          <a:lstStyle/>
          <a:p>
            <a:r>
              <a:rPr lang="en-AU" dirty="0"/>
              <a:t>Diagonal</a:t>
            </a:r>
          </a:p>
        </p:txBody>
      </p:sp>
      <p:sp>
        <p:nvSpPr>
          <p:cNvPr id="16" name="TextBox 15">
            <a:extLst>
              <a:ext uri="{FF2B5EF4-FFF2-40B4-BE49-F238E27FC236}">
                <a16:creationId xmlns:a16="http://schemas.microsoft.com/office/drawing/2014/main" id="{5366D103-C391-4EFB-8D3F-FE0D50D687E0}"/>
              </a:ext>
            </a:extLst>
          </p:cNvPr>
          <p:cNvSpPr txBox="1"/>
          <p:nvPr/>
        </p:nvSpPr>
        <p:spPr>
          <a:xfrm>
            <a:off x="1047069" y="4236442"/>
            <a:ext cx="2153859" cy="369332"/>
          </a:xfrm>
          <a:prstGeom prst="rect">
            <a:avLst/>
          </a:prstGeom>
          <a:noFill/>
        </p:spPr>
        <p:txBody>
          <a:bodyPr wrap="none" rtlCol="0">
            <a:spAutoFit/>
          </a:bodyPr>
          <a:lstStyle/>
          <a:p>
            <a:r>
              <a:rPr lang="en-AU" dirty="0"/>
              <a:t>AR1 – autoregressive</a:t>
            </a:r>
          </a:p>
        </p:txBody>
      </p:sp>
      <p:sp>
        <p:nvSpPr>
          <p:cNvPr id="18" name="TextBox 17">
            <a:extLst>
              <a:ext uri="{FF2B5EF4-FFF2-40B4-BE49-F238E27FC236}">
                <a16:creationId xmlns:a16="http://schemas.microsoft.com/office/drawing/2014/main" id="{8561A3C4-3047-466F-B54F-E2A0C44F0686}"/>
              </a:ext>
            </a:extLst>
          </p:cNvPr>
          <p:cNvSpPr txBox="1"/>
          <p:nvPr/>
        </p:nvSpPr>
        <p:spPr>
          <a:xfrm>
            <a:off x="5588968" y="4236442"/>
            <a:ext cx="1431033" cy="369332"/>
          </a:xfrm>
          <a:prstGeom prst="rect">
            <a:avLst/>
          </a:prstGeom>
          <a:noFill/>
        </p:spPr>
        <p:txBody>
          <a:bodyPr wrap="none" rtlCol="0">
            <a:spAutoFit/>
          </a:bodyPr>
          <a:lstStyle/>
          <a:p>
            <a:r>
              <a:rPr lang="en-AU" dirty="0"/>
              <a:t>Unstructured</a:t>
            </a:r>
          </a:p>
        </p:txBody>
      </p:sp>
      <p:sp>
        <p:nvSpPr>
          <p:cNvPr id="19" name="Content Placeholder 2">
            <a:extLst>
              <a:ext uri="{FF2B5EF4-FFF2-40B4-BE49-F238E27FC236}">
                <a16:creationId xmlns:a16="http://schemas.microsoft.com/office/drawing/2014/main" id="{8937D817-A91C-47C2-B376-C4F3745AC3BE}"/>
              </a:ext>
            </a:extLst>
          </p:cNvPr>
          <p:cNvSpPr txBox="1">
            <a:spLocks/>
          </p:cNvSpPr>
          <p:nvPr/>
        </p:nvSpPr>
        <p:spPr>
          <a:xfrm>
            <a:off x="228600" y="641049"/>
            <a:ext cx="8229600" cy="7620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AU" dirty="0"/>
          </a:p>
          <a:p>
            <a:r>
              <a:rPr lang="en-AU" b="1" i="1" dirty="0">
                <a:solidFill>
                  <a:srgbClr val="FF0000"/>
                </a:solidFill>
              </a:rPr>
              <a:t>Covariance structures</a:t>
            </a:r>
            <a:r>
              <a:rPr lang="en-AU" i="1" dirty="0"/>
              <a:t>: 4 popular flavours (of 17 offered by SPSS)</a:t>
            </a:r>
            <a:endParaRPr lang="en-AU" dirty="0"/>
          </a:p>
        </p:txBody>
      </p:sp>
      <p:pic>
        <p:nvPicPr>
          <p:cNvPr id="20" name="Picture 19">
            <a:extLst>
              <a:ext uri="{FF2B5EF4-FFF2-40B4-BE49-F238E27FC236}">
                <a16:creationId xmlns:a16="http://schemas.microsoft.com/office/drawing/2014/main" id="{D9BADC2E-0171-4EF0-BF14-A4EEB98812AA}"/>
              </a:ext>
            </a:extLst>
          </p:cNvPr>
          <p:cNvPicPr>
            <a:picLocks noChangeAspect="1"/>
          </p:cNvPicPr>
          <p:nvPr/>
        </p:nvPicPr>
        <p:blipFill>
          <a:blip r:embed="rId2"/>
          <a:stretch>
            <a:fillRect/>
          </a:stretch>
        </p:blipFill>
        <p:spPr>
          <a:xfrm>
            <a:off x="1066800" y="1983539"/>
            <a:ext cx="1864190" cy="1764254"/>
          </a:xfrm>
          <a:prstGeom prst="rect">
            <a:avLst/>
          </a:prstGeom>
        </p:spPr>
      </p:pic>
      <p:pic>
        <p:nvPicPr>
          <p:cNvPr id="24" name="Picture 23">
            <a:extLst>
              <a:ext uri="{FF2B5EF4-FFF2-40B4-BE49-F238E27FC236}">
                <a16:creationId xmlns:a16="http://schemas.microsoft.com/office/drawing/2014/main" id="{1EE5D742-E938-466D-875B-EE9F7FE131D4}"/>
              </a:ext>
            </a:extLst>
          </p:cNvPr>
          <p:cNvPicPr>
            <a:picLocks noChangeAspect="1"/>
          </p:cNvPicPr>
          <p:nvPr/>
        </p:nvPicPr>
        <p:blipFill>
          <a:blip r:embed="rId3"/>
          <a:stretch>
            <a:fillRect/>
          </a:stretch>
        </p:blipFill>
        <p:spPr>
          <a:xfrm>
            <a:off x="5201266" y="1902871"/>
            <a:ext cx="2228850" cy="1971675"/>
          </a:xfrm>
          <a:prstGeom prst="rect">
            <a:avLst/>
          </a:prstGeom>
        </p:spPr>
      </p:pic>
      <p:pic>
        <p:nvPicPr>
          <p:cNvPr id="25" name="Picture 24">
            <a:extLst>
              <a:ext uri="{FF2B5EF4-FFF2-40B4-BE49-F238E27FC236}">
                <a16:creationId xmlns:a16="http://schemas.microsoft.com/office/drawing/2014/main" id="{793755A2-A747-4482-87CC-9C627F4AC884}"/>
              </a:ext>
            </a:extLst>
          </p:cNvPr>
          <p:cNvPicPr>
            <a:picLocks noChangeAspect="1"/>
          </p:cNvPicPr>
          <p:nvPr/>
        </p:nvPicPr>
        <p:blipFill>
          <a:blip r:embed="rId4"/>
          <a:stretch>
            <a:fillRect/>
          </a:stretch>
        </p:blipFill>
        <p:spPr>
          <a:xfrm>
            <a:off x="710819" y="4589176"/>
            <a:ext cx="2481486" cy="1947495"/>
          </a:xfrm>
          <a:prstGeom prst="rect">
            <a:avLst/>
          </a:prstGeom>
        </p:spPr>
      </p:pic>
      <p:pic>
        <p:nvPicPr>
          <p:cNvPr id="27" name="Picture 26">
            <a:extLst>
              <a:ext uri="{FF2B5EF4-FFF2-40B4-BE49-F238E27FC236}">
                <a16:creationId xmlns:a16="http://schemas.microsoft.com/office/drawing/2014/main" id="{FD123C28-D049-42F0-853D-6215B35AEF41}"/>
              </a:ext>
            </a:extLst>
          </p:cNvPr>
          <p:cNvPicPr>
            <a:picLocks noChangeAspect="1"/>
          </p:cNvPicPr>
          <p:nvPr/>
        </p:nvPicPr>
        <p:blipFill>
          <a:blip r:embed="rId5"/>
          <a:stretch>
            <a:fillRect/>
          </a:stretch>
        </p:blipFill>
        <p:spPr>
          <a:xfrm>
            <a:off x="5020291" y="4519179"/>
            <a:ext cx="2590800" cy="2098616"/>
          </a:xfrm>
          <a:prstGeom prst="rect">
            <a:avLst/>
          </a:prstGeom>
        </p:spPr>
      </p:pic>
      <p:pic>
        <p:nvPicPr>
          <p:cNvPr id="28" name="Picture 27">
            <a:extLst>
              <a:ext uri="{FF2B5EF4-FFF2-40B4-BE49-F238E27FC236}">
                <a16:creationId xmlns:a16="http://schemas.microsoft.com/office/drawing/2014/main" id="{94E2087D-2D81-4963-B354-136E6C7197C5}"/>
              </a:ext>
            </a:extLst>
          </p:cNvPr>
          <p:cNvPicPr>
            <a:picLocks noChangeAspect="1"/>
          </p:cNvPicPr>
          <p:nvPr/>
        </p:nvPicPr>
        <p:blipFill>
          <a:blip r:embed="rId6"/>
          <a:stretch>
            <a:fillRect/>
          </a:stretch>
        </p:blipFill>
        <p:spPr>
          <a:xfrm>
            <a:off x="7020001" y="4147569"/>
            <a:ext cx="270182" cy="428289"/>
          </a:xfrm>
          <a:prstGeom prst="rect">
            <a:avLst/>
          </a:prstGeom>
        </p:spPr>
      </p:pic>
      <p:pic>
        <p:nvPicPr>
          <p:cNvPr id="29" name="Picture 28">
            <a:extLst>
              <a:ext uri="{FF2B5EF4-FFF2-40B4-BE49-F238E27FC236}">
                <a16:creationId xmlns:a16="http://schemas.microsoft.com/office/drawing/2014/main" id="{24F3E6BB-0962-485E-BBD5-6015F1878B68}"/>
              </a:ext>
            </a:extLst>
          </p:cNvPr>
          <p:cNvPicPr>
            <a:picLocks noChangeAspect="1"/>
          </p:cNvPicPr>
          <p:nvPr/>
        </p:nvPicPr>
        <p:blipFill>
          <a:blip r:embed="rId7"/>
          <a:stretch>
            <a:fillRect/>
          </a:stretch>
        </p:blipFill>
        <p:spPr>
          <a:xfrm>
            <a:off x="3276600" y="1467994"/>
            <a:ext cx="306499" cy="450599"/>
          </a:xfrm>
          <a:prstGeom prst="rect">
            <a:avLst/>
          </a:prstGeom>
        </p:spPr>
      </p:pic>
      <p:pic>
        <p:nvPicPr>
          <p:cNvPr id="30" name="Picture 29">
            <a:extLst>
              <a:ext uri="{FF2B5EF4-FFF2-40B4-BE49-F238E27FC236}">
                <a16:creationId xmlns:a16="http://schemas.microsoft.com/office/drawing/2014/main" id="{7726CC25-3E0A-4FFB-82BD-4B997E1A982E}"/>
              </a:ext>
            </a:extLst>
          </p:cNvPr>
          <p:cNvPicPr>
            <a:picLocks noChangeAspect="1"/>
          </p:cNvPicPr>
          <p:nvPr/>
        </p:nvPicPr>
        <p:blipFill>
          <a:blip r:embed="rId8"/>
          <a:stretch>
            <a:fillRect/>
          </a:stretch>
        </p:blipFill>
        <p:spPr>
          <a:xfrm>
            <a:off x="6934200" y="1475587"/>
            <a:ext cx="285765" cy="438173"/>
          </a:xfrm>
          <a:prstGeom prst="rect">
            <a:avLst/>
          </a:prstGeom>
        </p:spPr>
      </p:pic>
      <p:pic>
        <p:nvPicPr>
          <p:cNvPr id="31" name="Picture 30">
            <a:extLst>
              <a:ext uri="{FF2B5EF4-FFF2-40B4-BE49-F238E27FC236}">
                <a16:creationId xmlns:a16="http://schemas.microsoft.com/office/drawing/2014/main" id="{645BF852-7120-411E-8958-D6EB7CBFDA8F}"/>
              </a:ext>
            </a:extLst>
          </p:cNvPr>
          <p:cNvPicPr>
            <a:picLocks noChangeAspect="1"/>
          </p:cNvPicPr>
          <p:nvPr/>
        </p:nvPicPr>
        <p:blipFill>
          <a:blip r:embed="rId9"/>
          <a:stretch>
            <a:fillRect/>
          </a:stretch>
        </p:blipFill>
        <p:spPr>
          <a:xfrm>
            <a:off x="3149531" y="4100527"/>
            <a:ext cx="306670" cy="514123"/>
          </a:xfrm>
          <a:prstGeom prst="rect">
            <a:avLst/>
          </a:prstGeom>
        </p:spPr>
      </p:pic>
    </p:spTree>
    <p:extLst>
      <p:ext uri="{BB962C8B-B14F-4D97-AF65-F5344CB8AC3E}">
        <p14:creationId xmlns:p14="http://schemas.microsoft.com/office/powerpoint/2010/main" val="8101691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a:t>
            </a:r>
          </a:p>
        </p:txBody>
      </p:sp>
      <p:sp>
        <p:nvSpPr>
          <p:cNvPr id="4" name="TextBox 3"/>
          <p:cNvSpPr txBox="1"/>
          <p:nvPr/>
        </p:nvSpPr>
        <p:spPr>
          <a:xfrm>
            <a:off x="457200" y="1371600"/>
            <a:ext cx="7924800" cy="3416320"/>
          </a:xfrm>
          <a:prstGeom prst="rect">
            <a:avLst/>
          </a:prstGeom>
          <a:solidFill>
            <a:srgbClr val="0070C0"/>
          </a:solidFill>
          <a:ln>
            <a:solidFill>
              <a:schemeClr val="tx1"/>
            </a:solidFill>
          </a:ln>
        </p:spPr>
        <p:txBody>
          <a:bodyPr wrap="square" rtlCol="0">
            <a:spAutoFit/>
          </a:bodyPr>
          <a:lstStyle/>
          <a:p>
            <a:r>
              <a:rPr lang="en-AU" sz="2400" dirty="0">
                <a:solidFill>
                  <a:schemeClr val="bg1"/>
                </a:solidFill>
              </a:rPr>
              <a:t>IN THIS LECTURE, you  </a:t>
            </a:r>
          </a:p>
          <a:p>
            <a:endParaRPr lang="en-AU" sz="2400" dirty="0">
              <a:solidFill>
                <a:schemeClr val="bg1"/>
              </a:solidFill>
            </a:endParaRPr>
          </a:p>
          <a:p>
            <a:pPr marL="342900" indent="-342900">
              <a:buFont typeface="Arial" pitchFamily="34" charset="0"/>
              <a:buChar char="•"/>
            </a:pPr>
            <a:r>
              <a:rPr lang="en-AU" sz="2400" dirty="0">
                <a:solidFill>
                  <a:schemeClr val="bg1"/>
                </a:solidFill>
              </a:rPr>
              <a:t>extended knowledge of random intercept models from the previous lecture</a:t>
            </a:r>
          </a:p>
          <a:p>
            <a:pPr marL="342900" indent="-342900">
              <a:buFont typeface="Arial" pitchFamily="34" charset="0"/>
              <a:buChar char="•"/>
            </a:pPr>
            <a:r>
              <a:rPr lang="en-AU" sz="2400" dirty="0">
                <a:solidFill>
                  <a:schemeClr val="bg1"/>
                </a:solidFill>
              </a:rPr>
              <a:t>learnt about random slope models</a:t>
            </a:r>
          </a:p>
          <a:p>
            <a:pPr marL="342900" indent="-342900">
              <a:buFont typeface="Arial" pitchFamily="34" charset="0"/>
              <a:buChar char="•"/>
            </a:pPr>
            <a:r>
              <a:rPr lang="en-AU" sz="2400" dirty="0">
                <a:solidFill>
                  <a:schemeClr val="bg1"/>
                </a:solidFill>
              </a:rPr>
              <a:t>learnt how to fit these models in SPSS</a:t>
            </a:r>
          </a:p>
          <a:p>
            <a:pPr marL="342900" indent="-342900">
              <a:buFont typeface="Arial" pitchFamily="34" charset="0"/>
              <a:buChar char="•"/>
            </a:pPr>
            <a:r>
              <a:rPr lang="en-AU" sz="2400" dirty="0">
                <a:solidFill>
                  <a:schemeClr val="bg1"/>
                </a:solidFill>
              </a:rPr>
              <a:t>w</a:t>
            </a:r>
            <a:r>
              <a:rPr lang="en-AU" sz="2400">
                <a:solidFill>
                  <a:schemeClr val="bg1"/>
                </a:solidFill>
              </a:rPr>
              <a:t>ere </a:t>
            </a:r>
            <a:r>
              <a:rPr lang="en-AU" sz="2400" dirty="0">
                <a:solidFill>
                  <a:schemeClr val="bg1"/>
                </a:solidFill>
              </a:rPr>
              <a:t>provided with </a:t>
            </a:r>
            <a:r>
              <a:rPr lang="en-AU" sz="2400">
                <a:solidFill>
                  <a:schemeClr val="bg1"/>
                </a:solidFill>
              </a:rPr>
              <a:t>summary information on some additional issues</a:t>
            </a:r>
            <a:endParaRPr lang="en-AU" sz="2400" dirty="0">
              <a:solidFill>
                <a:schemeClr val="bg1"/>
              </a:solidFill>
            </a:endParaRPr>
          </a:p>
          <a:p>
            <a:endParaRPr lang="en-AU" sz="2400" dirty="0">
              <a:solidFill>
                <a:schemeClr val="bg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280169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One regression model</a:t>
            </a:r>
          </a:p>
        </p:txBody>
      </p:sp>
      <p:pic>
        <p:nvPicPr>
          <p:cNvPr id="1026" name="Picture 2"/>
          <p:cNvPicPr>
            <a:picLocks noChangeAspect="1" noChangeArrowheads="1"/>
          </p:cNvPicPr>
          <p:nvPr/>
        </p:nvPicPr>
        <p:blipFill>
          <a:blip r:embed="rId2" cstate="print"/>
          <a:srcRect/>
          <a:stretch>
            <a:fillRect/>
          </a:stretch>
        </p:blipFill>
        <p:spPr bwMode="auto">
          <a:xfrm>
            <a:off x="2057400" y="1066800"/>
            <a:ext cx="5991225" cy="4800600"/>
          </a:xfrm>
          <a:prstGeom prst="rect">
            <a:avLst/>
          </a:prstGeom>
          <a:noFill/>
          <a:ln w="9525">
            <a:noFill/>
            <a:miter lim="800000"/>
            <a:headEnd/>
            <a:tailEnd/>
          </a:ln>
          <a:effectLst/>
        </p:spPr>
      </p:pic>
      <p:sp>
        <p:nvSpPr>
          <p:cNvPr id="6" name="TextBox 5"/>
          <p:cNvSpPr txBox="1"/>
          <p:nvPr/>
        </p:nvSpPr>
        <p:spPr>
          <a:xfrm>
            <a:off x="2438400" y="5867400"/>
            <a:ext cx="4959948" cy="46166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AU" sz="2400" dirty="0"/>
              <a:t>Assumes the one model for all schools</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5800" y="141978"/>
            <a:ext cx="633779" cy="63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Regression models for each class</a:t>
            </a:r>
          </a:p>
        </p:txBody>
      </p:sp>
      <p:pic>
        <p:nvPicPr>
          <p:cNvPr id="2050" name="Picture 2"/>
          <p:cNvPicPr>
            <a:picLocks noChangeAspect="1" noChangeArrowheads="1"/>
          </p:cNvPicPr>
          <p:nvPr/>
        </p:nvPicPr>
        <p:blipFill>
          <a:blip r:embed="rId2" cstate="print"/>
          <a:srcRect/>
          <a:stretch>
            <a:fillRect/>
          </a:stretch>
        </p:blipFill>
        <p:spPr bwMode="auto">
          <a:xfrm>
            <a:off x="2438400" y="1371600"/>
            <a:ext cx="5991225" cy="4800600"/>
          </a:xfrm>
          <a:prstGeom prst="rect">
            <a:avLst/>
          </a:prstGeom>
          <a:noFill/>
          <a:ln w="9525">
            <a:noFill/>
            <a:miter lim="800000"/>
            <a:headEnd/>
            <a:tailEnd/>
          </a:ln>
          <a:effectLst/>
        </p:spPr>
      </p:pic>
      <p:sp>
        <p:nvSpPr>
          <p:cNvPr id="5" name="TextBox 4"/>
          <p:cNvSpPr txBox="1"/>
          <p:nvPr/>
        </p:nvSpPr>
        <p:spPr>
          <a:xfrm>
            <a:off x="1600200" y="6172200"/>
            <a:ext cx="5857629" cy="461665"/>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AU" sz="2400" dirty="0"/>
              <a:t>Different linear models for 6 different schools</a:t>
            </a:r>
          </a:p>
        </p:txBody>
      </p:sp>
      <p:sp>
        <p:nvSpPr>
          <p:cNvPr id="6" name="Left Brace 5"/>
          <p:cNvSpPr/>
          <p:nvPr/>
        </p:nvSpPr>
        <p:spPr>
          <a:xfrm>
            <a:off x="1828800" y="2971800"/>
            <a:ext cx="990600" cy="2133600"/>
          </a:xfrm>
          <a:prstGeom prst="leftBrace">
            <a:avLst>
              <a:gd name="adj1" fmla="val 8333"/>
              <a:gd name="adj2" fmla="val 49551"/>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 name="TextBox 6"/>
          <p:cNvSpPr txBox="1"/>
          <p:nvPr/>
        </p:nvSpPr>
        <p:spPr>
          <a:xfrm>
            <a:off x="1" y="3048000"/>
            <a:ext cx="2057400"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dirty="0">
                <a:solidFill>
                  <a:srgbClr val="FF0000"/>
                </a:solidFill>
              </a:rPr>
              <a:t>Different intercepts</a:t>
            </a:r>
            <a:r>
              <a:rPr lang="en-AU" dirty="0"/>
              <a:t>:</a:t>
            </a:r>
          </a:p>
          <a:p>
            <a:r>
              <a:rPr lang="en-AU" dirty="0"/>
              <a:t>Multilevel models assume that these intercepts are normally distributed around a mean value</a:t>
            </a:r>
          </a:p>
        </p:txBody>
      </p:sp>
      <p:sp>
        <p:nvSpPr>
          <p:cNvPr id="8" name="TextBox 7"/>
          <p:cNvSpPr txBox="1"/>
          <p:nvPr/>
        </p:nvSpPr>
        <p:spPr>
          <a:xfrm>
            <a:off x="3505200" y="2209800"/>
            <a:ext cx="16764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dirty="0"/>
              <a:t>Different slopes</a:t>
            </a:r>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5800" y="141978"/>
            <a:ext cx="633779" cy="63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Random intercept model</a:t>
            </a:r>
            <a:br>
              <a:rPr lang="en-AU" dirty="0"/>
            </a:br>
            <a:r>
              <a:rPr lang="en-AU" dirty="0"/>
              <a:t>Notation</a:t>
            </a:r>
          </a:p>
        </p:txBody>
      </p:sp>
      <p:sp>
        <p:nvSpPr>
          <p:cNvPr id="4" name="TextBox 3"/>
          <p:cNvSpPr txBox="1"/>
          <p:nvPr/>
        </p:nvSpPr>
        <p:spPr>
          <a:xfrm>
            <a:off x="914400" y="2133600"/>
            <a:ext cx="7391400" cy="3108543"/>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just"/>
            <a:r>
              <a:rPr lang="en-AU" sz="2800" i="1" dirty="0"/>
              <a:t>j </a:t>
            </a:r>
            <a:r>
              <a:rPr lang="en-AU" sz="2800" dirty="0"/>
              <a:t>is an index for groups</a:t>
            </a:r>
          </a:p>
          <a:p>
            <a:pPr algn="just"/>
            <a:r>
              <a:rPr lang="en-AU" sz="2800" i="1" dirty="0" err="1"/>
              <a:t>i</a:t>
            </a:r>
            <a:r>
              <a:rPr lang="en-AU" sz="2800" i="1" dirty="0"/>
              <a:t> </a:t>
            </a:r>
            <a:r>
              <a:rPr lang="en-AU" sz="2800" dirty="0"/>
              <a:t>is an index for individuals within groups</a:t>
            </a:r>
          </a:p>
          <a:p>
            <a:pPr algn="just"/>
            <a:endParaRPr lang="en-AU" sz="2800" dirty="0"/>
          </a:p>
          <a:p>
            <a:pPr algn="just"/>
            <a:r>
              <a:rPr lang="en-AU" sz="2800" i="1" dirty="0" err="1"/>
              <a:t>Y</a:t>
            </a:r>
            <a:r>
              <a:rPr lang="en-AU" sz="2800" i="1" baseline="-25000" dirty="0" err="1"/>
              <a:t>ij</a:t>
            </a:r>
            <a:r>
              <a:rPr lang="en-AU" sz="2800" dirty="0"/>
              <a:t>  is the dependent  or outcome variable</a:t>
            </a:r>
          </a:p>
          <a:p>
            <a:pPr algn="just"/>
            <a:endParaRPr lang="en-AU" sz="2800" dirty="0"/>
          </a:p>
          <a:p>
            <a:pPr algn="just"/>
            <a:r>
              <a:rPr lang="en-AU" sz="2800" i="1" dirty="0" err="1"/>
              <a:t>x</a:t>
            </a:r>
            <a:r>
              <a:rPr lang="en-AU" sz="2800" i="1" baseline="-25000" dirty="0" err="1"/>
              <a:t>ij</a:t>
            </a:r>
            <a:r>
              <a:rPr lang="en-AU" sz="2800" dirty="0"/>
              <a:t>  is a predictor variable at individual level</a:t>
            </a:r>
          </a:p>
          <a:p>
            <a:pPr algn="just"/>
            <a:r>
              <a:rPr lang="en-AU" sz="2800" i="1" dirty="0" err="1"/>
              <a:t>z</a:t>
            </a:r>
            <a:r>
              <a:rPr lang="en-AU" sz="2800" i="1" baseline="-25000" dirty="0" err="1"/>
              <a:t>j</a:t>
            </a:r>
            <a:r>
              <a:rPr lang="en-AU" sz="2800" dirty="0"/>
              <a:t>  is a predictor variable at group level</a:t>
            </a:r>
          </a:p>
        </p:txBody>
      </p:sp>
      <p:sp>
        <p:nvSpPr>
          <p:cNvPr id="5" name="TextBox 4"/>
          <p:cNvSpPr txBox="1"/>
          <p:nvPr/>
        </p:nvSpPr>
        <p:spPr>
          <a:xfrm>
            <a:off x="685800" y="990600"/>
            <a:ext cx="7696201"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2800" dirty="0"/>
              <a:t>Random intercept model treats the intercepts as random but has a fixed effect for slope.</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141978"/>
            <a:ext cx="633779" cy="63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Random intercept model</a:t>
            </a:r>
            <a:br>
              <a:rPr lang="en-AU" dirty="0"/>
            </a:br>
            <a:r>
              <a:rPr lang="en-AU" dirty="0"/>
              <a:t>Equations</a:t>
            </a:r>
          </a:p>
        </p:txBody>
      </p:sp>
      <p:sp>
        <p:nvSpPr>
          <p:cNvPr id="5" name="TextBox 4"/>
          <p:cNvSpPr txBox="1"/>
          <p:nvPr/>
        </p:nvSpPr>
        <p:spPr>
          <a:xfrm>
            <a:off x="685800" y="990600"/>
            <a:ext cx="7696201"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2800" dirty="0"/>
              <a:t>Random intercept model treats the intercepts as random but has a fixed effect for slope.</a:t>
            </a:r>
          </a:p>
        </p:txBody>
      </p:sp>
      <p:sp>
        <p:nvSpPr>
          <p:cNvPr id="6" name="TextBox 5"/>
          <p:cNvSpPr txBox="1"/>
          <p:nvPr/>
        </p:nvSpPr>
        <p:spPr>
          <a:xfrm>
            <a:off x="533400" y="2590800"/>
            <a:ext cx="6179320" cy="181588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AU" sz="2800" dirty="0"/>
              <a:t>Level 1 equation:  </a:t>
            </a:r>
            <a:r>
              <a:rPr lang="en-AU" sz="2800" i="1" dirty="0" err="1"/>
              <a:t>Y</a:t>
            </a:r>
            <a:r>
              <a:rPr lang="en-AU" sz="2800" i="1" baseline="-25000" dirty="0" err="1"/>
              <a:t>ij</a:t>
            </a:r>
            <a:r>
              <a:rPr lang="en-AU" sz="2800" dirty="0"/>
              <a:t> =  </a:t>
            </a:r>
            <a:r>
              <a:rPr lang="el-GR" sz="2800" dirty="0"/>
              <a:t>β</a:t>
            </a:r>
            <a:r>
              <a:rPr lang="en-AU" sz="2800" baseline="-25000" dirty="0"/>
              <a:t>0j</a:t>
            </a:r>
            <a:r>
              <a:rPr lang="en-AU" sz="2800" dirty="0"/>
              <a:t> + </a:t>
            </a:r>
            <a:r>
              <a:rPr lang="el-GR" sz="2800" dirty="0"/>
              <a:t>β</a:t>
            </a:r>
            <a:r>
              <a:rPr lang="en-AU" sz="2800" baseline="-25000" dirty="0"/>
              <a:t>1</a:t>
            </a:r>
            <a:r>
              <a:rPr lang="en-AU" sz="2800" dirty="0"/>
              <a:t> </a:t>
            </a:r>
            <a:r>
              <a:rPr lang="en-AU" sz="2800" i="1" dirty="0"/>
              <a:t>x</a:t>
            </a:r>
            <a:r>
              <a:rPr lang="en-AU" sz="2800" i="1" baseline="-25000" dirty="0"/>
              <a:t> </a:t>
            </a:r>
            <a:r>
              <a:rPr lang="en-AU" sz="2800" i="1" baseline="-25000" dirty="0" err="1"/>
              <a:t>ij</a:t>
            </a:r>
            <a:r>
              <a:rPr lang="en-AU" sz="2800" dirty="0"/>
              <a:t> + </a:t>
            </a:r>
            <a:r>
              <a:rPr lang="en-AU" sz="2800" i="1" dirty="0" err="1"/>
              <a:t>ε</a:t>
            </a:r>
            <a:r>
              <a:rPr lang="en-AU" sz="2800" i="1" baseline="-25000" dirty="0" err="1"/>
              <a:t>ij</a:t>
            </a:r>
            <a:r>
              <a:rPr lang="en-AU" sz="2800" dirty="0"/>
              <a:t> </a:t>
            </a:r>
          </a:p>
          <a:p>
            <a:r>
              <a:rPr lang="en-AU" sz="2800" dirty="0"/>
              <a:t>Level 2 equations:   </a:t>
            </a:r>
            <a:r>
              <a:rPr lang="el-GR" sz="2800" dirty="0"/>
              <a:t>β</a:t>
            </a:r>
            <a:r>
              <a:rPr lang="en-AU" sz="2800" baseline="-25000" dirty="0"/>
              <a:t>0j</a:t>
            </a:r>
            <a:r>
              <a:rPr lang="en-AU" sz="2800" dirty="0"/>
              <a:t> = </a:t>
            </a:r>
            <a:r>
              <a:rPr lang="el-GR" sz="2800" dirty="0"/>
              <a:t>γ</a:t>
            </a:r>
            <a:r>
              <a:rPr lang="en-AU" sz="2800" baseline="-25000" dirty="0"/>
              <a:t>00</a:t>
            </a:r>
            <a:r>
              <a:rPr lang="en-AU" sz="2800" dirty="0"/>
              <a:t> + </a:t>
            </a:r>
            <a:r>
              <a:rPr lang="el-GR" sz="2800" dirty="0"/>
              <a:t>γ</a:t>
            </a:r>
            <a:r>
              <a:rPr lang="en-AU" sz="2800" baseline="-25000" dirty="0"/>
              <a:t>01</a:t>
            </a:r>
            <a:r>
              <a:rPr lang="en-AU" sz="2800" i="1" dirty="0"/>
              <a:t> z</a:t>
            </a:r>
            <a:r>
              <a:rPr lang="en-AU" sz="2800" i="1" baseline="-25000" dirty="0"/>
              <a:t> j</a:t>
            </a:r>
            <a:r>
              <a:rPr lang="en-AU" sz="2800" dirty="0"/>
              <a:t>  + u</a:t>
            </a:r>
            <a:r>
              <a:rPr lang="en-AU" sz="2800" baseline="-25000" dirty="0"/>
              <a:t>0j </a:t>
            </a:r>
          </a:p>
          <a:p>
            <a:r>
              <a:rPr lang="en-AU" sz="2800" dirty="0"/>
              <a:t>			 </a:t>
            </a:r>
            <a:r>
              <a:rPr lang="el-GR" sz="2800" dirty="0"/>
              <a:t> β</a:t>
            </a:r>
            <a:r>
              <a:rPr lang="en-AU" sz="2800" baseline="-25000" dirty="0"/>
              <a:t>1 </a:t>
            </a:r>
            <a:r>
              <a:rPr lang="en-AU" sz="2800" dirty="0"/>
              <a:t>= </a:t>
            </a:r>
            <a:r>
              <a:rPr lang="el-GR" sz="2800" dirty="0"/>
              <a:t>γ</a:t>
            </a:r>
            <a:r>
              <a:rPr lang="en-AU" sz="2800" baseline="-25000" dirty="0"/>
              <a:t>10</a:t>
            </a:r>
            <a:r>
              <a:rPr lang="en-AU" sz="2800" dirty="0"/>
              <a:t> </a:t>
            </a:r>
          </a:p>
          <a:p>
            <a:r>
              <a:rPr lang="en-AU" sz="2800" dirty="0"/>
              <a:t>So that  </a:t>
            </a:r>
            <a:r>
              <a:rPr lang="en-AU" sz="2800" i="1" dirty="0" err="1"/>
              <a:t>Y</a:t>
            </a:r>
            <a:r>
              <a:rPr lang="en-AU" sz="2800" i="1" baseline="-25000" dirty="0" err="1"/>
              <a:t>ij</a:t>
            </a:r>
            <a:r>
              <a:rPr lang="en-AU" sz="2800" dirty="0"/>
              <a:t> = </a:t>
            </a:r>
            <a:r>
              <a:rPr lang="el-GR" sz="2800" dirty="0"/>
              <a:t>γ</a:t>
            </a:r>
            <a:r>
              <a:rPr lang="en-AU" sz="2800" baseline="-25000" dirty="0"/>
              <a:t>00</a:t>
            </a:r>
            <a:r>
              <a:rPr lang="en-AU" sz="2800" dirty="0"/>
              <a:t> + </a:t>
            </a:r>
            <a:r>
              <a:rPr lang="el-GR" sz="2800" dirty="0"/>
              <a:t>γ</a:t>
            </a:r>
            <a:r>
              <a:rPr lang="en-AU" sz="2800" baseline="-25000" dirty="0"/>
              <a:t>10</a:t>
            </a:r>
            <a:r>
              <a:rPr lang="en-AU" sz="2800" dirty="0"/>
              <a:t> </a:t>
            </a:r>
            <a:r>
              <a:rPr lang="en-AU" sz="2800" i="1" dirty="0"/>
              <a:t>x</a:t>
            </a:r>
            <a:r>
              <a:rPr lang="en-AU" sz="2800" i="1" baseline="-25000" dirty="0"/>
              <a:t> </a:t>
            </a:r>
            <a:r>
              <a:rPr lang="en-AU" sz="2800" i="1" baseline="-25000" dirty="0" err="1"/>
              <a:t>ij</a:t>
            </a:r>
            <a:r>
              <a:rPr lang="en-AU" sz="2800" dirty="0"/>
              <a:t> + </a:t>
            </a:r>
            <a:r>
              <a:rPr lang="el-GR" sz="2800" dirty="0"/>
              <a:t>γ</a:t>
            </a:r>
            <a:r>
              <a:rPr lang="en-AU" sz="2800" baseline="-25000" dirty="0"/>
              <a:t>01</a:t>
            </a:r>
            <a:r>
              <a:rPr lang="en-AU" sz="2800" i="1" dirty="0"/>
              <a:t> z</a:t>
            </a:r>
            <a:r>
              <a:rPr lang="en-AU" sz="2800" i="1" baseline="-25000" dirty="0"/>
              <a:t> j</a:t>
            </a:r>
            <a:r>
              <a:rPr lang="en-AU" sz="2800" dirty="0"/>
              <a:t> + u</a:t>
            </a:r>
            <a:r>
              <a:rPr lang="en-AU" sz="2800" baseline="-25000" dirty="0"/>
              <a:t>0j </a:t>
            </a:r>
            <a:r>
              <a:rPr lang="en-AU" sz="2800" dirty="0"/>
              <a:t>+ </a:t>
            </a:r>
            <a:r>
              <a:rPr lang="en-AU" sz="2800" i="1" dirty="0" err="1"/>
              <a:t>ε</a:t>
            </a:r>
            <a:r>
              <a:rPr lang="en-AU" sz="2800" i="1" baseline="-25000" dirty="0" err="1"/>
              <a:t>ij</a:t>
            </a:r>
            <a:endParaRPr lang="en-AU" dirty="0"/>
          </a:p>
        </p:txBody>
      </p:sp>
      <p:sp>
        <p:nvSpPr>
          <p:cNvPr id="7" name="TextBox 6"/>
          <p:cNvSpPr txBox="1"/>
          <p:nvPr/>
        </p:nvSpPr>
        <p:spPr>
          <a:xfrm>
            <a:off x="7346995" y="3200400"/>
            <a:ext cx="187320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dirty="0"/>
              <a:t>Random intercept</a:t>
            </a:r>
          </a:p>
        </p:txBody>
      </p:sp>
      <p:sp>
        <p:nvSpPr>
          <p:cNvPr id="8" name="TextBox 7"/>
          <p:cNvSpPr txBox="1"/>
          <p:nvPr/>
        </p:nvSpPr>
        <p:spPr>
          <a:xfrm>
            <a:off x="7346995" y="3669268"/>
            <a:ext cx="122854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AU" dirty="0"/>
              <a:t>Fixed slope</a:t>
            </a:r>
          </a:p>
        </p:txBody>
      </p:sp>
      <p:cxnSp>
        <p:nvCxnSpPr>
          <p:cNvPr id="9" name="Straight Arrow Connector 8"/>
          <p:cNvCxnSpPr/>
          <p:nvPr/>
        </p:nvCxnSpPr>
        <p:spPr>
          <a:xfrm flipH="1" flipV="1">
            <a:off x="6477000" y="3352800"/>
            <a:ext cx="869996" cy="322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3810000"/>
            <a:ext cx="2774995"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7200" y="4724400"/>
            <a:ext cx="8229600" cy="193899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AU" sz="2400" dirty="0"/>
              <a:t>If we have no predictors </a:t>
            </a:r>
            <a:r>
              <a:rPr lang="en-AU" sz="2400" i="1" dirty="0"/>
              <a:t>x</a:t>
            </a:r>
            <a:r>
              <a:rPr lang="en-AU" sz="2400" dirty="0"/>
              <a:t> and </a:t>
            </a:r>
            <a:r>
              <a:rPr lang="en-AU" sz="2400" i="1" dirty="0"/>
              <a:t>z </a:t>
            </a:r>
            <a:r>
              <a:rPr lang="en-AU" sz="2400" dirty="0"/>
              <a:t>(</a:t>
            </a:r>
            <a:r>
              <a:rPr lang="en-AU" sz="2400" dirty="0" err="1"/>
              <a:t>ie</a:t>
            </a:r>
            <a:r>
              <a:rPr lang="en-AU" sz="2400" dirty="0"/>
              <a:t> set </a:t>
            </a:r>
            <a:r>
              <a:rPr lang="el-GR" sz="2400" dirty="0"/>
              <a:t>γ</a:t>
            </a:r>
            <a:r>
              <a:rPr lang="en-AU" sz="2400" baseline="-25000" dirty="0"/>
              <a:t>10 </a:t>
            </a:r>
            <a:r>
              <a:rPr lang="en-AU" sz="2400" dirty="0"/>
              <a:t>= </a:t>
            </a:r>
            <a:r>
              <a:rPr lang="el-GR" sz="2400" dirty="0"/>
              <a:t>γ</a:t>
            </a:r>
            <a:r>
              <a:rPr lang="en-AU" sz="2400" baseline="-25000" dirty="0"/>
              <a:t>01 </a:t>
            </a:r>
            <a:r>
              <a:rPr lang="en-AU" sz="2400" dirty="0"/>
              <a:t>= 0), then we have the random effects ANOVA – </a:t>
            </a:r>
            <a:r>
              <a:rPr lang="en-AU" sz="2400" dirty="0">
                <a:solidFill>
                  <a:srgbClr val="FFC000"/>
                </a:solidFill>
              </a:rPr>
              <a:t>the null model</a:t>
            </a:r>
          </a:p>
          <a:p>
            <a:endParaRPr lang="en-AU" sz="2400" dirty="0">
              <a:solidFill>
                <a:srgbClr val="FFC000"/>
              </a:solidFill>
            </a:endParaRPr>
          </a:p>
          <a:p>
            <a:r>
              <a:rPr lang="en-AU" sz="2400" dirty="0"/>
              <a:t>If we have no predictors </a:t>
            </a:r>
            <a:r>
              <a:rPr lang="en-AU" sz="2400" i="1" dirty="0"/>
              <a:t>z </a:t>
            </a:r>
            <a:r>
              <a:rPr lang="en-AU" sz="2400" dirty="0"/>
              <a:t>(</a:t>
            </a:r>
            <a:r>
              <a:rPr lang="en-AU" sz="2400" dirty="0" err="1"/>
              <a:t>ie</a:t>
            </a:r>
            <a:r>
              <a:rPr lang="en-AU" sz="2400" dirty="0"/>
              <a:t> set  </a:t>
            </a:r>
            <a:r>
              <a:rPr lang="el-GR" sz="2400" dirty="0"/>
              <a:t>γ</a:t>
            </a:r>
            <a:r>
              <a:rPr lang="en-AU" sz="2400" baseline="-25000" dirty="0"/>
              <a:t>01 </a:t>
            </a:r>
            <a:r>
              <a:rPr lang="en-AU" sz="2400" dirty="0"/>
              <a:t>= 0), then we have a random intercept model with only level 1 predictors – </a:t>
            </a:r>
            <a:r>
              <a:rPr lang="en-AU" sz="2400" dirty="0">
                <a:solidFill>
                  <a:srgbClr val="FFC000"/>
                </a:solidFill>
              </a:rPr>
              <a:t>last lecture</a:t>
            </a:r>
          </a:p>
        </p:txBody>
      </p:sp>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141978"/>
            <a:ext cx="633779" cy="630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allAtOnce" animBg="1"/>
      <p:bldP spid="7" grpId="0" animBg="1"/>
      <p:bldP spid="8"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7047</TotalTime>
  <Words>3035</Words>
  <Application>Microsoft Office PowerPoint</Application>
  <PresentationFormat>On-screen Show (4:3)</PresentationFormat>
  <Paragraphs>431</Paragraphs>
  <Slides>59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Wingdings</vt:lpstr>
      <vt:lpstr>Office Theme</vt:lpstr>
      <vt:lpstr>Lecture 10: Multilevel modelling 2 </vt:lpstr>
      <vt:lpstr>The agenda for this lecture</vt:lpstr>
      <vt:lpstr>More on Random intercepts  </vt:lpstr>
      <vt:lpstr>Hierarchical Linear Models Multilevel models</vt:lpstr>
      <vt:lpstr>Example (Heck et al, 2011 – chap 3)</vt:lpstr>
      <vt:lpstr>One regression model</vt:lpstr>
      <vt:lpstr>Regression models for each class</vt:lpstr>
      <vt:lpstr>Random intercept model Notation</vt:lpstr>
      <vt:lpstr>Random intercept model Equations</vt:lpstr>
      <vt:lpstr>Last lecture</vt:lpstr>
      <vt:lpstr>Output for null model</vt:lpstr>
      <vt:lpstr>Output for random intercept model</vt:lpstr>
      <vt:lpstr>Output for random intercept model</vt:lpstr>
      <vt:lpstr>Output for random intercept model</vt:lpstr>
      <vt:lpstr>Today</vt:lpstr>
      <vt:lpstr>Random intercept model </vt:lpstr>
      <vt:lpstr>PowerPoint Presentation</vt:lpstr>
      <vt:lpstr>Random intercept model</vt:lpstr>
      <vt:lpstr>Random intercept model</vt:lpstr>
      <vt:lpstr>Random intercept model</vt:lpstr>
      <vt:lpstr>Random intercept model</vt:lpstr>
      <vt:lpstr>Random intercept model</vt:lpstr>
      <vt:lpstr>Output</vt:lpstr>
      <vt:lpstr>Output</vt:lpstr>
      <vt:lpstr>Output</vt:lpstr>
      <vt:lpstr>Random slope models  </vt:lpstr>
      <vt:lpstr>Regression models for each class</vt:lpstr>
      <vt:lpstr> Random slope model </vt:lpstr>
      <vt:lpstr> Random slope model </vt:lpstr>
      <vt:lpstr>Random slope model</vt:lpstr>
      <vt:lpstr>Random slope model</vt:lpstr>
      <vt:lpstr>Random slope model</vt:lpstr>
      <vt:lpstr>Random slope model</vt:lpstr>
      <vt:lpstr>Why variance components?</vt:lpstr>
      <vt:lpstr>Random slope model</vt:lpstr>
      <vt:lpstr>Output</vt:lpstr>
      <vt:lpstr>Output</vt:lpstr>
      <vt:lpstr>Output</vt:lpstr>
      <vt:lpstr> More complex random slope models </vt:lpstr>
      <vt:lpstr> More complex random slope models </vt:lpstr>
      <vt:lpstr>Before we had ...</vt:lpstr>
      <vt:lpstr>Now we want ...</vt:lpstr>
      <vt:lpstr>Now we want ...</vt:lpstr>
      <vt:lpstr>Now we want ...</vt:lpstr>
      <vt:lpstr>Now we want ...</vt:lpstr>
      <vt:lpstr>Output</vt:lpstr>
      <vt:lpstr>Output</vt:lpstr>
      <vt:lpstr>Simpler model</vt:lpstr>
      <vt:lpstr>Output 2</vt:lpstr>
      <vt:lpstr>Output 2</vt:lpstr>
      <vt:lpstr>At school level Extreme school performance</vt:lpstr>
      <vt:lpstr>At individual level</vt:lpstr>
      <vt:lpstr>Interpreting the results</vt:lpstr>
      <vt:lpstr>Summary of results</vt:lpstr>
      <vt:lpstr>Additional issues  </vt:lpstr>
      <vt:lpstr>Additional issues for MLM</vt:lpstr>
      <vt:lpstr>Additional issues for MLM</vt:lpstr>
      <vt:lpstr>Additional issues for MLM</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 Saw</dc:creator>
  <cp:lastModifiedBy>Geoffrey Saw</cp:lastModifiedBy>
  <cp:revision>576</cp:revision>
  <cp:lastPrinted>2012-03-04T21:47:56Z</cp:lastPrinted>
  <dcterms:created xsi:type="dcterms:W3CDTF">2006-08-16T00:00:00Z</dcterms:created>
  <dcterms:modified xsi:type="dcterms:W3CDTF">2018-05-09T01:58:07Z</dcterms:modified>
</cp:coreProperties>
</file>