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12"/>
  </p:notesMasterIdLst>
  <p:handoutMasterIdLst>
    <p:handoutMasterId r:id="rId13"/>
  </p:handoutMasterIdLst>
  <p:sldIdLst>
    <p:sldId id="256" r:id="rId2"/>
    <p:sldId id="929" r:id="rId3"/>
    <p:sldId id="930" r:id="rId4"/>
    <p:sldId id="905" r:id="rId5"/>
    <p:sldId id="931" r:id="rId6"/>
    <p:sldId id="933" r:id="rId7"/>
    <p:sldId id="934" r:id="rId8"/>
    <p:sldId id="935" r:id="rId9"/>
    <p:sldId id="936" r:id="rId10"/>
    <p:sldId id="937" r:id="rId11"/>
  </p:sldIdLst>
  <p:sldSz cx="9144000" cy="6858000" type="screen4x3"/>
  <p:notesSz cx="10234613" cy="7099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2" autoAdjust="0"/>
    <p:restoredTop sz="85740" autoAdjust="0"/>
  </p:normalViewPr>
  <p:slideViewPr>
    <p:cSldViewPr>
      <p:cViewPr>
        <p:scale>
          <a:sx n="55" d="100"/>
          <a:sy n="55" d="100"/>
        </p:scale>
        <p:origin x="1604" y="40"/>
      </p:cViewPr>
      <p:guideLst>
        <p:guide orient="horz" pos="2160"/>
        <p:guide pos="2880"/>
      </p:guideLst>
    </p:cSldViewPr>
  </p:slideViewPr>
  <p:outlineViewPr>
    <p:cViewPr>
      <p:scale>
        <a:sx n="33" d="100"/>
        <a:sy n="33" d="100"/>
      </p:scale>
      <p:origin x="0" y="1859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4999" cy="354965"/>
          </a:xfrm>
          <a:prstGeom prst="rect">
            <a:avLst/>
          </a:prstGeom>
        </p:spPr>
        <p:txBody>
          <a:bodyPr vert="horz" lIns="99048" tIns="49524" rIns="99048" bIns="49524" rtlCol="0"/>
          <a:lstStyle>
            <a:lvl1pPr algn="l">
              <a:defRPr sz="1300"/>
            </a:lvl1pPr>
          </a:lstStyle>
          <a:p>
            <a:endParaRPr lang="en-AU"/>
          </a:p>
        </p:txBody>
      </p:sp>
      <p:sp>
        <p:nvSpPr>
          <p:cNvPr id="3" name="Date Placeholder 2"/>
          <p:cNvSpPr>
            <a:spLocks noGrp="1"/>
          </p:cNvSpPr>
          <p:nvPr>
            <p:ph type="dt" sz="quarter" idx="1"/>
          </p:nvPr>
        </p:nvSpPr>
        <p:spPr>
          <a:xfrm>
            <a:off x="5797246" y="0"/>
            <a:ext cx="4434999" cy="354965"/>
          </a:xfrm>
          <a:prstGeom prst="rect">
            <a:avLst/>
          </a:prstGeom>
        </p:spPr>
        <p:txBody>
          <a:bodyPr vert="horz" lIns="99048" tIns="49524" rIns="99048" bIns="49524" rtlCol="0"/>
          <a:lstStyle>
            <a:lvl1pPr algn="r">
              <a:defRPr sz="1300"/>
            </a:lvl1pPr>
          </a:lstStyle>
          <a:p>
            <a:fld id="{95179DB8-D5F7-4303-87CD-3A072F932432}" type="datetimeFigureOut">
              <a:rPr lang="en-AU" smtClean="0"/>
              <a:pPr/>
              <a:t>2019/02/01</a:t>
            </a:fld>
            <a:endParaRPr lang="en-AU"/>
          </a:p>
        </p:txBody>
      </p:sp>
      <p:sp>
        <p:nvSpPr>
          <p:cNvPr id="4" name="Footer Placeholder 3"/>
          <p:cNvSpPr>
            <a:spLocks noGrp="1"/>
          </p:cNvSpPr>
          <p:nvPr>
            <p:ph type="ftr" sz="quarter" idx="2"/>
          </p:nvPr>
        </p:nvSpPr>
        <p:spPr>
          <a:xfrm>
            <a:off x="0" y="6743103"/>
            <a:ext cx="4434999" cy="354965"/>
          </a:xfrm>
          <a:prstGeom prst="rect">
            <a:avLst/>
          </a:prstGeom>
        </p:spPr>
        <p:txBody>
          <a:bodyPr vert="horz" lIns="99048" tIns="49524" rIns="99048" bIns="49524" rtlCol="0" anchor="b"/>
          <a:lstStyle>
            <a:lvl1pPr algn="l">
              <a:defRPr sz="1300"/>
            </a:lvl1pPr>
          </a:lstStyle>
          <a:p>
            <a:endParaRPr lang="en-AU"/>
          </a:p>
        </p:txBody>
      </p:sp>
      <p:sp>
        <p:nvSpPr>
          <p:cNvPr id="5" name="Slide Number Placeholder 4"/>
          <p:cNvSpPr>
            <a:spLocks noGrp="1"/>
          </p:cNvSpPr>
          <p:nvPr>
            <p:ph type="sldNum" sz="quarter" idx="3"/>
          </p:nvPr>
        </p:nvSpPr>
        <p:spPr>
          <a:xfrm>
            <a:off x="5797246" y="6743103"/>
            <a:ext cx="4434999" cy="354965"/>
          </a:xfrm>
          <a:prstGeom prst="rect">
            <a:avLst/>
          </a:prstGeom>
        </p:spPr>
        <p:txBody>
          <a:bodyPr vert="horz" lIns="99048" tIns="49524" rIns="99048" bIns="49524" rtlCol="0" anchor="b"/>
          <a:lstStyle>
            <a:lvl1pPr algn="r">
              <a:defRPr sz="1300"/>
            </a:lvl1pPr>
          </a:lstStyle>
          <a:p>
            <a:fld id="{7A3C46BA-6100-491D-A830-4057597ABAF9}" type="slidenum">
              <a:rPr lang="en-AU" smtClean="0"/>
              <a:pPr/>
              <a:t>‹#›</a:t>
            </a:fld>
            <a:endParaRPr lang="en-AU"/>
          </a:p>
        </p:txBody>
      </p:sp>
    </p:spTree>
    <p:extLst>
      <p:ext uri="{BB962C8B-B14F-4D97-AF65-F5344CB8AC3E}">
        <p14:creationId xmlns:p14="http://schemas.microsoft.com/office/powerpoint/2010/main" val="2087937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4999" cy="354965"/>
          </a:xfrm>
          <a:prstGeom prst="rect">
            <a:avLst/>
          </a:prstGeom>
        </p:spPr>
        <p:txBody>
          <a:bodyPr vert="horz" lIns="99048" tIns="49524" rIns="99048" bIns="49524" rtlCol="0"/>
          <a:lstStyle>
            <a:lvl1pPr algn="l">
              <a:defRPr sz="1300"/>
            </a:lvl1pPr>
          </a:lstStyle>
          <a:p>
            <a:endParaRPr lang="en-AU"/>
          </a:p>
        </p:txBody>
      </p:sp>
      <p:sp>
        <p:nvSpPr>
          <p:cNvPr id="3" name="Date Placeholder 2"/>
          <p:cNvSpPr>
            <a:spLocks noGrp="1"/>
          </p:cNvSpPr>
          <p:nvPr>
            <p:ph type="dt" idx="1"/>
          </p:nvPr>
        </p:nvSpPr>
        <p:spPr>
          <a:xfrm>
            <a:off x="5797246" y="0"/>
            <a:ext cx="4434999" cy="354965"/>
          </a:xfrm>
          <a:prstGeom prst="rect">
            <a:avLst/>
          </a:prstGeom>
        </p:spPr>
        <p:txBody>
          <a:bodyPr vert="horz" lIns="99048" tIns="49524" rIns="99048" bIns="49524" rtlCol="0"/>
          <a:lstStyle>
            <a:lvl1pPr algn="r">
              <a:defRPr sz="1300"/>
            </a:lvl1pPr>
          </a:lstStyle>
          <a:p>
            <a:fld id="{BD8EFA75-5CAC-4D35-B09D-849624DF8A55}" type="datetimeFigureOut">
              <a:rPr lang="en-AU" smtClean="0"/>
              <a:pPr/>
              <a:t>2019/02/01</a:t>
            </a:fld>
            <a:endParaRPr lang="en-AU"/>
          </a:p>
        </p:txBody>
      </p:sp>
      <p:sp>
        <p:nvSpPr>
          <p:cNvPr id="4" name="Slide Image Placeholder 3"/>
          <p:cNvSpPr>
            <a:spLocks noGrp="1" noRot="1" noChangeAspect="1"/>
          </p:cNvSpPr>
          <p:nvPr>
            <p:ph type="sldImg" idx="2"/>
          </p:nvPr>
        </p:nvSpPr>
        <p:spPr>
          <a:xfrm>
            <a:off x="3341688" y="531813"/>
            <a:ext cx="3551237" cy="2662237"/>
          </a:xfrm>
          <a:prstGeom prst="rect">
            <a:avLst/>
          </a:prstGeom>
          <a:noFill/>
          <a:ln w="12700">
            <a:solidFill>
              <a:prstClr val="black"/>
            </a:solidFill>
          </a:ln>
        </p:spPr>
        <p:txBody>
          <a:bodyPr vert="horz" lIns="99048" tIns="49524" rIns="99048" bIns="49524" rtlCol="0" anchor="ctr"/>
          <a:lstStyle/>
          <a:p>
            <a:endParaRPr lang="en-AU"/>
          </a:p>
        </p:txBody>
      </p:sp>
      <p:sp>
        <p:nvSpPr>
          <p:cNvPr id="5" name="Notes Placeholder 4"/>
          <p:cNvSpPr>
            <a:spLocks noGrp="1"/>
          </p:cNvSpPr>
          <p:nvPr>
            <p:ph type="body" sz="quarter" idx="3"/>
          </p:nvPr>
        </p:nvSpPr>
        <p:spPr>
          <a:xfrm>
            <a:off x="1023462" y="3372168"/>
            <a:ext cx="8187690" cy="3194685"/>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6743103"/>
            <a:ext cx="4434999" cy="354965"/>
          </a:xfrm>
          <a:prstGeom prst="rect">
            <a:avLst/>
          </a:prstGeom>
        </p:spPr>
        <p:txBody>
          <a:bodyPr vert="horz" lIns="99048" tIns="49524" rIns="99048" bIns="49524" rtlCol="0" anchor="b"/>
          <a:lstStyle>
            <a:lvl1pPr algn="l">
              <a:defRPr sz="1300"/>
            </a:lvl1pPr>
          </a:lstStyle>
          <a:p>
            <a:endParaRPr lang="en-AU"/>
          </a:p>
        </p:txBody>
      </p:sp>
      <p:sp>
        <p:nvSpPr>
          <p:cNvPr id="7" name="Slide Number Placeholder 6"/>
          <p:cNvSpPr>
            <a:spLocks noGrp="1"/>
          </p:cNvSpPr>
          <p:nvPr>
            <p:ph type="sldNum" sz="quarter" idx="5"/>
          </p:nvPr>
        </p:nvSpPr>
        <p:spPr>
          <a:xfrm>
            <a:off x="5797246" y="6743103"/>
            <a:ext cx="4434999" cy="354965"/>
          </a:xfrm>
          <a:prstGeom prst="rect">
            <a:avLst/>
          </a:prstGeom>
        </p:spPr>
        <p:txBody>
          <a:bodyPr vert="horz" lIns="99048" tIns="49524" rIns="99048" bIns="49524" rtlCol="0" anchor="b"/>
          <a:lstStyle>
            <a:lvl1pPr algn="r">
              <a:defRPr sz="1300"/>
            </a:lvl1pPr>
          </a:lstStyle>
          <a:p>
            <a:fld id="{FE312555-0023-4720-BAB8-5C236ECFE222}" type="slidenum">
              <a:rPr lang="en-AU" smtClean="0"/>
              <a:pPr/>
              <a:t>‹#›</a:t>
            </a:fld>
            <a:endParaRPr lang="en-AU"/>
          </a:p>
        </p:txBody>
      </p:sp>
    </p:spTree>
    <p:extLst>
      <p:ext uri="{BB962C8B-B14F-4D97-AF65-F5344CB8AC3E}">
        <p14:creationId xmlns:p14="http://schemas.microsoft.com/office/powerpoint/2010/main" val="899641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Hi everyone, this week we’re going to be talking about multilevel modelling, AKA hierarchical modelling, </a:t>
            </a:r>
            <a:r>
              <a:rPr lang="en-US" dirty="0"/>
              <a:t>nested data models, mixed models, random coefficient modeling, random-effects models, random parameter models, and etc.</a:t>
            </a:r>
            <a:endParaRPr lang="en-AU" dirty="0"/>
          </a:p>
        </p:txBody>
      </p:sp>
      <p:sp>
        <p:nvSpPr>
          <p:cNvPr id="4" name="Slide Number Placeholder 3"/>
          <p:cNvSpPr>
            <a:spLocks noGrp="1"/>
          </p:cNvSpPr>
          <p:nvPr>
            <p:ph type="sldNum" sz="quarter" idx="5"/>
          </p:nvPr>
        </p:nvSpPr>
        <p:spPr/>
        <p:txBody>
          <a:bodyPr/>
          <a:lstStyle/>
          <a:p>
            <a:fld id="{FE312555-0023-4720-BAB8-5C236ECFE222}" type="slidenum">
              <a:rPr lang="en-AU" smtClean="0"/>
              <a:pPr/>
              <a:t>1</a:t>
            </a:fld>
            <a:endParaRPr lang="en-AU"/>
          </a:p>
        </p:txBody>
      </p:sp>
    </p:spTree>
    <p:extLst>
      <p:ext uri="{BB962C8B-B14F-4D97-AF65-F5344CB8AC3E}">
        <p14:creationId xmlns:p14="http://schemas.microsoft.com/office/powerpoint/2010/main" val="2557584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And finally, a random slopes model allows for different intercepts and different slopes – we can see this as person I in group j’s math score = gamma 00 (and intercept for everyone) + gamma 10 times a person’s score on </a:t>
            </a:r>
            <a:r>
              <a:rPr lang="en-AU" dirty="0" err="1"/>
              <a:t>ses</a:t>
            </a:r>
            <a:r>
              <a:rPr lang="en-AU" dirty="0"/>
              <a:t> (which is a regression slope that applies to everyone) + a random effect for group times SES, which allows for the relationship between SES and math scores to change by group + plus a random effect for each group (letting group intercepts change) + a residual for each person </a:t>
            </a:r>
            <a:br>
              <a:rPr lang="en-AU" dirty="0"/>
            </a:br>
            <a:br>
              <a:rPr lang="en-AU" dirty="0"/>
            </a:br>
            <a:r>
              <a:rPr lang="en-AU" dirty="0"/>
              <a:t>The only new part for the random slopes model is u</a:t>
            </a:r>
            <a:r>
              <a:rPr lang="en-AU" baseline="-25000" dirty="0"/>
              <a:t>1j</a:t>
            </a:r>
            <a:r>
              <a:rPr lang="en-AU" dirty="0"/>
              <a:t>x</a:t>
            </a:r>
            <a:r>
              <a:rPr lang="en-AU" i="1" baseline="-25000" dirty="0"/>
              <a:t>ij</a:t>
            </a:r>
            <a:r>
              <a:rPr lang="en-AU" dirty="0"/>
              <a:t> – the random effects times the person level IV, in our case SES, which lets the slopes vary by group! </a:t>
            </a:r>
            <a:br>
              <a:rPr lang="en-AU" dirty="0"/>
            </a:br>
            <a:br>
              <a:rPr lang="en-AU" dirty="0"/>
            </a:br>
            <a:r>
              <a:rPr lang="en-AU" dirty="0"/>
              <a:t>In week 10’s lecture we’ll even go beyond this</a:t>
            </a:r>
          </a:p>
        </p:txBody>
      </p:sp>
      <p:sp>
        <p:nvSpPr>
          <p:cNvPr id="4" name="Slide Number Placeholder 3"/>
          <p:cNvSpPr>
            <a:spLocks noGrp="1"/>
          </p:cNvSpPr>
          <p:nvPr>
            <p:ph type="sldNum" sz="quarter" idx="5"/>
          </p:nvPr>
        </p:nvSpPr>
        <p:spPr/>
        <p:txBody>
          <a:bodyPr/>
          <a:lstStyle/>
          <a:p>
            <a:fld id="{FE312555-0023-4720-BAB8-5C236ECFE222}" type="slidenum">
              <a:rPr lang="en-AU" smtClean="0"/>
              <a:pPr/>
              <a:t>10</a:t>
            </a:fld>
            <a:endParaRPr lang="en-AU"/>
          </a:p>
        </p:txBody>
      </p:sp>
    </p:spTree>
    <p:extLst>
      <p:ext uri="{BB962C8B-B14F-4D97-AF65-F5344CB8AC3E}">
        <p14:creationId xmlns:p14="http://schemas.microsoft.com/office/powerpoint/2010/main" val="142070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If we use traditional regression we are almost certainly violating one of the major assumptions of regression – that variables are independently and identically distributed – the nested sampling means that individuals from the same school are not independent of one another. The schools probably have some impact on the Math scores of the kids, and there are also almost certainly differences between schools in the average level of SES. </a:t>
            </a:r>
          </a:p>
        </p:txBody>
      </p:sp>
      <p:sp>
        <p:nvSpPr>
          <p:cNvPr id="4" name="Slide Number Placeholder 3"/>
          <p:cNvSpPr>
            <a:spLocks noGrp="1"/>
          </p:cNvSpPr>
          <p:nvPr>
            <p:ph type="sldNum" sz="quarter" idx="5"/>
          </p:nvPr>
        </p:nvSpPr>
        <p:spPr/>
        <p:txBody>
          <a:bodyPr/>
          <a:lstStyle/>
          <a:p>
            <a:fld id="{FE312555-0023-4720-BAB8-5C236ECFE222}" type="slidenum">
              <a:rPr lang="en-AU" smtClean="0"/>
              <a:pPr/>
              <a:t>2</a:t>
            </a:fld>
            <a:endParaRPr lang="en-AU"/>
          </a:p>
        </p:txBody>
      </p:sp>
    </p:spTree>
    <p:extLst>
      <p:ext uri="{BB962C8B-B14F-4D97-AF65-F5344CB8AC3E}">
        <p14:creationId xmlns:p14="http://schemas.microsoft.com/office/powerpoint/2010/main" val="3336060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We can avoid this problem using multilevel modelling, where instead of saying that kids have the same average level of math achievement at each school, and that the relationship between SES and math is the same at every school, we say that we expect them to vary. </a:t>
            </a:r>
          </a:p>
        </p:txBody>
      </p:sp>
      <p:sp>
        <p:nvSpPr>
          <p:cNvPr id="4" name="Slide Number Placeholder 3"/>
          <p:cNvSpPr>
            <a:spLocks noGrp="1"/>
          </p:cNvSpPr>
          <p:nvPr>
            <p:ph type="sldNum" sz="quarter" idx="5"/>
          </p:nvPr>
        </p:nvSpPr>
        <p:spPr/>
        <p:txBody>
          <a:bodyPr/>
          <a:lstStyle/>
          <a:p>
            <a:fld id="{FE312555-0023-4720-BAB8-5C236ECFE222}" type="slidenum">
              <a:rPr lang="en-AU" smtClean="0"/>
              <a:pPr/>
              <a:t>3</a:t>
            </a:fld>
            <a:endParaRPr lang="en-AU"/>
          </a:p>
        </p:txBody>
      </p:sp>
    </p:spTree>
    <p:extLst>
      <p:ext uri="{BB962C8B-B14F-4D97-AF65-F5344CB8AC3E}">
        <p14:creationId xmlns:p14="http://schemas.microsoft.com/office/powerpoint/2010/main" val="3540480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Let’s put this in more concrete terms. I’m going to use the traditional notation, where the subscript indicates the person (the </a:t>
            </a:r>
            <a:r>
              <a:rPr lang="en-AU" dirty="0" err="1"/>
              <a:t>i</a:t>
            </a:r>
            <a:r>
              <a:rPr lang="en-AU" dirty="0"/>
              <a:t> here) and group (the j here) that each person is in.</a:t>
            </a:r>
            <a:br>
              <a:rPr lang="en-AU" dirty="0"/>
            </a:br>
            <a:br>
              <a:rPr lang="en-AU" dirty="0"/>
            </a:br>
            <a:r>
              <a:rPr lang="en-AU" dirty="0"/>
              <a:t>In normal regression we say that the score of person </a:t>
            </a:r>
            <a:r>
              <a:rPr lang="en-AU" dirty="0" err="1"/>
              <a:t>i</a:t>
            </a:r>
            <a:r>
              <a:rPr lang="en-AU" dirty="0"/>
              <a:t> in group j is predicted by an overall intercept, beta 0, plus a regression term, beta 10  times that person’s score on variable x, plus some error term which is assumed t assume normally distributed with mean 0 and variance sigma squared</a:t>
            </a:r>
          </a:p>
        </p:txBody>
      </p:sp>
      <p:sp>
        <p:nvSpPr>
          <p:cNvPr id="4" name="Slide Number Placeholder 3"/>
          <p:cNvSpPr>
            <a:spLocks noGrp="1"/>
          </p:cNvSpPr>
          <p:nvPr>
            <p:ph type="sldNum" sz="quarter" idx="5"/>
          </p:nvPr>
        </p:nvSpPr>
        <p:spPr/>
        <p:txBody>
          <a:bodyPr/>
          <a:lstStyle/>
          <a:p>
            <a:fld id="{FE312555-0023-4720-BAB8-5C236ECFE222}" type="slidenum">
              <a:rPr lang="en-AU" smtClean="0"/>
              <a:pPr/>
              <a:t>4</a:t>
            </a:fld>
            <a:endParaRPr lang="en-AU"/>
          </a:p>
        </p:txBody>
      </p:sp>
    </p:spTree>
    <p:extLst>
      <p:ext uri="{BB962C8B-B14F-4D97-AF65-F5344CB8AC3E}">
        <p14:creationId xmlns:p14="http://schemas.microsoft.com/office/powerpoint/2010/main" val="3525593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In multilevel modelling, we can use a random intercepts and slope model to allow the slopes to differ by group and to allow different schools to have different intercepts</a:t>
            </a:r>
            <a:br>
              <a:rPr lang="en-AU" dirty="0"/>
            </a:br>
            <a:br>
              <a:rPr lang="en-AU" dirty="0"/>
            </a:br>
            <a:r>
              <a:rPr lang="en-AU" dirty="0"/>
              <a:t>To understand this we should introduce some new notation – in MLM, we no longer use beta’s for regression terms, we use gammas – the weirdo y looking Greek letters – don’t worry about the distinction, this is just a notation thing. </a:t>
            </a:r>
            <a:br>
              <a:rPr lang="en-AU" dirty="0"/>
            </a:br>
            <a:br>
              <a:rPr lang="en-AU" dirty="0"/>
            </a:br>
            <a:r>
              <a:rPr lang="en-AU" dirty="0"/>
              <a:t>The main thing you need to be aware of here are the random effects – the U’s. These are no longer parameters that we estimate like regression coefficients, they are random effects, their value is assumed to change by group. This means they do not have a single value that we could plug into this equation, instead we assume that the group values are normally distributed with a mean of 0 and a variance of tau squared. The thing that we are typically interested in about these parameters is how large is tau^2 compared to the overall variance in our model.  This very </a:t>
            </a:r>
            <a:r>
              <a:rPr lang="en-AU" dirty="0" err="1"/>
              <a:t>very</a:t>
            </a:r>
            <a:r>
              <a:rPr lang="en-AU" dirty="0"/>
              <a:t> similar to a traditional error term, only instead of having an error for each person, we now assume that this value is the same for each person in each group. </a:t>
            </a:r>
            <a:br>
              <a:rPr lang="en-AU" dirty="0"/>
            </a:br>
            <a:br>
              <a:rPr lang="en-AU" dirty="0"/>
            </a:br>
            <a:r>
              <a:rPr lang="en-AU" dirty="0"/>
              <a:t>So in the multilevel framework we have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Person I in group j’s score is equal to gamma 00, the overall group intercept, plus gamma 10 times person </a:t>
            </a:r>
            <a:r>
              <a:rPr lang="en-AU" dirty="0" err="1"/>
              <a:t>ij’s</a:t>
            </a:r>
            <a:r>
              <a:rPr lang="en-AU" dirty="0"/>
              <a:t> score on x, plus u</a:t>
            </a:r>
            <a:r>
              <a:rPr lang="en-AU" baseline="-25000" dirty="0"/>
              <a:t>1j</a:t>
            </a:r>
            <a:r>
              <a:rPr lang="en-AU" dirty="0"/>
              <a:t> times x a random effect times for the group  times x – this means that the slope differs for each group, plus a random effect for each group – allowing the group intercepts to vary. </a:t>
            </a:r>
          </a:p>
          <a:p>
            <a:pPr marL="0" marR="0" lvl="0" indent="0" algn="l" defTabSz="914400" rtl="0" eaLnBrk="1" fontAlgn="auto" latinLnBrk="0" hangingPunct="1">
              <a:lnSpc>
                <a:spcPct val="100000"/>
              </a:lnSpc>
              <a:spcBef>
                <a:spcPts val="0"/>
              </a:spcBef>
              <a:spcAft>
                <a:spcPts val="0"/>
              </a:spcAft>
              <a:buClrTx/>
              <a:buSzTx/>
              <a:buFontTx/>
              <a:buNone/>
              <a:tabLst/>
              <a:defRPr/>
            </a:pPr>
            <a:br>
              <a:rPr lang="en-AU" dirty="0"/>
            </a:br>
            <a:br>
              <a:rPr lang="en-AU" dirty="0"/>
            </a:br>
            <a:br>
              <a:rPr lang="en-AU" dirty="0"/>
            </a:br>
            <a:endParaRPr lang="en-AU" dirty="0"/>
          </a:p>
        </p:txBody>
      </p:sp>
      <p:sp>
        <p:nvSpPr>
          <p:cNvPr id="4" name="Slide Number Placeholder 3"/>
          <p:cNvSpPr>
            <a:spLocks noGrp="1"/>
          </p:cNvSpPr>
          <p:nvPr>
            <p:ph type="sldNum" sz="quarter" idx="5"/>
          </p:nvPr>
        </p:nvSpPr>
        <p:spPr/>
        <p:txBody>
          <a:bodyPr/>
          <a:lstStyle/>
          <a:p>
            <a:fld id="{FE312555-0023-4720-BAB8-5C236ECFE222}" type="slidenum">
              <a:rPr lang="en-AU" smtClean="0"/>
              <a:pPr/>
              <a:t>5</a:t>
            </a:fld>
            <a:endParaRPr lang="en-AU"/>
          </a:p>
        </p:txBody>
      </p:sp>
    </p:spTree>
    <p:extLst>
      <p:ext uri="{BB962C8B-B14F-4D97-AF65-F5344CB8AC3E}">
        <p14:creationId xmlns:p14="http://schemas.microsoft.com/office/powerpoint/2010/main" val="2375283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Let’s make the math into something slightly more comprehendible </a:t>
            </a:r>
            <a:br>
              <a:rPr lang="en-AU" dirty="0"/>
            </a:b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This means that person I in group j’s score is equal to and overall intercept, gamma00, plus a regression slope, gamma 10, times their SES score, </a:t>
            </a:r>
            <a:br>
              <a:rPr lang="en-AU" dirty="0"/>
            </a:br>
            <a:r>
              <a:rPr lang="en-AU" dirty="0"/>
              <a:t>plus U1j times their SES score, meaning a random effect for group times their SES score – the U1j value is a random effect, meaning that we assume that each group has a different value for u – </a:t>
            </a:r>
            <a:br>
              <a:rPr lang="en-AU" dirty="0"/>
            </a:br>
            <a:br>
              <a:rPr lang="en-AU" dirty="0"/>
            </a:br>
            <a:r>
              <a:rPr lang="en-AU" dirty="0"/>
              <a:t>plus U0j which lets the intercepts differ by group but does not impact the slopes,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plus an error term for each person</a:t>
            </a:r>
          </a:p>
        </p:txBody>
      </p:sp>
      <p:sp>
        <p:nvSpPr>
          <p:cNvPr id="4" name="Slide Number Placeholder 3"/>
          <p:cNvSpPr>
            <a:spLocks noGrp="1"/>
          </p:cNvSpPr>
          <p:nvPr>
            <p:ph type="sldNum" sz="quarter" idx="5"/>
          </p:nvPr>
        </p:nvSpPr>
        <p:spPr/>
        <p:txBody>
          <a:bodyPr/>
          <a:lstStyle/>
          <a:p>
            <a:fld id="{FE312555-0023-4720-BAB8-5C236ECFE222}" type="slidenum">
              <a:rPr lang="en-AU" smtClean="0"/>
              <a:pPr/>
              <a:t>6</a:t>
            </a:fld>
            <a:endParaRPr lang="en-AU"/>
          </a:p>
        </p:txBody>
      </p:sp>
    </p:spTree>
    <p:extLst>
      <p:ext uri="{BB962C8B-B14F-4D97-AF65-F5344CB8AC3E}">
        <p14:creationId xmlns:p14="http://schemas.microsoft.com/office/powerpoint/2010/main" val="1613202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Lets get our model estimates our. We get values for the fixed effects, but do not get values for the random effects (as they are assumed to differ by group). Instead we will get estimates of how much each of those u’s varies. </a:t>
            </a:r>
            <a:br>
              <a:rPr lang="en-AU" dirty="0"/>
            </a:br>
            <a:br>
              <a:rPr lang="en-AU" dirty="0"/>
            </a:br>
            <a:r>
              <a:rPr lang="en-AU" dirty="0"/>
              <a:t>This means that we can say that person I in group j’s math score is equal to</a:t>
            </a:r>
            <a:br>
              <a:rPr lang="en-AU" dirty="0"/>
            </a:br>
            <a:r>
              <a:rPr lang="en-AU" dirty="0"/>
              <a:t>50, the overall intercept, plus 7 times their </a:t>
            </a:r>
            <a:r>
              <a:rPr lang="en-AU" dirty="0" err="1"/>
              <a:t>ses</a:t>
            </a:r>
            <a:r>
              <a:rPr lang="en-AU" dirty="0"/>
              <a:t> score, </a:t>
            </a:r>
            <a:br>
              <a:rPr lang="en-AU" dirty="0"/>
            </a:br>
            <a:r>
              <a:rPr lang="en-AU" dirty="0"/>
              <a:t>Plus a random effect times their SES score – again, this allows the relationship between SES and math scores to change by group – the random slopes of it all</a:t>
            </a:r>
            <a:br>
              <a:rPr lang="en-AU" dirty="0"/>
            </a:br>
            <a:br>
              <a:rPr lang="en-AU" dirty="0"/>
            </a:br>
            <a:r>
              <a:rPr lang="en-AU" dirty="0"/>
              <a:t>Plus a random effect for each group – this means that we can let the purple group here’s intercept be different from the red group’s for example. </a:t>
            </a:r>
          </a:p>
        </p:txBody>
      </p:sp>
      <p:sp>
        <p:nvSpPr>
          <p:cNvPr id="4" name="Slide Number Placeholder 3"/>
          <p:cNvSpPr>
            <a:spLocks noGrp="1"/>
          </p:cNvSpPr>
          <p:nvPr>
            <p:ph type="sldNum" sz="quarter" idx="5"/>
          </p:nvPr>
        </p:nvSpPr>
        <p:spPr/>
        <p:txBody>
          <a:bodyPr/>
          <a:lstStyle/>
          <a:p>
            <a:fld id="{FE312555-0023-4720-BAB8-5C236ECFE222}" type="slidenum">
              <a:rPr lang="en-AU" smtClean="0"/>
              <a:pPr/>
              <a:t>7</a:t>
            </a:fld>
            <a:endParaRPr lang="en-AU"/>
          </a:p>
        </p:txBody>
      </p:sp>
    </p:spTree>
    <p:extLst>
      <p:ext uri="{BB962C8B-B14F-4D97-AF65-F5344CB8AC3E}">
        <p14:creationId xmlns:p14="http://schemas.microsoft.com/office/powerpoint/2010/main" val="3925481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In random effects ANOVAs we’re only interested in whether the overall scores differ by group – Notice that there is nothing on the y axis, there’s no regression slope, just gamma 00 an overall intercept, and a random effect / a random intercept for group. </a:t>
            </a:r>
          </a:p>
        </p:txBody>
      </p:sp>
      <p:sp>
        <p:nvSpPr>
          <p:cNvPr id="4" name="Slide Number Placeholder 3"/>
          <p:cNvSpPr>
            <a:spLocks noGrp="1"/>
          </p:cNvSpPr>
          <p:nvPr>
            <p:ph type="sldNum" sz="quarter" idx="5"/>
          </p:nvPr>
        </p:nvSpPr>
        <p:spPr/>
        <p:txBody>
          <a:bodyPr/>
          <a:lstStyle/>
          <a:p>
            <a:fld id="{FE312555-0023-4720-BAB8-5C236ECFE222}" type="slidenum">
              <a:rPr lang="en-AU" smtClean="0"/>
              <a:pPr/>
              <a:t>8</a:t>
            </a:fld>
            <a:endParaRPr lang="en-AU"/>
          </a:p>
        </p:txBody>
      </p:sp>
    </p:spTree>
    <p:extLst>
      <p:ext uri="{BB962C8B-B14F-4D97-AF65-F5344CB8AC3E}">
        <p14:creationId xmlns:p14="http://schemas.microsoft.com/office/powerpoint/2010/main" val="160587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A random intercepts models assumes the slope is the same for everyone, but lets the intercepts differ by group. </a:t>
            </a:r>
            <a:br>
              <a:rPr lang="en-AU" dirty="0"/>
            </a:br>
            <a:r>
              <a:rPr lang="en-AU" dirty="0"/>
              <a:t>We can see this is math score for person I in group j = gamma 00 (an intercept for everyone) + gamma 10 times a person’s score on </a:t>
            </a:r>
            <a:r>
              <a:rPr lang="en-AU" dirty="0" err="1"/>
              <a:t>ses</a:t>
            </a:r>
            <a:r>
              <a:rPr lang="en-AU" dirty="0"/>
              <a:t> (a regression slope for person) + a random effect for each group  + a residual for each person </a:t>
            </a:r>
            <a:br>
              <a:rPr lang="en-AU" dirty="0"/>
            </a:br>
            <a:br>
              <a:rPr lang="en-AU" dirty="0"/>
            </a:br>
            <a:r>
              <a:rPr lang="en-AU" dirty="0"/>
              <a:t>The only new part in the random slopes model is that we have the regression slope for the relationship between SES and math scores </a:t>
            </a:r>
          </a:p>
        </p:txBody>
      </p:sp>
      <p:sp>
        <p:nvSpPr>
          <p:cNvPr id="4" name="Slide Number Placeholder 3"/>
          <p:cNvSpPr>
            <a:spLocks noGrp="1"/>
          </p:cNvSpPr>
          <p:nvPr>
            <p:ph type="sldNum" sz="quarter" idx="5"/>
          </p:nvPr>
        </p:nvSpPr>
        <p:spPr/>
        <p:txBody>
          <a:bodyPr/>
          <a:lstStyle/>
          <a:p>
            <a:fld id="{FE312555-0023-4720-BAB8-5C236ECFE222}" type="slidenum">
              <a:rPr lang="en-AU" smtClean="0"/>
              <a:pPr/>
              <a:t>9</a:t>
            </a:fld>
            <a:endParaRPr lang="en-AU"/>
          </a:p>
        </p:txBody>
      </p:sp>
    </p:spTree>
    <p:extLst>
      <p:ext uri="{BB962C8B-B14F-4D97-AF65-F5344CB8AC3E}">
        <p14:creationId xmlns:p14="http://schemas.microsoft.com/office/powerpoint/2010/main" val="1248926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3900" y="2057400"/>
            <a:ext cx="7772400" cy="1089025"/>
          </a:xfrm>
          <a:noFill/>
        </p:spPr>
        <p:txBody>
          <a:bodyPr>
            <a:normAutofit/>
          </a:bodyPr>
          <a:lstStyle>
            <a:lvl1pPr>
              <a:defRPr sz="2400">
                <a:solidFill>
                  <a:srgbClr val="0070C0"/>
                </a:solidFill>
              </a:defRPr>
            </a:lvl1pPr>
          </a:lstStyle>
          <a:p>
            <a:r>
              <a:rPr lang="en-US" dirty="0"/>
              <a:t>Click to edit Master title style</a:t>
            </a:r>
            <a:endParaRPr lang="en-AU" dirty="0"/>
          </a:p>
        </p:txBody>
      </p:sp>
      <p:sp>
        <p:nvSpPr>
          <p:cNvPr id="4" name="Date Placeholder 3"/>
          <p:cNvSpPr>
            <a:spLocks noGrp="1"/>
          </p:cNvSpPr>
          <p:nvPr>
            <p:ph type="dt" sz="half" idx="10"/>
          </p:nvPr>
        </p:nvSpPr>
        <p:spPr/>
        <p:txBody>
          <a:bodyPr/>
          <a:lstStyle/>
          <a:p>
            <a:fld id="{B52E0DEA-7CB0-4C65-A84E-8203623FB283}" type="datetime1">
              <a:rPr lang="en-US" smtClean="0"/>
              <a:t>2/1/2019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TextBox 6"/>
          <p:cNvSpPr txBox="1"/>
          <p:nvPr userDrawn="1"/>
        </p:nvSpPr>
        <p:spPr>
          <a:xfrm>
            <a:off x="2743200" y="4191000"/>
            <a:ext cx="3886200" cy="1815882"/>
          </a:xfrm>
          <a:prstGeom prst="rect">
            <a:avLst/>
          </a:prstGeom>
          <a:noFill/>
        </p:spPr>
        <p:txBody>
          <a:bodyPr wrap="square" rtlCol="0">
            <a:spAutoFit/>
          </a:bodyPr>
          <a:lstStyle/>
          <a:p>
            <a:pPr algn="ctr"/>
            <a:r>
              <a:rPr lang="en-AU" sz="2400" dirty="0"/>
              <a:t>Geoff Saw</a:t>
            </a:r>
            <a:endParaRPr lang="en-AU" sz="2400" baseline="0" dirty="0"/>
          </a:p>
          <a:p>
            <a:pPr algn="ctr"/>
            <a:endParaRPr lang="en-AU" sz="2400" baseline="0" dirty="0"/>
          </a:p>
          <a:p>
            <a:pPr algn="ctr"/>
            <a:r>
              <a:rPr lang="en-AU" sz="1600" baseline="0" dirty="0"/>
              <a:t>Melbourne School of Psychological Sciences</a:t>
            </a:r>
          </a:p>
          <a:p>
            <a:pPr algn="ctr"/>
            <a:r>
              <a:rPr lang="en-AU" sz="1600" baseline="0" dirty="0"/>
              <a:t>University of Melbourne</a:t>
            </a:r>
          </a:p>
          <a:p>
            <a:pPr algn="ctr"/>
            <a:r>
              <a:rPr lang="en-AU" sz="1600" baseline="0" dirty="0"/>
              <a:t>Redmond Barry Room 1113</a:t>
            </a:r>
          </a:p>
          <a:p>
            <a:pPr algn="ctr"/>
            <a:r>
              <a:rPr lang="en-AU" sz="1600" baseline="0" dirty="0"/>
              <a:t>gsaw@unimelb.edu.au</a:t>
            </a:r>
            <a:endParaRPr lang="en-AU" sz="1600" dirty="0"/>
          </a:p>
        </p:txBody>
      </p:sp>
      <p:sp>
        <p:nvSpPr>
          <p:cNvPr id="8" name="TextBox 7"/>
          <p:cNvSpPr txBox="1"/>
          <p:nvPr userDrawn="1"/>
        </p:nvSpPr>
        <p:spPr>
          <a:xfrm>
            <a:off x="1104900" y="986589"/>
            <a:ext cx="7010400" cy="1077218"/>
          </a:xfrm>
          <a:prstGeom prst="rect">
            <a:avLst/>
          </a:prstGeom>
          <a:noFill/>
        </p:spPr>
        <p:txBody>
          <a:bodyPr wrap="square" rtlCol="0">
            <a:spAutoFit/>
          </a:bodyPr>
          <a:lstStyle/>
          <a:p>
            <a:pPr algn="ctr"/>
            <a:r>
              <a:rPr lang="en-AU" sz="3200" dirty="0">
                <a:solidFill>
                  <a:schemeClr val="tx2">
                    <a:lumMod val="75000"/>
                  </a:schemeClr>
                </a:solidFill>
              </a:rPr>
              <a:t>PSYC40005 - 2018</a:t>
            </a:r>
          </a:p>
          <a:p>
            <a:pPr algn="ctr"/>
            <a:r>
              <a:rPr lang="en-AU" sz="3200" dirty="0">
                <a:solidFill>
                  <a:schemeClr val="tx2">
                    <a:lumMod val="75000"/>
                  </a:schemeClr>
                </a:solidFill>
              </a:rPr>
              <a:t>ADVANCED</a:t>
            </a:r>
            <a:r>
              <a:rPr lang="en-AU" sz="3200" baseline="0" dirty="0">
                <a:solidFill>
                  <a:schemeClr val="tx2">
                    <a:lumMod val="75000"/>
                  </a:schemeClr>
                </a:solidFill>
              </a:rPr>
              <a:t> DESIGN AND DATA ANALYSIS</a:t>
            </a:r>
            <a:endParaRPr lang="en-AU" sz="3200" dirty="0">
              <a:solidFill>
                <a:schemeClr val="tx2">
                  <a:lumMod val="75000"/>
                </a:schemeClr>
              </a:solidFill>
            </a:endParaRPr>
          </a:p>
        </p:txBody>
      </p:sp>
    </p:spTree>
    <p:extLst>
      <p:ext uri="{BB962C8B-B14F-4D97-AF65-F5344CB8AC3E}">
        <p14:creationId xmlns:p14="http://schemas.microsoft.com/office/powerpoint/2010/main" val="573504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AD661815-62F8-46D0-9194-7F3AEACC167A}" type="datetime1">
              <a:rPr lang="en-US" smtClean="0"/>
              <a:t>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30804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A70718F-1C02-42C0-90B5-A22FBE3E793C}" type="datetime1">
              <a:rPr lang="en-US" smtClean="0"/>
              <a:t>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34743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85C9442A-F246-4347-994B-B6289C286D27}" type="datetime1">
              <a:rPr lang="en-US" smtClean="0"/>
              <a:t>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26542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dirty="0"/>
              <a:t>Click to edit Master title style</a:t>
            </a:r>
            <a:endParaRPr lang="en-AU" dirty="0"/>
          </a:p>
        </p:txBody>
      </p:sp>
      <p:sp>
        <p:nvSpPr>
          <p:cNvPr id="3" name="Content Placeholder 2"/>
          <p:cNvSpPr>
            <a:spLocks noGrp="1"/>
          </p:cNvSpPr>
          <p:nvPr>
            <p:ph idx="1"/>
          </p:nvPr>
        </p:nvSpPr>
        <p:spPr/>
        <p:txBody>
          <a:bodyPr/>
          <a:lstStyle>
            <a:lvl2pPr>
              <a:defRPr sz="24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fld id="{E56BDEEC-5215-45ED-AAE8-B3E7679AD172}" type="datetime1">
              <a:rPr lang="en-US" smtClean="0"/>
              <a:t>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49452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819400"/>
            <a:ext cx="7772400" cy="1219200"/>
          </a:xfrm>
        </p:spPr>
        <p:txBody>
          <a:bodyPr anchor="t"/>
          <a:lstStyle>
            <a:lvl1pPr algn="l">
              <a:defRPr sz="4000" b="1" cap="all"/>
            </a:lvl1pPr>
          </a:lstStyle>
          <a:p>
            <a:r>
              <a:rPr lang="en-US" dirty="0"/>
              <a:t>Click to edit Master title style</a:t>
            </a:r>
            <a:endParaRPr lang="en-AU" dirty="0"/>
          </a:p>
        </p:txBody>
      </p:sp>
      <p:sp>
        <p:nvSpPr>
          <p:cNvPr id="3" name="Text Placeholder 2"/>
          <p:cNvSpPr>
            <a:spLocks noGrp="1"/>
          </p:cNvSpPr>
          <p:nvPr>
            <p:ph type="body" idx="1"/>
          </p:nvPr>
        </p:nvSpPr>
        <p:spPr>
          <a:xfrm>
            <a:off x="685800" y="129540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44845E3-B51F-4C3B-A472-C851658CDC95}" type="datetime1">
              <a:rPr lang="en-US" smtClean="0"/>
              <a:t>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50821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109CB072-A8C5-4159-8F66-8D35B6F9330E}" type="datetime1">
              <a:rPr lang="en-US" smtClean="0"/>
              <a:t>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18747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3F792FE9-E000-4B00-8FD1-42C2C95A5D1F}" type="datetime1">
              <a:rPr lang="en-US" smtClean="0"/>
              <a:t>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79168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57C88BD6-6B05-48FB-9F67-5715205968C2}" type="datetime1">
              <a:rPr lang="en-US" smtClean="0"/>
              <a:t>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136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6565A3-1834-4FB9-AA69-D165C1A7ADA1}" type="datetime1">
              <a:rPr lang="en-US" smtClean="0"/>
              <a:t>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94668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054484-1055-43A3-8117-2B86172C0205}" type="datetime1">
              <a:rPr lang="en-US" smtClean="0"/>
              <a:t>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49719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D8F7C8-8644-47E3-A416-74B6EEF5E2B7}" type="datetime1">
              <a:rPr lang="en-US" smtClean="0"/>
              <a:t>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12896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914400"/>
          </a:xfrm>
          <a:prstGeom prst="rect">
            <a:avLst/>
          </a:prstGeom>
          <a:solidFill>
            <a:schemeClr val="tx2">
              <a:lumMod val="20000"/>
              <a:lumOff val="80000"/>
            </a:schemeClr>
          </a:solidFill>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3AE5D6-603B-482A-8565-BED9DA9A6A8F}" type="datetime1">
              <a:rPr lang="en-US" smtClean="0"/>
              <a:t>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47987737"/>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660" r:id="rId12"/>
  </p:sldLayoutIdLst>
  <p:hf hdr="0" ftr="0" dt="0"/>
  <p:txStyles>
    <p:titleStyle>
      <a:lvl1pPr algn="ctr"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2200"/>
            <a:ext cx="7772400" cy="1089025"/>
          </a:xfrm>
        </p:spPr>
        <p:txBody>
          <a:bodyPr>
            <a:normAutofit fontScale="90000"/>
          </a:bodyPr>
          <a:lstStyle/>
          <a:p>
            <a:r>
              <a:rPr lang="en-AU" dirty="0"/>
              <a:t>Pre-lecture 9 and 10:</a:t>
            </a:r>
            <a:br>
              <a:rPr lang="en-AU" dirty="0"/>
            </a:br>
            <a:r>
              <a:rPr lang="en-AU" dirty="0"/>
              <a:t>Multilevel modelling </a:t>
            </a:r>
            <a:br>
              <a:rPr lang="en-AU" dirty="0"/>
            </a:br>
            <a:br>
              <a:rPr lang="en-AU" dirty="0"/>
            </a:br>
            <a:r>
              <a:rPr lang="en-AU" dirty="0"/>
              <a:t>A quick recap</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dirty="0"/>
          </a:p>
        </p:txBody>
      </p:sp>
      <p:sp>
        <p:nvSpPr>
          <p:cNvPr id="4" name="TextBox 3">
            <a:extLst>
              <a:ext uri="{FF2B5EF4-FFF2-40B4-BE49-F238E27FC236}">
                <a16:creationId xmlns:a16="http://schemas.microsoft.com/office/drawing/2014/main" id="{BE03C902-6C43-48DF-A394-C2FC16ECCC77}"/>
              </a:ext>
            </a:extLst>
          </p:cNvPr>
          <p:cNvSpPr txBox="1"/>
          <p:nvPr/>
        </p:nvSpPr>
        <p:spPr>
          <a:xfrm>
            <a:off x="2209800" y="4038600"/>
            <a:ext cx="4800600" cy="2317750"/>
          </a:xfrm>
          <a:prstGeom prst="rect">
            <a:avLst/>
          </a:prstGeom>
          <a:solidFill>
            <a:schemeClr val="bg1"/>
          </a:solidFill>
        </p:spPr>
        <p:txBody>
          <a:bodyPr wrap="square" rtlCol="0">
            <a:spAutoFit/>
          </a:bodyPr>
          <a:lstStyle/>
          <a:p>
            <a:endParaRPr lang="en-AU" dirty="0"/>
          </a:p>
        </p:txBody>
      </p:sp>
    </p:spTree>
    <p:extLst>
      <p:ext uri="{BB962C8B-B14F-4D97-AF65-F5344CB8AC3E}">
        <p14:creationId xmlns:p14="http://schemas.microsoft.com/office/powerpoint/2010/main" val="34618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Random slopes and intercepts model</a:t>
            </a:r>
          </a:p>
        </p:txBody>
      </p:sp>
      <p:sp>
        <p:nvSpPr>
          <p:cNvPr id="5" name="Content Placeholder 2"/>
          <p:cNvSpPr txBox="1">
            <a:spLocks/>
          </p:cNvSpPr>
          <p:nvPr/>
        </p:nvSpPr>
        <p:spPr>
          <a:xfrm>
            <a:off x="457200" y="5638801"/>
            <a:ext cx="8229600" cy="533399"/>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i="1" dirty="0" err="1"/>
              <a:t>Y</a:t>
            </a:r>
            <a:r>
              <a:rPr lang="en-AU" i="1" baseline="-25000" dirty="0" err="1"/>
              <a:t>ij</a:t>
            </a:r>
            <a:r>
              <a:rPr lang="en-AU" dirty="0"/>
              <a:t> = </a:t>
            </a:r>
            <a:r>
              <a:rPr lang="el-GR" dirty="0"/>
              <a:t>γ</a:t>
            </a:r>
            <a:r>
              <a:rPr lang="en-AU" baseline="-25000" dirty="0"/>
              <a:t>00</a:t>
            </a:r>
            <a:r>
              <a:rPr lang="en-AU" dirty="0"/>
              <a:t> + </a:t>
            </a:r>
            <a:r>
              <a:rPr lang="el-GR" dirty="0"/>
              <a:t>γ</a:t>
            </a:r>
            <a:r>
              <a:rPr lang="en-AU" baseline="-25000" dirty="0"/>
              <a:t>10</a:t>
            </a:r>
            <a:r>
              <a:rPr lang="en-AU" dirty="0"/>
              <a:t>x</a:t>
            </a:r>
            <a:r>
              <a:rPr lang="en-AU" i="1" baseline="-25000" dirty="0"/>
              <a:t>ij</a:t>
            </a:r>
            <a:r>
              <a:rPr lang="en-AU" dirty="0"/>
              <a:t> + </a:t>
            </a:r>
            <a:r>
              <a:rPr lang="en-AU" dirty="0">
                <a:solidFill>
                  <a:schemeClr val="accent6"/>
                </a:solidFill>
              </a:rPr>
              <a:t>u</a:t>
            </a:r>
            <a:r>
              <a:rPr lang="en-AU" baseline="-25000" dirty="0">
                <a:solidFill>
                  <a:schemeClr val="accent6"/>
                </a:solidFill>
              </a:rPr>
              <a:t>1j</a:t>
            </a:r>
            <a:r>
              <a:rPr lang="en-AU" dirty="0">
                <a:solidFill>
                  <a:schemeClr val="accent6"/>
                </a:solidFill>
              </a:rPr>
              <a:t>x</a:t>
            </a:r>
            <a:r>
              <a:rPr lang="en-AU" i="1" baseline="-25000" dirty="0">
                <a:solidFill>
                  <a:schemeClr val="accent6"/>
                </a:solidFill>
              </a:rPr>
              <a:t>ij</a:t>
            </a:r>
            <a:r>
              <a:rPr lang="en-AU" dirty="0"/>
              <a:t> + u</a:t>
            </a:r>
            <a:r>
              <a:rPr lang="en-AU" baseline="-25000" dirty="0"/>
              <a:t>0j </a:t>
            </a:r>
            <a:r>
              <a:rPr lang="en-AU" dirty="0"/>
              <a:t>+ </a:t>
            </a:r>
            <a:r>
              <a:rPr lang="en-AU" i="1" dirty="0" err="1"/>
              <a:t>ε</a:t>
            </a:r>
            <a:r>
              <a:rPr lang="en-AU" i="1" baseline="-25000" dirty="0" err="1"/>
              <a:t>ij</a:t>
            </a:r>
            <a:endParaRPr lang="en-AU"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pic>
        <p:nvPicPr>
          <p:cNvPr id="7" name="Picture 6">
            <a:extLst>
              <a:ext uri="{FF2B5EF4-FFF2-40B4-BE49-F238E27FC236}">
                <a16:creationId xmlns:a16="http://schemas.microsoft.com/office/drawing/2014/main" id="{4BFF76B9-5C4C-473B-9504-8DF0FD0C4E48}"/>
              </a:ext>
            </a:extLst>
          </p:cNvPr>
          <p:cNvPicPr>
            <a:picLocks noChangeAspect="1"/>
          </p:cNvPicPr>
          <p:nvPr/>
        </p:nvPicPr>
        <p:blipFill>
          <a:blip r:embed="rId3"/>
          <a:stretch>
            <a:fillRect/>
          </a:stretch>
        </p:blipFill>
        <p:spPr>
          <a:xfrm>
            <a:off x="1510095" y="1552809"/>
            <a:ext cx="6123809" cy="3752381"/>
          </a:xfrm>
          <a:prstGeom prst="rect">
            <a:avLst/>
          </a:prstGeom>
        </p:spPr>
      </p:pic>
    </p:spTree>
    <p:extLst>
      <p:ext uri="{BB962C8B-B14F-4D97-AF65-F5344CB8AC3E}">
        <p14:creationId xmlns:p14="http://schemas.microsoft.com/office/powerpoint/2010/main" val="2147712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One regression model</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pic>
        <p:nvPicPr>
          <p:cNvPr id="8" name="Picture 7">
            <a:extLst>
              <a:ext uri="{FF2B5EF4-FFF2-40B4-BE49-F238E27FC236}">
                <a16:creationId xmlns:a16="http://schemas.microsoft.com/office/drawing/2014/main" id="{601D10DE-F0AE-424A-89F2-36EF512F72CE}"/>
              </a:ext>
            </a:extLst>
          </p:cNvPr>
          <p:cNvPicPr>
            <a:picLocks noChangeAspect="1"/>
          </p:cNvPicPr>
          <p:nvPr/>
        </p:nvPicPr>
        <p:blipFill>
          <a:blip r:embed="rId3"/>
          <a:stretch>
            <a:fillRect/>
          </a:stretch>
        </p:blipFill>
        <p:spPr>
          <a:xfrm>
            <a:off x="1510095" y="1552809"/>
            <a:ext cx="6123809" cy="3752381"/>
          </a:xfrm>
          <a:prstGeom prst="rect">
            <a:avLst/>
          </a:prstGeom>
        </p:spPr>
      </p:pic>
      <p:sp>
        <p:nvSpPr>
          <p:cNvPr id="7" name="Content Placeholder 2">
            <a:extLst>
              <a:ext uri="{FF2B5EF4-FFF2-40B4-BE49-F238E27FC236}">
                <a16:creationId xmlns:a16="http://schemas.microsoft.com/office/drawing/2014/main" id="{BE796148-F576-4896-A5D5-2AD0863F5B82}"/>
              </a:ext>
            </a:extLst>
          </p:cNvPr>
          <p:cNvSpPr txBox="1">
            <a:spLocks/>
          </p:cNvSpPr>
          <p:nvPr/>
        </p:nvSpPr>
        <p:spPr>
          <a:xfrm>
            <a:off x="457199" y="5341843"/>
            <a:ext cx="8229600" cy="533399"/>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i="1" dirty="0" err="1">
                <a:solidFill>
                  <a:schemeClr val="tx1"/>
                </a:solidFill>
              </a:rPr>
              <a:t>Y</a:t>
            </a:r>
            <a:r>
              <a:rPr lang="en-AU" i="1" baseline="-25000" dirty="0" err="1">
                <a:solidFill>
                  <a:schemeClr val="tx1"/>
                </a:solidFill>
              </a:rPr>
              <a:t>ij</a:t>
            </a:r>
            <a:r>
              <a:rPr lang="en-AU" dirty="0">
                <a:solidFill>
                  <a:schemeClr val="tx1"/>
                </a:solidFill>
              </a:rPr>
              <a:t> = </a:t>
            </a:r>
            <a:r>
              <a:rPr lang="el-GR" dirty="0">
                <a:solidFill>
                  <a:schemeClr val="tx1"/>
                </a:solidFill>
              </a:rPr>
              <a:t>γ</a:t>
            </a:r>
            <a:r>
              <a:rPr lang="en-AU" baseline="-25000" dirty="0">
                <a:solidFill>
                  <a:schemeClr val="tx1"/>
                </a:solidFill>
              </a:rPr>
              <a:t>00</a:t>
            </a:r>
            <a:r>
              <a:rPr lang="en-AU" dirty="0">
                <a:solidFill>
                  <a:schemeClr val="tx1"/>
                </a:solidFill>
              </a:rPr>
              <a:t> + </a:t>
            </a:r>
            <a:r>
              <a:rPr lang="el-GR" dirty="0">
                <a:solidFill>
                  <a:schemeClr val="accent2"/>
                </a:solidFill>
              </a:rPr>
              <a:t>γ</a:t>
            </a:r>
            <a:r>
              <a:rPr lang="en-AU" baseline="-25000" dirty="0">
                <a:solidFill>
                  <a:schemeClr val="accent2"/>
                </a:solidFill>
              </a:rPr>
              <a:t>10</a:t>
            </a:r>
            <a:r>
              <a:rPr lang="en-AU" dirty="0">
                <a:solidFill>
                  <a:schemeClr val="accent2"/>
                </a:solidFill>
              </a:rPr>
              <a:t>x</a:t>
            </a:r>
            <a:r>
              <a:rPr lang="en-AU" i="1" baseline="-25000" dirty="0">
                <a:solidFill>
                  <a:schemeClr val="accent2"/>
                </a:solidFill>
              </a:rPr>
              <a:t>ij</a:t>
            </a:r>
            <a:r>
              <a:rPr lang="en-AU" dirty="0">
                <a:solidFill>
                  <a:schemeClr val="accent2"/>
                </a:solidFill>
              </a:rPr>
              <a:t> </a:t>
            </a:r>
            <a:r>
              <a:rPr lang="en-AU" dirty="0">
                <a:solidFill>
                  <a:schemeClr val="tx1"/>
                </a:solidFill>
              </a:rPr>
              <a:t>+ </a:t>
            </a:r>
            <a:r>
              <a:rPr lang="en-AU" dirty="0">
                <a:solidFill>
                  <a:schemeClr val="accent5"/>
                </a:solidFill>
              </a:rPr>
              <a:t>u</a:t>
            </a:r>
            <a:r>
              <a:rPr lang="en-AU" baseline="-25000" dirty="0">
                <a:solidFill>
                  <a:schemeClr val="accent5"/>
                </a:solidFill>
              </a:rPr>
              <a:t>0j</a:t>
            </a:r>
            <a:r>
              <a:rPr lang="en-AU" baseline="-25000" dirty="0">
                <a:solidFill>
                  <a:schemeClr val="tx1"/>
                </a:solidFill>
              </a:rPr>
              <a:t> </a:t>
            </a:r>
            <a:r>
              <a:rPr lang="en-AU" dirty="0">
                <a:solidFill>
                  <a:schemeClr val="tx1"/>
                </a:solidFill>
              </a:rPr>
              <a:t>+ </a:t>
            </a:r>
            <a:r>
              <a:rPr lang="en-AU" dirty="0">
                <a:solidFill>
                  <a:schemeClr val="accent6"/>
                </a:solidFill>
              </a:rPr>
              <a:t>u</a:t>
            </a:r>
            <a:r>
              <a:rPr lang="en-AU" baseline="-25000" dirty="0">
                <a:solidFill>
                  <a:schemeClr val="accent6"/>
                </a:solidFill>
              </a:rPr>
              <a:t>1j</a:t>
            </a:r>
            <a:r>
              <a:rPr lang="en-AU" dirty="0">
                <a:solidFill>
                  <a:schemeClr val="accent6"/>
                </a:solidFill>
              </a:rPr>
              <a:t>x</a:t>
            </a:r>
            <a:r>
              <a:rPr lang="en-AU" i="1" baseline="-25000" dirty="0">
                <a:solidFill>
                  <a:schemeClr val="accent6"/>
                </a:solidFill>
              </a:rPr>
              <a:t>ij</a:t>
            </a:r>
            <a:r>
              <a:rPr lang="en-AU" dirty="0">
                <a:solidFill>
                  <a:schemeClr val="tx1"/>
                </a:solidFill>
              </a:rPr>
              <a:t> + </a:t>
            </a:r>
            <a:r>
              <a:rPr lang="en-AU" i="1" dirty="0" err="1">
                <a:solidFill>
                  <a:schemeClr val="tx1"/>
                </a:solidFill>
              </a:rPr>
              <a:t>ε</a:t>
            </a:r>
            <a:r>
              <a:rPr lang="en-AU" i="1" baseline="-25000" dirty="0" err="1">
                <a:solidFill>
                  <a:schemeClr val="tx1"/>
                </a:solidFill>
              </a:rPr>
              <a:t>ij</a:t>
            </a:r>
            <a:endParaRPr lang="en-AU" dirty="0">
              <a:solidFill>
                <a:schemeClr val="tx1"/>
              </a:solidFill>
            </a:endParaRPr>
          </a:p>
        </p:txBody>
      </p:sp>
      <p:sp>
        <p:nvSpPr>
          <p:cNvPr id="9" name="Content Placeholder 2">
            <a:extLst>
              <a:ext uri="{FF2B5EF4-FFF2-40B4-BE49-F238E27FC236}">
                <a16:creationId xmlns:a16="http://schemas.microsoft.com/office/drawing/2014/main" id="{14D9EC0C-B3F1-4B98-B199-7ED6170ECB53}"/>
              </a:ext>
            </a:extLst>
          </p:cNvPr>
          <p:cNvSpPr txBox="1">
            <a:spLocks/>
          </p:cNvSpPr>
          <p:nvPr/>
        </p:nvSpPr>
        <p:spPr>
          <a:xfrm>
            <a:off x="468774" y="6005513"/>
            <a:ext cx="8229600" cy="533399"/>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dirty="0">
                <a:solidFill>
                  <a:schemeClr val="tx1"/>
                </a:solidFill>
              </a:rPr>
              <a:t>y ~ 1 + </a:t>
            </a:r>
            <a:r>
              <a:rPr lang="en-AU" dirty="0">
                <a:solidFill>
                  <a:schemeClr val="accent2"/>
                </a:solidFill>
              </a:rPr>
              <a:t>x</a:t>
            </a:r>
            <a:r>
              <a:rPr lang="en-AU" dirty="0">
                <a:solidFill>
                  <a:schemeClr val="tx1"/>
                </a:solidFill>
              </a:rPr>
              <a:t> + (</a:t>
            </a:r>
            <a:r>
              <a:rPr lang="en-AU" dirty="0">
                <a:solidFill>
                  <a:schemeClr val="accent5"/>
                </a:solidFill>
              </a:rPr>
              <a:t>1</a:t>
            </a:r>
            <a:r>
              <a:rPr lang="en-AU" dirty="0">
                <a:solidFill>
                  <a:schemeClr val="tx1"/>
                </a:solidFill>
              </a:rPr>
              <a:t> + </a:t>
            </a:r>
            <a:r>
              <a:rPr lang="en-AU" dirty="0">
                <a:solidFill>
                  <a:schemeClr val="accent6"/>
                </a:solidFill>
              </a:rPr>
              <a:t>x</a:t>
            </a:r>
            <a:r>
              <a:rPr lang="en-AU" dirty="0">
                <a:solidFill>
                  <a:schemeClr val="tx1"/>
                </a:solidFill>
              </a:rPr>
              <a:t> | group)</a:t>
            </a:r>
          </a:p>
        </p:txBody>
      </p:sp>
    </p:spTree>
    <p:extLst>
      <p:ext uri="{BB962C8B-B14F-4D97-AF65-F5344CB8AC3E}">
        <p14:creationId xmlns:p14="http://schemas.microsoft.com/office/powerpoint/2010/main" val="448713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Multilevel modelling</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sp>
        <p:nvSpPr>
          <p:cNvPr id="3" name="Rectangle 2">
            <a:extLst>
              <a:ext uri="{FF2B5EF4-FFF2-40B4-BE49-F238E27FC236}">
                <a16:creationId xmlns:a16="http://schemas.microsoft.com/office/drawing/2014/main" id="{11E978A6-6544-4ADB-B5F0-E7DF10F74946}"/>
              </a:ext>
            </a:extLst>
          </p:cNvPr>
          <p:cNvSpPr/>
          <p:nvPr/>
        </p:nvSpPr>
        <p:spPr>
          <a:xfrm>
            <a:off x="6934200" y="1187450"/>
            <a:ext cx="1295400" cy="32321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 name="Picture 9">
            <a:extLst>
              <a:ext uri="{FF2B5EF4-FFF2-40B4-BE49-F238E27FC236}">
                <a16:creationId xmlns:a16="http://schemas.microsoft.com/office/drawing/2014/main" id="{96083425-4081-49AA-95B2-72F3DD50BF8F}"/>
              </a:ext>
            </a:extLst>
          </p:cNvPr>
          <p:cNvPicPr>
            <a:picLocks noChangeAspect="1"/>
          </p:cNvPicPr>
          <p:nvPr/>
        </p:nvPicPr>
        <p:blipFill>
          <a:blip r:embed="rId3"/>
          <a:stretch>
            <a:fillRect/>
          </a:stretch>
        </p:blipFill>
        <p:spPr>
          <a:xfrm>
            <a:off x="1510095" y="1552809"/>
            <a:ext cx="6123809" cy="3752381"/>
          </a:xfrm>
          <a:prstGeom prst="rect">
            <a:avLst/>
          </a:prstGeom>
        </p:spPr>
      </p:pic>
      <p:sp>
        <p:nvSpPr>
          <p:cNvPr id="6" name="TextBox 5">
            <a:extLst>
              <a:ext uri="{FF2B5EF4-FFF2-40B4-BE49-F238E27FC236}">
                <a16:creationId xmlns:a16="http://schemas.microsoft.com/office/drawing/2014/main" id="{C29AEB17-3999-4766-92A9-F88D682F4C67}"/>
              </a:ext>
            </a:extLst>
          </p:cNvPr>
          <p:cNvSpPr txBox="1"/>
          <p:nvPr/>
        </p:nvSpPr>
        <p:spPr>
          <a:xfrm>
            <a:off x="1510095" y="5528100"/>
            <a:ext cx="6123809"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sz="2400" dirty="0"/>
              <a:t>Allows the relationship between math scores </a:t>
            </a:r>
            <a:br>
              <a:rPr lang="en-AU" sz="2400" dirty="0"/>
            </a:br>
            <a:r>
              <a:rPr lang="en-AU" sz="2400" dirty="0"/>
              <a:t>and SES to change by school</a:t>
            </a:r>
          </a:p>
        </p:txBody>
      </p:sp>
    </p:spTree>
    <p:extLst>
      <p:ext uri="{BB962C8B-B14F-4D97-AF65-F5344CB8AC3E}">
        <p14:creationId xmlns:p14="http://schemas.microsoft.com/office/powerpoint/2010/main" val="1930279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General linear model:</a:t>
            </a:r>
            <a:br>
              <a:rPr lang="en-AU" dirty="0"/>
            </a:br>
            <a:r>
              <a:rPr lang="en-AU" dirty="0"/>
              <a:t> regression</a:t>
            </a:r>
          </a:p>
        </p:txBody>
      </p:sp>
      <p:sp>
        <p:nvSpPr>
          <p:cNvPr id="5" name="Content Placeholder 2"/>
          <p:cNvSpPr txBox="1">
            <a:spLocks/>
          </p:cNvSpPr>
          <p:nvPr/>
        </p:nvSpPr>
        <p:spPr>
          <a:xfrm>
            <a:off x="457200" y="2901697"/>
            <a:ext cx="8229600" cy="533399"/>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dirty="0"/>
              <a:t>       Regression: </a:t>
            </a:r>
            <a:r>
              <a:rPr lang="en-AU" i="1" dirty="0" err="1"/>
              <a:t>Y</a:t>
            </a:r>
            <a:r>
              <a:rPr lang="en-AU" i="1" baseline="-25000" dirty="0" err="1"/>
              <a:t>ij</a:t>
            </a:r>
            <a:r>
              <a:rPr lang="en-AU" dirty="0"/>
              <a:t> =  </a:t>
            </a:r>
            <a:r>
              <a:rPr lang="el-GR" dirty="0"/>
              <a:t>β</a:t>
            </a:r>
            <a:r>
              <a:rPr lang="en-AU" baseline="-25000" dirty="0"/>
              <a:t>0 </a:t>
            </a:r>
            <a:r>
              <a:rPr lang="en-AU" dirty="0"/>
              <a:t>+ </a:t>
            </a:r>
            <a:r>
              <a:rPr lang="el-GR" dirty="0"/>
              <a:t>β</a:t>
            </a:r>
            <a:r>
              <a:rPr lang="en-AU" baseline="-25000" dirty="0"/>
              <a:t>10</a:t>
            </a:r>
            <a:r>
              <a:rPr lang="en-AU" i="1" dirty="0"/>
              <a:t>X</a:t>
            </a:r>
            <a:r>
              <a:rPr lang="en-AU" i="1" baseline="-25000" dirty="0"/>
              <a:t>ij</a:t>
            </a:r>
            <a:r>
              <a:rPr lang="en-AU" dirty="0"/>
              <a:t> + </a:t>
            </a:r>
            <a:r>
              <a:rPr lang="en-AU" i="1" dirty="0" err="1"/>
              <a:t>ε</a:t>
            </a:r>
            <a:r>
              <a:rPr lang="en-AU" i="1" baseline="-25000" dirty="0" err="1"/>
              <a:t>ij</a:t>
            </a:r>
            <a:r>
              <a:rPr lang="en-AU"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Multilevel modelling</a:t>
            </a:r>
          </a:p>
        </p:txBody>
      </p:sp>
      <p:sp>
        <p:nvSpPr>
          <p:cNvPr id="5" name="Content Placeholder 2"/>
          <p:cNvSpPr txBox="1">
            <a:spLocks/>
          </p:cNvSpPr>
          <p:nvPr/>
        </p:nvSpPr>
        <p:spPr>
          <a:xfrm>
            <a:off x="457200" y="2901697"/>
            <a:ext cx="8229600" cy="533399"/>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dirty="0"/>
              <a:t>       Multilevel modelling: </a:t>
            </a:r>
            <a:r>
              <a:rPr lang="en-AU" i="1" dirty="0" err="1"/>
              <a:t>Y</a:t>
            </a:r>
            <a:r>
              <a:rPr lang="en-AU" i="1" baseline="-25000" dirty="0" err="1"/>
              <a:t>ij</a:t>
            </a:r>
            <a:r>
              <a:rPr lang="en-AU" dirty="0"/>
              <a:t> = </a:t>
            </a:r>
            <a:r>
              <a:rPr lang="el-GR" dirty="0"/>
              <a:t>γ</a:t>
            </a:r>
            <a:r>
              <a:rPr lang="en-AU" baseline="-25000" dirty="0"/>
              <a:t>00</a:t>
            </a:r>
            <a:r>
              <a:rPr lang="en-AU" dirty="0"/>
              <a:t> + </a:t>
            </a:r>
            <a:r>
              <a:rPr lang="el-GR" dirty="0"/>
              <a:t>γ</a:t>
            </a:r>
            <a:r>
              <a:rPr lang="en-AU" baseline="-25000" dirty="0"/>
              <a:t>10</a:t>
            </a:r>
            <a:r>
              <a:rPr lang="en-AU" dirty="0"/>
              <a:t>x</a:t>
            </a:r>
            <a:r>
              <a:rPr lang="en-AU" i="1" baseline="-25000" dirty="0"/>
              <a:t> </a:t>
            </a:r>
            <a:r>
              <a:rPr lang="en-AU" i="1" baseline="-25000" dirty="0" err="1"/>
              <a:t>ij</a:t>
            </a:r>
            <a:r>
              <a:rPr lang="en-AU" dirty="0"/>
              <a:t> + u</a:t>
            </a:r>
            <a:r>
              <a:rPr lang="en-AU" baseline="-25000" dirty="0"/>
              <a:t>1j</a:t>
            </a:r>
            <a:r>
              <a:rPr lang="en-AU" dirty="0"/>
              <a:t>x</a:t>
            </a:r>
            <a:r>
              <a:rPr lang="en-AU" i="1" baseline="-25000" dirty="0"/>
              <a:t> </a:t>
            </a:r>
            <a:r>
              <a:rPr lang="en-AU" i="1" baseline="-25000" dirty="0" err="1"/>
              <a:t>ij</a:t>
            </a:r>
            <a:r>
              <a:rPr lang="en-AU" dirty="0"/>
              <a:t> </a:t>
            </a:r>
            <a:r>
              <a:rPr lang="en-AU" baseline="-25000" dirty="0"/>
              <a:t> </a:t>
            </a:r>
            <a:r>
              <a:rPr lang="en-AU" dirty="0"/>
              <a:t> + u</a:t>
            </a:r>
            <a:r>
              <a:rPr lang="en-AU" baseline="-25000" dirty="0"/>
              <a:t>0j </a:t>
            </a:r>
            <a:r>
              <a:rPr lang="en-AU" dirty="0"/>
              <a:t>+ </a:t>
            </a:r>
            <a:r>
              <a:rPr lang="en-AU" i="1" dirty="0" err="1"/>
              <a:t>ε</a:t>
            </a:r>
            <a:r>
              <a:rPr lang="en-AU" i="1" baseline="-25000" dirty="0" err="1"/>
              <a:t>ij</a:t>
            </a:r>
            <a:endParaRPr lang="en-AU"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3" name="Rectangle 2">
            <a:extLst>
              <a:ext uri="{FF2B5EF4-FFF2-40B4-BE49-F238E27FC236}">
                <a16:creationId xmlns:a16="http://schemas.microsoft.com/office/drawing/2014/main" id="{270E6130-9E6F-4EEE-8C60-61B7A4386316}"/>
              </a:ext>
            </a:extLst>
          </p:cNvPr>
          <p:cNvSpPr/>
          <p:nvPr/>
        </p:nvSpPr>
        <p:spPr>
          <a:xfrm>
            <a:off x="152400" y="3899663"/>
            <a:ext cx="8534400" cy="830997"/>
          </a:xfrm>
          <a:prstGeom prst="rect">
            <a:avLst/>
          </a:prstGeom>
        </p:spPr>
        <p:txBody>
          <a:bodyPr wrap="square">
            <a:spAutoFit/>
          </a:bodyPr>
          <a:lstStyle/>
          <a:p>
            <a:pPr lvl="1"/>
            <a:r>
              <a:rPr lang="en-US" sz="2400" i="1" dirty="0"/>
              <a:t>u</a:t>
            </a:r>
            <a:r>
              <a:rPr lang="en-US" sz="2400" dirty="0"/>
              <a:t> assumed normally distributed with mean of 0 and variance </a:t>
            </a:r>
            <a:r>
              <a:rPr lang="en-US" sz="2400" i="1" dirty="0">
                <a:sym typeface="Symbol"/>
              </a:rPr>
              <a:t></a:t>
            </a:r>
            <a:r>
              <a:rPr lang="en-US" sz="2400" baseline="30000" dirty="0"/>
              <a:t>2</a:t>
            </a:r>
            <a:endParaRPr lang="en-US" sz="2400" dirty="0"/>
          </a:p>
          <a:p>
            <a:pPr lvl="1"/>
            <a:r>
              <a:rPr lang="en-AU" sz="2400" i="1" dirty="0" err="1"/>
              <a:t>ε</a:t>
            </a:r>
            <a:r>
              <a:rPr lang="en-AU" sz="2400" i="1" baseline="-25000" dirty="0" err="1"/>
              <a:t>ij</a:t>
            </a:r>
            <a:r>
              <a:rPr lang="en-AU" sz="2400" i="1" dirty="0"/>
              <a:t> </a:t>
            </a:r>
            <a:r>
              <a:rPr lang="en-AU" sz="2400" dirty="0"/>
              <a:t>assumed normally distributed with mean 0 and variance </a:t>
            </a:r>
            <a:r>
              <a:rPr lang="el-GR" sz="2400" dirty="0"/>
              <a:t>σ</a:t>
            </a:r>
            <a:r>
              <a:rPr lang="en-AU" sz="2400" baseline="30000" dirty="0"/>
              <a:t>2</a:t>
            </a:r>
          </a:p>
        </p:txBody>
      </p:sp>
    </p:spTree>
    <p:extLst>
      <p:ext uri="{BB962C8B-B14F-4D97-AF65-F5344CB8AC3E}">
        <p14:creationId xmlns:p14="http://schemas.microsoft.com/office/powerpoint/2010/main" val="2440961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Multilevel models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a:t>
            </a:fld>
            <a:endParaRPr lang="en-US"/>
          </a:p>
        </p:txBody>
      </p:sp>
      <p:sp>
        <p:nvSpPr>
          <p:cNvPr id="3" name="Rectangle 2">
            <a:extLst>
              <a:ext uri="{FF2B5EF4-FFF2-40B4-BE49-F238E27FC236}">
                <a16:creationId xmlns:a16="http://schemas.microsoft.com/office/drawing/2014/main" id="{11E978A6-6544-4ADB-B5F0-E7DF10F74946}"/>
              </a:ext>
            </a:extLst>
          </p:cNvPr>
          <p:cNvSpPr/>
          <p:nvPr/>
        </p:nvSpPr>
        <p:spPr>
          <a:xfrm>
            <a:off x="5943600" y="1187450"/>
            <a:ext cx="1295400" cy="36893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Content Placeholder 2">
            <a:extLst>
              <a:ext uri="{FF2B5EF4-FFF2-40B4-BE49-F238E27FC236}">
                <a16:creationId xmlns:a16="http://schemas.microsoft.com/office/drawing/2014/main" id="{6F49E5F7-CE16-4DD9-8A74-BD3C8EA91A20}"/>
              </a:ext>
            </a:extLst>
          </p:cNvPr>
          <p:cNvSpPr txBox="1">
            <a:spLocks/>
          </p:cNvSpPr>
          <p:nvPr/>
        </p:nvSpPr>
        <p:spPr>
          <a:xfrm>
            <a:off x="1143000" y="5371735"/>
            <a:ext cx="6934200" cy="533399"/>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i="1" dirty="0" err="1"/>
              <a:t>math</a:t>
            </a:r>
            <a:r>
              <a:rPr lang="en-AU" i="1" baseline="-25000" dirty="0" err="1"/>
              <a:t>ij</a:t>
            </a:r>
            <a:r>
              <a:rPr lang="en-AU" dirty="0"/>
              <a:t> = </a:t>
            </a:r>
            <a:r>
              <a:rPr lang="el-GR" dirty="0"/>
              <a:t>γ</a:t>
            </a:r>
            <a:r>
              <a:rPr lang="en-AU" baseline="-25000" dirty="0"/>
              <a:t>00</a:t>
            </a:r>
            <a:r>
              <a:rPr lang="en-AU" dirty="0"/>
              <a:t> + </a:t>
            </a:r>
            <a:r>
              <a:rPr lang="el-GR" dirty="0"/>
              <a:t>γ</a:t>
            </a:r>
            <a:r>
              <a:rPr lang="en-AU" baseline="-25000" dirty="0"/>
              <a:t>10</a:t>
            </a:r>
            <a:r>
              <a:rPr lang="en-AU" dirty="0"/>
              <a:t>ses</a:t>
            </a:r>
            <a:r>
              <a:rPr lang="en-AU" i="1" baseline="-25000" dirty="0"/>
              <a:t>ij</a:t>
            </a:r>
            <a:r>
              <a:rPr lang="en-AU" dirty="0"/>
              <a:t> + u</a:t>
            </a:r>
            <a:r>
              <a:rPr lang="en-AU" baseline="-25000" dirty="0"/>
              <a:t>1j</a:t>
            </a:r>
            <a:r>
              <a:rPr lang="en-AU" dirty="0"/>
              <a:t>ses</a:t>
            </a:r>
            <a:r>
              <a:rPr lang="en-AU" i="1" baseline="-25000" dirty="0"/>
              <a:t>ij</a:t>
            </a:r>
            <a:r>
              <a:rPr lang="en-AU" dirty="0"/>
              <a:t> + u</a:t>
            </a:r>
            <a:r>
              <a:rPr lang="en-AU" baseline="-25000" dirty="0"/>
              <a:t>0j </a:t>
            </a:r>
            <a:r>
              <a:rPr lang="en-AU" dirty="0"/>
              <a:t>+ </a:t>
            </a:r>
            <a:r>
              <a:rPr lang="en-AU" i="1" dirty="0" err="1"/>
              <a:t>ε</a:t>
            </a:r>
            <a:r>
              <a:rPr lang="en-AU" i="1" baseline="-25000" dirty="0" err="1"/>
              <a:t>ij</a:t>
            </a:r>
            <a:endParaRPr lang="en-AU" dirty="0"/>
          </a:p>
        </p:txBody>
      </p:sp>
      <p:pic>
        <p:nvPicPr>
          <p:cNvPr id="5" name="Picture 4">
            <a:extLst>
              <a:ext uri="{FF2B5EF4-FFF2-40B4-BE49-F238E27FC236}">
                <a16:creationId xmlns:a16="http://schemas.microsoft.com/office/drawing/2014/main" id="{46B68FA8-F684-4592-99D6-5C23CDE344DF}"/>
              </a:ext>
            </a:extLst>
          </p:cNvPr>
          <p:cNvPicPr>
            <a:picLocks noChangeAspect="1"/>
          </p:cNvPicPr>
          <p:nvPr/>
        </p:nvPicPr>
        <p:blipFill>
          <a:blip r:embed="rId3"/>
          <a:stretch>
            <a:fillRect/>
          </a:stretch>
        </p:blipFill>
        <p:spPr>
          <a:xfrm>
            <a:off x="1510095" y="1552809"/>
            <a:ext cx="6123809" cy="3752381"/>
          </a:xfrm>
          <a:prstGeom prst="rect">
            <a:avLst/>
          </a:prstGeom>
        </p:spPr>
      </p:pic>
    </p:spTree>
    <p:extLst>
      <p:ext uri="{BB962C8B-B14F-4D97-AF65-F5344CB8AC3E}">
        <p14:creationId xmlns:p14="http://schemas.microsoft.com/office/powerpoint/2010/main" val="1942340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Regression models for each school</a:t>
            </a:r>
          </a:p>
        </p:txBody>
      </p:sp>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a:p>
        </p:txBody>
      </p:sp>
      <p:sp>
        <p:nvSpPr>
          <p:cNvPr id="3" name="Rectangle 2">
            <a:extLst>
              <a:ext uri="{FF2B5EF4-FFF2-40B4-BE49-F238E27FC236}">
                <a16:creationId xmlns:a16="http://schemas.microsoft.com/office/drawing/2014/main" id="{11E978A6-6544-4ADB-B5F0-E7DF10F74946}"/>
              </a:ext>
            </a:extLst>
          </p:cNvPr>
          <p:cNvSpPr/>
          <p:nvPr/>
        </p:nvSpPr>
        <p:spPr>
          <a:xfrm>
            <a:off x="5943600" y="1187450"/>
            <a:ext cx="1295400" cy="36893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Content Placeholder 2">
            <a:extLst>
              <a:ext uri="{FF2B5EF4-FFF2-40B4-BE49-F238E27FC236}">
                <a16:creationId xmlns:a16="http://schemas.microsoft.com/office/drawing/2014/main" id="{6F49E5F7-CE16-4DD9-8A74-BD3C8EA91A20}"/>
              </a:ext>
            </a:extLst>
          </p:cNvPr>
          <p:cNvSpPr txBox="1">
            <a:spLocks/>
          </p:cNvSpPr>
          <p:nvPr/>
        </p:nvSpPr>
        <p:spPr>
          <a:xfrm>
            <a:off x="1143000" y="5371735"/>
            <a:ext cx="6934200" cy="533399"/>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i="1" dirty="0" err="1"/>
              <a:t>math</a:t>
            </a:r>
            <a:r>
              <a:rPr lang="en-AU" i="1" baseline="-25000" dirty="0" err="1"/>
              <a:t>ij</a:t>
            </a:r>
            <a:r>
              <a:rPr lang="en-AU" dirty="0"/>
              <a:t> = </a:t>
            </a:r>
            <a:r>
              <a:rPr lang="el-GR" dirty="0"/>
              <a:t>γ</a:t>
            </a:r>
            <a:r>
              <a:rPr lang="en-AU" baseline="-25000" dirty="0"/>
              <a:t>00</a:t>
            </a:r>
            <a:r>
              <a:rPr lang="en-AU" dirty="0"/>
              <a:t> + </a:t>
            </a:r>
            <a:r>
              <a:rPr lang="el-GR" dirty="0"/>
              <a:t>γ</a:t>
            </a:r>
            <a:r>
              <a:rPr lang="en-AU" baseline="-25000" dirty="0"/>
              <a:t>10</a:t>
            </a:r>
            <a:r>
              <a:rPr lang="en-AU" dirty="0"/>
              <a:t>ses</a:t>
            </a:r>
            <a:r>
              <a:rPr lang="en-AU" i="1" baseline="-25000" dirty="0"/>
              <a:t>ij</a:t>
            </a:r>
            <a:r>
              <a:rPr lang="en-AU" dirty="0"/>
              <a:t> + u</a:t>
            </a:r>
            <a:r>
              <a:rPr lang="en-AU" baseline="-25000" dirty="0"/>
              <a:t>1j</a:t>
            </a:r>
            <a:r>
              <a:rPr lang="en-AU" dirty="0"/>
              <a:t>x</a:t>
            </a:r>
            <a:r>
              <a:rPr lang="en-AU" i="1" baseline="-25000" dirty="0"/>
              <a:t> </a:t>
            </a:r>
            <a:r>
              <a:rPr lang="en-AU" i="1" baseline="-25000" dirty="0" err="1"/>
              <a:t>ij</a:t>
            </a:r>
            <a:r>
              <a:rPr lang="en-AU" dirty="0"/>
              <a:t> </a:t>
            </a:r>
            <a:r>
              <a:rPr lang="en-AU" baseline="-25000" dirty="0"/>
              <a:t> </a:t>
            </a:r>
            <a:r>
              <a:rPr lang="en-AU" dirty="0"/>
              <a:t> + u</a:t>
            </a:r>
            <a:r>
              <a:rPr lang="en-AU" baseline="-25000" dirty="0"/>
              <a:t>0j </a:t>
            </a:r>
            <a:r>
              <a:rPr lang="en-AU" dirty="0"/>
              <a:t>+ </a:t>
            </a:r>
            <a:r>
              <a:rPr lang="en-AU" i="1" dirty="0" err="1"/>
              <a:t>ε</a:t>
            </a:r>
            <a:r>
              <a:rPr lang="en-AU" i="1" baseline="-25000" dirty="0" err="1"/>
              <a:t>ij</a:t>
            </a:r>
            <a:endParaRPr lang="en-AU" dirty="0"/>
          </a:p>
        </p:txBody>
      </p:sp>
      <p:sp>
        <p:nvSpPr>
          <p:cNvPr id="7" name="Content Placeholder 2">
            <a:extLst>
              <a:ext uri="{FF2B5EF4-FFF2-40B4-BE49-F238E27FC236}">
                <a16:creationId xmlns:a16="http://schemas.microsoft.com/office/drawing/2014/main" id="{7D9A1B5C-A32A-437C-90B3-46FEEF57CF26}"/>
              </a:ext>
            </a:extLst>
          </p:cNvPr>
          <p:cNvSpPr txBox="1">
            <a:spLocks/>
          </p:cNvSpPr>
          <p:nvPr/>
        </p:nvSpPr>
        <p:spPr>
          <a:xfrm>
            <a:off x="1143000" y="5371734"/>
            <a:ext cx="6934200" cy="533399"/>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i="1" dirty="0" err="1"/>
              <a:t>math</a:t>
            </a:r>
            <a:r>
              <a:rPr lang="en-AU" i="1" baseline="-25000" dirty="0" err="1"/>
              <a:t>ij</a:t>
            </a:r>
            <a:r>
              <a:rPr lang="en-AU" dirty="0"/>
              <a:t> = 50 + 7 × </a:t>
            </a:r>
            <a:r>
              <a:rPr lang="en-AU" dirty="0" err="1"/>
              <a:t>ses</a:t>
            </a:r>
            <a:r>
              <a:rPr lang="en-AU" i="1" baseline="-25000" dirty="0" err="1"/>
              <a:t>ij</a:t>
            </a:r>
            <a:r>
              <a:rPr lang="en-AU" dirty="0"/>
              <a:t> + u</a:t>
            </a:r>
            <a:r>
              <a:rPr lang="en-AU" baseline="-25000" dirty="0"/>
              <a:t>1j</a:t>
            </a:r>
            <a:r>
              <a:rPr lang="en-AU" dirty="0"/>
              <a:t>ses</a:t>
            </a:r>
            <a:r>
              <a:rPr lang="en-AU" i="1" baseline="-25000" dirty="0"/>
              <a:t>ij</a:t>
            </a:r>
            <a:r>
              <a:rPr lang="en-AU" dirty="0"/>
              <a:t> </a:t>
            </a:r>
            <a:r>
              <a:rPr lang="en-AU" baseline="-25000" dirty="0"/>
              <a:t> </a:t>
            </a:r>
            <a:r>
              <a:rPr lang="en-AU" dirty="0"/>
              <a:t> + u</a:t>
            </a:r>
            <a:r>
              <a:rPr lang="en-AU" baseline="-25000" dirty="0"/>
              <a:t>0j </a:t>
            </a:r>
            <a:r>
              <a:rPr lang="en-AU" dirty="0"/>
              <a:t>+ </a:t>
            </a:r>
            <a:r>
              <a:rPr lang="en-AU" i="1" dirty="0" err="1"/>
              <a:t>ε</a:t>
            </a:r>
            <a:r>
              <a:rPr lang="en-AU" i="1" baseline="-25000" dirty="0" err="1"/>
              <a:t>ij</a:t>
            </a:r>
            <a:endParaRPr lang="en-AU" dirty="0"/>
          </a:p>
        </p:txBody>
      </p:sp>
      <p:pic>
        <p:nvPicPr>
          <p:cNvPr id="5" name="Picture 4">
            <a:extLst>
              <a:ext uri="{FF2B5EF4-FFF2-40B4-BE49-F238E27FC236}">
                <a16:creationId xmlns:a16="http://schemas.microsoft.com/office/drawing/2014/main" id="{10A1A70E-5BA0-45A1-8FF6-BBEB371E966F}"/>
              </a:ext>
            </a:extLst>
          </p:cNvPr>
          <p:cNvPicPr>
            <a:picLocks noChangeAspect="1"/>
          </p:cNvPicPr>
          <p:nvPr/>
        </p:nvPicPr>
        <p:blipFill>
          <a:blip r:embed="rId3"/>
          <a:stretch>
            <a:fillRect/>
          </a:stretch>
        </p:blipFill>
        <p:spPr>
          <a:xfrm>
            <a:off x="1510095" y="1552809"/>
            <a:ext cx="6123809" cy="3752381"/>
          </a:xfrm>
          <a:prstGeom prst="rect">
            <a:avLst/>
          </a:prstGeom>
        </p:spPr>
      </p:pic>
    </p:spTree>
    <p:extLst>
      <p:ext uri="{BB962C8B-B14F-4D97-AF65-F5344CB8AC3E}">
        <p14:creationId xmlns:p14="http://schemas.microsoft.com/office/powerpoint/2010/main" val="610956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Random effects ANOVA</a:t>
            </a:r>
          </a:p>
        </p:txBody>
      </p:sp>
      <p:sp>
        <p:nvSpPr>
          <p:cNvPr id="5" name="Content Placeholder 2"/>
          <p:cNvSpPr txBox="1">
            <a:spLocks/>
          </p:cNvSpPr>
          <p:nvPr/>
        </p:nvSpPr>
        <p:spPr>
          <a:xfrm>
            <a:off x="457200" y="5654677"/>
            <a:ext cx="8229600" cy="533399"/>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i="1" dirty="0" err="1"/>
              <a:t>Y</a:t>
            </a:r>
            <a:r>
              <a:rPr lang="en-AU" i="1" baseline="-25000" dirty="0" err="1"/>
              <a:t>ij</a:t>
            </a:r>
            <a:r>
              <a:rPr lang="en-AU" dirty="0"/>
              <a:t> = </a:t>
            </a:r>
            <a:r>
              <a:rPr lang="el-GR" dirty="0"/>
              <a:t>γ</a:t>
            </a:r>
            <a:r>
              <a:rPr lang="en-AU" baseline="-25000" dirty="0"/>
              <a:t>00</a:t>
            </a:r>
            <a:r>
              <a:rPr lang="en-AU" dirty="0"/>
              <a:t> + u</a:t>
            </a:r>
            <a:r>
              <a:rPr lang="en-AU" baseline="-25000" dirty="0"/>
              <a:t>0j </a:t>
            </a:r>
            <a:r>
              <a:rPr lang="en-AU" dirty="0"/>
              <a:t>+ </a:t>
            </a:r>
            <a:r>
              <a:rPr lang="en-AU" i="1" dirty="0" err="1"/>
              <a:t>ε</a:t>
            </a:r>
            <a:r>
              <a:rPr lang="en-AU" i="1" baseline="-25000" dirty="0" err="1"/>
              <a:t>ij</a:t>
            </a:r>
            <a:endParaRPr lang="en-AU"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pic>
        <p:nvPicPr>
          <p:cNvPr id="6" name="Picture 5">
            <a:extLst>
              <a:ext uri="{FF2B5EF4-FFF2-40B4-BE49-F238E27FC236}">
                <a16:creationId xmlns:a16="http://schemas.microsoft.com/office/drawing/2014/main" id="{013ED30A-5955-42E6-B24E-F54CA90A9127}"/>
              </a:ext>
            </a:extLst>
          </p:cNvPr>
          <p:cNvPicPr>
            <a:picLocks noChangeAspect="1"/>
          </p:cNvPicPr>
          <p:nvPr/>
        </p:nvPicPr>
        <p:blipFill>
          <a:blip r:embed="rId3"/>
          <a:stretch>
            <a:fillRect/>
          </a:stretch>
        </p:blipFill>
        <p:spPr>
          <a:xfrm>
            <a:off x="1510095" y="1552809"/>
            <a:ext cx="6123809" cy="3752381"/>
          </a:xfrm>
          <a:prstGeom prst="rect">
            <a:avLst/>
          </a:prstGeom>
        </p:spPr>
      </p:pic>
    </p:spTree>
    <p:extLst>
      <p:ext uri="{BB962C8B-B14F-4D97-AF65-F5344CB8AC3E}">
        <p14:creationId xmlns:p14="http://schemas.microsoft.com/office/powerpoint/2010/main" val="1195364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Random intercepts model</a:t>
            </a:r>
          </a:p>
        </p:txBody>
      </p:sp>
      <p:sp>
        <p:nvSpPr>
          <p:cNvPr id="5" name="Content Placeholder 2"/>
          <p:cNvSpPr txBox="1">
            <a:spLocks/>
          </p:cNvSpPr>
          <p:nvPr/>
        </p:nvSpPr>
        <p:spPr>
          <a:xfrm>
            <a:off x="457200" y="5638800"/>
            <a:ext cx="8229600" cy="533399"/>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i="1" dirty="0"/>
              <a:t>   </a:t>
            </a:r>
            <a:r>
              <a:rPr lang="en-AU" i="1" dirty="0" err="1"/>
              <a:t>Y</a:t>
            </a:r>
            <a:r>
              <a:rPr lang="en-AU" i="1" baseline="-25000" dirty="0" err="1"/>
              <a:t>ij</a:t>
            </a:r>
            <a:r>
              <a:rPr lang="en-AU" dirty="0"/>
              <a:t> = </a:t>
            </a:r>
            <a:r>
              <a:rPr lang="el-GR" dirty="0"/>
              <a:t>γ</a:t>
            </a:r>
            <a:r>
              <a:rPr lang="en-AU" baseline="-25000" dirty="0"/>
              <a:t>00</a:t>
            </a:r>
            <a:r>
              <a:rPr lang="en-AU" dirty="0"/>
              <a:t> </a:t>
            </a:r>
            <a:r>
              <a:rPr lang="en-AU" dirty="0">
                <a:solidFill>
                  <a:schemeClr val="accent6"/>
                </a:solidFill>
              </a:rPr>
              <a:t>+ </a:t>
            </a:r>
            <a:r>
              <a:rPr lang="el-GR" dirty="0">
                <a:solidFill>
                  <a:schemeClr val="accent6"/>
                </a:solidFill>
              </a:rPr>
              <a:t>γ</a:t>
            </a:r>
            <a:r>
              <a:rPr lang="en-AU" baseline="-25000" dirty="0">
                <a:solidFill>
                  <a:schemeClr val="accent6"/>
                </a:solidFill>
              </a:rPr>
              <a:t>10</a:t>
            </a:r>
            <a:r>
              <a:rPr lang="en-AU" dirty="0">
                <a:solidFill>
                  <a:schemeClr val="accent6"/>
                </a:solidFill>
              </a:rPr>
              <a:t>x</a:t>
            </a:r>
            <a:r>
              <a:rPr lang="en-AU" i="1" baseline="-25000" dirty="0">
                <a:solidFill>
                  <a:schemeClr val="accent6"/>
                </a:solidFill>
              </a:rPr>
              <a:t>ij</a:t>
            </a:r>
            <a:r>
              <a:rPr lang="en-AU" dirty="0">
                <a:solidFill>
                  <a:schemeClr val="accent6"/>
                </a:solidFill>
              </a:rPr>
              <a:t> </a:t>
            </a:r>
            <a:r>
              <a:rPr lang="en-AU" dirty="0"/>
              <a:t>+ u</a:t>
            </a:r>
            <a:r>
              <a:rPr lang="en-AU" baseline="-25000" dirty="0"/>
              <a:t>0j </a:t>
            </a:r>
            <a:r>
              <a:rPr lang="en-AU" dirty="0"/>
              <a:t>+ </a:t>
            </a:r>
            <a:r>
              <a:rPr lang="en-AU" i="1" dirty="0" err="1"/>
              <a:t>ε</a:t>
            </a:r>
            <a:r>
              <a:rPr lang="en-AU" i="1" baseline="-25000" dirty="0" err="1"/>
              <a:t>ij</a:t>
            </a:r>
            <a:endParaRPr lang="en-AU"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pic>
        <p:nvPicPr>
          <p:cNvPr id="6" name="Picture 5">
            <a:extLst>
              <a:ext uri="{FF2B5EF4-FFF2-40B4-BE49-F238E27FC236}">
                <a16:creationId xmlns:a16="http://schemas.microsoft.com/office/drawing/2014/main" id="{2B92984E-E557-4A79-82B2-D8275988315A}"/>
              </a:ext>
            </a:extLst>
          </p:cNvPr>
          <p:cNvPicPr>
            <a:picLocks noChangeAspect="1"/>
          </p:cNvPicPr>
          <p:nvPr/>
        </p:nvPicPr>
        <p:blipFill>
          <a:blip r:embed="rId3"/>
          <a:stretch>
            <a:fillRect/>
          </a:stretch>
        </p:blipFill>
        <p:spPr>
          <a:xfrm>
            <a:off x="1510095" y="1552809"/>
            <a:ext cx="6123809" cy="3752381"/>
          </a:xfrm>
          <a:prstGeom prst="rect">
            <a:avLst/>
          </a:prstGeom>
        </p:spPr>
      </p:pic>
    </p:spTree>
    <p:extLst>
      <p:ext uri="{BB962C8B-B14F-4D97-AF65-F5344CB8AC3E}">
        <p14:creationId xmlns:p14="http://schemas.microsoft.com/office/powerpoint/2010/main" val="3643789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6824</TotalTime>
  <Words>672</Words>
  <Application>Microsoft Office PowerPoint</Application>
  <PresentationFormat>On-screen Show (4:3)</PresentationFormat>
  <Paragraphs>58</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Pre-lecture 9 and 10: Multilevel modelling   A quick recap</vt:lpstr>
      <vt:lpstr>One regression model</vt:lpstr>
      <vt:lpstr>Multilevel modelling</vt:lpstr>
      <vt:lpstr>General linear model:  regression</vt:lpstr>
      <vt:lpstr>Multilevel modelling</vt:lpstr>
      <vt:lpstr>Multilevel models</vt:lpstr>
      <vt:lpstr>Regression models for each school</vt:lpstr>
      <vt:lpstr>Random effects ANOVA</vt:lpstr>
      <vt:lpstr>Random intercepts model</vt:lpstr>
      <vt:lpstr>Random slopes and intercepts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Garry Robins</dc:creator>
  <cp:lastModifiedBy>fsingletonthorn</cp:lastModifiedBy>
  <cp:revision>600</cp:revision>
  <cp:lastPrinted>2015-05-04T04:04:12Z</cp:lastPrinted>
  <dcterms:created xsi:type="dcterms:W3CDTF">2006-08-16T00:00:00Z</dcterms:created>
  <dcterms:modified xsi:type="dcterms:W3CDTF">2019-02-02T03:57:55Z</dcterms:modified>
</cp:coreProperties>
</file>