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762" r:id="rId4"/>
    <p:sldId id="732" r:id="rId5"/>
    <p:sldId id="740" r:id="rId6"/>
    <p:sldId id="741" r:id="rId7"/>
    <p:sldId id="739" r:id="rId8"/>
    <p:sldId id="791" r:id="rId9"/>
    <p:sldId id="738" r:id="rId10"/>
    <p:sldId id="742" r:id="rId11"/>
    <p:sldId id="663" r:id="rId12"/>
    <p:sldId id="745" r:id="rId13"/>
    <p:sldId id="746" r:id="rId14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78032" autoAdjust="0"/>
  </p:normalViewPr>
  <p:slideViewPr>
    <p:cSldViewPr>
      <p:cViewPr varScale="1">
        <p:scale>
          <a:sx n="47" d="100"/>
          <a:sy n="47" d="100"/>
        </p:scale>
        <p:origin x="11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5179DB8-D5F7-4303-87CD-3A072F932432}" type="datetimeFigureOut">
              <a:rPr lang="en-AU" smtClean="0"/>
              <a:pPr/>
              <a:t>2019/02/25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3C46BA-6100-491D-A830-4057597ABAF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937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8EFA75-5CAC-4D35-B09D-849624DF8A55}" type="datetimeFigureOut">
              <a:rPr lang="en-AU" smtClean="0"/>
              <a:pPr/>
              <a:t>2019/02/25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3103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E312555-0023-4720-BAB8-5C236ECFE22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64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week, we’re going to be talking about structural equation modelling and confirmatory factor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15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 important question at this point is how does this differ from exploratory factor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370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5D67E6-2339-46AD-B20F-E662093AE484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The most important difference between what we’re doing today and exploratory factor analysis is that in CFA confirmatory factor analysis, we have much greater scope to constrain relationships.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exploratory factor analysis we can only constrain the number of factors and whether we allow factors to be correlated or uncorrelated.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CFA on the other hand allows us to constrain factor loadings, and then test the fit of our model in the structural equation model framework.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2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means that in CFA we can model something like this, where we are saying that we have two independent factors, and the only reason for a relationship between for example, coding down the bottom here, and info is the correlation between the performance and verbal factors.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566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in comparison to exploratory factor analysis which, if drawn in a path diagram would look like this. Implicitly, EFA models a relationship between every observed variable and every hypothesised factor. </a:t>
            </a:r>
            <a:br>
              <a:rPr lang="en-AU" dirty="0"/>
            </a:br>
            <a:endParaRPr lang="en-AU" dirty="0"/>
          </a:p>
          <a:p>
            <a:endParaRPr lang="en-AU" dirty="0"/>
          </a:p>
          <a:p>
            <a:r>
              <a:rPr lang="en-AU" dirty="0"/>
              <a:t>And that’s it for today!  In the labs we’ll be building  and evaluating these </a:t>
            </a:r>
            <a:r>
              <a:rPr lang="en-AU"/>
              <a:t>models ourselves!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25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this pre-lecture, we’re going to describe what SEM is, and make the distinction between exploratory and confirmatory factor analysis at least somewhat 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8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First off, it’s important to know the basics of path diagram notation –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READ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49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SEM allows us to combine multiple analytic techniques, and can be loosely thought of as a combination of factor analysis and regression.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66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a path diagram of a structural equation model that we’ll be talking about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48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can break this model into two main parts – the measurement and structural models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30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First we have the structural model, the model which specified how our constructs relate to each other. In this case we are predicting SWL at tp1 with SWL at tp2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754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And we have our measurement model, the bit which specified how our constructs were measured. We’re going to focus on the measurement model today.</a:t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130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/>
              <a:t>To break what our measurement model means down, </a:t>
            </a:r>
            <a:br>
              <a:rPr lang="en-AU" sz="1200" dirty="0"/>
            </a:br>
            <a:br>
              <a:rPr lang="en-AU" sz="1200" dirty="0"/>
            </a:br>
            <a:r>
              <a:rPr lang="en-AU" sz="1200" dirty="0"/>
              <a:t>We are saying here, that  (for each time point) we have combined five measures into one underlying factor.</a:t>
            </a:r>
            <a:br>
              <a:rPr lang="en-AU" sz="1200" dirty="0"/>
            </a:br>
            <a:br>
              <a:rPr lang="en-AU" sz="1200" dirty="0"/>
            </a:br>
            <a:r>
              <a:rPr lang="en-AU" sz="1200" dirty="0"/>
              <a:t>In our path diagram we have the observed measures in boxes, all of them here are measures of SWL taken at time point one. </a:t>
            </a:r>
            <a:br>
              <a:rPr lang="en-AU" sz="1200" dirty="0"/>
            </a:br>
            <a:br>
              <a:rPr lang="en-AU" sz="1200" dirty="0"/>
            </a:br>
            <a:r>
              <a:rPr lang="en-AU" sz="1200" dirty="0"/>
              <a:t>And we have the latent variable, SWL at time point one, which is represented by an ellipse. </a:t>
            </a:r>
            <a:br>
              <a:rPr lang="en-AU" sz="1200" dirty="0"/>
            </a:br>
            <a:br>
              <a:rPr lang="en-AU" sz="1200" dirty="0"/>
            </a:br>
            <a:r>
              <a:rPr lang="en-AU" sz="1200" dirty="0"/>
              <a:t>We also have error terms for each of the observed variables, as our factor SWL1 does not explain all of the variance observed scores – we also have other sources of variance. We assume that these errors are normally distributed.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2555-0023-4720-BAB8-5C236ECFE222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58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057400"/>
            <a:ext cx="7772400" cy="1089025"/>
          </a:xfrm>
          <a:noFill/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8F77-FBFA-40E8-8C00-02C4BDE37896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743200" y="419100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Geoff Saw</a:t>
            </a:r>
            <a:endParaRPr lang="en-AU" sz="2400" baseline="0" dirty="0"/>
          </a:p>
          <a:p>
            <a:pPr algn="ctr"/>
            <a:endParaRPr lang="en-AU" sz="2400" baseline="0" dirty="0"/>
          </a:p>
          <a:p>
            <a:pPr algn="ctr"/>
            <a:r>
              <a:rPr lang="en-AU" sz="1600" baseline="0" dirty="0"/>
              <a:t>Melbourne School of Psychological Sciences</a:t>
            </a:r>
          </a:p>
          <a:p>
            <a:pPr algn="ctr"/>
            <a:r>
              <a:rPr lang="en-AU" sz="1600" baseline="0" dirty="0"/>
              <a:t>University of Melbourne</a:t>
            </a:r>
          </a:p>
          <a:p>
            <a:pPr algn="ctr"/>
            <a:r>
              <a:rPr lang="en-AU" sz="1600" baseline="0" dirty="0"/>
              <a:t>Redmond </a:t>
            </a:r>
            <a:r>
              <a:rPr lang="en-AU" sz="1600" baseline="0"/>
              <a:t>Barry Building Room 1113</a:t>
            </a:r>
            <a:endParaRPr lang="en-AU" sz="1600" baseline="0" dirty="0"/>
          </a:p>
          <a:p>
            <a:pPr algn="ctr"/>
            <a:r>
              <a:rPr lang="en-AU" sz="1600" baseline="0" dirty="0"/>
              <a:t>gsaw@unimelb.edu.au</a:t>
            </a:r>
            <a:endParaRPr lang="en-AU" sz="16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04900" y="986589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tx2">
                    <a:lumMod val="75000"/>
                  </a:schemeClr>
                </a:solidFill>
              </a:rPr>
              <a:t>PSYC40005 - 2018</a:t>
            </a:r>
          </a:p>
          <a:p>
            <a:pPr algn="ctr"/>
            <a:r>
              <a:rPr lang="en-AU" sz="3200" dirty="0">
                <a:solidFill>
                  <a:schemeClr val="tx2">
                    <a:lumMod val="75000"/>
                  </a:schemeClr>
                </a:solidFill>
              </a:rPr>
              <a:t>ADVANCED</a:t>
            </a:r>
            <a:r>
              <a:rPr lang="en-AU" sz="3200" baseline="0" dirty="0">
                <a:solidFill>
                  <a:schemeClr val="tx2">
                    <a:lumMod val="75000"/>
                  </a:schemeClr>
                </a:solidFill>
              </a:rPr>
              <a:t> DESIGN AND DATA ANALYSIS</a:t>
            </a:r>
            <a:endParaRPr lang="en-AU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0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5FD1-0256-437E-86D0-C7B4B80FC28A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A10-599F-49E5-96C3-5A7A54A18EF5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4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2A8D-F72C-465B-A408-5EB4346CA759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EC1D-3CD4-4D68-BD5C-D121B46F9917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5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219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55C4-5862-4C7F-9E52-C540E5824A2D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0EDB-5418-434A-91A1-D0D2F9CDF5AA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3BEB-B2E0-4F80-A64D-4F7757105316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12F-B349-4DE7-8307-93594154B8BC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9C84-C045-4DF6-B51D-52E82D8E6DCC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5C15-6301-4D7D-A08C-DC8996732069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AE56-33A0-41FC-A9FF-7EA1D3519B2A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9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7DB3-BB17-4DD3-9E92-070B840AC592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Pre-lecture 5:</a:t>
            </a:r>
            <a:br>
              <a:rPr lang="en-AU" dirty="0"/>
            </a:br>
            <a:r>
              <a:rPr lang="en-AU" dirty="0"/>
              <a:t>Structural equation modelling 1:</a:t>
            </a:r>
            <a:br>
              <a:rPr lang="en-AU" dirty="0"/>
            </a:br>
            <a:r>
              <a:rPr lang="en-AU" dirty="0"/>
              <a:t>Confirmatory factor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6ABE1-CFB3-4444-95BD-6BA50088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7C99A-C255-4400-A382-19DF98B234E8}"/>
              </a:ext>
            </a:extLst>
          </p:cNvPr>
          <p:cNvSpPr/>
          <p:nvPr/>
        </p:nvSpPr>
        <p:spPr>
          <a:xfrm>
            <a:off x="2057400" y="3962400"/>
            <a:ext cx="5715000" cy="239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8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400" dirty="0"/>
              <a:t>Confirmatory </a:t>
            </a:r>
            <a:r>
              <a:rPr lang="en-AU" sz="4400" dirty="0" err="1"/>
              <a:t>vs</a:t>
            </a:r>
            <a:r>
              <a:rPr lang="en-AU" sz="4400" dirty="0"/>
              <a:t> exploratory factor analysis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Section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531BD-FEB1-4324-8A29-44D2E061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CFA </a:t>
            </a:r>
            <a:r>
              <a:rPr lang="en-AU" sz="3600" dirty="0" err="1"/>
              <a:t>vs</a:t>
            </a:r>
            <a:r>
              <a:rPr lang="en-AU" sz="3600" dirty="0"/>
              <a:t> EFA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Exploratory factor analysis can impose two kinds of restrictions. </a:t>
            </a:r>
          </a:p>
          <a:p>
            <a:pPr lvl="1"/>
            <a:r>
              <a:rPr lang="en-US" dirty="0"/>
              <a:t>restrict the number of factors</a:t>
            </a:r>
          </a:p>
          <a:p>
            <a:pPr lvl="1"/>
            <a:r>
              <a:rPr lang="en-US"/>
              <a:t>constrain </a:t>
            </a:r>
            <a:r>
              <a:rPr lang="en-US" dirty="0"/>
              <a:t>the factor loadings to be uncorrelated with an orthogonal rotation. </a:t>
            </a:r>
          </a:p>
          <a:p>
            <a:pPr lvl="1"/>
            <a:endParaRPr lang="en-US" dirty="0"/>
          </a:p>
          <a:p>
            <a:r>
              <a:rPr lang="en-US" dirty="0"/>
              <a:t>Confirmatory factor analysis can restrict factor loadings (or factor correlations or variances) to take certain values. </a:t>
            </a:r>
          </a:p>
          <a:p>
            <a:pPr lvl="1"/>
            <a:r>
              <a:rPr lang="en-US" dirty="0"/>
              <a:t>A common value: zero</a:t>
            </a:r>
          </a:p>
          <a:p>
            <a:pPr lvl="1"/>
            <a:r>
              <a:rPr lang="en-US" dirty="0"/>
              <a:t>If a factor loading was set to zero, the hypothesis is that the observed variable score was not due to the factor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EA633D-F644-4916-B4C6-817E712A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hypothesized model</a:t>
            </a:r>
          </a:p>
        </p:txBody>
      </p:sp>
      <p:pic>
        <p:nvPicPr>
          <p:cNvPr id="10229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8" b="8042"/>
          <a:stretch/>
        </p:blipFill>
        <p:spPr bwMode="auto">
          <a:xfrm>
            <a:off x="1828800" y="1219200"/>
            <a:ext cx="514713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2E953-EE87-426A-9134-80AF492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EFA model</a:t>
            </a:r>
          </a:p>
        </p:txBody>
      </p:sp>
      <p:pic>
        <p:nvPicPr>
          <p:cNvPr id="10240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0" b="7357"/>
          <a:stretch/>
        </p:blipFill>
        <p:spPr bwMode="auto">
          <a:xfrm>
            <a:off x="1666875" y="997506"/>
            <a:ext cx="5648325" cy="578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38AE1-943F-4AE4-AD2F-AFF19CBF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agenda for this pre-lecture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05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What is structural equation </a:t>
            </a:r>
            <a:r>
              <a:rPr lang="en-AU" dirty="0" err="1"/>
              <a:t>modeling</a:t>
            </a:r>
            <a:r>
              <a:rPr lang="en-AU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Confirmatory </a:t>
            </a:r>
            <a:r>
              <a:rPr lang="en-AU" dirty="0" err="1"/>
              <a:t>vs</a:t>
            </a:r>
            <a:r>
              <a:rPr lang="en-AU" dirty="0"/>
              <a:t> exploratory factor analysis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42476-3C27-49C3-ABD8-5301577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Drawing conventions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observed variable: </a:t>
            </a:r>
            <a:r>
              <a:rPr lang="en-US" i="1" dirty="0">
                <a:solidFill>
                  <a:srgbClr val="000000"/>
                </a:solidFill>
              </a:rPr>
              <a:t>rectangle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unobserved or latent variable:  </a:t>
            </a:r>
            <a:r>
              <a:rPr lang="en-US" i="1" dirty="0">
                <a:solidFill>
                  <a:srgbClr val="000000"/>
                </a:solidFill>
              </a:rPr>
              <a:t>ellipse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An error term or residual: </a:t>
            </a:r>
            <a:r>
              <a:rPr lang="en-US" i="1" dirty="0">
                <a:solidFill>
                  <a:srgbClr val="000000"/>
                </a:solidFill>
              </a:rPr>
              <a:t>circle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relationship 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correlation: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curved, double-headed arrow</a:t>
            </a:r>
            <a:r>
              <a:rPr lang="en-US" dirty="0">
                <a:solidFill>
                  <a:srgbClr val="000000"/>
                </a:solidFill>
              </a:rPr>
              <a:t>;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regression: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straight single-headed arrow</a:t>
            </a:r>
            <a:r>
              <a:rPr lang="en-US" dirty="0">
                <a:solidFill>
                  <a:srgbClr val="000000"/>
                </a:solidFill>
              </a:rPr>
              <a:t>   aligned with direction of prediction.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44FC1-D6FB-4383-BCA9-8F35E7FB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SEM in a nutshell</a:t>
            </a:r>
            <a:br>
              <a:rPr lang="en-AU" dirty="0"/>
            </a:br>
            <a:r>
              <a:rPr lang="en-AU" sz="2200" dirty="0"/>
              <a:t>(</a:t>
            </a:r>
            <a:r>
              <a:rPr lang="en-AU" sz="2200" dirty="0" err="1"/>
              <a:t>Tabachnik</a:t>
            </a:r>
            <a:r>
              <a:rPr lang="en-AU" sz="2200" dirty="0"/>
              <a:t> &amp; </a:t>
            </a:r>
            <a:r>
              <a:rPr lang="en-AU" sz="2200" dirty="0" err="1"/>
              <a:t>Fidell</a:t>
            </a:r>
            <a:r>
              <a:rPr lang="en-AU" sz="2200" dirty="0"/>
              <a:t>, 2007)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SEM enables a combined analysis that otherwise requires multiple techniques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9BFE3-4C91-46F1-8052-3126D479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Combining factor and regression analysis </a:t>
            </a:r>
          </a:p>
        </p:txBody>
      </p:sp>
      <p:pic>
        <p:nvPicPr>
          <p:cNvPr id="10209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1" b="33958"/>
          <a:stretch/>
        </p:blipFill>
        <p:spPr bwMode="auto">
          <a:xfrm>
            <a:off x="514350" y="2362200"/>
            <a:ext cx="8096250" cy="327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96442-3CA9-46DB-9DA1-373CAF8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Combining factor and regression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038600" cy="60959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AU" dirty="0"/>
              <a:t>The measurement 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828800"/>
            <a:ext cx="4038600" cy="6095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dirty="0"/>
              <a:t>The structural model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7" b="22546"/>
          <a:stretch/>
        </p:blipFill>
        <p:spPr bwMode="auto">
          <a:xfrm>
            <a:off x="838200" y="2971800"/>
            <a:ext cx="334628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0" t="35077" r="33059" b="39581"/>
          <a:stretch/>
        </p:blipFill>
        <p:spPr bwMode="auto">
          <a:xfrm>
            <a:off x="5600700" y="3035571"/>
            <a:ext cx="2438400" cy="238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5715000"/>
            <a:ext cx="6858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/>
              <a:t>Confirmatory factor analysis is a measurement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EB1E-1BED-4F0C-B069-1A4DC9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Combining factor and regression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861" y="1066800"/>
            <a:ext cx="5181601" cy="60959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AU" dirty="0"/>
              <a:t>What have we done here?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981200"/>
            <a:ext cx="3276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/>
              <a:t>Then we run a regression on two latent factors (remembering there is also a residual </a:t>
            </a:r>
            <a:r>
              <a:rPr lang="en-AU" sz="2400" i="1" dirty="0"/>
              <a:t>r </a:t>
            </a:r>
            <a:r>
              <a:rPr lang="en-AU" sz="2400" dirty="0"/>
              <a:t>in the regression equation)</a:t>
            </a:r>
          </a:p>
        </p:txBody>
      </p:sp>
      <p:pic>
        <p:nvPicPr>
          <p:cNvPr id="10199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0" t="35077" r="33059" b="39581"/>
          <a:stretch/>
        </p:blipFill>
        <p:spPr bwMode="auto">
          <a:xfrm>
            <a:off x="4876800" y="1905000"/>
            <a:ext cx="2709863" cy="2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D5D1-91B0-4828-AD38-107F8526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Combining factor and regression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1572915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We’re going to largely ignore the structural mode until next week’s classes, and instead focus on the </a:t>
            </a:r>
            <a:r>
              <a:rPr lang="en-AU"/>
              <a:t>measurement model – CFA</a:t>
            </a:r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7" b="22546"/>
          <a:stretch/>
        </p:blipFill>
        <p:spPr bwMode="auto">
          <a:xfrm>
            <a:off x="838200" y="2971800"/>
            <a:ext cx="334628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5715000"/>
            <a:ext cx="6858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/>
              <a:t>Confirmatory factor analysis is a measurement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EB1E-1BED-4F0C-B069-1A4DC9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7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Confirmatory factor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861" y="1066800"/>
            <a:ext cx="5181601" cy="60959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AU" dirty="0"/>
              <a:t>What have we done here?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3276600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/>
              <a:t>The observed measures (</a:t>
            </a:r>
            <a:r>
              <a:rPr lang="en-AU" sz="2400" b="1" dirty="0">
                <a:solidFill>
                  <a:srgbClr val="FF0000"/>
                </a:solidFill>
              </a:rPr>
              <a:t>manifest</a:t>
            </a:r>
            <a:r>
              <a:rPr lang="en-AU" sz="2400" dirty="0"/>
              <a:t> variables) are represented in boxes. </a:t>
            </a:r>
          </a:p>
          <a:p>
            <a:r>
              <a:rPr lang="en-AU" sz="2400" dirty="0"/>
              <a:t>The </a:t>
            </a:r>
            <a:r>
              <a:rPr lang="en-AU" sz="2400" b="1" dirty="0">
                <a:solidFill>
                  <a:srgbClr val="FF0000"/>
                </a:solidFill>
              </a:rPr>
              <a:t>latent factor </a:t>
            </a:r>
            <a:r>
              <a:rPr lang="en-AU" sz="2400" dirty="0"/>
              <a:t>is represented in an oval.</a:t>
            </a:r>
          </a:p>
          <a:p>
            <a:r>
              <a:rPr lang="en-AU" sz="2400" dirty="0"/>
              <a:t> Each observed measure also has some residual variance (the e’s) because it is not fully explained by the factor.</a:t>
            </a:r>
          </a:p>
        </p:txBody>
      </p:sp>
      <p:pic>
        <p:nvPicPr>
          <p:cNvPr id="10188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7" b="22546"/>
          <a:stretch/>
        </p:blipFill>
        <p:spPr bwMode="auto">
          <a:xfrm>
            <a:off x="3384306" y="1981200"/>
            <a:ext cx="5724525" cy="417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2CE87-4417-4FE0-8731-6901E8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5893</TotalTime>
  <Words>645</Words>
  <Application>Microsoft Office PowerPoint</Application>
  <PresentationFormat>On-screen Show (4:3)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Pre-lecture 5: Structural equation modelling 1: Confirmatory factor analysis</vt:lpstr>
      <vt:lpstr>The agenda for this pre-lecture</vt:lpstr>
      <vt:lpstr>Drawing conventions</vt:lpstr>
      <vt:lpstr>SEM in a nutshell (Tabachnik &amp; Fidell, 2007)</vt:lpstr>
      <vt:lpstr>Combining factor and regression analysis </vt:lpstr>
      <vt:lpstr>Combining factor and regression analysis </vt:lpstr>
      <vt:lpstr>Combining factor and regression analysis </vt:lpstr>
      <vt:lpstr>Combining factor and regression analysis </vt:lpstr>
      <vt:lpstr>Confirmatory factor analysis</vt:lpstr>
      <vt:lpstr>Confirmatory vs exploratory factor analysis  </vt:lpstr>
      <vt:lpstr>CFA vs EFA</vt:lpstr>
      <vt:lpstr>The hypothesized model</vt:lpstr>
      <vt:lpstr>The EFA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Garry Robins</dc:creator>
  <cp:lastModifiedBy>fsingletonthorn</cp:lastModifiedBy>
  <cp:revision>451</cp:revision>
  <cp:lastPrinted>2012-03-04T21:47:56Z</cp:lastPrinted>
  <dcterms:created xsi:type="dcterms:W3CDTF">2006-08-16T00:00:00Z</dcterms:created>
  <dcterms:modified xsi:type="dcterms:W3CDTF">2019-02-24T23:10:42Z</dcterms:modified>
</cp:coreProperties>
</file>