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98"/>
  </p:notesMasterIdLst>
  <p:handoutMasterIdLst>
    <p:handoutMasterId r:id="rId99"/>
  </p:handoutMasterIdLst>
  <p:sldIdLst>
    <p:sldId id="256" r:id="rId2"/>
    <p:sldId id="258" r:id="rId3"/>
    <p:sldId id="643" r:id="rId4"/>
    <p:sldId id="790" r:id="rId5"/>
    <p:sldId id="794" r:id="rId6"/>
    <p:sldId id="795" r:id="rId7"/>
    <p:sldId id="797" r:id="rId8"/>
    <p:sldId id="798" r:id="rId9"/>
    <p:sldId id="914" r:id="rId10"/>
    <p:sldId id="932" r:id="rId11"/>
    <p:sldId id="933" r:id="rId12"/>
    <p:sldId id="934" r:id="rId13"/>
    <p:sldId id="935" r:id="rId14"/>
    <p:sldId id="936" r:id="rId15"/>
    <p:sldId id="937" r:id="rId16"/>
    <p:sldId id="938" r:id="rId17"/>
    <p:sldId id="939" r:id="rId18"/>
    <p:sldId id="940" r:id="rId19"/>
    <p:sldId id="799" r:id="rId20"/>
    <p:sldId id="801" r:id="rId21"/>
    <p:sldId id="802" r:id="rId22"/>
    <p:sldId id="803" r:id="rId23"/>
    <p:sldId id="804" r:id="rId24"/>
    <p:sldId id="918" r:id="rId25"/>
    <p:sldId id="919" r:id="rId26"/>
    <p:sldId id="806" r:id="rId27"/>
    <p:sldId id="807" r:id="rId28"/>
    <p:sldId id="808" r:id="rId29"/>
    <p:sldId id="809" r:id="rId30"/>
    <p:sldId id="810" r:id="rId31"/>
    <p:sldId id="811" r:id="rId32"/>
    <p:sldId id="812" r:id="rId33"/>
    <p:sldId id="813" r:id="rId34"/>
    <p:sldId id="814" r:id="rId35"/>
    <p:sldId id="815" r:id="rId36"/>
    <p:sldId id="816" r:id="rId37"/>
    <p:sldId id="818" r:id="rId38"/>
    <p:sldId id="819" r:id="rId39"/>
    <p:sldId id="820" r:id="rId40"/>
    <p:sldId id="821" r:id="rId41"/>
    <p:sldId id="875" r:id="rId42"/>
    <p:sldId id="826" r:id="rId43"/>
    <p:sldId id="827" r:id="rId44"/>
    <p:sldId id="877" r:id="rId45"/>
    <p:sldId id="878" r:id="rId46"/>
    <p:sldId id="831" r:id="rId47"/>
    <p:sldId id="879" r:id="rId48"/>
    <p:sldId id="832" r:id="rId49"/>
    <p:sldId id="834" r:id="rId50"/>
    <p:sldId id="880" r:id="rId51"/>
    <p:sldId id="881" r:id="rId52"/>
    <p:sldId id="882" r:id="rId53"/>
    <p:sldId id="883" r:id="rId54"/>
    <p:sldId id="884" r:id="rId55"/>
    <p:sldId id="886" r:id="rId56"/>
    <p:sldId id="887" r:id="rId57"/>
    <p:sldId id="929" r:id="rId58"/>
    <p:sldId id="890" r:id="rId59"/>
    <p:sldId id="851" r:id="rId60"/>
    <p:sldId id="889" r:id="rId61"/>
    <p:sldId id="941" r:id="rId62"/>
    <p:sldId id="927" r:id="rId63"/>
    <p:sldId id="924" r:id="rId64"/>
    <p:sldId id="925" r:id="rId65"/>
    <p:sldId id="926" r:id="rId66"/>
    <p:sldId id="893" r:id="rId67"/>
    <p:sldId id="894" r:id="rId68"/>
    <p:sldId id="895" r:id="rId69"/>
    <p:sldId id="896" r:id="rId70"/>
    <p:sldId id="897" r:id="rId71"/>
    <p:sldId id="898" r:id="rId72"/>
    <p:sldId id="899" r:id="rId73"/>
    <p:sldId id="900" r:id="rId74"/>
    <p:sldId id="901" r:id="rId75"/>
    <p:sldId id="902" r:id="rId76"/>
    <p:sldId id="903" r:id="rId77"/>
    <p:sldId id="920" r:id="rId78"/>
    <p:sldId id="921" r:id="rId79"/>
    <p:sldId id="922" r:id="rId80"/>
    <p:sldId id="923" r:id="rId81"/>
    <p:sldId id="908" r:id="rId82"/>
    <p:sldId id="909" r:id="rId83"/>
    <p:sldId id="904" r:id="rId84"/>
    <p:sldId id="858" r:id="rId85"/>
    <p:sldId id="860" r:id="rId86"/>
    <p:sldId id="862" r:id="rId87"/>
    <p:sldId id="910" r:id="rId88"/>
    <p:sldId id="911" r:id="rId89"/>
    <p:sldId id="863" r:id="rId90"/>
    <p:sldId id="864" r:id="rId91"/>
    <p:sldId id="866" r:id="rId92"/>
    <p:sldId id="905" r:id="rId93"/>
    <p:sldId id="906" r:id="rId94"/>
    <p:sldId id="907" r:id="rId95"/>
    <p:sldId id="874" r:id="rId96"/>
    <p:sldId id="930" r:id="rId97"/>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EB2"/>
    <a:srgbClr val="FE7BB0"/>
    <a:srgbClr val="FE81B4"/>
    <a:srgbClr val="B054F4"/>
    <a:srgbClr val="A741F2"/>
    <a:srgbClr val="A43AF2"/>
    <a:srgbClr val="920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2" autoAdjust="0"/>
    <p:restoredTop sz="77379" autoAdjust="0"/>
  </p:normalViewPr>
  <p:slideViewPr>
    <p:cSldViewPr>
      <p:cViewPr varScale="1">
        <p:scale>
          <a:sx n="47" d="100"/>
          <a:sy n="47" d="100"/>
        </p:scale>
        <p:origin x="1844" y="32"/>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2019/02/01</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2019/02/01</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E312555-0023-4720-BAB8-5C236ECFE222}" type="slidenum">
              <a:rPr lang="en-AU" smtClean="0"/>
              <a:pPr/>
              <a:t>1</a:t>
            </a:fld>
            <a:endParaRPr lang="en-AU"/>
          </a:p>
        </p:txBody>
      </p:sp>
    </p:spTree>
    <p:extLst>
      <p:ext uri="{BB962C8B-B14F-4D97-AF65-F5344CB8AC3E}">
        <p14:creationId xmlns:p14="http://schemas.microsoft.com/office/powerpoint/2010/main" val="265627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FAB2D6D9-D666-4774-BB92-8BB3ED6F899B}" type="slidenum">
              <a:rPr lang="en-US" sz="1200" i="0"/>
              <a:pPr/>
              <a:t>20</a:t>
            </a:fld>
            <a:endParaRPr lang="en-US" sz="1200" i="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3998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E4349BB1-3AB4-40C2-AF17-A19FE7F425BE}" type="slidenum">
              <a:rPr lang="en-US" sz="1200" i="0"/>
              <a:pPr/>
              <a:t>21</a:t>
            </a:fld>
            <a:endParaRPr lang="en-US" sz="1200" i="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t>C</a:t>
            </a:r>
          </a:p>
        </p:txBody>
      </p:sp>
    </p:spTree>
    <p:extLst>
      <p:ext uri="{BB962C8B-B14F-4D97-AF65-F5344CB8AC3E}">
        <p14:creationId xmlns:p14="http://schemas.microsoft.com/office/powerpoint/2010/main" val="3659884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7026046F-66D9-4714-8729-E435AC1DBB36}" type="slidenum">
              <a:rPr lang="en-US" sz="1200" i="0"/>
              <a:pPr/>
              <a:t>22</a:t>
            </a:fld>
            <a:endParaRPr lang="en-US" sz="1200" i="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85850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C735087-5590-4C2D-A5DD-1ECB4079AA19}" type="slidenum">
              <a:rPr lang="en-US" sz="1200" i="0"/>
              <a:pPr/>
              <a:t>23</a:t>
            </a:fld>
            <a:endParaRPr lang="en-US" sz="1200" i="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9777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EA615DE7-3ADB-47E0-BAF4-705B0DB2251F}" type="slidenum">
              <a:rPr lang="en-US" sz="1200" i="0"/>
              <a:pPr/>
              <a:t>26</a:t>
            </a:fld>
            <a:endParaRPr lang="en-US" sz="1200" i="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21123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5BE6C917-4B96-457D-BF1F-AAB01DB8078A}" type="slidenum">
              <a:rPr lang="en-US" sz="1200" i="0"/>
              <a:pPr/>
              <a:t>27</a:t>
            </a:fld>
            <a:endParaRPr lang="en-US" sz="1200" i="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220460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C37A5942-D781-4794-A3A0-97DDCC1AF118}" type="slidenum">
              <a:rPr lang="en-US" sz="1200" i="0"/>
              <a:pPr/>
              <a:t>28</a:t>
            </a:fld>
            <a:endParaRPr lang="en-US" sz="1200" i="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47578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69AA6CB5-5D55-4FA4-A090-41C0965FB1CD}" type="slidenum">
              <a:rPr lang="en-US" sz="1200" i="0"/>
              <a:pPr/>
              <a:t>29</a:t>
            </a:fld>
            <a:endParaRPr lang="en-US" sz="1200" i="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2020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FE7137DF-5FF4-414B-824A-FD29614E15A0}" type="slidenum">
              <a:rPr lang="en-US" sz="1200" i="0"/>
              <a:pPr/>
              <a:t>30</a:t>
            </a:fld>
            <a:endParaRPr lang="en-US" sz="1200" i="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91170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8093A6E5-AFEA-4F84-94E0-2DAC1C2B38D7}" type="slidenum">
              <a:rPr lang="en-US" sz="1200" i="0"/>
              <a:pPr/>
              <a:t>31</a:t>
            </a:fld>
            <a:endParaRPr lang="en-US" sz="1200" i="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684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3586784F-3A2B-4ABD-B4EC-3A6134BB77CE}" type="slidenum">
              <a:rPr lang="en-US" sz="1200" i="0"/>
              <a:pPr/>
              <a:t>4</a:t>
            </a:fld>
            <a:endParaRPr lang="en-US" sz="1200" i="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98822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10F2E094-7970-4BAF-A82E-6F356A2F92A3}" type="slidenum">
              <a:rPr lang="en-US" sz="1200" i="0"/>
              <a:pPr/>
              <a:t>32</a:t>
            </a:fld>
            <a:endParaRPr lang="en-US" sz="1200" i="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16587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0CD61070-2ADE-4502-8436-6839907172F3}" type="slidenum">
              <a:rPr lang="en-US" sz="1200" i="0"/>
              <a:pPr/>
              <a:t>33</a:t>
            </a:fld>
            <a:endParaRPr lang="en-US" sz="1200" i="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4003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DD1E664B-3344-4819-A45B-E69B114E477C}" type="slidenum">
              <a:rPr lang="en-US" sz="1200" i="0"/>
              <a:pPr/>
              <a:t>34</a:t>
            </a:fld>
            <a:endParaRPr lang="en-US" sz="1200" i="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97900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70268B3D-C0BC-4E6A-9768-6D9905D541F2}" type="slidenum">
              <a:rPr lang="en-US" sz="1200" i="0"/>
              <a:pPr/>
              <a:t>35</a:t>
            </a:fld>
            <a:endParaRPr lang="en-US" sz="1200" i="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69541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1C55FCB8-B1E9-4BF8-85D3-7149916A7BB0}" type="slidenum">
              <a:rPr lang="en-US" sz="1200" i="0"/>
              <a:pPr/>
              <a:t>36</a:t>
            </a:fld>
            <a:endParaRPr lang="en-US" sz="1200" i="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43983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D6A6A6BB-BA80-4E11-AFB3-3FD855EA1F13}" type="slidenum">
              <a:rPr lang="en-US" sz="1200" i="0"/>
              <a:pPr/>
              <a:t>37</a:t>
            </a:fld>
            <a:endParaRPr lang="en-US" sz="1200" i="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23941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77A403F6-43F1-44D1-807A-CEAF61A0AA1A}" type="slidenum">
              <a:rPr lang="en-US" sz="1200" i="0"/>
              <a:pPr/>
              <a:t>38</a:t>
            </a:fld>
            <a:endParaRPr lang="en-US" sz="1200" i="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96552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88C3AA27-B6E5-4104-89BB-F9AE74288830}" type="slidenum">
              <a:rPr lang="en-US" sz="1200" i="0"/>
              <a:pPr/>
              <a:t>39</a:t>
            </a:fld>
            <a:endParaRPr lang="en-US" sz="1200" i="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6172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CAC29775-84D0-4EA6-8635-C09359DC848C}" type="slidenum">
              <a:rPr lang="en-US" sz="1200" i="0"/>
              <a:pPr/>
              <a:t>40</a:t>
            </a:fld>
            <a:endParaRPr lang="en-US" sz="1200" i="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71237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CDF86C2E-C61B-4E21-93FE-3CC3B92F694E}" type="slidenum">
              <a:rPr lang="en-US" sz="1200" i="0"/>
              <a:pPr/>
              <a:t>42</a:t>
            </a:fld>
            <a:endParaRPr lang="en-US" sz="1200" i="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4130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F08D7CEB-D021-40A2-8029-F79DBE8B53E7}" type="slidenum">
              <a:rPr lang="en-US" sz="1200" i="0"/>
              <a:pPr/>
              <a:t>5</a:t>
            </a:fld>
            <a:endParaRPr lang="en-US" sz="1200" i="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61617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9DC81152-B1AC-48EF-BA48-1F7A4111910D}" type="slidenum">
              <a:rPr lang="en-US" sz="1200" i="0"/>
              <a:pPr/>
              <a:t>43</a:t>
            </a:fld>
            <a:endParaRPr lang="en-US" sz="1200" i="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90352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9DC81152-B1AC-48EF-BA48-1F7A4111910D}" type="slidenum">
              <a:rPr lang="en-US" sz="1200" i="0"/>
              <a:pPr/>
              <a:t>44</a:t>
            </a:fld>
            <a:endParaRPr lang="en-US" sz="1200" i="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32954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9DC81152-B1AC-48EF-BA48-1F7A4111910D}" type="slidenum">
              <a:rPr lang="en-US" sz="1200" i="0"/>
              <a:pPr/>
              <a:t>45</a:t>
            </a:fld>
            <a:endParaRPr lang="en-US" sz="1200" i="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14701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31406525-A97A-4ACC-A5D4-98EA85FAB6BC}" type="slidenum">
              <a:rPr lang="en-US" sz="1200" i="0"/>
              <a:pPr/>
              <a:t>46</a:t>
            </a:fld>
            <a:endParaRPr lang="en-US" sz="1200" i="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53722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31406525-A97A-4ACC-A5D4-98EA85FAB6BC}" type="slidenum">
              <a:rPr lang="en-US" sz="1200" i="0"/>
              <a:pPr/>
              <a:t>47</a:t>
            </a:fld>
            <a:endParaRPr lang="en-US" sz="1200" i="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88765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0527EBB4-0CA8-4BB4-B9A1-A013BB506944}" type="slidenum">
              <a:rPr lang="en-US" sz="1200" i="0"/>
              <a:pPr/>
              <a:t>48</a:t>
            </a:fld>
            <a:endParaRPr lang="en-US" sz="1200" i="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0112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7C15C771-F998-4036-83D6-DA73FF3A6BC1}" type="slidenum">
              <a:rPr lang="en-US" sz="1200" i="0"/>
              <a:pPr/>
              <a:t>49</a:t>
            </a:fld>
            <a:endParaRPr lang="en-US" sz="1200" i="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56438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E312555-0023-4720-BAB8-5C236ECFE222}" type="slidenum">
              <a:rPr lang="en-AU" smtClean="0"/>
              <a:pPr/>
              <a:t>51</a:t>
            </a:fld>
            <a:endParaRPr lang="en-AU"/>
          </a:p>
        </p:txBody>
      </p:sp>
    </p:spTree>
    <p:extLst>
      <p:ext uri="{BB962C8B-B14F-4D97-AF65-F5344CB8AC3E}">
        <p14:creationId xmlns:p14="http://schemas.microsoft.com/office/powerpoint/2010/main" val="3637022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D051B884-534D-4B81-962C-91C8CD200FB1}" type="slidenum">
              <a:rPr lang="en-US" sz="1200" i="0"/>
              <a:pPr/>
              <a:t>59</a:t>
            </a:fld>
            <a:endParaRPr lang="en-US" sz="1200" i="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174223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D051B884-534D-4B81-962C-91C8CD200FB1}" type="slidenum">
              <a:rPr lang="en-US" sz="1200" i="0"/>
              <a:pPr/>
              <a:t>65</a:t>
            </a:fld>
            <a:endParaRPr lang="en-US" sz="1200" i="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6072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5FE90703-563F-44BE-BAD5-4F6A058937E5}" type="slidenum">
              <a:rPr lang="en-US" sz="1200" i="0"/>
              <a:pPr/>
              <a:t>6</a:t>
            </a:fld>
            <a:endParaRPr lang="en-US" sz="1200" i="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23923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9DC81152-B1AC-48EF-BA48-1F7A4111910D}" type="slidenum">
              <a:rPr lang="en-US" sz="1200" i="0"/>
              <a:pPr/>
              <a:t>67</a:t>
            </a:fld>
            <a:endParaRPr lang="en-US" sz="1200" i="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473041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ADACD476-40E3-49F5-9209-3D618DA0581B}" type="slidenum">
              <a:rPr lang="en-US" sz="1200" i="0"/>
              <a:pPr/>
              <a:t>84</a:t>
            </a:fld>
            <a:endParaRPr lang="en-US" sz="1200" i="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27396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EB64763-C110-40A2-B59F-E9F0E966CFDA}" type="slidenum">
              <a:rPr lang="en-US" sz="1200" i="0"/>
              <a:pPr/>
              <a:t>85</a:t>
            </a:fld>
            <a:endParaRPr lang="en-US" sz="1200" i="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11133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B18A3DA-2EF8-45C0-91ED-AF8298ECE758}" type="slidenum">
              <a:rPr lang="en-US" sz="1200" i="0"/>
              <a:pPr/>
              <a:t>86</a:t>
            </a:fld>
            <a:endParaRPr lang="en-US" sz="1200" i="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75151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EB64763-C110-40A2-B59F-E9F0E966CFDA}" type="slidenum">
              <a:rPr lang="en-US" sz="1200" i="0"/>
              <a:pPr/>
              <a:t>87</a:t>
            </a:fld>
            <a:endParaRPr lang="en-US" sz="1200" i="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11133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EB64763-C110-40A2-B59F-E9F0E966CFDA}" type="slidenum">
              <a:rPr lang="en-US" sz="1200" i="0"/>
              <a:pPr/>
              <a:t>88</a:t>
            </a:fld>
            <a:endParaRPr lang="en-US" sz="1200" i="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11133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A34FCD6-86BB-4966-AC96-5BC4C477B94D}" type="slidenum">
              <a:rPr lang="en-US" sz="1200" i="0"/>
              <a:pPr/>
              <a:t>89</a:t>
            </a:fld>
            <a:endParaRPr lang="en-US" sz="1200" i="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461362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8173DF83-28E2-42DE-A2D9-A5353F5E4E60}" type="slidenum">
              <a:rPr lang="en-US" sz="1200" i="0"/>
              <a:pPr/>
              <a:t>90</a:t>
            </a:fld>
            <a:endParaRPr lang="en-US" sz="1200" i="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4738438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FB5AF2A5-9001-448D-87DF-003544DFA175}" type="slidenum">
              <a:rPr lang="en-US" sz="1200" i="0"/>
              <a:pPr/>
              <a:t>91</a:t>
            </a:fld>
            <a:endParaRPr lang="en-US" sz="1200" i="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813329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A895711A-E244-43E1-B896-E68E4118B245}" type="slidenum">
              <a:rPr lang="en-US" sz="1200" i="0"/>
              <a:pPr/>
              <a:t>95</a:t>
            </a:fld>
            <a:endParaRPr lang="en-US" sz="1200" i="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2045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FE3E6FD5-BB20-46E4-A50B-810290F97E4A}" type="slidenum">
              <a:rPr lang="en-US" sz="1200" i="0"/>
              <a:pPr/>
              <a:t>7</a:t>
            </a:fld>
            <a:endParaRPr lang="en-US" sz="1200" i="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96350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2202B998-B51D-436D-AD7C-0C3AC0DC3A64}" type="slidenum">
              <a:rPr lang="en-US" sz="1200" i="0"/>
              <a:pPr/>
              <a:t>8</a:t>
            </a:fld>
            <a:endParaRPr lang="en-US" sz="1200" i="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09097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E312555-0023-4720-BAB8-5C236ECFE222}" type="slidenum">
              <a:rPr lang="en-AU" smtClean="0"/>
              <a:pPr/>
              <a:t>11</a:t>
            </a:fld>
            <a:endParaRPr lang="en-AU"/>
          </a:p>
        </p:txBody>
      </p:sp>
    </p:spTree>
    <p:extLst>
      <p:ext uri="{BB962C8B-B14F-4D97-AF65-F5344CB8AC3E}">
        <p14:creationId xmlns:p14="http://schemas.microsoft.com/office/powerpoint/2010/main" val="4101155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E312555-0023-4720-BAB8-5C236ECFE222}" type="slidenum">
              <a:rPr lang="en-AU" smtClean="0"/>
              <a:pPr/>
              <a:t>12</a:t>
            </a:fld>
            <a:endParaRPr lang="en-AU"/>
          </a:p>
        </p:txBody>
      </p:sp>
    </p:spTree>
    <p:extLst>
      <p:ext uri="{BB962C8B-B14F-4D97-AF65-F5344CB8AC3E}">
        <p14:creationId xmlns:p14="http://schemas.microsoft.com/office/powerpoint/2010/main" val="1313035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9A6D1130-FA69-4744-A17B-9B8A1ED74936}" type="slidenum">
              <a:rPr lang="en-US" sz="1200" i="0"/>
              <a:pPr/>
              <a:t>19</a:t>
            </a:fld>
            <a:endParaRPr lang="en-US" sz="1200" i="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06903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514600" y="4191000"/>
            <a:ext cx="4267200" cy="1323439"/>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pPr>
              <a:defRPr/>
            </a:pPr>
            <a:fld id="{7F640BBC-7BBF-4DB7-8272-F5C24D988D3B}" type="slidenum">
              <a:rPr lang="en-AU"/>
              <a:pPr>
                <a:defRPr/>
              </a:pPr>
              <a:t>‹#›</a:t>
            </a:fld>
            <a:endParaRPr lang="en-AU"/>
          </a:p>
        </p:txBody>
      </p:sp>
    </p:spTree>
    <p:extLst>
      <p:ext uri="{BB962C8B-B14F-4D97-AF65-F5344CB8AC3E}">
        <p14:creationId xmlns:p14="http://schemas.microsoft.com/office/powerpoint/2010/main" val="339169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AU"/>
          </a:p>
        </p:txBody>
      </p:sp>
      <p:sp>
        <p:nvSpPr>
          <p:cNvPr id="7" name="Rectangle 5"/>
          <p:cNvSpPr>
            <a:spLocks noGrp="1" noChangeArrowheads="1"/>
          </p:cNvSpPr>
          <p:nvPr>
            <p:ph type="ftr" sz="quarter" idx="11"/>
          </p:nvPr>
        </p:nvSpPr>
        <p:spPr>
          <a:ln/>
        </p:spPr>
        <p:txBody>
          <a:bodyPr/>
          <a:lstStyle>
            <a:lvl1pPr>
              <a:defRPr/>
            </a:lvl1pPr>
          </a:lstStyle>
          <a:p>
            <a:pPr>
              <a:defRPr/>
            </a:pPr>
            <a:endParaRPr lang="en-AU"/>
          </a:p>
        </p:txBody>
      </p:sp>
      <p:sp>
        <p:nvSpPr>
          <p:cNvPr id="8" name="Rectangle 6"/>
          <p:cNvSpPr>
            <a:spLocks noGrp="1" noChangeArrowheads="1"/>
          </p:cNvSpPr>
          <p:nvPr>
            <p:ph type="sldNum" sz="quarter" idx="12"/>
          </p:nvPr>
        </p:nvSpPr>
        <p:spPr>
          <a:ln/>
        </p:spPr>
        <p:txBody>
          <a:bodyPr/>
          <a:lstStyle>
            <a:lvl1pPr>
              <a:defRPr/>
            </a:lvl1pPr>
          </a:lstStyle>
          <a:p>
            <a:pPr>
              <a:defRPr/>
            </a:pPr>
            <a:fld id="{0FA4ACBB-818A-406F-A9EE-C8D73A5CD282}" type="slidenum">
              <a:rPr lang="en-AU"/>
              <a:pPr>
                <a:defRPr/>
              </a:pPr>
              <a:t>‹#›</a:t>
            </a:fld>
            <a:endParaRPr lang="en-AU"/>
          </a:p>
        </p:txBody>
      </p:sp>
    </p:spTree>
    <p:extLst>
      <p:ext uri="{BB962C8B-B14F-4D97-AF65-F5344CB8AC3E}">
        <p14:creationId xmlns:p14="http://schemas.microsoft.com/office/powerpoint/2010/main" val="317202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 id="2147483769" r:id="rId13"/>
    <p:sldLayoutId id="2147483770" r:id="rId14"/>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6.xml"/><Relationship Id="rId4" Type="http://schemas.openxmlformats.org/officeDocument/2006/relationships/image" Target="../media/image55.emf"/></Relationships>
</file>

<file path=ppt/slides/_rels/slide71.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6.xml"/><Relationship Id="rId4" Type="http://schemas.openxmlformats.org/officeDocument/2006/relationships/image" Target="../media/image63.emf"/></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stat.utexas.edu/software-faqs/amos"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77.emf"/></Relationships>
</file>

<file path=ppt/slides/_rels/slide9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39975"/>
            <a:ext cx="7772400" cy="1089025"/>
          </a:xfrm>
        </p:spPr>
        <p:txBody>
          <a:bodyPr>
            <a:normAutofit fontScale="90000"/>
          </a:bodyPr>
          <a:lstStyle/>
          <a:p>
            <a:r>
              <a:rPr lang="en-AU" dirty="0"/>
              <a:t>Lecture 6:</a:t>
            </a:r>
            <a:br>
              <a:rPr lang="en-AU" dirty="0"/>
            </a:br>
            <a:r>
              <a:rPr lang="en-AU" dirty="0"/>
              <a:t>Structural equation modelling 2:</a:t>
            </a:r>
            <a:br>
              <a:rPr lang="en-AU" dirty="0"/>
            </a:br>
            <a:r>
              <a:rPr lang="en-AU" dirty="0"/>
              <a:t>Path analysis</a:t>
            </a:r>
            <a:br>
              <a:rPr lang="en-AU" dirty="0"/>
            </a:br>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46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371600"/>
            <a:ext cx="8779933" cy="5181600"/>
          </a:xfrm>
        </p:spPr>
      </p:pic>
      <p:sp>
        <p:nvSpPr>
          <p:cNvPr id="5" name="Title 4"/>
          <p:cNvSpPr>
            <a:spLocks noGrp="1"/>
          </p:cNvSpPr>
          <p:nvPr>
            <p:ph type="title"/>
          </p:nvPr>
        </p:nvSpPr>
        <p:spPr/>
        <p:txBody>
          <a:bodyPr/>
          <a:lstStyle/>
          <a:p>
            <a:r>
              <a:rPr lang="en-AU" dirty="0"/>
              <a:t>Minimizing the sum of squared vertical errors</a:t>
            </a:r>
          </a:p>
        </p:txBody>
      </p:sp>
      <p:cxnSp>
        <p:nvCxnSpPr>
          <p:cNvPr id="9" name="Connector: Curved 8">
            <a:extLst>
              <a:ext uri="{FF2B5EF4-FFF2-40B4-BE49-F238E27FC236}">
                <a16:creationId xmlns:a16="http://schemas.microsoft.com/office/drawing/2014/main" id="{BA2BD97D-A90F-4770-A735-4058AE5F2D79}"/>
              </a:ext>
            </a:extLst>
          </p:cNvPr>
          <p:cNvCxnSpPr/>
          <p:nvPr/>
        </p:nvCxnSpPr>
        <p:spPr>
          <a:xfrm rot="16200000" flipH="1">
            <a:off x="2971800" y="3307492"/>
            <a:ext cx="838200" cy="533400"/>
          </a:xfrm>
          <a:prstGeom prst="curved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11EE5E-D4BB-43D0-A559-D0518F4DB907}"/>
              </a:ext>
            </a:extLst>
          </p:cNvPr>
          <p:cNvSpPr txBox="1"/>
          <p:nvPr/>
        </p:nvSpPr>
        <p:spPr>
          <a:xfrm>
            <a:off x="1617545" y="2837457"/>
            <a:ext cx="1791837" cy="369332"/>
          </a:xfrm>
          <a:prstGeom prst="rect">
            <a:avLst/>
          </a:prstGeom>
          <a:noFill/>
        </p:spPr>
        <p:txBody>
          <a:bodyPr wrap="none" rtlCol="0">
            <a:spAutoFit/>
          </a:bodyPr>
          <a:lstStyle/>
          <a:p>
            <a:r>
              <a:rPr lang="en-AU" dirty="0">
                <a:solidFill>
                  <a:srgbClr val="00B050"/>
                </a:solidFill>
              </a:rPr>
              <a:t>Regressing y on x</a:t>
            </a:r>
          </a:p>
        </p:txBody>
      </p:sp>
      <p:sp>
        <p:nvSpPr>
          <p:cNvPr id="11" name="TextBox 10">
            <a:extLst>
              <a:ext uri="{FF2B5EF4-FFF2-40B4-BE49-F238E27FC236}">
                <a16:creationId xmlns:a16="http://schemas.microsoft.com/office/drawing/2014/main" id="{6936B48A-2178-471D-AABB-444C489220CA}"/>
              </a:ext>
            </a:extLst>
          </p:cNvPr>
          <p:cNvSpPr txBox="1"/>
          <p:nvPr/>
        </p:nvSpPr>
        <p:spPr>
          <a:xfrm>
            <a:off x="1583221" y="1752979"/>
            <a:ext cx="2789546" cy="584775"/>
          </a:xfrm>
          <a:prstGeom prst="rect">
            <a:avLst/>
          </a:prstGeom>
          <a:noFill/>
        </p:spPr>
        <p:txBody>
          <a:bodyPr wrap="none" rtlCol="0">
            <a:spAutoFit/>
          </a:bodyPr>
          <a:lstStyle/>
          <a:p>
            <a:r>
              <a:rPr lang="cy-GB" sz="3200" dirty="0">
                <a:solidFill>
                  <a:srgbClr val="00B050"/>
                </a:solidFill>
              </a:rPr>
              <a:t>ŷ </a:t>
            </a:r>
            <a:r>
              <a:rPr lang="en-AU" sz="3200" dirty="0">
                <a:solidFill>
                  <a:srgbClr val="00B050"/>
                </a:solidFill>
              </a:rPr>
              <a:t>= 61.1 + 2.48x</a:t>
            </a:r>
          </a:p>
        </p:txBody>
      </p:sp>
      <p:cxnSp>
        <p:nvCxnSpPr>
          <p:cNvPr id="13" name="Straight Arrow Connector 12">
            <a:extLst>
              <a:ext uri="{FF2B5EF4-FFF2-40B4-BE49-F238E27FC236}">
                <a16:creationId xmlns:a16="http://schemas.microsoft.com/office/drawing/2014/main" id="{2B04FC9B-0C0A-4EEC-B3F8-CED977F0E486}"/>
              </a:ext>
            </a:extLst>
          </p:cNvPr>
          <p:cNvCxnSpPr>
            <a:cxnSpLocks/>
          </p:cNvCxnSpPr>
          <p:nvPr/>
        </p:nvCxnSpPr>
        <p:spPr>
          <a:xfrm>
            <a:off x="4953000" y="2337754"/>
            <a:ext cx="0" cy="1319846"/>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A06E54D-0382-4853-A0E6-E254517481EA}"/>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12531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371600"/>
            <a:ext cx="8779933" cy="5181599"/>
          </a:xfrm>
        </p:spPr>
      </p:pic>
      <p:sp>
        <p:nvSpPr>
          <p:cNvPr id="5" name="Title 4"/>
          <p:cNvSpPr>
            <a:spLocks noGrp="1"/>
          </p:cNvSpPr>
          <p:nvPr>
            <p:ph type="title"/>
          </p:nvPr>
        </p:nvSpPr>
        <p:spPr/>
        <p:txBody>
          <a:bodyPr/>
          <a:lstStyle/>
          <a:p>
            <a:r>
              <a:rPr lang="en-AU" dirty="0"/>
              <a:t>Minimizing the sum of squared horizontal errors</a:t>
            </a:r>
          </a:p>
        </p:txBody>
      </p:sp>
      <p:sp>
        <p:nvSpPr>
          <p:cNvPr id="15" name="TextBox 14">
            <a:extLst>
              <a:ext uri="{FF2B5EF4-FFF2-40B4-BE49-F238E27FC236}">
                <a16:creationId xmlns:a16="http://schemas.microsoft.com/office/drawing/2014/main" id="{734B1FA1-2332-4CD4-AFBB-FC8AF3FCB460}"/>
              </a:ext>
            </a:extLst>
          </p:cNvPr>
          <p:cNvSpPr txBox="1"/>
          <p:nvPr/>
        </p:nvSpPr>
        <p:spPr>
          <a:xfrm>
            <a:off x="5791200" y="4829596"/>
            <a:ext cx="2914580" cy="584775"/>
          </a:xfrm>
          <a:prstGeom prst="rect">
            <a:avLst/>
          </a:prstGeom>
          <a:noFill/>
        </p:spPr>
        <p:txBody>
          <a:bodyPr wrap="none" rtlCol="0">
            <a:spAutoFit/>
          </a:bodyPr>
          <a:lstStyle/>
          <a:p>
            <a:r>
              <a:rPr lang="cy-GB" sz="3200" dirty="0">
                <a:solidFill>
                  <a:schemeClr val="tx2"/>
                </a:solidFill>
              </a:rPr>
              <a:t>x̂ </a:t>
            </a:r>
            <a:r>
              <a:rPr lang="en-AU" sz="3200" dirty="0">
                <a:solidFill>
                  <a:schemeClr val="tx2"/>
                </a:solidFill>
              </a:rPr>
              <a:t>= -2.63 + 0.19y</a:t>
            </a:r>
          </a:p>
        </p:txBody>
      </p:sp>
      <p:cxnSp>
        <p:nvCxnSpPr>
          <p:cNvPr id="19" name="Straight Arrow Connector 18">
            <a:extLst>
              <a:ext uri="{FF2B5EF4-FFF2-40B4-BE49-F238E27FC236}">
                <a16:creationId xmlns:a16="http://schemas.microsoft.com/office/drawing/2014/main" id="{51C4F2D3-C66E-42F1-92EE-E5ABC46E2463}"/>
              </a:ext>
            </a:extLst>
          </p:cNvPr>
          <p:cNvCxnSpPr>
            <a:cxnSpLocks/>
          </p:cNvCxnSpPr>
          <p:nvPr/>
        </p:nvCxnSpPr>
        <p:spPr>
          <a:xfrm>
            <a:off x="6019800" y="3124200"/>
            <a:ext cx="1600200" cy="0"/>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08B348E-8574-4F85-ADE4-CC06FB5CEC1D}"/>
              </a:ext>
            </a:extLst>
          </p:cNvPr>
          <p:cNvSpPr txBox="1"/>
          <p:nvPr/>
        </p:nvSpPr>
        <p:spPr>
          <a:xfrm>
            <a:off x="2609281" y="5204099"/>
            <a:ext cx="1791837" cy="369332"/>
          </a:xfrm>
          <a:prstGeom prst="rect">
            <a:avLst/>
          </a:prstGeom>
          <a:noFill/>
        </p:spPr>
        <p:txBody>
          <a:bodyPr wrap="none" rtlCol="0">
            <a:spAutoFit/>
          </a:bodyPr>
          <a:lstStyle/>
          <a:p>
            <a:r>
              <a:rPr lang="en-AU" dirty="0">
                <a:solidFill>
                  <a:schemeClr val="tx2"/>
                </a:solidFill>
              </a:rPr>
              <a:t>Regressing x on y</a:t>
            </a:r>
          </a:p>
        </p:txBody>
      </p:sp>
      <p:cxnSp>
        <p:nvCxnSpPr>
          <p:cNvPr id="23" name="Connector: Curved 22">
            <a:extLst>
              <a:ext uri="{FF2B5EF4-FFF2-40B4-BE49-F238E27FC236}">
                <a16:creationId xmlns:a16="http://schemas.microsoft.com/office/drawing/2014/main" id="{BDEC36C7-B7AA-453C-A5EE-AEF5BD2DBA2A}"/>
              </a:ext>
            </a:extLst>
          </p:cNvPr>
          <p:cNvCxnSpPr>
            <a:cxnSpLocks/>
          </p:cNvCxnSpPr>
          <p:nvPr/>
        </p:nvCxnSpPr>
        <p:spPr>
          <a:xfrm rot="5400000" flipH="1" flipV="1">
            <a:off x="3162301" y="4562897"/>
            <a:ext cx="914398" cy="53339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280223C-81E2-41A6-8613-AB6F9FE059A0}"/>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72794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1" y="1371600"/>
            <a:ext cx="8779931" cy="5181599"/>
          </a:xfrm>
        </p:spPr>
      </p:pic>
      <p:sp>
        <p:nvSpPr>
          <p:cNvPr id="5" name="Title 4"/>
          <p:cNvSpPr>
            <a:spLocks noGrp="1"/>
          </p:cNvSpPr>
          <p:nvPr>
            <p:ph type="title"/>
          </p:nvPr>
        </p:nvSpPr>
        <p:spPr/>
        <p:txBody>
          <a:bodyPr/>
          <a:lstStyle/>
          <a:p>
            <a:r>
              <a:rPr lang="en-AU" dirty="0"/>
              <a:t>Both together</a:t>
            </a:r>
          </a:p>
        </p:txBody>
      </p:sp>
      <p:sp>
        <p:nvSpPr>
          <p:cNvPr id="6" name="TextBox 5">
            <a:extLst>
              <a:ext uri="{FF2B5EF4-FFF2-40B4-BE49-F238E27FC236}">
                <a16:creationId xmlns:a16="http://schemas.microsoft.com/office/drawing/2014/main" id="{8C1B762F-051A-4877-BD27-1ED8AB7D836D}"/>
              </a:ext>
            </a:extLst>
          </p:cNvPr>
          <p:cNvSpPr txBox="1"/>
          <p:nvPr/>
        </p:nvSpPr>
        <p:spPr>
          <a:xfrm>
            <a:off x="1583221" y="1752979"/>
            <a:ext cx="2789546" cy="584775"/>
          </a:xfrm>
          <a:prstGeom prst="rect">
            <a:avLst/>
          </a:prstGeom>
          <a:noFill/>
        </p:spPr>
        <p:txBody>
          <a:bodyPr wrap="none" rtlCol="0">
            <a:spAutoFit/>
          </a:bodyPr>
          <a:lstStyle/>
          <a:p>
            <a:r>
              <a:rPr lang="cy-GB" sz="3200" dirty="0">
                <a:solidFill>
                  <a:srgbClr val="00B050"/>
                </a:solidFill>
              </a:rPr>
              <a:t>ŷ </a:t>
            </a:r>
            <a:r>
              <a:rPr lang="en-AU" sz="3200" dirty="0">
                <a:solidFill>
                  <a:srgbClr val="00B050"/>
                </a:solidFill>
              </a:rPr>
              <a:t>= 61.1 + 2.48x</a:t>
            </a:r>
          </a:p>
        </p:txBody>
      </p:sp>
      <p:sp>
        <p:nvSpPr>
          <p:cNvPr id="8" name="TextBox 7">
            <a:extLst>
              <a:ext uri="{FF2B5EF4-FFF2-40B4-BE49-F238E27FC236}">
                <a16:creationId xmlns:a16="http://schemas.microsoft.com/office/drawing/2014/main" id="{61D79F63-17B5-4FE7-A9BD-896DD0447CCB}"/>
              </a:ext>
            </a:extLst>
          </p:cNvPr>
          <p:cNvSpPr txBox="1"/>
          <p:nvPr/>
        </p:nvSpPr>
        <p:spPr>
          <a:xfrm>
            <a:off x="5791200" y="4829596"/>
            <a:ext cx="2914580" cy="584775"/>
          </a:xfrm>
          <a:prstGeom prst="rect">
            <a:avLst/>
          </a:prstGeom>
          <a:noFill/>
        </p:spPr>
        <p:txBody>
          <a:bodyPr wrap="none" rtlCol="0">
            <a:spAutoFit/>
          </a:bodyPr>
          <a:lstStyle/>
          <a:p>
            <a:r>
              <a:rPr lang="cy-GB" sz="3200" dirty="0">
                <a:solidFill>
                  <a:schemeClr val="tx2"/>
                </a:solidFill>
              </a:rPr>
              <a:t>x̂ </a:t>
            </a:r>
            <a:r>
              <a:rPr lang="en-AU" sz="3200" dirty="0">
                <a:solidFill>
                  <a:schemeClr val="tx2"/>
                </a:solidFill>
              </a:rPr>
              <a:t>= -2.63 + 0.19y</a:t>
            </a:r>
          </a:p>
        </p:txBody>
      </p:sp>
      <p:sp>
        <p:nvSpPr>
          <p:cNvPr id="11" name="TextBox 10">
            <a:extLst>
              <a:ext uri="{FF2B5EF4-FFF2-40B4-BE49-F238E27FC236}">
                <a16:creationId xmlns:a16="http://schemas.microsoft.com/office/drawing/2014/main" id="{C04F364F-8142-4031-92DA-B9BFC3A282D0}"/>
              </a:ext>
            </a:extLst>
          </p:cNvPr>
          <p:cNvSpPr txBox="1"/>
          <p:nvPr/>
        </p:nvSpPr>
        <p:spPr>
          <a:xfrm>
            <a:off x="2609281" y="5204099"/>
            <a:ext cx="1791837" cy="369332"/>
          </a:xfrm>
          <a:prstGeom prst="rect">
            <a:avLst/>
          </a:prstGeom>
          <a:noFill/>
        </p:spPr>
        <p:txBody>
          <a:bodyPr wrap="none" rtlCol="0">
            <a:spAutoFit/>
          </a:bodyPr>
          <a:lstStyle/>
          <a:p>
            <a:r>
              <a:rPr lang="en-AU" dirty="0">
                <a:solidFill>
                  <a:schemeClr val="tx2"/>
                </a:solidFill>
              </a:rPr>
              <a:t>Regressing x on y</a:t>
            </a:r>
          </a:p>
        </p:txBody>
      </p:sp>
      <p:sp>
        <p:nvSpPr>
          <p:cNvPr id="13" name="TextBox 12">
            <a:extLst>
              <a:ext uri="{FF2B5EF4-FFF2-40B4-BE49-F238E27FC236}">
                <a16:creationId xmlns:a16="http://schemas.microsoft.com/office/drawing/2014/main" id="{4C5BB979-06A0-46EE-9374-07CC8B3EFB0F}"/>
              </a:ext>
            </a:extLst>
          </p:cNvPr>
          <p:cNvSpPr txBox="1"/>
          <p:nvPr/>
        </p:nvSpPr>
        <p:spPr>
          <a:xfrm>
            <a:off x="1617545" y="2837457"/>
            <a:ext cx="1791837" cy="369332"/>
          </a:xfrm>
          <a:prstGeom prst="rect">
            <a:avLst/>
          </a:prstGeom>
          <a:noFill/>
        </p:spPr>
        <p:txBody>
          <a:bodyPr wrap="none" rtlCol="0">
            <a:spAutoFit/>
          </a:bodyPr>
          <a:lstStyle/>
          <a:p>
            <a:r>
              <a:rPr lang="en-AU" dirty="0">
                <a:solidFill>
                  <a:srgbClr val="00B050"/>
                </a:solidFill>
              </a:rPr>
              <a:t>Regressing y on x</a:t>
            </a:r>
          </a:p>
        </p:txBody>
      </p:sp>
      <p:cxnSp>
        <p:nvCxnSpPr>
          <p:cNvPr id="16" name="Connector: Curved 15">
            <a:extLst>
              <a:ext uri="{FF2B5EF4-FFF2-40B4-BE49-F238E27FC236}">
                <a16:creationId xmlns:a16="http://schemas.microsoft.com/office/drawing/2014/main" id="{99948A65-87F0-426F-83C1-BAB0853D5CF1}"/>
              </a:ext>
            </a:extLst>
          </p:cNvPr>
          <p:cNvCxnSpPr/>
          <p:nvPr/>
        </p:nvCxnSpPr>
        <p:spPr>
          <a:xfrm rot="16200000" flipH="1">
            <a:off x="2971800" y="3307492"/>
            <a:ext cx="838200" cy="533400"/>
          </a:xfrm>
          <a:prstGeom prst="curved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804C65CB-21D7-4777-82D8-68E74473262F}"/>
              </a:ext>
            </a:extLst>
          </p:cNvPr>
          <p:cNvCxnSpPr>
            <a:cxnSpLocks/>
          </p:cNvCxnSpPr>
          <p:nvPr/>
        </p:nvCxnSpPr>
        <p:spPr>
          <a:xfrm rot="5400000" flipH="1" flipV="1">
            <a:off x="3162301" y="4562897"/>
            <a:ext cx="914398" cy="53339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A6718FD-EB23-446A-8AA5-A935A6E16021}"/>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03693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Regression vs Correlation</a:t>
            </a:r>
          </a:p>
        </p:txBody>
      </p:sp>
      <mc:AlternateContent xmlns:mc="http://schemas.openxmlformats.org/markup-compatibility/2006" xmlns:a14="http://schemas.microsoft.com/office/drawing/2010/main">
        <mc:Choice Requires="a14">
          <p:graphicFrame>
            <p:nvGraphicFramePr>
              <p:cNvPr id="7" name="Content Placeholder 6">
                <a:extLst>
                  <a:ext uri="{FF2B5EF4-FFF2-40B4-BE49-F238E27FC236}">
                    <a16:creationId xmlns:a16="http://schemas.microsoft.com/office/drawing/2014/main" id="{2622D8A5-42D8-4C73-8D01-F1C39FE21027}"/>
                  </a:ext>
                </a:extLst>
              </p:cNvPr>
              <p:cNvGraphicFramePr>
                <a:graphicFrameLocks noGrp="1"/>
              </p:cNvGraphicFramePr>
              <p:nvPr>
                <p:ph idx="1"/>
                <p:extLst>
                  <p:ext uri="{D42A27DB-BD31-4B8C-83A1-F6EECF244321}">
                    <p14:modId xmlns:p14="http://schemas.microsoft.com/office/powerpoint/2010/main" val="3385334939"/>
                  </p:ext>
                </p:extLst>
              </p:nvPr>
            </p:nvGraphicFramePr>
            <p:xfrm>
              <a:off x="457200" y="1600200"/>
              <a:ext cx="8229600" cy="195141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83600193"/>
                        </a:ext>
                      </a:extLst>
                    </a:gridCol>
                    <a:gridCol w="4114800">
                      <a:extLst>
                        <a:ext uri="{9D8B030D-6E8A-4147-A177-3AD203B41FA5}">
                          <a16:colId xmlns:a16="http://schemas.microsoft.com/office/drawing/2014/main" val="2403931303"/>
                        </a:ext>
                      </a:extLst>
                    </a:gridCol>
                  </a:tblGrid>
                  <a:tr h="971550">
                    <a:tc>
                      <a:txBody>
                        <a:bodyPr/>
                        <a:lstStyle/>
                        <a:p>
                          <a:pPr algn="ctr"/>
                          <a:r>
                            <a:rPr lang="en-AU" sz="2400" dirty="0"/>
                            <a:t>Regress y on 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400" dirty="0"/>
                            <a:t>Regress x on y</a:t>
                          </a:r>
                        </a:p>
                        <a:p>
                          <a:pPr algn="ctr"/>
                          <a:endParaRPr lang="en-AU" sz="2400" dirty="0"/>
                        </a:p>
                      </a:txBody>
                      <a:tcPr/>
                    </a:tc>
                    <a:extLst>
                      <a:ext uri="{0D108BD9-81ED-4DB2-BD59-A6C34878D82A}">
                        <a16:rowId xmlns:a16="http://schemas.microsoft.com/office/drawing/2014/main" val="1428908674"/>
                      </a:ext>
                    </a:extLst>
                  </a:tr>
                  <a:tr h="971550">
                    <a:tc>
                      <a:txBody>
                        <a:bodyPr/>
                        <a:lstStyle/>
                        <a:p>
                          <a:pPr algn="ctr"/>
                          <a14:m>
                            <m:oMathPara xmlns:m="http://schemas.openxmlformats.org/officeDocument/2006/math">
                              <m:oMathParaPr>
                                <m:jc m:val="centerGroup"/>
                              </m:oMathParaPr>
                              <m:oMath xmlns:m="http://schemas.openxmlformats.org/officeDocument/2006/math">
                                <m:sSub>
                                  <m:sSubPr>
                                    <m:ctrlPr>
                                      <a:rPr lang="en-AU" sz="2800" b="0" i="1" smtClean="0">
                                        <a:latin typeface="Cambria Math" panose="02040503050406030204" pitchFamily="18" charset="0"/>
                                        <a:ea typeface="Cambria Math" panose="02040503050406030204" pitchFamily="18" charset="0"/>
                                      </a:rPr>
                                    </m:ctrlPr>
                                  </m:sSubPr>
                                  <m:e>
                                    <m:acc>
                                      <m:accPr>
                                        <m:chr m:val="̂"/>
                                        <m:ctrlPr>
                                          <a:rPr lang="en-AU" sz="2800" b="0" i="1" smtClean="0">
                                            <a:latin typeface="Cambria Math" panose="02040503050406030204" pitchFamily="18" charset="0"/>
                                          </a:rPr>
                                        </m:ctrlPr>
                                      </m:accPr>
                                      <m:e>
                                        <m:r>
                                          <a:rPr lang="en-AU" sz="2800" b="0" i="1" smtClean="0">
                                            <a:latin typeface="Cambria Math" panose="02040503050406030204" pitchFamily="18" charset="0"/>
                                            <a:ea typeface="Cambria Math" panose="02040503050406030204" pitchFamily="18" charset="0"/>
                                          </a:rPr>
                                          <m:t>𝛽</m:t>
                                        </m:r>
                                      </m:e>
                                    </m:acc>
                                  </m:e>
                                  <m:sub>
                                    <m:r>
                                      <a:rPr lang="en-AU" sz="2800" b="0" i="1" smtClean="0">
                                        <a:latin typeface="Cambria Math" panose="02040503050406030204" pitchFamily="18" charset="0"/>
                                        <a:ea typeface="Cambria Math" panose="02040503050406030204" pitchFamily="18" charset="0"/>
                                      </a:rPr>
                                      <m:t>1</m:t>
                                    </m:r>
                                  </m:sub>
                                </m:sSub>
                                <m:r>
                                  <a:rPr lang="en-AU" sz="2800" b="0" i="1" smtClean="0">
                                    <a:latin typeface="Cambria Math" panose="02040503050406030204" pitchFamily="18" charset="0"/>
                                  </a:rPr>
                                  <m:t>= </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𝐶𝑜𝑣</m:t>
                                    </m:r>
                                    <m:r>
                                      <a:rPr lang="en-AU" sz="2800" b="0" i="1" smtClean="0">
                                        <a:latin typeface="Cambria Math" panose="02040503050406030204" pitchFamily="18" charset="0"/>
                                      </a:rPr>
                                      <m:t> (</m:t>
                                    </m:r>
                                    <m:r>
                                      <a:rPr lang="en-AU" sz="2800" b="0" i="1" smtClean="0">
                                        <a:latin typeface="Cambria Math" panose="02040503050406030204" pitchFamily="18" charset="0"/>
                                      </a:rPr>
                                      <m:t>𝑦</m:t>
                                    </m:r>
                                    <m:r>
                                      <a:rPr lang="en-AU" sz="2800" b="0" i="1" smtClean="0">
                                        <a:latin typeface="Cambria Math" panose="02040503050406030204" pitchFamily="18" charset="0"/>
                                      </a:rPr>
                                      <m:t>,</m:t>
                                    </m:r>
                                    <m:r>
                                      <a:rPr lang="en-AU" sz="2800" b="0" i="1" smtClean="0">
                                        <a:latin typeface="Cambria Math" panose="02040503050406030204" pitchFamily="18" charset="0"/>
                                      </a:rPr>
                                      <m:t>𝑥</m:t>
                                    </m:r>
                                    <m:r>
                                      <a:rPr lang="en-AU" sz="2800" b="0" i="1" smtClean="0">
                                        <a:latin typeface="Cambria Math" panose="02040503050406030204" pitchFamily="18" charset="0"/>
                                      </a:rPr>
                                      <m:t>)</m:t>
                                    </m:r>
                                  </m:num>
                                  <m:den>
                                    <m:r>
                                      <a:rPr lang="en-AU" sz="2800" b="0" i="1" smtClean="0">
                                        <a:latin typeface="Cambria Math" panose="02040503050406030204" pitchFamily="18" charset="0"/>
                                      </a:rPr>
                                      <m:t>𝑉𝑎𝑟</m:t>
                                    </m:r>
                                    <m:r>
                                      <a:rPr lang="en-AU" sz="2800" b="0" i="1" smtClean="0">
                                        <a:latin typeface="Cambria Math" panose="02040503050406030204" pitchFamily="18" charset="0"/>
                                      </a:rPr>
                                      <m:t>(</m:t>
                                    </m:r>
                                    <m:r>
                                      <a:rPr lang="en-AU" sz="2800" b="0" i="1" smtClean="0">
                                        <a:latin typeface="Cambria Math" panose="02040503050406030204" pitchFamily="18" charset="0"/>
                                      </a:rPr>
                                      <m:t>𝑥</m:t>
                                    </m:r>
                                    <m:r>
                                      <a:rPr lang="en-AU" sz="2800" b="0" i="1" smtClean="0">
                                        <a:latin typeface="Cambria Math" panose="02040503050406030204" pitchFamily="18" charset="0"/>
                                      </a:rPr>
                                      <m:t>)</m:t>
                                    </m:r>
                                  </m:den>
                                </m:f>
                              </m:oMath>
                            </m:oMathPara>
                          </a14:m>
                          <a:endParaRPr lang="en-AU"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AU" sz="2800" b="0" i="1" smtClean="0">
                                        <a:latin typeface="Cambria Math" panose="02040503050406030204" pitchFamily="18" charset="0"/>
                                        <a:ea typeface="Cambria Math" panose="02040503050406030204" pitchFamily="18" charset="0"/>
                                      </a:rPr>
                                    </m:ctrlPr>
                                  </m:sSubPr>
                                  <m:e>
                                    <m:acc>
                                      <m:accPr>
                                        <m:chr m:val="̂"/>
                                        <m:ctrlPr>
                                          <a:rPr lang="en-AU" sz="2800" b="0" i="1" smtClean="0">
                                            <a:latin typeface="Cambria Math" panose="02040503050406030204" pitchFamily="18" charset="0"/>
                                          </a:rPr>
                                        </m:ctrlPr>
                                      </m:accPr>
                                      <m:e>
                                        <m:r>
                                          <a:rPr lang="en-AU" sz="2800" b="0" i="1" smtClean="0">
                                            <a:latin typeface="Cambria Math" panose="02040503050406030204" pitchFamily="18" charset="0"/>
                                            <a:ea typeface="Cambria Math" panose="02040503050406030204" pitchFamily="18" charset="0"/>
                                          </a:rPr>
                                          <m:t>𝛽</m:t>
                                        </m:r>
                                      </m:e>
                                    </m:acc>
                                  </m:e>
                                  <m:sub>
                                    <m:r>
                                      <a:rPr lang="en-AU" sz="2800" b="0" i="1" smtClean="0">
                                        <a:latin typeface="Cambria Math" panose="02040503050406030204" pitchFamily="18" charset="0"/>
                                        <a:ea typeface="Cambria Math" panose="02040503050406030204" pitchFamily="18" charset="0"/>
                                      </a:rPr>
                                      <m:t>1</m:t>
                                    </m:r>
                                  </m:sub>
                                </m:sSub>
                                <m:r>
                                  <a:rPr lang="en-AU" sz="2800" b="0" i="1" smtClean="0">
                                    <a:latin typeface="Cambria Math" panose="02040503050406030204" pitchFamily="18" charset="0"/>
                                  </a:rPr>
                                  <m:t>= </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𝐶𝑜𝑣</m:t>
                                    </m:r>
                                    <m:r>
                                      <a:rPr lang="en-AU" sz="2800" b="0" i="1" smtClean="0">
                                        <a:latin typeface="Cambria Math" panose="02040503050406030204" pitchFamily="18" charset="0"/>
                                      </a:rPr>
                                      <m:t> (</m:t>
                                    </m:r>
                                    <m:r>
                                      <a:rPr lang="en-AU" sz="2800" b="0" i="1" smtClean="0">
                                        <a:latin typeface="Cambria Math" panose="02040503050406030204" pitchFamily="18" charset="0"/>
                                      </a:rPr>
                                      <m:t>𝑥</m:t>
                                    </m:r>
                                    <m:r>
                                      <a:rPr lang="en-AU" sz="2800" b="0" i="1" smtClean="0">
                                        <a:latin typeface="Cambria Math" panose="02040503050406030204" pitchFamily="18" charset="0"/>
                                      </a:rPr>
                                      <m:t>,</m:t>
                                    </m:r>
                                    <m:r>
                                      <a:rPr lang="en-AU" sz="2800" b="0" i="1" smtClean="0">
                                        <a:latin typeface="Cambria Math" panose="02040503050406030204" pitchFamily="18" charset="0"/>
                                      </a:rPr>
                                      <m:t>𝑦</m:t>
                                    </m:r>
                                    <m:r>
                                      <a:rPr lang="en-AU" sz="2800" b="0" i="1" smtClean="0">
                                        <a:latin typeface="Cambria Math" panose="02040503050406030204" pitchFamily="18" charset="0"/>
                                      </a:rPr>
                                      <m:t>)</m:t>
                                    </m:r>
                                  </m:num>
                                  <m:den>
                                    <m:r>
                                      <a:rPr lang="en-AU" sz="2800" b="0" i="1" smtClean="0">
                                        <a:latin typeface="Cambria Math" panose="02040503050406030204" pitchFamily="18" charset="0"/>
                                      </a:rPr>
                                      <m:t>𝑉𝑎𝑟</m:t>
                                    </m:r>
                                    <m:r>
                                      <a:rPr lang="en-AU" sz="2800" b="0" i="1" smtClean="0">
                                        <a:latin typeface="Cambria Math" panose="02040503050406030204" pitchFamily="18" charset="0"/>
                                      </a:rPr>
                                      <m:t>(</m:t>
                                    </m:r>
                                    <m:r>
                                      <a:rPr lang="en-AU" sz="2800" b="0" i="1" smtClean="0">
                                        <a:latin typeface="Cambria Math" panose="02040503050406030204" pitchFamily="18" charset="0"/>
                                      </a:rPr>
                                      <m:t>𝑦</m:t>
                                    </m:r>
                                    <m:r>
                                      <a:rPr lang="en-AU" sz="2800" b="0" i="1" smtClean="0">
                                        <a:latin typeface="Cambria Math" panose="02040503050406030204" pitchFamily="18" charset="0"/>
                                      </a:rPr>
                                      <m:t>)</m:t>
                                    </m:r>
                                  </m:den>
                                </m:f>
                              </m:oMath>
                            </m:oMathPara>
                          </a14:m>
                          <a:endParaRPr lang="en-AU" sz="2800" dirty="0"/>
                        </a:p>
                      </a:txBody>
                      <a:tcPr/>
                    </a:tc>
                    <a:extLst>
                      <a:ext uri="{0D108BD9-81ED-4DB2-BD59-A6C34878D82A}">
                        <a16:rowId xmlns:a16="http://schemas.microsoft.com/office/drawing/2014/main" val="2864173665"/>
                      </a:ext>
                    </a:extLst>
                  </a:tr>
                </a:tbl>
              </a:graphicData>
            </a:graphic>
          </p:graphicFrame>
        </mc:Choice>
        <mc:Fallback xmlns="">
          <p:graphicFrame>
            <p:nvGraphicFramePr>
              <p:cNvPr id="7" name="Content Placeholder 6">
                <a:extLst>
                  <a:ext uri="{FF2B5EF4-FFF2-40B4-BE49-F238E27FC236}">
                    <a16:creationId xmlns:a16="http://schemas.microsoft.com/office/drawing/2014/main" id="{2622D8A5-42D8-4C73-8D01-F1C39FE21027}"/>
                  </a:ext>
                </a:extLst>
              </p:cNvPr>
              <p:cNvGraphicFramePr>
                <a:graphicFrameLocks noGrp="1"/>
              </p:cNvGraphicFramePr>
              <p:nvPr>
                <p:ph idx="1"/>
                <p:extLst>
                  <p:ext uri="{D42A27DB-BD31-4B8C-83A1-F6EECF244321}">
                    <p14:modId xmlns:p14="http://schemas.microsoft.com/office/powerpoint/2010/main" val="3385334939"/>
                  </p:ext>
                </p:extLst>
              </p:nvPr>
            </p:nvGraphicFramePr>
            <p:xfrm>
              <a:off x="457200" y="1600200"/>
              <a:ext cx="8229600" cy="195141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83600193"/>
                        </a:ext>
                      </a:extLst>
                    </a:gridCol>
                    <a:gridCol w="4114800">
                      <a:extLst>
                        <a:ext uri="{9D8B030D-6E8A-4147-A177-3AD203B41FA5}">
                          <a16:colId xmlns:a16="http://schemas.microsoft.com/office/drawing/2014/main" val="2403931303"/>
                        </a:ext>
                      </a:extLst>
                    </a:gridCol>
                  </a:tblGrid>
                  <a:tr h="971550">
                    <a:tc>
                      <a:txBody>
                        <a:bodyPr/>
                        <a:lstStyle/>
                        <a:p>
                          <a:pPr algn="ctr"/>
                          <a:r>
                            <a:rPr lang="en-AU" sz="2400" dirty="0"/>
                            <a:t>Regress y on 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400" dirty="0"/>
                            <a:t>Regress x on y</a:t>
                          </a:r>
                        </a:p>
                        <a:p>
                          <a:pPr algn="ctr"/>
                          <a:endParaRPr lang="en-AU" sz="2400" dirty="0"/>
                        </a:p>
                      </a:txBody>
                      <a:tcPr/>
                    </a:tc>
                    <a:extLst>
                      <a:ext uri="{0D108BD9-81ED-4DB2-BD59-A6C34878D82A}">
                        <a16:rowId xmlns:a16="http://schemas.microsoft.com/office/drawing/2014/main" val="1428908674"/>
                      </a:ext>
                    </a:extLst>
                  </a:tr>
                  <a:tr h="979869">
                    <a:tc>
                      <a:txBody>
                        <a:bodyPr/>
                        <a:lstStyle/>
                        <a:p>
                          <a:endParaRPr lang="en-US"/>
                        </a:p>
                      </a:txBody>
                      <a:tcPr>
                        <a:blipFill>
                          <a:blip r:embed="rId2"/>
                          <a:stretch>
                            <a:fillRect l="-296" t="-103727" r="-100741" b="-1242"/>
                          </a:stretch>
                        </a:blipFill>
                      </a:tcPr>
                    </a:tc>
                    <a:tc>
                      <a:txBody>
                        <a:bodyPr/>
                        <a:lstStyle/>
                        <a:p>
                          <a:endParaRPr lang="en-US"/>
                        </a:p>
                      </a:txBody>
                      <a:tcPr>
                        <a:blipFill>
                          <a:blip r:embed="rId2"/>
                          <a:stretch>
                            <a:fillRect l="-100296" t="-103727" r="-741" b="-1242"/>
                          </a:stretch>
                        </a:blipFill>
                      </a:tcPr>
                    </a:tc>
                    <a:extLst>
                      <a:ext uri="{0D108BD9-81ED-4DB2-BD59-A6C34878D82A}">
                        <a16:rowId xmlns:a16="http://schemas.microsoft.com/office/drawing/2014/main" val="28641736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Content Placeholder 6">
                <a:extLst>
                  <a:ext uri="{FF2B5EF4-FFF2-40B4-BE49-F238E27FC236}">
                    <a16:creationId xmlns:a16="http://schemas.microsoft.com/office/drawing/2014/main" id="{EDA303B9-612B-45BD-B374-85E6F7EFF924}"/>
                  </a:ext>
                </a:extLst>
              </p:cNvPr>
              <p:cNvGraphicFramePr>
                <a:graphicFrameLocks/>
              </p:cNvGraphicFramePr>
              <p:nvPr>
                <p:extLst>
                  <p:ext uri="{D42A27DB-BD31-4B8C-83A1-F6EECF244321}">
                    <p14:modId xmlns:p14="http://schemas.microsoft.com/office/powerpoint/2010/main" val="2729056183"/>
                  </p:ext>
                </p:extLst>
              </p:nvPr>
            </p:nvGraphicFramePr>
            <p:xfrm>
              <a:off x="478971" y="3810000"/>
              <a:ext cx="8229600" cy="195141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83600193"/>
                        </a:ext>
                      </a:extLst>
                    </a:gridCol>
                    <a:gridCol w="4114800">
                      <a:extLst>
                        <a:ext uri="{9D8B030D-6E8A-4147-A177-3AD203B41FA5}">
                          <a16:colId xmlns:a16="http://schemas.microsoft.com/office/drawing/2014/main" val="2403931303"/>
                        </a:ext>
                      </a:extLst>
                    </a:gridCol>
                  </a:tblGrid>
                  <a:tr h="971550">
                    <a:tc>
                      <a:txBody>
                        <a:bodyPr/>
                        <a:lstStyle/>
                        <a:p>
                          <a:pPr algn="ctr"/>
                          <a:r>
                            <a:rPr lang="en-AU" sz="2400" dirty="0"/>
                            <a:t>Correlate y with 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400" dirty="0"/>
                            <a:t>Correlate x with y</a:t>
                          </a:r>
                        </a:p>
                      </a:txBody>
                      <a:tcPr/>
                    </a:tc>
                    <a:extLst>
                      <a:ext uri="{0D108BD9-81ED-4DB2-BD59-A6C34878D82A}">
                        <a16:rowId xmlns:a16="http://schemas.microsoft.com/office/drawing/2014/main" val="4205725092"/>
                      </a:ext>
                    </a:extLst>
                  </a:tr>
                  <a:tr h="971550">
                    <a:tc>
                      <a:txBody>
                        <a:bodyPr/>
                        <a:lstStyle/>
                        <a:p>
                          <a:pPr algn="ct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𝑟</m:t>
                                </m:r>
                                <m:r>
                                  <a:rPr lang="en-AU" sz="2800" b="0" i="1" smtClean="0">
                                    <a:latin typeface="Cambria Math" panose="02040503050406030204" pitchFamily="18" charset="0"/>
                                  </a:rPr>
                                  <m:t>= </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𝐶𝑜𝑣</m:t>
                                    </m:r>
                                    <m:r>
                                      <a:rPr lang="en-AU" sz="2800" b="0" i="1" smtClean="0">
                                        <a:latin typeface="Cambria Math" panose="02040503050406030204" pitchFamily="18" charset="0"/>
                                      </a:rPr>
                                      <m:t> (</m:t>
                                    </m:r>
                                    <m:r>
                                      <a:rPr lang="en-AU" sz="2800" b="0" i="1" smtClean="0">
                                        <a:latin typeface="Cambria Math" panose="02040503050406030204" pitchFamily="18" charset="0"/>
                                      </a:rPr>
                                      <m:t>𝑦</m:t>
                                    </m:r>
                                    <m:r>
                                      <a:rPr lang="en-AU" sz="2800" b="0" i="1" smtClean="0">
                                        <a:latin typeface="Cambria Math" panose="02040503050406030204" pitchFamily="18" charset="0"/>
                                      </a:rPr>
                                      <m:t>,</m:t>
                                    </m:r>
                                    <m:r>
                                      <a:rPr lang="en-AU" sz="2800" b="0" i="1" smtClean="0">
                                        <a:latin typeface="Cambria Math" panose="02040503050406030204" pitchFamily="18" charset="0"/>
                                      </a:rPr>
                                      <m:t>𝑥</m:t>
                                    </m:r>
                                    <m:r>
                                      <a:rPr lang="en-AU" sz="2800" b="0" i="1" smtClean="0">
                                        <a:latin typeface="Cambria Math" panose="02040503050406030204" pitchFamily="18" charset="0"/>
                                      </a:rPr>
                                      <m:t>)</m:t>
                                    </m:r>
                                  </m:num>
                                  <m:den>
                                    <m:r>
                                      <a:rPr lang="en-AU" sz="2800" b="0" i="1" smtClean="0">
                                        <a:latin typeface="Cambria Math" panose="02040503050406030204" pitchFamily="18" charset="0"/>
                                      </a:rPr>
                                      <m:t>𝑆𝐷</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𝑦</m:t>
                                        </m:r>
                                      </m:e>
                                    </m:d>
                                    <m:r>
                                      <a:rPr lang="en-AU" sz="2800" b="0" i="1" smtClean="0">
                                        <a:latin typeface="Cambria Math" panose="02040503050406030204" pitchFamily="18" charset="0"/>
                                      </a:rPr>
                                      <m:t>𝑆𝐷</m:t>
                                    </m:r>
                                    <m:r>
                                      <a:rPr lang="en-AU" sz="2800" b="0" i="1" smtClean="0">
                                        <a:latin typeface="Cambria Math" panose="02040503050406030204" pitchFamily="18" charset="0"/>
                                      </a:rPr>
                                      <m:t>(</m:t>
                                    </m:r>
                                    <m:r>
                                      <a:rPr lang="en-AU" sz="2800" b="0" i="1" smtClean="0">
                                        <a:latin typeface="Cambria Math" panose="02040503050406030204" pitchFamily="18" charset="0"/>
                                      </a:rPr>
                                      <m:t>𝑥</m:t>
                                    </m:r>
                                    <m:r>
                                      <a:rPr lang="en-AU" sz="2800" b="0" i="1" smtClean="0">
                                        <a:latin typeface="Cambria Math" panose="02040503050406030204" pitchFamily="18" charset="0"/>
                                      </a:rPr>
                                      <m:t>)</m:t>
                                    </m:r>
                                  </m:den>
                                </m:f>
                              </m:oMath>
                            </m:oMathPara>
                          </a14:m>
                          <a:endParaRPr lang="en-AU" sz="2800" dirty="0"/>
                        </a:p>
                      </a:txBody>
                      <a:tcPr/>
                    </a:tc>
                    <a:tc>
                      <a:txBody>
                        <a:bodyPr/>
                        <a:lstStyle/>
                        <a:p>
                          <a:pPr algn="ct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𝑟</m:t>
                                </m:r>
                                <m:r>
                                  <a:rPr lang="en-AU" sz="2800" b="0" i="1" smtClean="0">
                                    <a:latin typeface="Cambria Math" panose="02040503050406030204" pitchFamily="18" charset="0"/>
                                  </a:rPr>
                                  <m:t>= </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𝐶𝑜𝑣</m:t>
                                    </m:r>
                                    <m:r>
                                      <a:rPr lang="en-AU" sz="2800" b="0" i="1" smtClean="0">
                                        <a:latin typeface="Cambria Math" panose="02040503050406030204" pitchFamily="18" charset="0"/>
                                      </a:rPr>
                                      <m:t> (</m:t>
                                    </m:r>
                                    <m:r>
                                      <a:rPr lang="en-AU" sz="2800" b="0" i="1" smtClean="0">
                                        <a:latin typeface="Cambria Math" panose="02040503050406030204" pitchFamily="18" charset="0"/>
                                      </a:rPr>
                                      <m:t>𝑥</m:t>
                                    </m:r>
                                    <m:r>
                                      <a:rPr lang="en-AU" sz="2800" b="0" i="1" smtClean="0">
                                        <a:latin typeface="Cambria Math" panose="02040503050406030204" pitchFamily="18" charset="0"/>
                                      </a:rPr>
                                      <m:t>,</m:t>
                                    </m:r>
                                    <m:r>
                                      <a:rPr lang="en-AU" sz="2800" b="0" i="1" smtClean="0">
                                        <a:latin typeface="Cambria Math" panose="02040503050406030204" pitchFamily="18" charset="0"/>
                                      </a:rPr>
                                      <m:t>𝑦</m:t>
                                    </m:r>
                                    <m:r>
                                      <a:rPr lang="en-AU" sz="2800" b="0" i="1" smtClean="0">
                                        <a:latin typeface="Cambria Math" panose="02040503050406030204" pitchFamily="18" charset="0"/>
                                      </a:rPr>
                                      <m:t>)</m:t>
                                    </m:r>
                                  </m:num>
                                  <m:den>
                                    <m:r>
                                      <a:rPr lang="en-AU" sz="2800" b="0" i="1" smtClean="0">
                                        <a:latin typeface="Cambria Math" panose="02040503050406030204" pitchFamily="18" charset="0"/>
                                      </a:rPr>
                                      <m:t>𝑆𝐷</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𝑥</m:t>
                                        </m:r>
                                      </m:e>
                                    </m:d>
                                    <m:r>
                                      <a:rPr lang="en-AU" sz="2800" b="0" i="1" smtClean="0">
                                        <a:latin typeface="Cambria Math" panose="02040503050406030204" pitchFamily="18" charset="0"/>
                                      </a:rPr>
                                      <m:t>𝑆𝐷</m:t>
                                    </m:r>
                                    <m:r>
                                      <a:rPr lang="en-AU" sz="2800" b="0" i="1" smtClean="0">
                                        <a:latin typeface="Cambria Math" panose="02040503050406030204" pitchFamily="18" charset="0"/>
                                      </a:rPr>
                                      <m:t>(</m:t>
                                    </m:r>
                                    <m:r>
                                      <a:rPr lang="en-AU" sz="2800" b="0" i="1" smtClean="0">
                                        <a:latin typeface="Cambria Math" panose="02040503050406030204" pitchFamily="18" charset="0"/>
                                      </a:rPr>
                                      <m:t>𝑦</m:t>
                                    </m:r>
                                    <m:r>
                                      <a:rPr lang="en-AU" sz="2800" b="0" i="1" smtClean="0">
                                        <a:latin typeface="Cambria Math" panose="02040503050406030204" pitchFamily="18" charset="0"/>
                                      </a:rPr>
                                      <m:t>)</m:t>
                                    </m:r>
                                  </m:den>
                                </m:f>
                              </m:oMath>
                            </m:oMathPara>
                          </a14:m>
                          <a:endParaRPr lang="en-AU" sz="2800" dirty="0"/>
                        </a:p>
                      </a:txBody>
                      <a:tcPr/>
                    </a:tc>
                    <a:extLst>
                      <a:ext uri="{0D108BD9-81ED-4DB2-BD59-A6C34878D82A}">
                        <a16:rowId xmlns:a16="http://schemas.microsoft.com/office/drawing/2014/main" val="3830164717"/>
                      </a:ext>
                    </a:extLst>
                  </a:tr>
                </a:tbl>
              </a:graphicData>
            </a:graphic>
          </p:graphicFrame>
        </mc:Choice>
        <mc:Fallback xmlns="">
          <p:graphicFrame>
            <p:nvGraphicFramePr>
              <p:cNvPr id="8" name="Content Placeholder 6">
                <a:extLst>
                  <a:ext uri="{FF2B5EF4-FFF2-40B4-BE49-F238E27FC236}">
                    <a16:creationId xmlns:a16="http://schemas.microsoft.com/office/drawing/2014/main" id="{EDA303B9-612B-45BD-B374-85E6F7EFF924}"/>
                  </a:ext>
                </a:extLst>
              </p:cNvPr>
              <p:cNvGraphicFramePr>
                <a:graphicFrameLocks/>
              </p:cNvGraphicFramePr>
              <p:nvPr>
                <p:extLst>
                  <p:ext uri="{D42A27DB-BD31-4B8C-83A1-F6EECF244321}">
                    <p14:modId xmlns:p14="http://schemas.microsoft.com/office/powerpoint/2010/main" val="2729056183"/>
                  </p:ext>
                </p:extLst>
              </p:nvPr>
            </p:nvGraphicFramePr>
            <p:xfrm>
              <a:off x="478971" y="3810000"/>
              <a:ext cx="8229600" cy="195141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83600193"/>
                        </a:ext>
                      </a:extLst>
                    </a:gridCol>
                    <a:gridCol w="4114800">
                      <a:extLst>
                        <a:ext uri="{9D8B030D-6E8A-4147-A177-3AD203B41FA5}">
                          <a16:colId xmlns:a16="http://schemas.microsoft.com/office/drawing/2014/main" val="2403931303"/>
                        </a:ext>
                      </a:extLst>
                    </a:gridCol>
                  </a:tblGrid>
                  <a:tr h="971550">
                    <a:tc>
                      <a:txBody>
                        <a:bodyPr/>
                        <a:lstStyle/>
                        <a:p>
                          <a:pPr algn="ctr"/>
                          <a:r>
                            <a:rPr lang="en-AU" sz="2400" dirty="0"/>
                            <a:t>Correlate y with 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400" dirty="0"/>
                            <a:t>Correlate x with y</a:t>
                          </a:r>
                        </a:p>
                      </a:txBody>
                      <a:tcPr/>
                    </a:tc>
                    <a:extLst>
                      <a:ext uri="{0D108BD9-81ED-4DB2-BD59-A6C34878D82A}">
                        <a16:rowId xmlns:a16="http://schemas.microsoft.com/office/drawing/2014/main" val="4205725092"/>
                      </a:ext>
                    </a:extLst>
                  </a:tr>
                  <a:tr h="979869">
                    <a:tc>
                      <a:txBody>
                        <a:bodyPr/>
                        <a:lstStyle/>
                        <a:p>
                          <a:endParaRPr lang="en-US"/>
                        </a:p>
                      </a:txBody>
                      <a:tcPr>
                        <a:blipFill>
                          <a:blip r:embed="rId3"/>
                          <a:stretch>
                            <a:fillRect l="-148" t="-104348" r="-100444" b="-1242"/>
                          </a:stretch>
                        </a:blipFill>
                      </a:tcPr>
                    </a:tc>
                    <a:tc>
                      <a:txBody>
                        <a:bodyPr/>
                        <a:lstStyle/>
                        <a:p>
                          <a:endParaRPr lang="en-US"/>
                        </a:p>
                      </a:txBody>
                      <a:tcPr>
                        <a:blipFill>
                          <a:blip r:embed="rId3"/>
                          <a:stretch>
                            <a:fillRect l="-100296" t="-104348" r="-593" b="-1242"/>
                          </a:stretch>
                        </a:blipFill>
                      </a:tcPr>
                    </a:tc>
                    <a:extLst>
                      <a:ext uri="{0D108BD9-81ED-4DB2-BD59-A6C34878D82A}">
                        <a16:rowId xmlns:a16="http://schemas.microsoft.com/office/drawing/2014/main" val="3830164717"/>
                      </a:ext>
                    </a:extLst>
                  </a:tr>
                </a:tbl>
              </a:graphicData>
            </a:graphic>
          </p:graphicFrame>
        </mc:Fallback>
      </mc:AlternateContent>
      <p:sp>
        <p:nvSpPr>
          <p:cNvPr id="2" name="Slide Number Placeholder 1">
            <a:extLst>
              <a:ext uri="{FF2B5EF4-FFF2-40B4-BE49-F238E27FC236}">
                <a16:creationId xmlns:a16="http://schemas.microsoft.com/office/drawing/2014/main" id="{93E3577B-CA98-4632-8171-79259B4E6FCA}"/>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4456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99" y="1371600"/>
            <a:ext cx="8779935" cy="5181600"/>
          </a:xfrm>
        </p:spPr>
      </p:pic>
      <p:sp>
        <p:nvSpPr>
          <p:cNvPr id="5" name="Title 4"/>
          <p:cNvSpPr>
            <a:spLocks noGrp="1"/>
          </p:cNvSpPr>
          <p:nvPr>
            <p:ph type="title"/>
          </p:nvPr>
        </p:nvSpPr>
        <p:spPr/>
        <p:txBody>
          <a:bodyPr/>
          <a:lstStyle/>
          <a:p>
            <a:r>
              <a:rPr lang="en-AU" dirty="0"/>
              <a:t>Back to the raw data</a:t>
            </a:r>
          </a:p>
        </p:txBody>
      </p:sp>
      <p:sp>
        <p:nvSpPr>
          <p:cNvPr id="2" name="Slide Number Placeholder 1">
            <a:extLst>
              <a:ext uri="{FF2B5EF4-FFF2-40B4-BE49-F238E27FC236}">
                <a16:creationId xmlns:a16="http://schemas.microsoft.com/office/drawing/2014/main" id="{846CEB24-1FD5-49C5-AEFE-C8E790EB56B2}"/>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66397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371600"/>
            <a:ext cx="8779933" cy="5181600"/>
          </a:xfrm>
        </p:spPr>
      </p:pic>
      <p:sp>
        <p:nvSpPr>
          <p:cNvPr id="5" name="Title 4"/>
          <p:cNvSpPr>
            <a:spLocks noGrp="1"/>
          </p:cNvSpPr>
          <p:nvPr>
            <p:ph type="title"/>
          </p:nvPr>
        </p:nvSpPr>
        <p:spPr/>
        <p:txBody>
          <a:bodyPr/>
          <a:lstStyle/>
          <a:p>
            <a:r>
              <a:rPr lang="en-AU" dirty="0"/>
              <a:t>Standardizing the x-values</a:t>
            </a:r>
          </a:p>
        </p:txBody>
      </p:sp>
      <p:sp>
        <p:nvSpPr>
          <p:cNvPr id="2" name="Slide Number Placeholder 1">
            <a:extLst>
              <a:ext uri="{FF2B5EF4-FFF2-40B4-BE49-F238E27FC236}">
                <a16:creationId xmlns:a16="http://schemas.microsoft.com/office/drawing/2014/main" id="{59259934-7CE1-4678-B6CC-7AA12BBFE287}"/>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3806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371600"/>
            <a:ext cx="8779933" cy="5181599"/>
          </a:xfrm>
        </p:spPr>
      </p:pic>
      <p:sp>
        <p:nvSpPr>
          <p:cNvPr id="5" name="Title 4"/>
          <p:cNvSpPr>
            <a:spLocks noGrp="1"/>
          </p:cNvSpPr>
          <p:nvPr>
            <p:ph type="title"/>
          </p:nvPr>
        </p:nvSpPr>
        <p:spPr/>
        <p:txBody>
          <a:bodyPr/>
          <a:lstStyle/>
          <a:p>
            <a:r>
              <a:rPr lang="en-AU" dirty="0"/>
              <a:t>Standardizing the y-values as well</a:t>
            </a:r>
          </a:p>
        </p:txBody>
      </p:sp>
      <p:sp>
        <p:nvSpPr>
          <p:cNvPr id="2" name="Slide Number Placeholder 1">
            <a:extLst>
              <a:ext uri="{FF2B5EF4-FFF2-40B4-BE49-F238E27FC236}">
                <a16:creationId xmlns:a16="http://schemas.microsoft.com/office/drawing/2014/main" id="{1FE12072-A2A7-4764-B633-C5A31CA2F7F7}"/>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54519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34" y="1371600"/>
            <a:ext cx="8779931" cy="5181599"/>
          </a:xfrm>
        </p:spPr>
      </p:pic>
      <p:sp>
        <p:nvSpPr>
          <p:cNvPr id="5" name="Title 4"/>
          <p:cNvSpPr>
            <a:spLocks noGrp="1"/>
          </p:cNvSpPr>
          <p:nvPr>
            <p:ph type="title"/>
          </p:nvPr>
        </p:nvSpPr>
        <p:spPr/>
        <p:txBody>
          <a:bodyPr/>
          <a:lstStyle/>
          <a:p>
            <a:r>
              <a:rPr lang="en-AU" dirty="0"/>
              <a:t>Minimizing the sum of squared vertical errors</a:t>
            </a:r>
          </a:p>
        </p:txBody>
      </p:sp>
      <p:sp>
        <p:nvSpPr>
          <p:cNvPr id="6" name="TextBox 5">
            <a:extLst>
              <a:ext uri="{FF2B5EF4-FFF2-40B4-BE49-F238E27FC236}">
                <a16:creationId xmlns:a16="http://schemas.microsoft.com/office/drawing/2014/main" id="{E22EEC11-353D-4753-8941-171B19AE2358}"/>
              </a:ext>
            </a:extLst>
          </p:cNvPr>
          <p:cNvSpPr txBox="1"/>
          <p:nvPr/>
        </p:nvSpPr>
        <p:spPr>
          <a:xfrm>
            <a:off x="1583221" y="1752979"/>
            <a:ext cx="2569934" cy="584775"/>
          </a:xfrm>
          <a:prstGeom prst="rect">
            <a:avLst/>
          </a:prstGeom>
          <a:noFill/>
        </p:spPr>
        <p:txBody>
          <a:bodyPr wrap="none" rtlCol="0">
            <a:spAutoFit/>
          </a:bodyPr>
          <a:lstStyle/>
          <a:p>
            <a:r>
              <a:rPr lang="cy-GB" sz="3200" dirty="0">
                <a:solidFill>
                  <a:srgbClr val="A43AF2"/>
                </a:solidFill>
              </a:rPr>
              <a:t>ŷ </a:t>
            </a:r>
            <a:r>
              <a:rPr lang="en-AU" sz="3200" dirty="0">
                <a:solidFill>
                  <a:srgbClr val="A43AF2"/>
                </a:solidFill>
              </a:rPr>
              <a:t>= 0 + 0.686x</a:t>
            </a:r>
          </a:p>
        </p:txBody>
      </p:sp>
      <p:cxnSp>
        <p:nvCxnSpPr>
          <p:cNvPr id="7" name="Connector: Curved 6">
            <a:extLst>
              <a:ext uri="{FF2B5EF4-FFF2-40B4-BE49-F238E27FC236}">
                <a16:creationId xmlns:a16="http://schemas.microsoft.com/office/drawing/2014/main" id="{75094915-FF28-45D8-8B8A-4CDA05F7BCAD}"/>
              </a:ext>
            </a:extLst>
          </p:cNvPr>
          <p:cNvCxnSpPr/>
          <p:nvPr/>
        </p:nvCxnSpPr>
        <p:spPr>
          <a:xfrm rot="16200000" flipH="1">
            <a:off x="2449088" y="3505200"/>
            <a:ext cx="838200" cy="533400"/>
          </a:xfrm>
          <a:prstGeom prst="curvedConnector3">
            <a:avLst/>
          </a:prstGeom>
          <a:ln w="28575">
            <a:solidFill>
              <a:srgbClr val="B054F4"/>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FFDD52-B7CB-4A51-848A-C7DE19A63D7C}"/>
              </a:ext>
            </a:extLst>
          </p:cNvPr>
          <p:cNvSpPr txBox="1"/>
          <p:nvPr/>
        </p:nvSpPr>
        <p:spPr>
          <a:xfrm>
            <a:off x="1572335" y="3027011"/>
            <a:ext cx="1791837" cy="369332"/>
          </a:xfrm>
          <a:prstGeom prst="rect">
            <a:avLst/>
          </a:prstGeom>
          <a:noFill/>
        </p:spPr>
        <p:txBody>
          <a:bodyPr wrap="none" rtlCol="0">
            <a:spAutoFit/>
          </a:bodyPr>
          <a:lstStyle/>
          <a:p>
            <a:r>
              <a:rPr lang="en-AU" dirty="0">
                <a:solidFill>
                  <a:srgbClr val="A741F2"/>
                </a:solidFill>
              </a:rPr>
              <a:t>Regressing y on x</a:t>
            </a:r>
          </a:p>
        </p:txBody>
      </p:sp>
      <p:cxnSp>
        <p:nvCxnSpPr>
          <p:cNvPr id="9" name="Straight Arrow Connector 8">
            <a:extLst>
              <a:ext uri="{FF2B5EF4-FFF2-40B4-BE49-F238E27FC236}">
                <a16:creationId xmlns:a16="http://schemas.microsoft.com/office/drawing/2014/main" id="{FDEF4AB3-3530-4997-A69E-7D51F41CE1F5}"/>
              </a:ext>
            </a:extLst>
          </p:cNvPr>
          <p:cNvCxnSpPr>
            <a:cxnSpLocks/>
          </p:cNvCxnSpPr>
          <p:nvPr/>
        </p:nvCxnSpPr>
        <p:spPr>
          <a:xfrm>
            <a:off x="4953000" y="1981200"/>
            <a:ext cx="0" cy="1524000"/>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4045945-54B3-4CEA-A559-F00F943E3E31}"/>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791302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1371600"/>
            <a:ext cx="8779931" cy="5181598"/>
          </a:xfrm>
        </p:spPr>
      </p:pic>
      <p:sp>
        <p:nvSpPr>
          <p:cNvPr id="5" name="Title 4"/>
          <p:cNvSpPr>
            <a:spLocks noGrp="1"/>
          </p:cNvSpPr>
          <p:nvPr>
            <p:ph type="title"/>
          </p:nvPr>
        </p:nvSpPr>
        <p:spPr/>
        <p:txBody>
          <a:bodyPr/>
          <a:lstStyle/>
          <a:p>
            <a:r>
              <a:rPr lang="en-AU" dirty="0"/>
              <a:t>Minimizing the sum of squared horizontal errors</a:t>
            </a:r>
          </a:p>
        </p:txBody>
      </p:sp>
      <p:sp>
        <p:nvSpPr>
          <p:cNvPr id="9" name="TextBox 8">
            <a:extLst>
              <a:ext uri="{FF2B5EF4-FFF2-40B4-BE49-F238E27FC236}">
                <a16:creationId xmlns:a16="http://schemas.microsoft.com/office/drawing/2014/main" id="{95B7C86D-57AA-47D8-8D76-DE6D83872CBA}"/>
              </a:ext>
            </a:extLst>
          </p:cNvPr>
          <p:cNvSpPr txBox="1"/>
          <p:nvPr/>
        </p:nvSpPr>
        <p:spPr>
          <a:xfrm>
            <a:off x="5791200" y="4829596"/>
            <a:ext cx="2476960" cy="584775"/>
          </a:xfrm>
          <a:prstGeom prst="rect">
            <a:avLst/>
          </a:prstGeom>
          <a:noFill/>
        </p:spPr>
        <p:txBody>
          <a:bodyPr wrap="none" rtlCol="0">
            <a:spAutoFit/>
          </a:bodyPr>
          <a:lstStyle/>
          <a:p>
            <a:r>
              <a:rPr lang="cy-GB" sz="3200" dirty="0">
                <a:solidFill>
                  <a:srgbClr val="FE7EB2"/>
                </a:solidFill>
              </a:rPr>
              <a:t>x̂ </a:t>
            </a:r>
            <a:r>
              <a:rPr lang="en-AU" sz="3200" dirty="0">
                <a:solidFill>
                  <a:srgbClr val="FE7EB2"/>
                </a:solidFill>
              </a:rPr>
              <a:t>= 0 + 1.458y</a:t>
            </a:r>
          </a:p>
        </p:txBody>
      </p:sp>
      <p:cxnSp>
        <p:nvCxnSpPr>
          <p:cNvPr id="10" name="Connector: Curved 9">
            <a:extLst>
              <a:ext uri="{FF2B5EF4-FFF2-40B4-BE49-F238E27FC236}">
                <a16:creationId xmlns:a16="http://schemas.microsoft.com/office/drawing/2014/main" id="{D97DF3A7-6D1E-4930-B6BB-164B4AD0E39A}"/>
              </a:ext>
            </a:extLst>
          </p:cNvPr>
          <p:cNvCxnSpPr>
            <a:cxnSpLocks/>
          </p:cNvCxnSpPr>
          <p:nvPr/>
        </p:nvCxnSpPr>
        <p:spPr>
          <a:xfrm rot="5400000" flipH="1" flipV="1">
            <a:off x="5905500" y="3162301"/>
            <a:ext cx="914398" cy="533398"/>
          </a:xfrm>
          <a:prstGeom prst="curvedConnector3">
            <a:avLst/>
          </a:prstGeom>
          <a:ln w="28575">
            <a:solidFill>
              <a:srgbClr val="FE81B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A7B767-CB0B-4750-B17E-1F700C72C849}"/>
              </a:ext>
            </a:extLst>
          </p:cNvPr>
          <p:cNvSpPr txBox="1"/>
          <p:nvPr/>
        </p:nvSpPr>
        <p:spPr>
          <a:xfrm>
            <a:off x="5791200" y="3803899"/>
            <a:ext cx="1791837" cy="369332"/>
          </a:xfrm>
          <a:prstGeom prst="rect">
            <a:avLst/>
          </a:prstGeom>
          <a:noFill/>
        </p:spPr>
        <p:txBody>
          <a:bodyPr wrap="none" rtlCol="0">
            <a:spAutoFit/>
          </a:bodyPr>
          <a:lstStyle/>
          <a:p>
            <a:r>
              <a:rPr lang="en-AU" dirty="0">
                <a:solidFill>
                  <a:srgbClr val="FE7BB0"/>
                </a:solidFill>
              </a:rPr>
              <a:t>Regressing x on y</a:t>
            </a:r>
          </a:p>
        </p:txBody>
      </p:sp>
      <p:cxnSp>
        <p:nvCxnSpPr>
          <p:cNvPr id="12" name="Straight Arrow Connector 11">
            <a:extLst>
              <a:ext uri="{FF2B5EF4-FFF2-40B4-BE49-F238E27FC236}">
                <a16:creationId xmlns:a16="http://schemas.microsoft.com/office/drawing/2014/main" id="{31BEBD7B-9CB7-414B-B4E3-A6FBF7C26F4D}"/>
              </a:ext>
            </a:extLst>
          </p:cNvPr>
          <p:cNvCxnSpPr>
            <a:cxnSpLocks/>
          </p:cNvCxnSpPr>
          <p:nvPr/>
        </p:nvCxnSpPr>
        <p:spPr>
          <a:xfrm>
            <a:off x="6172200" y="2514600"/>
            <a:ext cx="1410837" cy="0"/>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900830B-B57C-440D-B10D-5FC93EAAA848}"/>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41717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AU"/>
              <a:t>Correlation &amp; Causation: 1921</a:t>
            </a:r>
          </a:p>
        </p:txBody>
      </p:sp>
      <p:pic>
        <p:nvPicPr>
          <p:cNvPr id="122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839913"/>
            <a:ext cx="7200900" cy="42957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55489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agenda for this lecture</a:t>
            </a:r>
          </a:p>
        </p:txBody>
      </p:sp>
      <p:sp>
        <p:nvSpPr>
          <p:cNvPr id="3" name="Content Placeholder 2"/>
          <p:cNvSpPr>
            <a:spLocks noGrp="1"/>
          </p:cNvSpPr>
          <p:nvPr>
            <p:ph idx="1"/>
          </p:nvPr>
        </p:nvSpPr>
        <p:spPr>
          <a:xfrm>
            <a:off x="457200" y="1143000"/>
            <a:ext cx="8229600" cy="1905000"/>
          </a:xfrm>
        </p:spPr>
        <p:txBody>
          <a:bodyPr>
            <a:normAutofit fontScale="85000" lnSpcReduction="20000"/>
          </a:bodyPr>
          <a:lstStyle/>
          <a:p>
            <a:pPr marL="514350" indent="-514350">
              <a:buFont typeface="+mj-lt"/>
              <a:buAutoNum type="arabicPeriod"/>
            </a:pPr>
            <a:r>
              <a:rPr lang="en-AU" dirty="0"/>
              <a:t>Basic ideas in Structural Equation </a:t>
            </a:r>
            <a:r>
              <a:rPr lang="en-AU" dirty="0" err="1"/>
              <a:t>Modeling</a:t>
            </a:r>
            <a:r>
              <a:rPr lang="en-AU" dirty="0"/>
              <a:t> (SEM)</a:t>
            </a:r>
          </a:p>
          <a:p>
            <a:pPr marL="514350" indent="-514350">
              <a:buFont typeface="+mj-lt"/>
              <a:buAutoNum type="arabicPeriod"/>
            </a:pPr>
            <a:r>
              <a:rPr lang="en-AU" dirty="0"/>
              <a:t>Multi-step regressions</a:t>
            </a:r>
          </a:p>
          <a:p>
            <a:pPr marL="514350" indent="-514350">
              <a:buFont typeface="+mj-lt"/>
              <a:buAutoNum type="arabicPeriod"/>
            </a:pPr>
            <a:r>
              <a:rPr lang="en-AU" dirty="0"/>
              <a:t>Model fit</a:t>
            </a:r>
          </a:p>
          <a:p>
            <a:pPr marL="514350" indent="-514350">
              <a:buFont typeface="+mj-lt"/>
              <a:buAutoNum type="arabicPeriod"/>
            </a:pPr>
            <a:r>
              <a:rPr lang="en-AU" dirty="0"/>
              <a:t>Path models with latent variables</a:t>
            </a:r>
          </a:p>
          <a:p>
            <a:pPr marL="514350" indent="-514350">
              <a:buFont typeface="+mj-lt"/>
              <a:buAutoNum type="arabicPeriod"/>
            </a:pPr>
            <a:r>
              <a:rPr lang="en-AU" dirty="0"/>
              <a:t>Bootstrapping</a:t>
            </a:r>
          </a:p>
          <a:p>
            <a:pPr marL="514350" indent="-514350">
              <a:buFont typeface="+mj-lt"/>
              <a:buAutoNum type="arabicPeriod"/>
            </a:pPr>
            <a:endParaRPr lang="en-AU" dirty="0"/>
          </a:p>
          <a:p>
            <a:pPr marL="514350" indent="-514350">
              <a:buFont typeface="+mj-lt"/>
              <a:buAutoNum type="arabicPeriod"/>
            </a:pPr>
            <a:endParaRPr lang="en-AU" dirty="0"/>
          </a:p>
          <a:p>
            <a:pPr marL="514350" indent="-514350">
              <a:buFont typeface="+mj-lt"/>
              <a:buAutoNum type="arabicPeriod"/>
            </a:pPr>
            <a:endParaRPr lang="en-AU" dirty="0"/>
          </a:p>
          <a:p>
            <a:pPr marL="0" indent="0">
              <a:buNone/>
            </a:pPr>
            <a:endParaRPr lang="en-AU" dirty="0"/>
          </a:p>
          <a:p>
            <a:pPr marL="514350" indent="-514350">
              <a:buFont typeface="+mj-lt"/>
              <a:buAutoNum type="arabicPeriod"/>
            </a:pPr>
            <a:endParaRPr lang="en-AU" dirty="0"/>
          </a:p>
          <a:p>
            <a:pPr marL="0" indent="0">
              <a:buNone/>
            </a:pPr>
            <a:endParaRPr lang="en-AU" dirty="0"/>
          </a:p>
          <a:p>
            <a:pPr marL="514350" indent="-514350">
              <a:buFont typeface="+mj-lt"/>
              <a:buAutoNum type="arabicPeriod"/>
            </a:pPr>
            <a:endParaRPr lang="en-AU" dirty="0"/>
          </a:p>
          <a:p>
            <a:endParaRPr lang="en-AU" dirty="0"/>
          </a:p>
        </p:txBody>
      </p:sp>
      <p:sp>
        <p:nvSpPr>
          <p:cNvPr id="4" name="TextBox 3"/>
          <p:cNvSpPr txBox="1"/>
          <p:nvPr/>
        </p:nvSpPr>
        <p:spPr>
          <a:xfrm>
            <a:off x="381000" y="3429000"/>
            <a:ext cx="7924800" cy="3416320"/>
          </a:xfrm>
          <a:prstGeom prst="rect">
            <a:avLst/>
          </a:prstGeom>
          <a:solidFill>
            <a:srgbClr val="0070C0"/>
          </a:solidFill>
          <a:ln>
            <a:solidFill>
              <a:schemeClr val="tx1"/>
            </a:solidFill>
          </a:ln>
        </p:spPr>
        <p:txBody>
          <a:bodyPr wrap="square" rtlCol="0">
            <a:spAutoFit/>
          </a:bodyPr>
          <a:lstStyle/>
          <a:p>
            <a:r>
              <a:rPr lang="en-AU" sz="2400" dirty="0">
                <a:solidFill>
                  <a:schemeClr val="bg1"/>
                </a:solidFill>
              </a:rPr>
              <a:t>GOALS OF THIS LECTURE</a:t>
            </a:r>
          </a:p>
          <a:p>
            <a:pPr marL="342900" indent="-342900">
              <a:buFont typeface="Arial" pitchFamily="34" charset="0"/>
              <a:buChar char="•"/>
            </a:pPr>
            <a:r>
              <a:rPr lang="en-AU" sz="2400" dirty="0">
                <a:solidFill>
                  <a:schemeClr val="bg1"/>
                </a:solidFill>
              </a:rPr>
              <a:t>To present SEM as a combination of regression and CFA</a:t>
            </a:r>
          </a:p>
          <a:p>
            <a:pPr marL="342900" indent="-342900">
              <a:buFont typeface="Arial" pitchFamily="34" charset="0"/>
              <a:buChar char="•"/>
            </a:pPr>
            <a:r>
              <a:rPr lang="en-AU" sz="2400" dirty="0">
                <a:solidFill>
                  <a:schemeClr val="bg1"/>
                </a:solidFill>
              </a:rPr>
              <a:t>To show how multi-stage regressions can be done simultaneously in an SEM framework</a:t>
            </a:r>
          </a:p>
          <a:p>
            <a:pPr marL="342900" indent="-342900">
              <a:buFont typeface="Arial" pitchFamily="34" charset="0"/>
              <a:buChar char="•"/>
            </a:pPr>
            <a:r>
              <a:rPr lang="en-AU" sz="2400" dirty="0">
                <a:solidFill>
                  <a:schemeClr val="bg1"/>
                </a:solidFill>
              </a:rPr>
              <a:t>To introduce measures of model fit</a:t>
            </a:r>
          </a:p>
          <a:p>
            <a:pPr marL="342900" indent="-342900">
              <a:buFont typeface="Arial" pitchFamily="34" charset="0"/>
              <a:buChar char="•"/>
            </a:pPr>
            <a:r>
              <a:rPr lang="en-AU" sz="2400" dirty="0">
                <a:solidFill>
                  <a:schemeClr val="bg1"/>
                </a:solidFill>
              </a:rPr>
              <a:t>To illustrate how to fit a latent variable model in AMOS</a:t>
            </a:r>
          </a:p>
          <a:p>
            <a:pPr marL="342900" indent="-342900">
              <a:buFont typeface="Arial" pitchFamily="34" charset="0"/>
              <a:buChar char="•"/>
            </a:pPr>
            <a:r>
              <a:rPr lang="en-AU" sz="2400" dirty="0">
                <a:solidFill>
                  <a:schemeClr val="bg1"/>
                </a:solidFill>
              </a:rPr>
              <a:t>To introduce Bootstrapping methods and to show how they can be conducted in AMOS</a:t>
            </a:r>
          </a:p>
          <a:p>
            <a:pPr marL="342900" indent="-342900">
              <a:buFont typeface="Arial" pitchFamily="34" charset="0"/>
              <a:buChar char="•"/>
            </a:pPr>
            <a:endParaRPr lang="en-AU" sz="2400" dirty="0">
              <a:solidFill>
                <a:schemeClr val="bg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7525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Grp="1" noChangeAspect="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2484438" y="769938"/>
            <a:ext cx="4032250" cy="1276350"/>
          </a:xfrm>
          <a:noFill/>
        </p:spPr>
      </p:pic>
      <p:pic>
        <p:nvPicPr>
          <p:cNvPr id="1433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19388"/>
            <a:ext cx="5905500" cy="30940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957420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AU"/>
              <a:t>Contemporary Path Models</a:t>
            </a:r>
          </a:p>
        </p:txBody>
      </p:sp>
      <p:sp>
        <p:nvSpPr>
          <p:cNvPr id="15363" name="Rectangle 3"/>
          <p:cNvSpPr>
            <a:spLocks noGrp="1" noChangeArrowheads="1"/>
          </p:cNvSpPr>
          <p:nvPr>
            <p:ph type="body" idx="1"/>
          </p:nvPr>
        </p:nvSpPr>
        <p:spPr/>
        <p:txBody>
          <a:bodyPr/>
          <a:lstStyle/>
          <a:p>
            <a:r>
              <a:rPr lang="en-AU" sz="2800" dirty="0"/>
              <a:t>Path models are expressed as diagrams. </a:t>
            </a:r>
          </a:p>
          <a:p>
            <a:r>
              <a:rPr lang="en-AU" sz="2800" dirty="0"/>
              <a:t>The drawing convention is the same as in confirmatory factor analysis: </a:t>
            </a:r>
          </a:p>
          <a:p>
            <a:pPr lvl="1"/>
            <a:r>
              <a:rPr lang="en-AU" sz="2400" dirty="0"/>
              <a:t>observed variables are drawn as rectangles, </a:t>
            </a:r>
          </a:p>
          <a:p>
            <a:pPr lvl="1"/>
            <a:r>
              <a:rPr lang="en-AU" sz="2400" dirty="0"/>
              <a:t>unobserved variables as circles/ellipses and </a:t>
            </a:r>
          </a:p>
          <a:p>
            <a:pPr lvl="1"/>
            <a:r>
              <a:rPr lang="en-AU" sz="2400" dirty="0"/>
              <a:t>relations are expressed as arrows; </a:t>
            </a:r>
          </a:p>
          <a:p>
            <a:pPr lvl="2"/>
            <a:r>
              <a:rPr lang="en-AU" sz="2000" dirty="0"/>
              <a:t>straight single-headed arrows are used to indicate causal or predictive relationships and </a:t>
            </a:r>
          </a:p>
          <a:p>
            <a:pPr lvl="2"/>
            <a:r>
              <a:rPr lang="en-AU" sz="2000" dirty="0"/>
              <a:t>curved double-headed arrows indicate a non-directional relationship such as a correlation or covariance.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03979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AU" dirty="0"/>
              <a:t>Bivariate regression</a:t>
            </a:r>
          </a:p>
        </p:txBody>
      </p:sp>
      <p:pic>
        <p:nvPicPr>
          <p:cNvPr id="16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420938"/>
            <a:ext cx="527685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81400" y="1524000"/>
            <a:ext cx="1548822" cy="523220"/>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AU" sz="2800" i="1" dirty="0"/>
              <a:t>y</a:t>
            </a:r>
            <a:r>
              <a:rPr lang="en-US" sz="2800" dirty="0"/>
              <a:t> = β</a:t>
            </a:r>
            <a:r>
              <a:rPr lang="en-US" sz="2800" i="1" dirty="0"/>
              <a:t>x</a:t>
            </a:r>
            <a:r>
              <a:rPr lang="en-US" sz="2800" dirty="0"/>
              <a:t> + </a:t>
            </a:r>
            <a:r>
              <a:rPr lang="en-US" sz="2800" i="1" dirty="0"/>
              <a:t>e</a:t>
            </a:r>
            <a:endParaRPr lang="en-AU"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680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AU"/>
              <a:t>Two kinds of path models</a:t>
            </a:r>
          </a:p>
        </p:txBody>
      </p:sp>
      <p:sp>
        <p:nvSpPr>
          <p:cNvPr id="17411" name="Rectangle 3"/>
          <p:cNvSpPr>
            <a:spLocks noGrp="1" noChangeArrowheads="1"/>
          </p:cNvSpPr>
          <p:nvPr>
            <p:ph type="body" idx="1"/>
          </p:nvPr>
        </p:nvSpPr>
        <p:spPr>
          <a:xfrm>
            <a:off x="685800" y="1371600"/>
            <a:ext cx="7772400" cy="4687888"/>
          </a:xfrm>
        </p:spPr>
        <p:txBody>
          <a:bodyPr/>
          <a:lstStyle/>
          <a:p>
            <a:pPr>
              <a:lnSpc>
                <a:spcPct val="80000"/>
              </a:lnSpc>
            </a:pPr>
            <a:r>
              <a:rPr lang="en-AU" sz="2800" dirty="0"/>
              <a:t>One is called </a:t>
            </a:r>
            <a:r>
              <a:rPr lang="en-AU" sz="2800" dirty="0">
                <a:solidFill>
                  <a:srgbClr val="FF0000"/>
                </a:solidFill>
              </a:rPr>
              <a:t>recursive</a:t>
            </a:r>
            <a:r>
              <a:rPr lang="en-AU" sz="2800" dirty="0"/>
              <a:t>, the other </a:t>
            </a:r>
            <a:r>
              <a:rPr lang="en-AU" sz="2800" dirty="0">
                <a:solidFill>
                  <a:srgbClr val="FF0000"/>
                </a:solidFill>
              </a:rPr>
              <a:t>non-recursive</a:t>
            </a:r>
            <a:r>
              <a:rPr lang="en-AU" sz="2800" dirty="0"/>
              <a:t>. </a:t>
            </a:r>
          </a:p>
          <a:p>
            <a:pPr>
              <a:lnSpc>
                <a:spcPct val="80000"/>
              </a:lnSpc>
            </a:pPr>
            <a:r>
              <a:rPr lang="en-AU" sz="2800" dirty="0">
                <a:solidFill>
                  <a:srgbClr val="FF0000"/>
                </a:solidFill>
              </a:rPr>
              <a:t>Recursive models</a:t>
            </a:r>
            <a:r>
              <a:rPr lang="en-AU" sz="2800" dirty="0"/>
              <a:t> are simpler: </a:t>
            </a:r>
          </a:p>
          <a:p>
            <a:pPr lvl="1">
              <a:lnSpc>
                <a:spcPct val="80000"/>
              </a:lnSpc>
            </a:pPr>
            <a:r>
              <a:rPr lang="en-AU" sz="2400" dirty="0"/>
              <a:t>The paths are unidirectional and </a:t>
            </a:r>
          </a:p>
          <a:p>
            <a:pPr lvl="1">
              <a:lnSpc>
                <a:spcPct val="80000"/>
              </a:lnSpc>
            </a:pPr>
            <a:r>
              <a:rPr lang="en-AU" sz="2400" dirty="0"/>
              <a:t>the residual [error] terms are independent.</a:t>
            </a:r>
          </a:p>
          <a:p>
            <a:pPr lvl="1">
              <a:lnSpc>
                <a:spcPct val="80000"/>
              </a:lnSpc>
            </a:pPr>
            <a:r>
              <a:rPr lang="en-AU" sz="2400" dirty="0"/>
              <a:t>Such models can be tested with standard multiple regression. </a:t>
            </a:r>
          </a:p>
          <a:p>
            <a:pPr>
              <a:lnSpc>
                <a:spcPct val="80000"/>
              </a:lnSpc>
            </a:pPr>
            <a:r>
              <a:rPr lang="en-AU" sz="2800" dirty="0">
                <a:solidFill>
                  <a:srgbClr val="FF0000"/>
                </a:solidFill>
              </a:rPr>
              <a:t>Non-recursive models</a:t>
            </a:r>
            <a:r>
              <a:rPr lang="en-AU" sz="2800" dirty="0"/>
              <a:t> can have </a:t>
            </a:r>
          </a:p>
          <a:p>
            <a:pPr lvl="1">
              <a:lnSpc>
                <a:spcPct val="80000"/>
              </a:lnSpc>
            </a:pPr>
            <a:r>
              <a:rPr lang="en-AU" sz="2400" dirty="0"/>
              <a:t>bidirectional paths, </a:t>
            </a:r>
          </a:p>
          <a:p>
            <a:pPr lvl="1">
              <a:lnSpc>
                <a:spcPct val="80000"/>
              </a:lnSpc>
            </a:pPr>
            <a:r>
              <a:rPr lang="en-AU" sz="2400" dirty="0"/>
              <a:t>correlated errors and </a:t>
            </a:r>
          </a:p>
          <a:p>
            <a:pPr lvl="1">
              <a:lnSpc>
                <a:spcPct val="80000"/>
              </a:lnSpc>
            </a:pPr>
            <a:r>
              <a:rPr lang="en-AU" sz="2400" dirty="0"/>
              <a:t>feedback loops. </a:t>
            </a:r>
          </a:p>
          <a:p>
            <a:pPr lvl="1">
              <a:lnSpc>
                <a:spcPct val="80000"/>
              </a:lnSpc>
            </a:pPr>
            <a:r>
              <a:rPr lang="en-AU" sz="2400" dirty="0"/>
              <a:t>Such models need structural equation software to fit them.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67635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844824"/>
            <a:ext cx="3767061" cy="3384376"/>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696" y="970850"/>
            <a:ext cx="3724522" cy="12045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290" y="2749941"/>
            <a:ext cx="3168352" cy="2778218"/>
          </a:xfrm>
          <a:prstGeom prst="rect">
            <a:avLst/>
          </a:prstGeom>
        </p:spPr>
      </p:pic>
      <p:sp>
        <p:nvSpPr>
          <p:cNvPr id="6" name="TextBox 5"/>
          <p:cNvSpPr txBox="1"/>
          <p:nvPr/>
        </p:nvSpPr>
        <p:spPr>
          <a:xfrm>
            <a:off x="3000785" y="1989599"/>
            <a:ext cx="3096344" cy="769441"/>
          </a:xfrm>
          <a:prstGeom prst="rect">
            <a:avLst/>
          </a:prstGeom>
          <a:noFill/>
        </p:spPr>
        <p:txBody>
          <a:bodyPr wrap="square" rtlCol="0">
            <a:spAutoFit/>
          </a:bodyPr>
          <a:lstStyle/>
          <a:p>
            <a:r>
              <a:rPr lang="en-AU" sz="2200" dirty="0"/>
              <a:t>Direct feedback loop (also, bidirectional path)</a:t>
            </a:r>
          </a:p>
        </p:txBody>
      </p:sp>
      <p:sp>
        <p:nvSpPr>
          <p:cNvPr id="7" name="TextBox 6"/>
          <p:cNvSpPr txBox="1"/>
          <p:nvPr/>
        </p:nvSpPr>
        <p:spPr>
          <a:xfrm>
            <a:off x="5598552" y="5605126"/>
            <a:ext cx="3096344" cy="430887"/>
          </a:xfrm>
          <a:prstGeom prst="rect">
            <a:avLst/>
          </a:prstGeom>
          <a:noFill/>
        </p:spPr>
        <p:txBody>
          <a:bodyPr wrap="square" rtlCol="0">
            <a:spAutoFit/>
          </a:bodyPr>
          <a:lstStyle/>
          <a:p>
            <a:r>
              <a:rPr lang="en-AU" sz="2200" dirty="0"/>
              <a:t>Correlated errors</a:t>
            </a:r>
          </a:p>
        </p:txBody>
      </p:sp>
      <p:sp>
        <p:nvSpPr>
          <p:cNvPr id="8" name="TextBox 7"/>
          <p:cNvSpPr txBox="1"/>
          <p:nvPr/>
        </p:nvSpPr>
        <p:spPr>
          <a:xfrm>
            <a:off x="755576" y="5266572"/>
            <a:ext cx="3096344" cy="430887"/>
          </a:xfrm>
          <a:prstGeom prst="rect">
            <a:avLst/>
          </a:prstGeom>
          <a:noFill/>
        </p:spPr>
        <p:txBody>
          <a:bodyPr wrap="square" rtlCol="0">
            <a:spAutoFit/>
          </a:bodyPr>
          <a:lstStyle/>
          <a:p>
            <a:r>
              <a:rPr lang="en-AU" sz="2200" dirty="0"/>
              <a:t>Indirect feedback loop</a:t>
            </a:r>
          </a:p>
        </p:txBody>
      </p:sp>
      <p:sp>
        <p:nvSpPr>
          <p:cNvPr id="9" name="Rectangle 2"/>
          <p:cNvSpPr>
            <a:spLocks noGrp="1" noChangeArrowheads="1"/>
          </p:cNvSpPr>
          <p:nvPr>
            <p:ph type="title"/>
          </p:nvPr>
        </p:nvSpPr>
        <p:spPr>
          <a:xfrm>
            <a:off x="0" y="0"/>
            <a:ext cx="9144000" cy="914400"/>
          </a:xfrm>
        </p:spPr>
        <p:txBody>
          <a:bodyPr/>
          <a:lstStyle/>
          <a:p>
            <a:r>
              <a:rPr lang="en-AU" dirty="0"/>
              <a:t>The terminology illustrated</a:t>
            </a:r>
          </a:p>
        </p:txBody>
      </p:sp>
      <p:sp>
        <p:nvSpPr>
          <p:cNvPr id="5" name="Slide Number Placeholder 4">
            <a:extLst>
              <a:ext uri="{FF2B5EF4-FFF2-40B4-BE49-F238E27FC236}">
                <a16:creationId xmlns:a16="http://schemas.microsoft.com/office/drawing/2014/main" id="{32651445-0A87-42DB-A972-A1E06DF377FF}"/>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741568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0" y="0"/>
            <a:ext cx="9144000" cy="914400"/>
          </a:xfrm>
        </p:spPr>
        <p:txBody>
          <a:bodyPr/>
          <a:lstStyle/>
          <a:p>
            <a:r>
              <a:rPr lang="en-AU" dirty="0"/>
              <a:t>The terminology illustrated</a:t>
            </a:r>
          </a:p>
        </p:txBody>
      </p:sp>
      <p:graphicFrame>
        <p:nvGraphicFramePr>
          <p:cNvPr id="10" name="Group 70"/>
          <p:cNvGraphicFramePr>
            <a:graphicFrameLocks noGrp="1"/>
          </p:cNvGraphicFramePr>
          <p:nvPr>
            <p:ph/>
            <p:extLst>
              <p:ext uri="{D42A27DB-BD31-4B8C-83A1-F6EECF244321}">
                <p14:modId xmlns:p14="http://schemas.microsoft.com/office/powerpoint/2010/main" val="3598617532"/>
              </p:ext>
            </p:extLst>
          </p:nvPr>
        </p:nvGraphicFramePr>
        <p:xfrm>
          <a:off x="685800" y="1058862"/>
          <a:ext cx="7772400" cy="4106863"/>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159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1" i="0" u="none" strike="noStrike" cap="none" normalizeH="0" baseline="0" dirty="0">
                          <a:ln>
                            <a:noFill/>
                          </a:ln>
                          <a:solidFill>
                            <a:schemeClr val="tx1"/>
                          </a:solidFill>
                          <a:effectLst/>
                          <a:latin typeface="Times New Roman" pitchFamily="18" charset="0"/>
                          <a:cs typeface="Times New Roman" pitchFamily="18" charset="0"/>
                        </a:rPr>
                        <a:t>Recursive Model</a:t>
                      </a: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2000" b="1" i="0" u="none" strike="noStrike" cap="none" normalizeH="0" baseline="0">
                          <a:ln>
                            <a:noFill/>
                          </a:ln>
                          <a:solidFill>
                            <a:schemeClr val="tx1"/>
                          </a:solidFill>
                          <a:effectLst/>
                          <a:latin typeface="Times New Roman" pitchFamily="18" charset="0"/>
                          <a:cs typeface="Times New Roman" pitchFamily="18" charset="0"/>
                        </a:rPr>
                        <a:t>Non-Recursive Model</a:t>
                      </a:r>
                      <a:endParaRPr kumimoji="0" lang="en-US" sz="2000" b="1"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90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1"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352742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487" y="2209800"/>
            <a:ext cx="352742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3510660-7E1E-4BDF-B7BD-F4A74531074B}"/>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702756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AU" dirty="0"/>
              <a:t>Modelling data for path analysis </a:t>
            </a:r>
          </a:p>
        </p:txBody>
      </p:sp>
      <p:sp>
        <p:nvSpPr>
          <p:cNvPr id="19459" name="Rectangle 3"/>
          <p:cNvSpPr>
            <a:spLocks noGrp="1" noChangeArrowheads="1"/>
          </p:cNvSpPr>
          <p:nvPr>
            <p:ph type="body" idx="1"/>
          </p:nvPr>
        </p:nvSpPr>
        <p:spPr/>
        <p:txBody>
          <a:bodyPr/>
          <a:lstStyle/>
          <a:p>
            <a:pPr>
              <a:lnSpc>
                <a:spcPct val="90000"/>
              </a:lnSpc>
            </a:pPr>
            <a:r>
              <a:rPr lang="en-AU" sz="2800" dirty="0"/>
              <a:t>Can be done via</a:t>
            </a:r>
          </a:p>
          <a:p>
            <a:pPr lvl="1">
              <a:lnSpc>
                <a:spcPct val="90000"/>
              </a:lnSpc>
            </a:pPr>
            <a:r>
              <a:rPr lang="en-AU" sz="2400" dirty="0"/>
              <a:t>Multiple regression</a:t>
            </a:r>
          </a:p>
          <a:p>
            <a:pPr lvl="1">
              <a:lnSpc>
                <a:spcPct val="90000"/>
              </a:lnSpc>
            </a:pPr>
            <a:r>
              <a:rPr lang="en-AU" sz="2400" dirty="0"/>
              <a:t>Structural Equation Modelling</a:t>
            </a:r>
          </a:p>
          <a:p>
            <a:pPr>
              <a:lnSpc>
                <a:spcPct val="90000"/>
              </a:lnSpc>
            </a:pPr>
            <a:r>
              <a:rPr lang="en-AU" sz="2800" dirty="0"/>
              <a:t>An example</a:t>
            </a:r>
          </a:p>
          <a:p>
            <a:pPr lvl="1">
              <a:lnSpc>
                <a:spcPct val="90000"/>
              </a:lnSpc>
            </a:pPr>
            <a:r>
              <a:rPr lang="en-AU" sz="2400" dirty="0"/>
              <a:t>some data from attitude modelling of factors affecting the perceived risk in genetically modified food </a:t>
            </a:r>
          </a:p>
          <a:p>
            <a:pPr lvl="1">
              <a:lnSpc>
                <a:spcPct val="90000"/>
              </a:lnSpc>
            </a:pPr>
            <a:r>
              <a:rPr lang="en-AU" sz="2400" dirty="0"/>
              <a:t>Scores on four attitude scales [measuring attitudes to technology, attitudes to nature, </a:t>
            </a:r>
            <a:r>
              <a:rPr lang="en-AU" sz="2400" dirty="0" err="1"/>
              <a:t>neophobia</a:t>
            </a:r>
            <a:r>
              <a:rPr lang="en-AU" sz="2400" dirty="0"/>
              <a:t>, and alienation] were used to predict scores on a perceived risk scale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982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4813"/>
            <a:ext cx="54197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49500"/>
            <a:ext cx="40005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3789363"/>
            <a:ext cx="550545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73849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685800" y="620713"/>
            <a:ext cx="7772400" cy="6048375"/>
          </a:xfrm>
        </p:spPr>
        <p:txBody>
          <a:bodyPr/>
          <a:lstStyle/>
          <a:p>
            <a:pPr>
              <a:lnSpc>
                <a:spcPct val="90000"/>
              </a:lnSpc>
              <a:buFontTx/>
              <a:buNone/>
            </a:pPr>
            <a:r>
              <a:rPr lang="en-AU" sz="2400" dirty="0"/>
              <a:t>Our model then would be</a:t>
            </a:r>
          </a:p>
          <a:p>
            <a:pPr>
              <a:lnSpc>
                <a:spcPct val="90000"/>
              </a:lnSpc>
              <a:buFontTx/>
              <a:buNone/>
            </a:pPr>
            <a:endParaRPr lang="en-AU" sz="1800" dirty="0">
              <a:latin typeface="Lucida Console" pitchFamily="49" charset="0"/>
            </a:endParaRPr>
          </a:p>
          <a:p>
            <a:pPr>
              <a:lnSpc>
                <a:spcPct val="90000"/>
              </a:lnSpc>
              <a:buFontTx/>
              <a:buNone/>
            </a:pPr>
            <a:r>
              <a:rPr lang="en-AU" sz="1800" dirty="0">
                <a:solidFill>
                  <a:srgbClr val="FF0000"/>
                </a:solidFill>
                <a:latin typeface="Lucida Console" pitchFamily="49" charset="0"/>
              </a:rPr>
              <a:t>Predicted</a:t>
            </a:r>
            <a:r>
              <a:rPr lang="en-AU" sz="1800" dirty="0">
                <a:latin typeface="Lucida Console" pitchFamily="49" charset="0"/>
              </a:rPr>
              <a:t> </a:t>
            </a:r>
            <a:r>
              <a:rPr lang="en-AU" sz="1800" dirty="0">
                <a:solidFill>
                  <a:srgbClr val="FF0000"/>
                </a:solidFill>
                <a:latin typeface="Lucida Console" pitchFamily="49" charset="0"/>
              </a:rPr>
              <a:t>Risk</a:t>
            </a:r>
            <a:r>
              <a:rPr lang="en-AU" sz="1800" dirty="0">
                <a:latin typeface="Lucida Console" pitchFamily="49" charset="0"/>
              </a:rPr>
              <a:t> = 7.287 – 0.240*Technology </a:t>
            </a:r>
          </a:p>
          <a:p>
            <a:pPr>
              <a:lnSpc>
                <a:spcPct val="90000"/>
              </a:lnSpc>
              <a:buFontTx/>
              <a:buNone/>
            </a:pPr>
            <a:r>
              <a:rPr lang="en-AU" sz="1800" dirty="0">
                <a:latin typeface="Lucida Console" pitchFamily="49" charset="0"/>
              </a:rPr>
              <a:t>                 + 0.371*Nature + 0.274*</a:t>
            </a:r>
            <a:r>
              <a:rPr lang="en-AU" sz="1800" dirty="0" err="1">
                <a:latin typeface="Lucida Console" pitchFamily="49" charset="0"/>
              </a:rPr>
              <a:t>Neophobia</a:t>
            </a:r>
            <a:r>
              <a:rPr lang="en-AU" sz="1800" dirty="0">
                <a:latin typeface="Lucida Console" pitchFamily="49" charset="0"/>
              </a:rPr>
              <a:t> </a:t>
            </a:r>
          </a:p>
          <a:p>
            <a:pPr>
              <a:lnSpc>
                <a:spcPct val="90000"/>
              </a:lnSpc>
              <a:buFontTx/>
              <a:buNone/>
            </a:pPr>
            <a:r>
              <a:rPr lang="en-AU" sz="1800" dirty="0">
                <a:latin typeface="Lucida Console" pitchFamily="49" charset="0"/>
              </a:rPr>
              <a:t>                 + 0.684*Alienation</a:t>
            </a:r>
          </a:p>
          <a:p>
            <a:pPr>
              <a:lnSpc>
                <a:spcPct val="90000"/>
              </a:lnSpc>
              <a:buFontTx/>
              <a:buNone/>
            </a:pPr>
            <a:endParaRPr lang="en-US" sz="1800" b="1" dirty="0">
              <a:latin typeface="Lucida Console" pitchFamily="49" charset="0"/>
            </a:endParaRPr>
          </a:p>
          <a:p>
            <a:pPr>
              <a:lnSpc>
                <a:spcPct val="90000"/>
              </a:lnSpc>
              <a:buFontTx/>
              <a:buNone/>
            </a:pPr>
            <a:r>
              <a:rPr lang="en-AU" sz="2400" dirty="0"/>
              <a:t>or in standard scores</a:t>
            </a:r>
            <a:endParaRPr lang="en-US" sz="2400" b="1" dirty="0"/>
          </a:p>
          <a:p>
            <a:pPr>
              <a:lnSpc>
                <a:spcPct val="90000"/>
              </a:lnSpc>
              <a:buFontTx/>
              <a:buNone/>
            </a:pPr>
            <a:endParaRPr lang="en-AU" sz="1800" dirty="0">
              <a:latin typeface="Lucida Console" pitchFamily="49" charset="0"/>
            </a:endParaRPr>
          </a:p>
          <a:p>
            <a:pPr>
              <a:lnSpc>
                <a:spcPct val="90000"/>
              </a:lnSpc>
              <a:buFontTx/>
              <a:buNone/>
            </a:pPr>
            <a:r>
              <a:rPr lang="en-AU" sz="1800" dirty="0">
                <a:solidFill>
                  <a:srgbClr val="FF0000"/>
                </a:solidFill>
                <a:latin typeface="Lucida Console" pitchFamily="49" charset="0"/>
              </a:rPr>
              <a:t>Predicted</a:t>
            </a:r>
            <a:r>
              <a:rPr lang="en-AU" sz="1800" dirty="0">
                <a:latin typeface="Lucida Console" pitchFamily="49" charset="0"/>
              </a:rPr>
              <a:t> </a:t>
            </a:r>
            <a:r>
              <a:rPr lang="en-AU" sz="1800" dirty="0">
                <a:solidFill>
                  <a:srgbClr val="FF0000"/>
                </a:solidFill>
                <a:latin typeface="Lucida Console" pitchFamily="49" charset="0"/>
              </a:rPr>
              <a:t>Risk</a:t>
            </a:r>
            <a:r>
              <a:rPr lang="en-AU" sz="1800" dirty="0">
                <a:latin typeface="Lucida Console" pitchFamily="49" charset="0"/>
              </a:rPr>
              <a:t> = -0.175*Technology</a:t>
            </a:r>
          </a:p>
          <a:p>
            <a:pPr>
              <a:lnSpc>
                <a:spcPct val="90000"/>
              </a:lnSpc>
              <a:buFontTx/>
              <a:buNone/>
            </a:pPr>
            <a:r>
              <a:rPr lang="en-AU" sz="1800" dirty="0">
                <a:latin typeface="Lucida Console" pitchFamily="49" charset="0"/>
              </a:rPr>
              <a:t>                 + 0.297*Nature </a:t>
            </a:r>
          </a:p>
          <a:p>
            <a:pPr>
              <a:lnSpc>
                <a:spcPct val="90000"/>
              </a:lnSpc>
              <a:buFontTx/>
              <a:buNone/>
            </a:pPr>
            <a:r>
              <a:rPr lang="en-AU" sz="1800" dirty="0">
                <a:latin typeface="Lucida Console" pitchFamily="49" charset="0"/>
              </a:rPr>
              <a:t>                 + 0.240*</a:t>
            </a:r>
            <a:r>
              <a:rPr lang="en-AU" sz="1800" dirty="0" err="1">
                <a:latin typeface="Lucida Console" pitchFamily="49" charset="0"/>
              </a:rPr>
              <a:t>Neophobia</a:t>
            </a:r>
            <a:r>
              <a:rPr lang="en-AU" sz="1800" dirty="0">
                <a:latin typeface="Lucida Console" pitchFamily="49" charset="0"/>
              </a:rPr>
              <a:t> </a:t>
            </a:r>
            <a:r>
              <a:rPr lang="en-AU" sz="1800">
                <a:latin typeface="Lucida Console" pitchFamily="49" charset="0"/>
              </a:rPr>
              <a:t>+ 0.318*Alienation</a:t>
            </a:r>
            <a:endParaRPr lang="en-AU" sz="1800" dirty="0">
              <a:latin typeface="Lucida Console" pitchFamily="49" charset="0"/>
            </a:endParaRPr>
          </a:p>
          <a:p>
            <a:pPr>
              <a:lnSpc>
                <a:spcPct val="90000"/>
              </a:lnSpc>
              <a:buFontTx/>
              <a:buNone/>
            </a:pPr>
            <a:endParaRPr lang="en-AU" sz="2400" dirty="0"/>
          </a:p>
          <a:p>
            <a:pPr>
              <a:lnSpc>
                <a:spcPct val="90000"/>
              </a:lnSpc>
              <a:buFontTx/>
              <a:buNone/>
            </a:pPr>
            <a:r>
              <a:rPr lang="en-AU" sz="2400" dirty="0"/>
              <a:t>or in terms of actual risk scores</a:t>
            </a:r>
          </a:p>
          <a:p>
            <a:pPr>
              <a:lnSpc>
                <a:spcPct val="90000"/>
              </a:lnSpc>
              <a:buFontTx/>
              <a:buNone/>
            </a:pPr>
            <a:r>
              <a:rPr lang="en-AU" sz="1800" dirty="0">
                <a:latin typeface="Lucida Console" pitchFamily="49" charset="0"/>
              </a:rPr>
              <a:t>		   </a:t>
            </a:r>
          </a:p>
          <a:p>
            <a:pPr>
              <a:lnSpc>
                <a:spcPct val="90000"/>
              </a:lnSpc>
              <a:buFontTx/>
              <a:buNone/>
            </a:pPr>
            <a:r>
              <a:rPr lang="en-AU" sz="1800" dirty="0">
                <a:solidFill>
                  <a:srgbClr val="00B0F0"/>
                </a:solidFill>
                <a:latin typeface="Lucida Console" pitchFamily="49" charset="0"/>
              </a:rPr>
              <a:t>Risk</a:t>
            </a:r>
            <a:r>
              <a:rPr lang="en-AU" sz="1800" dirty="0">
                <a:latin typeface="Lucida Console" pitchFamily="49" charset="0"/>
              </a:rPr>
              <a:t> = 7.287 – 0.240*Technology </a:t>
            </a:r>
          </a:p>
          <a:p>
            <a:pPr>
              <a:lnSpc>
                <a:spcPct val="90000"/>
              </a:lnSpc>
              <a:buFontTx/>
              <a:buNone/>
            </a:pPr>
            <a:r>
              <a:rPr lang="en-AU" sz="1800" dirty="0">
                <a:latin typeface="Lucida Console" pitchFamily="49" charset="0"/>
              </a:rPr>
              <a:t>                 + 0.371*Nature + 0.274*</a:t>
            </a:r>
            <a:r>
              <a:rPr lang="en-AU" sz="1800" dirty="0" err="1">
                <a:latin typeface="Lucida Console" pitchFamily="49" charset="0"/>
              </a:rPr>
              <a:t>Neophobia</a:t>
            </a:r>
            <a:r>
              <a:rPr lang="en-AU" sz="1800" dirty="0">
                <a:latin typeface="Lucida Console" pitchFamily="49" charset="0"/>
              </a:rPr>
              <a:t> </a:t>
            </a:r>
          </a:p>
          <a:p>
            <a:pPr>
              <a:lnSpc>
                <a:spcPct val="90000"/>
              </a:lnSpc>
              <a:buFontTx/>
              <a:buNone/>
            </a:pPr>
            <a:r>
              <a:rPr lang="en-AU" sz="1800" dirty="0">
                <a:latin typeface="Lucida Console" pitchFamily="49" charset="0"/>
              </a:rPr>
              <a:t>                 + 0.684*Alienation + </a:t>
            </a:r>
            <a:r>
              <a:rPr lang="en-AU" sz="1800" dirty="0">
                <a:solidFill>
                  <a:srgbClr val="00B0F0"/>
                </a:solidFill>
                <a:latin typeface="Lucida Console" pitchFamily="49" charset="0"/>
              </a:rPr>
              <a:t>residual</a:t>
            </a:r>
            <a:endParaRPr lang="en-US" sz="1800" b="1" dirty="0">
              <a:solidFill>
                <a:srgbClr val="00B0F0"/>
              </a:solidFill>
              <a:latin typeface="Lucida Console" pitchFamily="49" charset="0"/>
            </a:endParaRPr>
          </a:p>
          <a:p>
            <a:pPr>
              <a:lnSpc>
                <a:spcPct val="90000"/>
              </a:lnSpc>
              <a:buFontTx/>
              <a:buNone/>
            </a:pPr>
            <a:endParaRPr lang="en-AU" sz="1800" dirty="0">
              <a:latin typeface="Lucida Console"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82494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6">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700213"/>
            <a:ext cx="382905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6"/>
          <p:cNvSpPr txBox="1">
            <a:spLocks noChangeArrowheads="1"/>
          </p:cNvSpPr>
          <p:nvPr/>
        </p:nvSpPr>
        <p:spPr bwMode="auto">
          <a:xfrm>
            <a:off x="2967038" y="352425"/>
            <a:ext cx="49450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AU" i="0"/>
              <a:t>In Amos the multiple regression model</a:t>
            </a:r>
          </a:p>
          <a:p>
            <a:r>
              <a:rPr lang="en-AU" i="0"/>
              <a:t>would look like this: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29973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Basic ideas in Structural equation </a:t>
            </a:r>
            <a:r>
              <a:rPr lang="en-AU" sz="4400" dirty="0" err="1"/>
              <a:t>modeling</a:t>
            </a:r>
            <a:r>
              <a:rPr lang="en-AU" sz="4400" dirty="0"/>
              <a:t> (SEM)</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90237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341438"/>
            <a:ext cx="382905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3"/>
          <p:cNvSpPr txBox="1">
            <a:spLocks noChangeArrowheads="1"/>
          </p:cNvSpPr>
          <p:nvPr/>
        </p:nvSpPr>
        <p:spPr bwMode="auto">
          <a:xfrm>
            <a:off x="2967038" y="352425"/>
            <a:ext cx="49450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AU" i="0"/>
              <a:t>In Amos the multiple regression model</a:t>
            </a:r>
          </a:p>
          <a:p>
            <a:r>
              <a:rPr lang="en-AU" i="0"/>
              <a:t>would look like this:</a:t>
            </a:r>
          </a:p>
        </p:txBody>
      </p:sp>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581525"/>
            <a:ext cx="62674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1341438"/>
            <a:ext cx="33242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492375"/>
            <a:ext cx="36480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44476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AU"/>
              <a:t>Comparing regression &amp; SEM</a:t>
            </a:r>
          </a:p>
        </p:txBody>
      </p:sp>
      <p:sp>
        <p:nvSpPr>
          <p:cNvPr id="24579" name="Rectangle 3"/>
          <p:cNvSpPr>
            <a:spLocks noGrp="1" noChangeArrowheads="1"/>
          </p:cNvSpPr>
          <p:nvPr>
            <p:ph type="body" idx="1"/>
          </p:nvPr>
        </p:nvSpPr>
        <p:spPr/>
        <p:txBody>
          <a:bodyPr/>
          <a:lstStyle/>
          <a:p>
            <a:r>
              <a:rPr lang="en-US" dirty="0"/>
              <a:t>Regression weights agree perfectly, but </a:t>
            </a:r>
          </a:p>
          <a:p>
            <a:r>
              <a:rPr lang="en-US" dirty="0"/>
              <a:t>standard errors differ </a:t>
            </a:r>
          </a:p>
          <a:p>
            <a:r>
              <a:rPr lang="en-US" dirty="0"/>
              <a:t>standardized regression weights differ </a:t>
            </a:r>
          </a:p>
          <a:p>
            <a:r>
              <a:rPr lang="en-US" dirty="0"/>
              <a:t>and the squared multiple correlation is rather less in Amos.</a:t>
            </a:r>
          </a:p>
          <a:p>
            <a:r>
              <a:rPr lang="en-US" dirty="0"/>
              <a:t>and we did get a warning in Amos </a:t>
            </a:r>
          </a:p>
          <a:p>
            <a:pPr lvl="1"/>
            <a:r>
              <a:rPr lang="en-US" sz="2000" dirty="0"/>
              <a:t>(uncorrelated predictors) </a:t>
            </a:r>
            <a:endParaRPr lang="en-AU"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773147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125538"/>
            <a:ext cx="56515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532456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159" name="Group 503"/>
          <p:cNvGraphicFramePr>
            <a:graphicFrameLocks noGrp="1"/>
          </p:cNvGraphicFramePr>
          <p:nvPr>
            <p:ph/>
          </p:nvPr>
        </p:nvGraphicFramePr>
        <p:xfrm>
          <a:off x="468313" y="620713"/>
          <a:ext cx="8207375" cy="4475164"/>
        </p:xfrm>
        <a:graphic>
          <a:graphicData uri="http://schemas.openxmlformats.org/drawingml/2006/table">
            <a:tbl>
              <a:tblPr/>
              <a:tblGrid>
                <a:gridCol w="1296987">
                  <a:extLst>
                    <a:ext uri="{9D8B030D-6E8A-4147-A177-3AD203B41FA5}">
                      <a16:colId xmlns:a16="http://schemas.microsoft.com/office/drawing/2014/main" val="20000"/>
                    </a:ext>
                  </a:extLst>
                </a:gridCol>
                <a:gridCol w="712788">
                  <a:extLst>
                    <a:ext uri="{9D8B030D-6E8A-4147-A177-3AD203B41FA5}">
                      <a16:colId xmlns:a16="http://schemas.microsoft.com/office/drawing/2014/main" val="20001"/>
                    </a:ext>
                  </a:extLst>
                </a:gridCol>
                <a:gridCol w="639762">
                  <a:extLst>
                    <a:ext uri="{9D8B030D-6E8A-4147-A177-3AD203B41FA5}">
                      <a16:colId xmlns:a16="http://schemas.microsoft.com/office/drawing/2014/main" val="20002"/>
                    </a:ext>
                  </a:extLst>
                </a:gridCol>
                <a:gridCol w="712788">
                  <a:extLst>
                    <a:ext uri="{9D8B030D-6E8A-4147-A177-3AD203B41FA5}">
                      <a16:colId xmlns:a16="http://schemas.microsoft.com/office/drawing/2014/main" val="20003"/>
                    </a:ext>
                  </a:extLst>
                </a:gridCol>
                <a:gridCol w="890587">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889000">
                  <a:extLst>
                    <a:ext uri="{9D8B030D-6E8A-4147-A177-3AD203B41FA5}">
                      <a16:colId xmlns:a16="http://schemas.microsoft.com/office/drawing/2014/main" val="20006"/>
                    </a:ext>
                  </a:extLst>
                </a:gridCol>
                <a:gridCol w="781050">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81050">
                  <a:extLst>
                    <a:ext uri="{9D8B030D-6E8A-4147-A177-3AD203B41FA5}">
                      <a16:colId xmlns:a16="http://schemas.microsoft.com/office/drawing/2014/main" val="20009"/>
                    </a:ext>
                  </a:extLst>
                </a:gridCol>
              </a:tblGrid>
              <a:tr h="6588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Regression</a:t>
                      </a:r>
                      <a:endParaRPr kumimoji="0" lang="en-AU"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hMerge="1">
                  <a:txBody>
                    <a:bodyPr/>
                    <a:lstStyle/>
                    <a:p>
                      <a:endParaRPr lang="en-AU"/>
                    </a:p>
                  </a:txBody>
                  <a:tcPr/>
                </a:tc>
                <a:tc gridSpan="6">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Structural Equation Modelling</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0"/>
                  </a:ext>
                </a:extLst>
              </a:tr>
              <a:tr h="8969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No Exogenous </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Correlation</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hMerge="1">
                  <a:txBody>
                    <a:bodyPr/>
                    <a:lstStyle/>
                    <a:p>
                      <a:endParaRPr lang="en-AU"/>
                    </a:p>
                  </a:txBody>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Exogenous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Correlations</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1"/>
                  </a:ext>
                </a:extLst>
              </a:tr>
              <a:tr h="522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B</a:t>
                      </a:r>
                      <a:endParaRPr kumimoji="0" lang="en-AU"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S.E.</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Beta</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B</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S.E.</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Beta</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B</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S.E.</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Beta</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Technology</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-.240</a:t>
                      </a:r>
                      <a:endParaRPr kumimoji="0" lang="en-AU"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.052</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-.175</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-.240</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.049</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-.186</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-.240</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.052</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-.175</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Nature</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.371</a:t>
                      </a:r>
                      <a:endParaRPr kumimoji="0" lang="en-AU"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.048</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.297</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.371</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.045</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.314</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.371</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.048</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.297</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Neophobia</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.274</a:t>
                      </a:r>
                      <a:endParaRPr kumimoji="0" lang="en-AU"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.043</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.240</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.274</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.041</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.255</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.274</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.043</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.240</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62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Alienation</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.684</a:t>
                      </a:r>
                      <a:endParaRPr kumimoji="0" lang="en-AU"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.083</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.318</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.684</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.077</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.337</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.684</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.082</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.318</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37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SMC</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.387</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.312</a:t>
                      </a:r>
                      <a:endParaRPr kumimoji="0" lang="en-AU"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rgbClr val="000000"/>
                          </a:solidFill>
                          <a:effectLst/>
                          <a:latin typeface="Times New Roman" pitchFamily="18" charset="0"/>
                          <a:cs typeface="Times New Roman" pitchFamily="18" charset="0"/>
                        </a:rPr>
                        <a:t>.387</a:t>
                      </a:r>
                      <a:endParaRPr kumimoji="0" lang="en-AU" sz="1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pPr>
              <a:defRPr/>
            </a:pPr>
            <a:fld id="{7F640BBC-7BBF-4DB7-8272-F5C24D988D3B}" type="slidenum">
              <a:rPr lang="en-AU" smtClean="0"/>
              <a:pPr>
                <a:defRPr/>
              </a:pPr>
              <a:t>33</a:t>
            </a:fld>
            <a:endParaRPr lang="en-AU"/>
          </a:p>
        </p:txBody>
      </p:sp>
    </p:spTree>
    <p:extLst>
      <p:ext uri="{BB962C8B-B14F-4D97-AF65-F5344CB8AC3E}">
        <p14:creationId xmlns:p14="http://schemas.microsoft.com/office/powerpoint/2010/main" val="1831900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AU" dirty="0"/>
              <a:t>Conclusion</a:t>
            </a:r>
          </a:p>
        </p:txBody>
      </p:sp>
      <p:sp>
        <p:nvSpPr>
          <p:cNvPr id="27651" name="Rectangle 3"/>
          <p:cNvSpPr>
            <a:spLocks noGrp="1" noChangeArrowheads="1"/>
          </p:cNvSpPr>
          <p:nvPr>
            <p:ph type="body" idx="1"/>
          </p:nvPr>
        </p:nvSpPr>
        <p:spPr/>
        <p:txBody>
          <a:bodyPr/>
          <a:lstStyle/>
          <a:p>
            <a:r>
              <a:rPr lang="en-US"/>
              <a:t>Multiple regression must model the correlations among the independent variables, although this is not shown. </a:t>
            </a:r>
          </a:p>
          <a:p>
            <a:r>
              <a:rPr lang="en-US"/>
              <a:t>A path analytic representation is thus a much more accurate representation.</a:t>
            </a:r>
          </a:p>
          <a:p>
            <a:pPr lvl="1"/>
            <a:r>
              <a:rPr lang="en-US"/>
              <a:t>And gives more information</a:t>
            </a:r>
          </a:p>
          <a:p>
            <a:pPr lvl="1">
              <a:buFontTx/>
              <a:buNone/>
            </a:pPr>
            <a:endParaRPr lang="en-AU"/>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42405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202" name="Group 426"/>
          <p:cNvGraphicFramePr>
            <a:graphicFrameLocks noGrp="1"/>
          </p:cNvGraphicFramePr>
          <p:nvPr>
            <p:ph/>
          </p:nvPr>
        </p:nvGraphicFramePr>
        <p:xfrm>
          <a:off x="611188" y="2781300"/>
          <a:ext cx="8207375" cy="2710245"/>
        </p:xfrm>
        <a:graphic>
          <a:graphicData uri="http://schemas.openxmlformats.org/drawingml/2006/table">
            <a:tbl>
              <a:tblPr/>
              <a:tblGrid>
                <a:gridCol w="1277937">
                  <a:extLst>
                    <a:ext uri="{9D8B030D-6E8A-4147-A177-3AD203B41FA5}">
                      <a16:colId xmlns:a16="http://schemas.microsoft.com/office/drawing/2014/main" val="20000"/>
                    </a:ext>
                  </a:extLst>
                </a:gridCol>
                <a:gridCol w="639763">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736600">
                  <a:extLst>
                    <a:ext uri="{9D8B030D-6E8A-4147-A177-3AD203B41FA5}">
                      <a16:colId xmlns:a16="http://schemas.microsoft.com/office/drawing/2014/main" val="20004"/>
                    </a:ext>
                  </a:extLst>
                </a:gridCol>
                <a:gridCol w="808037">
                  <a:extLst>
                    <a:ext uri="{9D8B030D-6E8A-4147-A177-3AD203B41FA5}">
                      <a16:colId xmlns:a16="http://schemas.microsoft.com/office/drawing/2014/main" val="20005"/>
                    </a:ext>
                  </a:extLst>
                </a:gridCol>
                <a:gridCol w="630238">
                  <a:extLst>
                    <a:ext uri="{9D8B030D-6E8A-4147-A177-3AD203B41FA5}">
                      <a16:colId xmlns:a16="http://schemas.microsoft.com/office/drawing/2014/main" val="20006"/>
                    </a:ext>
                  </a:extLst>
                </a:gridCol>
                <a:gridCol w="255587">
                  <a:extLst>
                    <a:ext uri="{9D8B030D-6E8A-4147-A177-3AD203B41FA5}">
                      <a16:colId xmlns:a16="http://schemas.microsoft.com/office/drawing/2014/main" val="20007"/>
                    </a:ext>
                  </a:extLst>
                </a:gridCol>
                <a:gridCol w="1433513">
                  <a:extLst>
                    <a:ext uri="{9D8B030D-6E8A-4147-A177-3AD203B41FA5}">
                      <a16:colId xmlns:a16="http://schemas.microsoft.com/office/drawing/2014/main" val="20008"/>
                    </a:ext>
                  </a:extLst>
                </a:gridCol>
              </a:tblGrid>
              <a:tr h="51581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Covariance</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S.E.</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C.R.</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P</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Correlation</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7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Neophobia</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&lt;--&gt;</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Alienation</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2.411</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1.065</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2.263</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.024</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.105</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7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Nature</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&lt;--&gt;</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Neophobia</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1.487</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1.825</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.815</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.415</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.037</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7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Technology</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&lt;--&gt;</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Nature</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-1.098</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1.517</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-.724</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.469</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-.033</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7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Nature</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&lt;--&gt;</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Alienation</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6.651</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1.012</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6.572</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.317</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7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Technology</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&lt;--&gt;</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Alienation</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.167</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.881</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.189</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.850</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.009</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67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Technology</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&lt;--&gt;</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Neophobia</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-10.863</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1.738</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-6.249</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a:ln>
                            <a:noFill/>
                          </a:ln>
                          <a:solidFill>
                            <a:schemeClr val="tx1"/>
                          </a:solidFill>
                          <a:effectLst/>
                          <a:latin typeface="Times New Roman" pitchFamily="18" charset="0"/>
                          <a:cs typeface="Times New Roman" pitchFamily="18" charset="0"/>
                        </a:rPr>
                        <a:t>-.300</a:t>
                      </a:r>
                      <a:endParaRPr kumimoji="0" lang="en-AU" sz="1800" b="0" i="0" u="none" strike="noStrike" cap="none" normalizeH="0" baseline="0">
                        <a:ln>
                          <a:noFill/>
                        </a:ln>
                        <a:solidFill>
                          <a:schemeClr val="tx1"/>
                        </a:solidFill>
                        <a:effectLst/>
                        <a:latin typeface="Times New Roman" pitchFamily="18" charset="0"/>
                      </a:endParaRPr>
                    </a:p>
                  </a:txBody>
                  <a:tcPr marT="45709" marB="4570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8759" name="Text Box 427"/>
          <p:cNvSpPr txBox="1">
            <a:spLocks noChangeArrowheads="1"/>
          </p:cNvSpPr>
          <p:nvPr/>
        </p:nvSpPr>
        <p:spPr bwMode="auto">
          <a:xfrm>
            <a:off x="827088" y="620713"/>
            <a:ext cx="77829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US" i="0" dirty="0"/>
              <a:t>For example,</a:t>
            </a:r>
          </a:p>
          <a:p>
            <a:r>
              <a:rPr lang="en-US" i="0" dirty="0"/>
              <a:t>in modelling the associations among the exogenous variables,</a:t>
            </a:r>
          </a:p>
          <a:p>
            <a:r>
              <a:rPr lang="en-US" i="0" dirty="0"/>
              <a:t>we can see that not all are significantly different from zero </a:t>
            </a:r>
          </a:p>
          <a:p>
            <a:r>
              <a:rPr lang="en-US" i="0" dirty="0"/>
              <a:t>and could be deleted from the model.</a:t>
            </a:r>
          </a:p>
        </p:txBody>
      </p:sp>
      <p:sp>
        <p:nvSpPr>
          <p:cNvPr id="2" name="Slide Number Placeholder 1"/>
          <p:cNvSpPr>
            <a:spLocks noGrp="1"/>
          </p:cNvSpPr>
          <p:nvPr>
            <p:ph type="sldNum" sz="quarter" idx="12"/>
          </p:nvPr>
        </p:nvSpPr>
        <p:spPr/>
        <p:txBody>
          <a:bodyPr/>
          <a:lstStyle/>
          <a:p>
            <a:pPr>
              <a:defRPr/>
            </a:pPr>
            <a:fld id="{7F640BBC-7BBF-4DB7-8272-F5C24D988D3B}" type="slidenum">
              <a:rPr lang="en-AU" smtClean="0"/>
              <a:pPr>
                <a:defRPr/>
              </a:pPr>
              <a:t>35</a:t>
            </a:fld>
            <a:endParaRPr lang="en-AU"/>
          </a:p>
        </p:txBody>
      </p:sp>
    </p:spTree>
    <p:extLst>
      <p:ext uri="{BB962C8B-B14F-4D97-AF65-F5344CB8AC3E}">
        <p14:creationId xmlns:p14="http://schemas.microsoft.com/office/powerpoint/2010/main" val="9152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60350"/>
            <a:ext cx="4824412"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2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650" y="2971800"/>
            <a:ext cx="466725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90600" y="5791200"/>
            <a:ext cx="666169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AU" dirty="0"/>
              <a:t>This model is ‘over-identified’ and </a:t>
            </a:r>
            <a:r>
              <a:rPr lang="en-AU"/>
              <a:t>thus can </a:t>
            </a:r>
            <a:r>
              <a:rPr lang="en-AU" dirty="0"/>
              <a:t>be tested for significance.</a:t>
            </a:r>
          </a:p>
        </p:txBody>
      </p:sp>
      <p:sp>
        <p:nvSpPr>
          <p:cNvPr id="3" name="Slide Number Placeholder 2"/>
          <p:cNvSpPr>
            <a:spLocks noGrp="1"/>
          </p:cNvSpPr>
          <p:nvPr>
            <p:ph type="sldNum" sz="quarter" idx="12"/>
          </p:nvPr>
        </p:nvSpPr>
        <p:spPr/>
        <p:txBody>
          <a:bodyPr/>
          <a:lstStyle/>
          <a:p>
            <a:pPr>
              <a:defRPr/>
            </a:pPr>
            <a:fld id="{7F640BBC-7BBF-4DB7-8272-F5C24D988D3B}" type="slidenum">
              <a:rPr lang="en-AU" smtClean="0"/>
              <a:pPr>
                <a:defRPr/>
              </a:pPr>
              <a:t>36</a:t>
            </a:fld>
            <a:endParaRPr lang="en-AU"/>
          </a:p>
        </p:txBody>
      </p:sp>
    </p:spTree>
    <p:extLst>
      <p:ext uri="{BB962C8B-B14F-4D97-AF65-F5344CB8AC3E}">
        <p14:creationId xmlns:p14="http://schemas.microsoft.com/office/powerpoint/2010/main" val="2170125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AU"/>
              <a:t>Latent Variable regression</a:t>
            </a:r>
          </a:p>
        </p:txBody>
      </p:sp>
      <p:pic>
        <p:nvPicPr>
          <p:cNvPr id="3174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924175"/>
            <a:ext cx="3667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3400" y="1219200"/>
            <a:ext cx="8361263" cy="646331"/>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pPr>
              <a:lnSpc>
                <a:spcPct val="90000"/>
              </a:lnSpc>
            </a:pPr>
            <a:r>
              <a:rPr lang="en-AU" sz="2000" dirty="0"/>
              <a:t>Some real advantages come about when we have latent variables in the model</a:t>
            </a:r>
          </a:p>
          <a:p>
            <a:pPr lvl="1">
              <a:lnSpc>
                <a:spcPct val="90000"/>
              </a:lnSpc>
            </a:pPr>
            <a:r>
              <a:rPr lang="en-AU" sz="2000" dirty="0" err="1"/>
              <a:t>ie</a:t>
            </a:r>
            <a:r>
              <a:rPr lang="en-AU" sz="2000" dirty="0"/>
              <a:t> a combined factor-regression analysis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59470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49275"/>
            <a:ext cx="6286500"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5"/>
          <p:cNvSpPr txBox="1">
            <a:spLocks noChangeArrowheads="1"/>
          </p:cNvSpPr>
          <p:nvPr/>
        </p:nvSpPr>
        <p:spPr bwMode="auto">
          <a:xfrm>
            <a:off x="3924300" y="5661025"/>
            <a:ext cx="3384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US" sz="1600" i="0">
                <a:latin typeface="Helvetica" pitchFamily="34" charset="0"/>
              </a:rPr>
              <a:t>Squared Multiple Correlation = .226</a:t>
            </a:r>
          </a:p>
        </p:txBody>
      </p:sp>
      <p:sp>
        <p:nvSpPr>
          <p:cNvPr id="2" name="Slide Number Placeholder 1"/>
          <p:cNvSpPr>
            <a:spLocks noGrp="1"/>
          </p:cNvSpPr>
          <p:nvPr>
            <p:ph type="sldNum" sz="quarter" idx="12"/>
          </p:nvPr>
        </p:nvSpPr>
        <p:spPr/>
        <p:txBody>
          <a:bodyPr/>
          <a:lstStyle/>
          <a:p>
            <a:pPr>
              <a:defRPr/>
            </a:pPr>
            <a:fld id="{0FA4ACBB-818A-406F-A9EE-C8D73A5CD282}" type="slidenum">
              <a:rPr lang="en-AU" smtClean="0"/>
              <a:pPr>
                <a:defRPr/>
              </a:pPr>
              <a:t>38</a:t>
            </a:fld>
            <a:endParaRPr lang="en-AU"/>
          </a:p>
        </p:txBody>
      </p:sp>
    </p:spTree>
    <p:extLst>
      <p:ext uri="{BB962C8B-B14F-4D97-AF65-F5344CB8AC3E}">
        <p14:creationId xmlns:p14="http://schemas.microsoft.com/office/powerpoint/2010/main" val="3317320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88913"/>
            <a:ext cx="6415088" cy="642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5"/>
          <p:cNvSpPr txBox="1">
            <a:spLocks noChangeArrowheads="1"/>
          </p:cNvSpPr>
          <p:nvPr/>
        </p:nvSpPr>
        <p:spPr bwMode="auto">
          <a:xfrm>
            <a:off x="4356100" y="5949950"/>
            <a:ext cx="3384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US" sz="1600" i="0">
                <a:latin typeface="Helvetica" pitchFamily="34" charset="0"/>
              </a:rPr>
              <a:t>Squared Multiple Correlation = .425</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82137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Models &amp; Equations</a:t>
            </a:r>
          </a:p>
        </p:txBody>
      </p:sp>
      <p:sp>
        <p:nvSpPr>
          <p:cNvPr id="3075" name="Rectangle 3"/>
          <p:cNvSpPr>
            <a:spLocks noGrp="1" noChangeArrowheads="1"/>
          </p:cNvSpPr>
          <p:nvPr>
            <p:ph type="body" idx="1"/>
          </p:nvPr>
        </p:nvSpPr>
        <p:spPr>
          <a:xfrm>
            <a:off x="419100" y="990600"/>
            <a:ext cx="8229600" cy="2895599"/>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a:buFontTx/>
              <a:buNone/>
            </a:pPr>
            <a:r>
              <a:rPr lang="en-AU" dirty="0"/>
              <a:t>The regression model: </a:t>
            </a:r>
          </a:p>
          <a:p>
            <a:pPr>
              <a:buFontTx/>
              <a:buNone/>
            </a:pPr>
            <a:r>
              <a:rPr lang="en-AU" i="1" dirty="0"/>
              <a:t>  </a:t>
            </a:r>
            <a:r>
              <a:rPr lang="en-AU" sz="3600" i="1" dirty="0"/>
              <a:t>y</a:t>
            </a:r>
            <a:r>
              <a:rPr lang="en-US" sz="3600" baseline="-25000" dirty="0"/>
              <a:t>p</a:t>
            </a:r>
            <a:r>
              <a:rPr lang="en-US" sz="3600" dirty="0"/>
              <a:t> = β</a:t>
            </a:r>
            <a:r>
              <a:rPr lang="en-US" sz="3600" baseline="-25000" dirty="0"/>
              <a:t>p1</a:t>
            </a:r>
            <a:r>
              <a:rPr lang="en-US" sz="3600" i="1" dirty="0"/>
              <a:t>x</a:t>
            </a:r>
            <a:r>
              <a:rPr lang="en-US" sz="3600" baseline="-25000" dirty="0"/>
              <a:t>1</a:t>
            </a:r>
            <a:r>
              <a:rPr lang="en-US" sz="3600" dirty="0"/>
              <a:t> + β</a:t>
            </a:r>
            <a:r>
              <a:rPr lang="en-US" sz="3600" baseline="-25000" dirty="0"/>
              <a:t>p2</a:t>
            </a:r>
            <a:r>
              <a:rPr lang="en-US" sz="3600" i="1" dirty="0"/>
              <a:t> x</a:t>
            </a:r>
            <a:r>
              <a:rPr lang="en-US" sz="3600" baseline="-25000" dirty="0"/>
              <a:t>2</a:t>
            </a:r>
            <a:r>
              <a:rPr lang="en-US" sz="3600" dirty="0"/>
              <a:t> + … β</a:t>
            </a:r>
            <a:r>
              <a:rPr lang="en-US" sz="3600" baseline="-25000" dirty="0" err="1"/>
              <a:t>pk</a:t>
            </a:r>
            <a:r>
              <a:rPr lang="en-US" sz="3600" i="1" dirty="0"/>
              <a:t> </a:t>
            </a:r>
            <a:r>
              <a:rPr lang="en-US" sz="3600" i="1" dirty="0" err="1"/>
              <a:t>x</a:t>
            </a:r>
            <a:r>
              <a:rPr lang="en-US" sz="3600" baseline="-25000" dirty="0" err="1"/>
              <a:t>k</a:t>
            </a:r>
            <a:r>
              <a:rPr lang="en-US" sz="3600" dirty="0"/>
              <a:t> + </a:t>
            </a:r>
            <a:r>
              <a:rPr lang="en-US" sz="3600" i="1" dirty="0" err="1"/>
              <a:t>e</a:t>
            </a:r>
            <a:r>
              <a:rPr lang="en-US" sz="3600" baseline="-25000" dirty="0" err="1"/>
              <a:t>p</a:t>
            </a:r>
            <a:r>
              <a:rPr lang="en-US" dirty="0"/>
              <a:t>	   [1]</a:t>
            </a:r>
          </a:p>
          <a:p>
            <a:pPr>
              <a:buFontTx/>
              <a:buNone/>
            </a:pPr>
            <a:r>
              <a:rPr lang="en-US" dirty="0"/>
              <a:t>or in matrix form</a:t>
            </a:r>
            <a:endParaRPr lang="en-AU" b="1" i="1" dirty="0"/>
          </a:p>
          <a:p>
            <a:pPr>
              <a:buFontTx/>
              <a:buNone/>
            </a:pPr>
            <a:r>
              <a:rPr lang="en-AU" b="1" i="1" dirty="0"/>
              <a:t>				y</a:t>
            </a:r>
            <a:r>
              <a:rPr lang="en-AU" dirty="0"/>
              <a:t> </a:t>
            </a:r>
            <a:r>
              <a:rPr lang="en-US" dirty="0"/>
              <a:t>= </a:t>
            </a:r>
            <a:r>
              <a:rPr lang="en-US" b="1" dirty="0"/>
              <a:t>β</a:t>
            </a:r>
            <a:r>
              <a:rPr lang="en-US" b="1" i="1" dirty="0"/>
              <a:t>x</a:t>
            </a:r>
            <a:r>
              <a:rPr lang="en-US" dirty="0"/>
              <a:t> + </a:t>
            </a:r>
            <a:r>
              <a:rPr lang="en-US" b="1" i="1" dirty="0"/>
              <a:t>e</a:t>
            </a:r>
            <a:endParaRPr lang="en-AU" dirty="0"/>
          </a:p>
          <a:p>
            <a:pPr>
              <a:buFontTx/>
              <a:buNone/>
            </a:pPr>
            <a:r>
              <a:rPr lang="en-AU" dirty="0"/>
              <a:t>where we have a dependent variable </a:t>
            </a:r>
            <a:r>
              <a:rPr lang="en-AU" i="1" dirty="0"/>
              <a:t>y</a:t>
            </a:r>
            <a:r>
              <a:rPr lang="en-AU" dirty="0"/>
              <a:t> being predicted by a series of independent variables </a:t>
            </a:r>
            <a:r>
              <a:rPr lang="en-AU" b="1" i="1" dirty="0"/>
              <a:t>x</a:t>
            </a:r>
            <a:r>
              <a:rPr lang="en-AU" dirty="0"/>
              <a:t>.</a:t>
            </a:r>
            <a:r>
              <a:rPr lang="en-US" dirty="0"/>
              <a:t> </a:t>
            </a:r>
          </a:p>
        </p:txBody>
      </p:sp>
      <p:sp>
        <p:nvSpPr>
          <p:cNvPr id="2" name="TextBox 1"/>
          <p:cNvSpPr txBox="1"/>
          <p:nvPr/>
        </p:nvSpPr>
        <p:spPr>
          <a:xfrm>
            <a:off x="457200" y="4038600"/>
            <a:ext cx="8153400"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buFontTx/>
              <a:buNone/>
            </a:pPr>
            <a:r>
              <a:rPr lang="en-AU" sz="2800" dirty="0"/>
              <a:t>The factor model:</a:t>
            </a:r>
          </a:p>
          <a:p>
            <a:pPr>
              <a:buFontTx/>
              <a:buNone/>
            </a:pPr>
            <a:r>
              <a:rPr lang="en-AU" sz="2800" dirty="0"/>
              <a:t>An observed variable </a:t>
            </a:r>
            <a:r>
              <a:rPr lang="en-AU" sz="2800" i="1" dirty="0"/>
              <a:t>x</a:t>
            </a:r>
            <a:r>
              <a:rPr lang="en-AU" sz="2800" dirty="0"/>
              <a:t> is predicted by a series of unobserved factors [latent variables] </a:t>
            </a:r>
            <a:r>
              <a:rPr lang="en-AU" sz="2800" b="1" i="1" dirty="0"/>
              <a:t>f</a:t>
            </a:r>
            <a:r>
              <a:rPr lang="en-AU" sz="2800" dirty="0"/>
              <a:t>.</a:t>
            </a:r>
            <a:endParaRPr lang="en-US" sz="2800" i="1" dirty="0"/>
          </a:p>
          <a:p>
            <a:pPr>
              <a:buFontTx/>
              <a:buNone/>
            </a:pPr>
            <a:r>
              <a:rPr lang="en-US" sz="2800" i="1" dirty="0" err="1"/>
              <a:t>x</a:t>
            </a:r>
            <a:r>
              <a:rPr lang="en-US" sz="2800" baseline="-25000" dirty="0" err="1"/>
              <a:t>p</a:t>
            </a:r>
            <a:r>
              <a:rPr lang="en-US" sz="2800" dirty="0"/>
              <a:t> = </a:t>
            </a:r>
            <a:r>
              <a:rPr lang="en-US" sz="2800" dirty="0">
                <a:sym typeface="Symbol" pitchFamily="18" charset="2"/>
              </a:rPr>
              <a:t></a:t>
            </a:r>
            <a:r>
              <a:rPr lang="en-US" sz="2800" baseline="-25000" dirty="0"/>
              <a:t>p1</a:t>
            </a:r>
            <a:r>
              <a:rPr lang="en-US" sz="2800" i="1" dirty="0"/>
              <a:t>f</a:t>
            </a:r>
            <a:r>
              <a:rPr lang="en-US" sz="2800" baseline="-25000" dirty="0"/>
              <a:t>1</a:t>
            </a:r>
            <a:r>
              <a:rPr lang="en-US" sz="2800" dirty="0"/>
              <a:t> + </a:t>
            </a:r>
            <a:r>
              <a:rPr lang="en-US" sz="2800" dirty="0">
                <a:sym typeface="Symbol" pitchFamily="18" charset="2"/>
              </a:rPr>
              <a:t></a:t>
            </a:r>
            <a:r>
              <a:rPr lang="en-US" sz="2800" baseline="-25000" dirty="0"/>
              <a:t>p2</a:t>
            </a:r>
            <a:r>
              <a:rPr lang="en-US" sz="2800" i="1" dirty="0"/>
              <a:t>f</a:t>
            </a:r>
            <a:r>
              <a:rPr lang="en-US" sz="2800" baseline="-25000" dirty="0"/>
              <a:t>2</a:t>
            </a:r>
            <a:r>
              <a:rPr lang="en-US" sz="2800" dirty="0"/>
              <a:t> + … </a:t>
            </a:r>
            <a:r>
              <a:rPr lang="en-US" sz="2800" dirty="0">
                <a:sym typeface="Symbol" pitchFamily="18" charset="2"/>
              </a:rPr>
              <a:t></a:t>
            </a:r>
            <a:r>
              <a:rPr lang="en-US" sz="2800" baseline="-25000" dirty="0" err="1"/>
              <a:t>pk</a:t>
            </a:r>
            <a:r>
              <a:rPr lang="en-US" sz="2800" i="1" dirty="0" err="1"/>
              <a:t>f</a:t>
            </a:r>
            <a:r>
              <a:rPr lang="en-US" sz="2800" baseline="-25000" dirty="0" err="1"/>
              <a:t>k</a:t>
            </a:r>
            <a:r>
              <a:rPr lang="en-US" sz="2800" dirty="0"/>
              <a:t> + </a:t>
            </a:r>
            <a:r>
              <a:rPr lang="en-US" sz="2800" i="1" dirty="0"/>
              <a:t>u</a:t>
            </a:r>
            <a:r>
              <a:rPr lang="en-US" sz="2800" baseline="-25000" dirty="0"/>
              <a:t>p</a:t>
            </a:r>
            <a:r>
              <a:rPr lang="en-US" sz="2800" dirty="0"/>
              <a:t>			[2]</a:t>
            </a:r>
          </a:p>
          <a:p>
            <a:pPr>
              <a:buFontTx/>
              <a:buNone/>
            </a:pPr>
            <a:r>
              <a:rPr lang="en-US" sz="2800" dirty="0"/>
              <a:t>or in matrix form</a:t>
            </a:r>
            <a:endParaRPr lang="en-US" sz="2800" b="1" i="1" dirty="0"/>
          </a:p>
          <a:p>
            <a:pPr>
              <a:buFontTx/>
              <a:buNone/>
            </a:pPr>
            <a:r>
              <a:rPr lang="en-US" sz="2800" b="1" i="1" dirty="0"/>
              <a:t>				x</a:t>
            </a:r>
            <a:r>
              <a:rPr lang="en-US" sz="2800" dirty="0"/>
              <a:t>= </a:t>
            </a:r>
            <a:r>
              <a:rPr lang="en-US" sz="2800" b="1" dirty="0">
                <a:sym typeface="Symbol" pitchFamily="18" charset="2"/>
              </a:rPr>
              <a:t></a:t>
            </a:r>
            <a:r>
              <a:rPr lang="en-US" sz="2800" b="1" i="1" dirty="0"/>
              <a:t>f</a:t>
            </a:r>
            <a:r>
              <a:rPr lang="en-US" sz="2800" i="1" dirty="0"/>
              <a:t> </a:t>
            </a:r>
            <a:r>
              <a:rPr lang="en-US" sz="2800" dirty="0"/>
              <a:t>+ </a:t>
            </a:r>
            <a:r>
              <a:rPr lang="en-US" sz="2800" b="1" i="1" dirty="0"/>
              <a:t>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8628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948" name="Group 84"/>
          <p:cNvGraphicFramePr>
            <a:graphicFrameLocks noGrp="1"/>
          </p:cNvGraphicFramePr>
          <p:nvPr/>
        </p:nvGraphicFramePr>
        <p:xfrm>
          <a:off x="1258888" y="1412875"/>
          <a:ext cx="6986587" cy="3640140"/>
        </p:xfrm>
        <a:graphic>
          <a:graphicData uri="http://schemas.openxmlformats.org/drawingml/2006/table">
            <a:tbl>
              <a:tblPr/>
              <a:tblGrid>
                <a:gridCol w="2300287">
                  <a:extLst>
                    <a:ext uri="{9D8B030D-6E8A-4147-A177-3AD203B41FA5}">
                      <a16:colId xmlns:a16="http://schemas.microsoft.com/office/drawing/2014/main" val="20000"/>
                    </a:ext>
                  </a:extLst>
                </a:gridCol>
                <a:gridCol w="2386013">
                  <a:extLst>
                    <a:ext uri="{9D8B030D-6E8A-4147-A177-3AD203B41FA5}">
                      <a16:colId xmlns:a16="http://schemas.microsoft.com/office/drawing/2014/main" val="20001"/>
                    </a:ext>
                  </a:extLst>
                </a:gridCol>
                <a:gridCol w="2300287">
                  <a:extLst>
                    <a:ext uri="{9D8B030D-6E8A-4147-A177-3AD203B41FA5}">
                      <a16:colId xmlns:a16="http://schemas.microsoft.com/office/drawing/2014/main" val="20002"/>
                    </a:ext>
                  </a:extLst>
                </a:gridCol>
              </a:tblGrid>
              <a:tr h="5182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Manifest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Latent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affiliation</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.26</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perfection</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power</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67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promotion</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.39</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4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Variance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Accounted for</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.226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.425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848" name="Rectangle 85"/>
          <p:cNvSpPr>
            <a:spLocks noGrp="1" noChangeArrowheads="1"/>
          </p:cNvSpPr>
          <p:nvPr>
            <p:ph type="title"/>
          </p:nvPr>
        </p:nvSpPr>
        <p:spPr/>
        <p:txBody>
          <a:bodyPr>
            <a:normAutofit/>
          </a:bodyPr>
          <a:lstStyle/>
          <a:p>
            <a:r>
              <a:rPr lang="en-US" sz="3600"/>
              <a:t>Comparison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836405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Multi step regressions</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2</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839834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a:t>Multi-Step Path Analysis</a:t>
            </a:r>
          </a:p>
        </p:txBody>
      </p:sp>
      <p:sp>
        <p:nvSpPr>
          <p:cNvPr id="39939" name="Rectangle 5"/>
          <p:cNvSpPr>
            <a:spLocks noGrp="1" noChangeArrowheads="1"/>
          </p:cNvSpPr>
          <p:nvPr>
            <p:ph type="body" idx="1"/>
          </p:nvPr>
        </p:nvSpPr>
        <p:spPr/>
        <p:txBody>
          <a:bodyPr/>
          <a:lstStyle/>
          <a:p>
            <a:pPr>
              <a:lnSpc>
                <a:spcPct val="90000"/>
              </a:lnSpc>
            </a:pPr>
            <a:r>
              <a:rPr lang="en-US"/>
              <a:t>Some variables are predictors [A]</a:t>
            </a:r>
          </a:p>
          <a:p>
            <a:pPr>
              <a:lnSpc>
                <a:spcPct val="90000"/>
              </a:lnSpc>
            </a:pPr>
            <a:r>
              <a:rPr lang="en-US"/>
              <a:t>Some variables are predicted [B]</a:t>
            </a:r>
          </a:p>
          <a:p>
            <a:pPr>
              <a:lnSpc>
                <a:spcPct val="90000"/>
              </a:lnSpc>
            </a:pPr>
            <a:r>
              <a:rPr lang="en-US"/>
              <a:t>Some variables are both predictors and predicted [M]</a:t>
            </a:r>
          </a:p>
          <a:p>
            <a:pPr>
              <a:lnSpc>
                <a:spcPct val="90000"/>
              </a:lnSpc>
            </a:pPr>
            <a:r>
              <a:rPr lang="en-US"/>
              <a:t>A </a:t>
            </a:r>
            <a:r>
              <a:rPr lang="en-US">
                <a:cs typeface="Times New Roman" pitchFamily="18" charset="0"/>
              </a:rPr>
              <a:t>→ M → B</a:t>
            </a:r>
          </a:p>
          <a:p>
            <a:pPr>
              <a:lnSpc>
                <a:spcPct val="90000"/>
              </a:lnSpc>
            </a:pPr>
            <a:r>
              <a:rPr lang="en-US">
                <a:cs typeface="Times New Roman" pitchFamily="18" charset="0"/>
              </a:rPr>
              <a:t>Such intervening variables [like M] may be considered as mediating the relationship between A and B.</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776186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AU" dirty="0"/>
              <a:t>A simple example:</a:t>
            </a:r>
            <a:br>
              <a:rPr lang="en-AU" dirty="0"/>
            </a:br>
            <a:r>
              <a:rPr lang="en-AU" dirty="0"/>
              <a:t>Women’s health study</a:t>
            </a:r>
          </a:p>
        </p:txBody>
      </p:sp>
      <p:sp>
        <p:nvSpPr>
          <p:cNvPr id="40963" name="Rectangle 3"/>
          <p:cNvSpPr>
            <a:spLocks noGrp="1" noChangeArrowheads="1"/>
          </p:cNvSpPr>
          <p:nvPr>
            <p:ph type="body" idx="1"/>
          </p:nvPr>
        </p:nvSpPr>
        <p:spPr/>
        <p:txBody>
          <a:bodyPr/>
          <a:lstStyle/>
          <a:p>
            <a:r>
              <a:rPr lang="en-AU" dirty="0"/>
              <a:t>Survey of 465 females on a variety of health issues (Hoffman &amp; </a:t>
            </a:r>
            <a:r>
              <a:rPr lang="en-AU" dirty="0" err="1"/>
              <a:t>Fidell</a:t>
            </a:r>
            <a:r>
              <a:rPr lang="en-AU" dirty="0"/>
              <a:t>, 1979 – reported in </a:t>
            </a:r>
            <a:r>
              <a:rPr lang="en-AU" dirty="0" err="1"/>
              <a:t>Tabachnik</a:t>
            </a:r>
            <a:r>
              <a:rPr lang="en-AU" dirty="0"/>
              <a:t> &amp; </a:t>
            </a:r>
            <a:r>
              <a:rPr lang="en-AU" dirty="0" err="1"/>
              <a:t>Fidell</a:t>
            </a:r>
            <a:r>
              <a:rPr lang="en-AU" dirty="0"/>
              <a:t>, 2013).</a:t>
            </a:r>
          </a:p>
          <a:p>
            <a:r>
              <a:rPr lang="en-AU" dirty="0"/>
              <a:t>One interest was in usage of health facilities (</a:t>
            </a:r>
            <a:r>
              <a:rPr lang="en-AU" dirty="0" err="1"/>
              <a:t>eg</a:t>
            </a:r>
            <a:r>
              <a:rPr lang="en-AU" dirty="0"/>
              <a:t>. Frequency of visits to health professionals – </a:t>
            </a:r>
            <a:r>
              <a:rPr lang="en-AU" i="1" dirty="0"/>
              <a:t>TIMEDRS</a:t>
            </a:r>
            <a:r>
              <a:rPr lang="en-AU" dirty="0"/>
              <a:t>).</a:t>
            </a:r>
          </a:p>
          <a:p>
            <a:r>
              <a:rPr lang="en-AU" dirty="0"/>
              <a:t>Other variables:</a:t>
            </a:r>
          </a:p>
          <a:p>
            <a:pPr lvl="1"/>
            <a:r>
              <a:rPr lang="en-AU" dirty="0"/>
              <a:t> Age, Stress, Self esteem </a:t>
            </a:r>
            <a:r>
              <a:rPr lang="en-AU" i="1" dirty="0"/>
              <a:t>(esteem</a:t>
            </a:r>
            <a:r>
              <a:rPr lang="en-AU" dirty="0"/>
              <a:t>)</a:t>
            </a:r>
            <a:r>
              <a:rPr lang="en-AU" i="1" dirty="0"/>
              <a:t>,</a:t>
            </a:r>
            <a:r>
              <a:rPr lang="en-AU" dirty="0"/>
              <a:t> Self reported Physical health (</a:t>
            </a:r>
            <a:r>
              <a:rPr lang="en-AU" i="1" dirty="0" err="1"/>
              <a:t>phyheal</a:t>
            </a:r>
            <a:r>
              <a:rPr lang="en-AU"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01373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AU" dirty="0"/>
              <a:t>A simple example:</a:t>
            </a:r>
            <a:br>
              <a:rPr lang="en-AU" dirty="0"/>
            </a:br>
            <a:r>
              <a:rPr lang="en-AU" dirty="0"/>
              <a:t>Women’s health study</a:t>
            </a:r>
          </a:p>
        </p:txBody>
      </p:sp>
      <p:sp>
        <p:nvSpPr>
          <p:cNvPr id="3" name="TextBox 2"/>
          <p:cNvSpPr txBox="1"/>
          <p:nvPr/>
        </p:nvSpPr>
        <p:spPr>
          <a:xfrm>
            <a:off x="1600200" y="1295400"/>
            <a:ext cx="2790892"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AU" dirty="0"/>
              <a:t>Proposed theoretical model</a:t>
            </a:r>
          </a:p>
        </p:txBody>
      </p:sp>
      <p:pic>
        <p:nvPicPr>
          <p:cNvPr id="10117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0863" b="51456"/>
          <a:stretch/>
        </p:blipFill>
        <p:spPr bwMode="auto">
          <a:xfrm>
            <a:off x="457200" y="1658870"/>
            <a:ext cx="4853355" cy="4410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15001" y="2743200"/>
            <a:ext cx="3124200" cy="2031325"/>
          </a:xfrm>
          <a:prstGeom prst="rect">
            <a:avLst/>
          </a:prstGeom>
          <a:noFill/>
        </p:spPr>
        <p:txBody>
          <a:bodyPr wrap="square" rtlCol="0">
            <a:spAutoFit/>
          </a:bodyPr>
          <a:lstStyle/>
          <a:p>
            <a:r>
              <a:rPr lang="en-AU" dirty="0"/>
              <a:t>Requires two regressions:</a:t>
            </a:r>
          </a:p>
          <a:p>
            <a:endParaRPr lang="en-AU" dirty="0"/>
          </a:p>
          <a:p>
            <a:pPr marL="342900" indent="-342900">
              <a:buAutoNum type="arabicPeriod"/>
            </a:pPr>
            <a:r>
              <a:rPr lang="en-AU" dirty="0"/>
              <a:t>Regress </a:t>
            </a:r>
            <a:r>
              <a:rPr lang="en-AU" i="1" dirty="0" err="1"/>
              <a:t>phyheal</a:t>
            </a:r>
            <a:r>
              <a:rPr lang="en-AU" i="1" dirty="0"/>
              <a:t> </a:t>
            </a:r>
            <a:r>
              <a:rPr lang="en-AU" dirty="0"/>
              <a:t>on </a:t>
            </a:r>
            <a:r>
              <a:rPr lang="en-AU" i="1" dirty="0"/>
              <a:t>age, stress, esteem</a:t>
            </a:r>
          </a:p>
          <a:p>
            <a:pPr marL="342900" indent="-342900">
              <a:buAutoNum type="arabicPeriod"/>
            </a:pPr>
            <a:endParaRPr lang="en-AU" i="1" dirty="0"/>
          </a:p>
          <a:p>
            <a:pPr marL="342900" indent="-342900">
              <a:buAutoNum type="arabicPeriod"/>
            </a:pPr>
            <a:r>
              <a:rPr lang="en-AU" dirty="0"/>
              <a:t>Regress </a:t>
            </a:r>
            <a:r>
              <a:rPr lang="en-AU" i="1" dirty="0" err="1"/>
              <a:t>timedrs</a:t>
            </a:r>
            <a:r>
              <a:rPr lang="en-AU" i="1" dirty="0"/>
              <a:t> </a:t>
            </a:r>
            <a:r>
              <a:rPr lang="en-AU" dirty="0"/>
              <a:t>on </a:t>
            </a:r>
            <a:r>
              <a:rPr lang="en-AU" i="1" dirty="0"/>
              <a:t>age, stress, </a:t>
            </a:r>
            <a:r>
              <a:rPr lang="en-AU" i="1" dirty="0" err="1"/>
              <a:t>phyheal</a:t>
            </a:r>
            <a:endParaRPr lang="en-AU"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4150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AU" dirty="0"/>
              <a:t>A simple example:</a:t>
            </a:r>
            <a:br>
              <a:rPr lang="en-AU" dirty="0"/>
            </a:br>
            <a:r>
              <a:rPr lang="en-AU" dirty="0"/>
              <a:t>Women’s health study</a:t>
            </a:r>
          </a:p>
        </p:txBody>
      </p:sp>
      <p:sp>
        <p:nvSpPr>
          <p:cNvPr id="4" name="TextBox 3"/>
          <p:cNvSpPr txBox="1"/>
          <p:nvPr/>
        </p:nvSpPr>
        <p:spPr>
          <a:xfrm>
            <a:off x="685800" y="1066800"/>
            <a:ext cx="68580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Two regressions:</a:t>
            </a:r>
          </a:p>
          <a:p>
            <a:pPr marL="342900" indent="-342900">
              <a:buAutoNum type="arabicPeriod"/>
            </a:pPr>
            <a:r>
              <a:rPr lang="en-AU" dirty="0"/>
              <a:t>Regress </a:t>
            </a:r>
            <a:r>
              <a:rPr lang="en-AU" i="1" dirty="0" err="1"/>
              <a:t>phyheal</a:t>
            </a:r>
            <a:r>
              <a:rPr lang="en-AU" i="1" dirty="0"/>
              <a:t> </a:t>
            </a:r>
            <a:r>
              <a:rPr lang="en-AU" dirty="0"/>
              <a:t>on </a:t>
            </a:r>
            <a:r>
              <a:rPr lang="en-AU" i="1" dirty="0"/>
              <a:t>age, stress, esteem</a:t>
            </a:r>
          </a:p>
          <a:p>
            <a:pPr marL="342900" indent="-342900">
              <a:buAutoNum type="arabicPeriod"/>
            </a:pPr>
            <a:r>
              <a:rPr lang="en-AU" dirty="0"/>
              <a:t>Regress </a:t>
            </a:r>
            <a:r>
              <a:rPr lang="en-AU" i="1" dirty="0" err="1"/>
              <a:t>timedrs</a:t>
            </a:r>
            <a:r>
              <a:rPr lang="en-AU" i="1" dirty="0"/>
              <a:t> </a:t>
            </a:r>
            <a:r>
              <a:rPr lang="en-AU" dirty="0"/>
              <a:t>on </a:t>
            </a:r>
            <a:r>
              <a:rPr lang="en-AU" i="1" dirty="0"/>
              <a:t>age, stress, </a:t>
            </a:r>
            <a:r>
              <a:rPr lang="en-AU" i="1" dirty="0" err="1"/>
              <a:t>phyheal</a:t>
            </a:r>
            <a:endParaRPr lang="en-AU" dirty="0"/>
          </a:p>
        </p:txBody>
      </p:sp>
      <p:pic>
        <p:nvPicPr>
          <p:cNvPr id="1012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81" y="2743200"/>
            <a:ext cx="4471325" cy="2514600"/>
          </a:xfrm>
          <a:prstGeom prst="rect">
            <a:avLst/>
          </a:prstGeom>
          <a:ln/>
        </p:spPr>
        <p:style>
          <a:lnRef idx="2">
            <a:schemeClr val="dk1"/>
          </a:lnRef>
          <a:fillRef idx="1">
            <a:schemeClr val="lt1"/>
          </a:fillRef>
          <a:effectRef idx="0">
            <a:schemeClr val="dk1"/>
          </a:effectRef>
          <a:fontRef idx="minor">
            <a:schemeClr val="dk1"/>
          </a:fontRef>
        </p:style>
      </p:pic>
      <p:pic>
        <p:nvPicPr>
          <p:cNvPr id="10127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475" y="2743200"/>
            <a:ext cx="4471325" cy="2514600"/>
          </a:xfrm>
          <a:prstGeom prst="rect">
            <a:avLst/>
          </a:prstGeom>
          <a:ln/>
        </p:spPr>
        <p:style>
          <a:lnRef idx="2">
            <a:schemeClr val="dk1"/>
          </a:lnRef>
          <a:fillRef idx="1">
            <a:schemeClr val="lt1"/>
          </a:fillRef>
          <a:effectRef idx="0">
            <a:schemeClr val="dk1"/>
          </a:effectRef>
          <a:fontRef idx="minor">
            <a:schemeClr val="dk1"/>
          </a:fontRef>
        </p:style>
      </p:pic>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7432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2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2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AU"/>
              <a:t>But how do we combine them?</a:t>
            </a:r>
          </a:p>
        </p:txBody>
      </p:sp>
      <p:sp>
        <p:nvSpPr>
          <p:cNvPr id="45059" name="Rectangle 5"/>
          <p:cNvSpPr>
            <a:spLocks noGrp="1" noChangeArrowheads="1"/>
          </p:cNvSpPr>
          <p:nvPr>
            <p:ph type="body" idx="1"/>
          </p:nvPr>
        </p:nvSpPr>
        <p:spPr>
          <a:xfrm>
            <a:off x="457200" y="1219200"/>
            <a:ext cx="8229600" cy="2057400"/>
          </a:xfrm>
        </p:spPr>
        <p:txBody>
          <a:bodyPr/>
          <a:lstStyle/>
          <a:p>
            <a:pPr>
              <a:lnSpc>
                <a:spcPct val="90000"/>
              </a:lnSpc>
            </a:pPr>
            <a:r>
              <a:rPr lang="en-AU" sz="2800" dirty="0"/>
              <a:t>Overall Fit:</a:t>
            </a:r>
          </a:p>
          <a:p>
            <a:pPr lvl="1">
              <a:lnSpc>
                <a:spcPct val="90000"/>
              </a:lnSpc>
            </a:pPr>
            <a:r>
              <a:rPr lang="en-AU" sz="2400" dirty="0"/>
              <a:t>No overall significance test</a:t>
            </a:r>
          </a:p>
          <a:p>
            <a:pPr lvl="1">
              <a:lnSpc>
                <a:spcPct val="90000"/>
              </a:lnSpc>
            </a:pPr>
            <a:r>
              <a:rPr lang="en-AU" sz="2400" dirty="0"/>
              <a:t>Can estimate ‘</a:t>
            </a:r>
            <a:r>
              <a:rPr lang="en-AU" sz="2400" dirty="0">
                <a:solidFill>
                  <a:srgbClr val="FF0000"/>
                </a:solidFill>
              </a:rPr>
              <a:t>generalized squared multiple correlation</a:t>
            </a:r>
            <a:r>
              <a:rPr lang="en-AU" sz="2400" dirty="0"/>
              <a:t>’ R</a:t>
            </a:r>
            <a:r>
              <a:rPr lang="en-AU" sz="2400" i="1" baseline="-25000" dirty="0"/>
              <a:t>m</a:t>
            </a:r>
            <a:r>
              <a:rPr lang="en-AU" sz="2400" baseline="30000" dirty="0"/>
              <a:t>2 </a:t>
            </a:r>
            <a:r>
              <a:rPr lang="en-AU" sz="2400" dirty="0"/>
              <a:t>= 1 – </a:t>
            </a:r>
            <a:r>
              <a:rPr lang="el-GR" dirty="0">
                <a:cs typeface="Times New Roman" pitchFamily="18" charset="0"/>
              </a:rPr>
              <a:t>Π</a:t>
            </a:r>
            <a:r>
              <a:rPr lang="en-US" sz="2400" dirty="0">
                <a:cs typeface="Times New Roman" pitchFamily="18" charset="0"/>
              </a:rPr>
              <a:t>(1- </a:t>
            </a:r>
            <a:r>
              <a:rPr lang="en-AU" sz="2400" dirty="0"/>
              <a:t>R</a:t>
            </a:r>
            <a:r>
              <a:rPr lang="en-AU" sz="2400" i="1" baseline="-25000" dirty="0"/>
              <a:t>i</a:t>
            </a:r>
            <a:r>
              <a:rPr lang="en-AU" sz="2400" baseline="30000" dirty="0"/>
              <a:t>2 </a:t>
            </a:r>
            <a:r>
              <a:rPr lang="en-AU" sz="2400" dirty="0"/>
              <a:t>) where R</a:t>
            </a:r>
            <a:r>
              <a:rPr lang="en-AU" sz="2400" i="1" baseline="-25000" dirty="0"/>
              <a:t>i</a:t>
            </a:r>
            <a:r>
              <a:rPr lang="en-AU" sz="2400" baseline="30000" dirty="0"/>
              <a:t>2</a:t>
            </a:r>
            <a:r>
              <a:rPr lang="en-AU" sz="2400" dirty="0"/>
              <a:t>  is the SMC for each of the </a:t>
            </a:r>
            <a:r>
              <a:rPr lang="en-AU" sz="2400" i="1" dirty="0" err="1"/>
              <a:t>i</a:t>
            </a:r>
            <a:r>
              <a:rPr lang="en-AU" sz="2400" i="1" dirty="0"/>
              <a:t> </a:t>
            </a:r>
            <a:r>
              <a:rPr lang="en-AU" sz="2400" dirty="0"/>
              <a:t>regression equations.</a:t>
            </a:r>
            <a:endParaRPr lang="el-GR" sz="2400" dirty="0">
              <a:cs typeface="Times New Roman" pitchFamily="18"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3287"/>
          <a:stretch/>
        </p:blipFill>
        <p:spPr bwMode="auto">
          <a:xfrm>
            <a:off x="125181" y="3420208"/>
            <a:ext cx="4471325" cy="923192"/>
          </a:xfrm>
          <a:prstGeom prst="rect">
            <a:avLst/>
          </a:prstGeom>
          <a:ln/>
        </p:spPr>
        <p:style>
          <a:lnRef idx="2">
            <a:schemeClr val="dk1"/>
          </a:lnRef>
          <a:fillRef idx="1">
            <a:schemeClr val="lt1"/>
          </a:fillRef>
          <a:effectRef idx="0">
            <a:schemeClr val="dk1"/>
          </a:effectRef>
          <a:fontRef idx="minor">
            <a:schemeClr val="dk1"/>
          </a:fontRef>
        </p:style>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63287"/>
          <a:stretch/>
        </p:blipFill>
        <p:spPr bwMode="auto">
          <a:xfrm>
            <a:off x="4596475" y="3420208"/>
            <a:ext cx="4471325" cy="923192"/>
          </a:xfrm>
          <a:prstGeom prst="rect">
            <a:avLst/>
          </a:prstGeom>
          <a:ln/>
        </p:spPr>
        <p:style>
          <a:lnRef idx="2">
            <a:schemeClr val="dk1"/>
          </a:lnRef>
          <a:fillRef idx="1">
            <a:schemeClr val="lt1"/>
          </a:fillRef>
          <a:effectRef idx="0">
            <a:schemeClr val="dk1"/>
          </a:effectRef>
          <a:fontRef idx="minor">
            <a:schemeClr val="dk1"/>
          </a:fontRef>
        </p:style>
      </p:pic>
      <p:sp>
        <p:nvSpPr>
          <p:cNvPr id="2" name="TextBox 1"/>
          <p:cNvSpPr txBox="1"/>
          <p:nvPr/>
        </p:nvSpPr>
        <p:spPr>
          <a:xfrm>
            <a:off x="2622216" y="4724400"/>
            <a:ext cx="3948517"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AU" sz="2400" dirty="0"/>
              <a:t>R</a:t>
            </a:r>
            <a:r>
              <a:rPr lang="en-AU" sz="2400" i="1" baseline="-25000" dirty="0"/>
              <a:t>m</a:t>
            </a:r>
            <a:r>
              <a:rPr lang="en-AU" sz="2400" baseline="30000" dirty="0"/>
              <a:t>2 </a:t>
            </a:r>
            <a:r>
              <a:rPr lang="en-AU" sz="2400" dirty="0"/>
              <a:t>= 1 – (1 - .119) </a:t>
            </a:r>
            <a:r>
              <a:rPr lang="en-US" sz="2400" dirty="0">
                <a:cs typeface="Times New Roman" pitchFamily="18" charset="0"/>
              </a:rPr>
              <a:t>×</a:t>
            </a:r>
            <a:r>
              <a:rPr lang="en-AU" sz="2400" dirty="0"/>
              <a:t> ( 1 - .227)</a:t>
            </a:r>
          </a:p>
          <a:p>
            <a:pPr>
              <a:buFontTx/>
              <a:buNone/>
            </a:pPr>
            <a:r>
              <a:rPr lang="en-US" sz="2400" dirty="0"/>
              <a:t>	=  0.32</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32782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AU"/>
              <a:t>But how do we combine them?</a:t>
            </a:r>
          </a:p>
        </p:txBody>
      </p:sp>
      <p:sp>
        <p:nvSpPr>
          <p:cNvPr id="45059" name="Rectangle 5"/>
          <p:cNvSpPr>
            <a:spLocks noGrp="1" noChangeArrowheads="1"/>
          </p:cNvSpPr>
          <p:nvPr>
            <p:ph type="body" idx="1"/>
          </p:nvPr>
        </p:nvSpPr>
        <p:spPr>
          <a:xfrm>
            <a:off x="457200" y="1219200"/>
            <a:ext cx="8229600" cy="2057400"/>
          </a:xfrm>
        </p:spPr>
        <p:txBody>
          <a:bodyPr/>
          <a:lstStyle/>
          <a:p>
            <a:pPr>
              <a:lnSpc>
                <a:spcPct val="90000"/>
              </a:lnSpc>
            </a:pPr>
            <a:r>
              <a:rPr lang="en-AU" sz="2800" dirty="0"/>
              <a:t>The impact of antecedent variables on the dependent variable:</a:t>
            </a:r>
          </a:p>
          <a:p>
            <a:pPr lvl="1">
              <a:lnSpc>
                <a:spcPct val="90000"/>
              </a:lnSpc>
            </a:pPr>
            <a:r>
              <a:rPr lang="en-AU" sz="2400" dirty="0"/>
              <a:t>Directly antecedent variables: </a:t>
            </a:r>
            <a:r>
              <a:rPr lang="el-GR" sz="2400" dirty="0">
                <a:cs typeface="Times New Roman" pitchFamily="18" charset="0"/>
              </a:rPr>
              <a:t>β</a:t>
            </a:r>
            <a:r>
              <a:rPr lang="en-US" sz="2400" dirty="0">
                <a:cs typeface="Times New Roman" pitchFamily="18" charset="0"/>
              </a:rPr>
              <a:t> [called </a:t>
            </a:r>
            <a:r>
              <a:rPr lang="en-US" sz="2400" i="1" dirty="0">
                <a:solidFill>
                  <a:srgbClr val="FF0000"/>
                </a:solidFill>
                <a:cs typeface="Times New Roman" pitchFamily="18" charset="0"/>
              </a:rPr>
              <a:t>Direct Effects</a:t>
            </a:r>
            <a:r>
              <a:rPr lang="en-US" sz="2400" dirty="0">
                <a:cs typeface="Times New Roman" pitchFamily="18" charset="0"/>
              </a:rPr>
              <a:t>]</a:t>
            </a:r>
          </a:p>
          <a:p>
            <a:pPr lvl="1">
              <a:lnSpc>
                <a:spcPct val="90000"/>
              </a:lnSpc>
            </a:pPr>
            <a:r>
              <a:rPr lang="en-AU" sz="2400" dirty="0"/>
              <a:t>Indirect (multiple sequential arrows) = </a:t>
            </a:r>
            <a:r>
              <a:rPr lang="el-GR" sz="2400" dirty="0">
                <a:cs typeface="Times New Roman" pitchFamily="18" charset="0"/>
              </a:rPr>
              <a:t>Π</a:t>
            </a:r>
            <a:r>
              <a:rPr lang="en-US" sz="2400" dirty="0">
                <a:cs typeface="Times New Roman" pitchFamily="18" charset="0"/>
              </a:rPr>
              <a:t> </a:t>
            </a:r>
            <a:r>
              <a:rPr lang="el-GR" sz="2400" dirty="0">
                <a:cs typeface="Times New Roman" pitchFamily="18" charset="0"/>
              </a:rPr>
              <a:t>β</a:t>
            </a:r>
            <a:r>
              <a:rPr lang="en-US" sz="2400" dirty="0">
                <a:cs typeface="Times New Roman" pitchFamily="18" charset="0"/>
              </a:rPr>
              <a:t> (</a:t>
            </a:r>
            <a:r>
              <a:rPr lang="en-US" sz="2400" dirty="0" err="1">
                <a:cs typeface="Times New Roman" pitchFamily="18" charset="0"/>
              </a:rPr>
              <a:t>ie</a:t>
            </a:r>
            <a:r>
              <a:rPr lang="en-US" sz="2400" dirty="0">
                <a:cs typeface="Times New Roman" pitchFamily="18" charset="0"/>
              </a:rPr>
              <a:t> multiply the </a:t>
            </a:r>
            <a:r>
              <a:rPr lang="el-GR" sz="2400" dirty="0">
                <a:cs typeface="Times New Roman" pitchFamily="18" charset="0"/>
              </a:rPr>
              <a:t>β</a:t>
            </a:r>
            <a:r>
              <a:rPr lang="en-US" sz="2400" dirty="0">
                <a:cs typeface="Times New Roman" pitchFamily="18" charset="0"/>
              </a:rPr>
              <a:t>’s together) [called </a:t>
            </a:r>
            <a:r>
              <a:rPr lang="en-US" sz="2400" i="1" dirty="0">
                <a:solidFill>
                  <a:srgbClr val="FF0000"/>
                </a:solidFill>
                <a:cs typeface="Times New Roman" pitchFamily="18" charset="0"/>
              </a:rPr>
              <a:t>Indirect Effects</a:t>
            </a:r>
            <a:r>
              <a:rPr lang="en-US" sz="2400" dirty="0">
                <a:cs typeface="Times New Roman" pitchFamily="18" charset="0"/>
              </a:rPr>
              <a:t>]</a:t>
            </a:r>
            <a:endParaRPr lang="en-AU" sz="2400" dirty="0">
              <a:cs typeface="Times New Roman" pitchFamily="18" charset="0"/>
            </a:endParaRPr>
          </a:p>
        </p:txBody>
      </p:sp>
      <p:pic>
        <p:nvPicPr>
          <p:cNvPr id="10137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557" y="3352800"/>
            <a:ext cx="2929249"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3688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Direct and indirect effects</a:t>
            </a:r>
          </a:p>
        </p:txBody>
      </p:sp>
      <p:sp>
        <p:nvSpPr>
          <p:cNvPr id="46083" name="Rectangle 3"/>
          <p:cNvSpPr>
            <a:spLocks noGrp="1" noChangeArrowheads="1"/>
          </p:cNvSpPr>
          <p:nvPr>
            <p:ph type="body" idx="1"/>
          </p:nvPr>
        </p:nvSpPr>
        <p:spPr>
          <a:xfrm>
            <a:off x="381000" y="2590801"/>
            <a:ext cx="8229600" cy="3962400"/>
          </a:xfrm>
        </p:spPr>
        <p:txBody>
          <a:bodyPr/>
          <a:lstStyle/>
          <a:p>
            <a:r>
              <a:rPr lang="en-US" dirty="0"/>
              <a:t>Direct Effects on </a:t>
            </a:r>
            <a:r>
              <a:rPr lang="en-US" dirty="0" err="1"/>
              <a:t>Timedrs</a:t>
            </a:r>
            <a:endParaRPr lang="en-US" dirty="0"/>
          </a:p>
          <a:p>
            <a:pPr lvl="1"/>
            <a:r>
              <a:rPr lang="el-GR" dirty="0">
                <a:cs typeface="Times New Roman" pitchFamily="18" charset="0"/>
              </a:rPr>
              <a:t>β</a:t>
            </a:r>
            <a:r>
              <a:rPr lang="en-AU" baseline="-25000" dirty="0">
                <a:cs typeface="Times New Roman" pitchFamily="18" charset="0"/>
              </a:rPr>
              <a:t>age</a:t>
            </a:r>
            <a:r>
              <a:rPr lang="en-US" dirty="0">
                <a:cs typeface="Times New Roman" pitchFamily="18" charset="0"/>
              </a:rPr>
              <a:t> = 0.012</a:t>
            </a:r>
          </a:p>
          <a:p>
            <a:pPr lvl="1"/>
            <a:r>
              <a:rPr lang="el-GR" dirty="0">
                <a:cs typeface="Times New Roman" pitchFamily="18" charset="0"/>
              </a:rPr>
              <a:t>β</a:t>
            </a:r>
            <a:r>
              <a:rPr lang="en-US" baseline="-25000" dirty="0">
                <a:cs typeface="Times New Roman" pitchFamily="18" charset="0"/>
              </a:rPr>
              <a:t>stress</a:t>
            </a:r>
            <a:r>
              <a:rPr lang="en-US" dirty="0">
                <a:cs typeface="Times New Roman" pitchFamily="18" charset="0"/>
              </a:rPr>
              <a:t> = 0.134</a:t>
            </a:r>
          </a:p>
          <a:p>
            <a:pPr lvl="1"/>
            <a:r>
              <a:rPr lang="el-GR" dirty="0">
                <a:cs typeface="Times New Roman" pitchFamily="18" charset="0"/>
              </a:rPr>
              <a:t>β</a:t>
            </a:r>
            <a:r>
              <a:rPr lang="en-US" baseline="-25000" dirty="0" err="1">
                <a:cs typeface="Times New Roman" pitchFamily="18" charset="0"/>
              </a:rPr>
              <a:t>phyheal</a:t>
            </a:r>
            <a:r>
              <a:rPr lang="en-US" dirty="0">
                <a:cs typeface="Times New Roman" pitchFamily="18" charset="0"/>
              </a:rPr>
              <a:t> = 0.419</a:t>
            </a:r>
          </a:p>
          <a:p>
            <a:r>
              <a:rPr lang="en-US" dirty="0">
                <a:cs typeface="Times New Roman" pitchFamily="18" charset="0"/>
              </a:rPr>
              <a:t>Indirect effects</a:t>
            </a:r>
          </a:p>
          <a:p>
            <a:pPr lvl="1"/>
            <a:r>
              <a:rPr lang="el-GR" dirty="0">
                <a:cs typeface="Times New Roman" pitchFamily="18" charset="0"/>
              </a:rPr>
              <a:t>β</a:t>
            </a:r>
            <a:r>
              <a:rPr lang="en-AU" baseline="-25000" dirty="0">
                <a:cs typeface="Times New Roman" pitchFamily="18" charset="0"/>
              </a:rPr>
              <a:t>age</a:t>
            </a:r>
            <a:r>
              <a:rPr lang="en-US" baseline="-25000" dirty="0">
                <a:cs typeface="Times New Roman" pitchFamily="18" charset="0"/>
              </a:rPr>
              <a:t> (via </a:t>
            </a:r>
            <a:r>
              <a:rPr lang="en-US" baseline="-25000" dirty="0" err="1">
                <a:cs typeface="Times New Roman" pitchFamily="18" charset="0"/>
              </a:rPr>
              <a:t>phyheal</a:t>
            </a:r>
            <a:r>
              <a:rPr lang="en-US" baseline="-25000" dirty="0">
                <a:cs typeface="Times New Roman" pitchFamily="18" charset="0"/>
              </a:rPr>
              <a:t>)</a:t>
            </a:r>
            <a:r>
              <a:rPr lang="en-US" dirty="0">
                <a:cs typeface="Times New Roman" pitchFamily="18" charset="0"/>
              </a:rPr>
              <a:t> = 0.128 × 0.419 = 0.054</a:t>
            </a:r>
          </a:p>
          <a:p>
            <a:pPr lvl="1"/>
            <a:r>
              <a:rPr lang="el-GR" dirty="0">
                <a:cs typeface="Times New Roman" pitchFamily="18" charset="0"/>
              </a:rPr>
              <a:t>β</a:t>
            </a:r>
            <a:r>
              <a:rPr lang="en-AU" baseline="-25000" dirty="0">
                <a:cs typeface="Times New Roman" pitchFamily="18" charset="0"/>
              </a:rPr>
              <a:t>stress</a:t>
            </a:r>
            <a:r>
              <a:rPr lang="en-US" baseline="-25000" dirty="0">
                <a:cs typeface="Times New Roman" pitchFamily="18" charset="0"/>
              </a:rPr>
              <a:t> (via </a:t>
            </a:r>
            <a:r>
              <a:rPr lang="en-US" baseline="-25000" dirty="0" err="1">
                <a:cs typeface="Times New Roman" pitchFamily="18" charset="0"/>
              </a:rPr>
              <a:t>phyheal</a:t>
            </a:r>
            <a:r>
              <a:rPr lang="en-US" baseline="-25000" dirty="0">
                <a:cs typeface="Times New Roman" pitchFamily="18" charset="0"/>
              </a:rPr>
              <a:t>)</a:t>
            </a:r>
            <a:r>
              <a:rPr lang="en-US" dirty="0">
                <a:cs typeface="Times New Roman" pitchFamily="18" charset="0"/>
              </a:rPr>
              <a:t> = 0.349 × 0.419 = 0.146</a:t>
            </a:r>
            <a:endParaRPr lang="en-US" dirty="0"/>
          </a:p>
          <a:p>
            <a:pPr lvl="1"/>
            <a:r>
              <a:rPr lang="el-GR" dirty="0">
                <a:cs typeface="Times New Roman" pitchFamily="18" charset="0"/>
              </a:rPr>
              <a:t>β</a:t>
            </a:r>
            <a:r>
              <a:rPr lang="en-AU" baseline="-25000" dirty="0">
                <a:cs typeface="Times New Roman" pitchFamily="18" charset="0"/>
              </a:rPr>
              <a:t>esteem </a:t>
            </a:r>
            <a:r>
              <a:rPr lang="en-US" baseline="-25000" dirty="0">
                <a:cs typeface="Times New Roman" pitchFamily="18" charset="0"/>
              </a:rPr>
              <a:t>(via </a:t>
            </a:r>
            <a:r>
              <a:rPr lang="en-US" baseline="-25000" dirty="0" err="1">
                <a:cs typeface="Times New Roman" pitchFamily="18" charset="0"/>
              </a:rPr>
              <a:t>phyheal</a:t>
            </a:r>
            <a:r>
              <a:rPr lang="en-US" baseline="-25000" dirty="0">
                <a:cs typeface="Times New Roman" pitchFamily="18" charset="0"/>
              </a:rPr>
              <a:t>)</a:t>
            </a:r>
            <a:r>
              <a:rPr lang="en-US" dirty="0">
                <a:cs typeface="Times New Roman" pitchFamily="18" charset="0"/>
              </a:rPr>
              <a:t> = 0.122 × 0.419 = 0.051</a:t>
            </a:r>
            <a:endParaRPr lang="en-US" dirty="0"/>
          </a:p>
          <a:p>
            <a:pPr lvl="1"/>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266"/>
          <a:stretch/>
        </p:blipFill>
        <p:spPr bwMode="auto">
          <a:xfrm>
            <a:off x="125181" y="937846"/>
            <a:ext cx="4471325" cy="1652954"/>
          </a:xfrm>
          <a:prstGeom prst="rect">
            <a:avLst/>
          </a:prstGeom>
          <a:ln/>
        </p:spPr>
        <p:style>
          <a:lnRef idx="2">
            <a:schemeClr val="dk1"/>
          </a:lnRef>
          <a:fillRef idx="1">
            <a:schemeClr val="lt1"/>
          </a:fillRef>
          <a:effectRef idx="0">
            <a:schemeClr val="dk1"/>
          </a:effectRef>
          <a:fontRef idx="minor">
            <a:schemeClr val="dk1"/>
          </a:fontRef>
        </p:style>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4266"/>
          <a:stretch/>
        </p:blipFill>
        <p:spPr bwMode="auto">
          <a:xfrm>
            <a:off x="4596475" y="937846"/>
            <a:ext cx="4471325" cy="1652954"/>
          </a:xfrm>
          <a:prstGeom prst="rect">
            <a:avLst/>
          </a:prstGeom>
          <a:ln/>
        </p:spPr>
        <p:style>
          <a:lnRef idx="2">
            <a:schemeClr val="dk1"/>
          </a:lnRef>
          <a:fillRef idx="1">
            <a:schemeClr val="lt1"/>
          </a:fillRef>
          <a:effectRef idx="0">
            <a:schemeClr val="dk1"/>
          </a:effectRef>
          <a:fontRef idx="minor">
            <a:schemeClr val="dk1"/>
          </a:fontRef>
        </p:style>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3028" y="2971800"/>
            <a:ext cx="2929249"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38155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r>
              <a:rPr lang="en-AU" dirty="0"/>
              <a:t>Structural equation model</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295400"/>
            <a:ext cx="2929249"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47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300" y="2667000"/>
            <a:ext cx="28194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19400" y="5396984"/>
            <a:ext cx="5687839"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AU" dirty="0"/>
              <a:t>AMOS is suspicious of uncorrelated predictors (exogenous)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20930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47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Combining these models</a:t>
            </a:r>
          </a:p>
        </p:txBody>
      </p:sp>
      <p:sp>
        <p:nvSpPr>
          <p:cNvPr id="7171" name="Rectangle 3"/>
          <p:cNvSpPr>
            <a:spLocks noGrp="1" noChangeArrowheads="1"/>
          </p:cNvSpPr>
          <p:nvPr>
            <p:ph type="body" idx="1"/>
          </p:nvPr>
        </p:nvSpPr>
        <p:spPr/>
        <p:txBody>
          <a:bodyPr/>
          <a:lstStyle/>
          <a:p>
            <a:r>
              <a:rPr lang="en-AU"/>
              <a:t>Notice however that we have the observed variable </a:t>
            </a:r>
            <a:r>
              <a:rPr lang="en-AU" i="1"/>
              <a:t>x </a:t>
            </a:r>
            <a:r>
              <a:rPr lang="en-AU"/>
              <a:t>in both equations. </a:t>
            </a:r>
          </a:p>
          <a:p>
            <a:r>
              <a:rPr lang="en-AU"/>
              <a:t>We could build a composite by substituting for </a:t>
            </a:r>
            <a:r>
              <a:rPr lang="en-AU" i="1"/>
              <a:t>x</a:t>
            </a:r>
            <a:r>
              <a:rPr lang="en-AU"/>
              <a:t> in [1] from </a:t>
            </a:r>
            <a:r>
              <a:rPr lang="en-AU" i="1"/>
              <a:t>x</a:t>
            </a:r>
            <a:r>
              <a:rPr lang="en-AU"/>
              <a:t> in [2] and carry out the kind of predictive modelling we do in the regression model with the latent variables involved in equation [2].</a:t>
            </a: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40916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Standardized estimates</a:t>
            </a:r>
          </a:p>
        </p:txBody>
      </p:sp>
      <p:pic>
        <p:nvPicPr>
          <p:cNvPr id="10158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17" r="33864" b="47133"/>
          <a:stretch/>
        </p:blipFill>
        <p:spPr bwMode="auto">
          <a:xfrm>
            <a:off x="43962" y="1260231"/>
            <a:ext cx="5061438" cy="4986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266"/>
          <a:stretch/>
        </p:blipFill>
        <p:spPr bwMode="auto">
          <a:xfrm>
            <a:off x="4648200" y="1143000"/>
            <a:ext cx="4471325" cy="1652954"/>
          </a:xfrm>
          <a:prstGeom prst="rect">
            <a:avLst/>
          </a:prstGeom>
          <a:ln/>
        </p:spPr>
        <p:style>
          <a:lnRef idx="2">
            <a:schemeClr val="dk1"/>
          </a:lnRef>
          <a:fillRef idx="1">
            <a:schemeClr val="lt1"/>
          </a:fillRef>
          <a:effectRef idx="0">
            <a:schemeClr val="dk1"/>
          </a:effectRef>
          <a:fontRef idx="minor">
            <a:schemeClr val="dk1"/>
          </a:fontRef>
        </p:style>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4266"/>
          <a:stretch/>
        </p:blipFill>
        <p:spPr bwMode="auto">
          <a:xfrm>
            <a:off x="4648200" y="2828192"/>
            <a:ext cx="4471325" cy="1652954"/>
          </a:xfrm>
          <a:prstGeom prst="rect">
            <a:avLst/>
          </a:prstGeom>
          <a:ln/>
        </p:spPr>
        <p:style>
          <a:lnRef idx="2">
            <a:schemeClr val="dk1"/>
          </a:lnRef>
          <a:fillRef idx="1">
            <a:schemeClr val="lt1"/>
          </a:fillRef>
          <a:effectRef idx="0">
            <a:schemeClr val="dk1"/>
          </a:effectRef>
          <a:fontRef idx="minor">
            <a:schemeClr val="dk1"/>
          </a:fontRef>
        </p:style>
      </p:pic>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37360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Unstandardized estimates</a:t>
            </a:r>
          </a:p>
        </p:txBody>
      </p:sp>
      <p:graphicFrame>
        <p:nvGraphicFramePr>
          <p:cNvPr id="4" name="Table 3"/>
          <p:cNvGraphicFramePr>
            <a:graphicFrameLocks noGrp="1"/>
          </p:cNvGraphicFramePr>
          <p:nvPr>
            <p:extLst>
              <p:ext uri="{D42A27DB-BD31-4B8C-83A1-F6EECF244321}">
                <p14:modId xmlns:p14="http://schemas.microsoft.com/office/powerpoint/2010/main" val="2447400018"/>
              </p:ext>
            </p:extLst>
          </p:nvPr>
        </p:nvGraphicFramePr>
        <p:xfrm>
          <a:off x="381000" y="2667000"/>
          <a:ext cx="8229600" cy="256032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0">
                <a:tc>
                  <a:txBody>
                    <a:bodyPr/>
                    <a:lstStyle/>
                    <a:p>
                      <a:pPr algn="r"/>
                      <a:endParaRPr lang="en-AU" dirty="0"/>
                    </a:p>
                  </a:txBody>
                  <a:tcPr anchor="ctr">
                    <a:lnL>
                      <a:noFill/>
                    </a:lnL>
                    <a:lnR>
                      <a:noFill/>
                    </a:lnR>
                    <a:lnT>
                      <a:noFill/>
                    </a:lnT>
                    <a:lnB>
                      <a:noFill/>
                    </a:lnB>
                  </a:tcPr>
                </a:tc>
                <a:tc>
                  <a:txBody>
                    <a:bodyPr/>
                    <a:lstStyle/>
                    <a:p>
                      <a:pPr algn="r"/>
                      <a:endParaRPr lang="en-AU"/>
                    </a:p>
                  </a:txBody>
                  <a:tcPr anchor="ctr">
                    <a:lnL>
                      <a:noFill/>
                    </a:lnL>
                    <a:lnR>
                      <a:noFill/>
                    </a:lnR>
                    <a:lnT>
                      <a:noFill/>
                    </a:lnT>
                    <a:lnB>
                      <a:noFill/>
                    </a:lnB>
                  </a:tcPr>
                </a:tc>
                <a:tc>
                  <a:txBody>
                    <a:bodyPr/>
                    <a:lstStyle/>
                    <a:p>
                      <a:pPr algn="r"/>
                      <a:endParaRPr lang="en-AU"/>
                    </a:p>
                  </a:txBody>
                  <a:tcPr anchor="ctr">
                    <a:lnL>
                      <a:noFill/>
                    </a:lnL>
                    <a:lnR>
                      <a:noFill/>
                    </a:lnR>
                    <a:lnT>
                      <a:noFill/>
                    </a:lnT>
                    <a:lnB>
                      <a:noFill/>
                    </a:lnB>
                  </a:tcPr>
                </a:tc>
                <a:tc>
                  <a:txBody>
                    <a:bodyPr/>
                    <a:lstStyle/>
                    <a:p>
                      <a:pPr algn="r"/>
                      <a:r>
                        <a:rPr lang="en-AU" dirty="0"/>
                        <a:t>Estimate</a:t>
                      </a:r>
                    </a:p>
                  </a:txBody>
                  <a:tcPr anchor="ctr">
                    <a:lnL>
                      <a:noFill/>
                    </a:lnL>
                    <a:lnR>
                      <a:noFill/>
                    </a:lnR>
                    <a:lnT>
                      <a:noFill/>
                    </a:lnT>
                    <a:lnB>
                      <a:noFill/>
                    </a:lnB>
                  </a:tcPr>
                </a:tc>
                <a:tc>
                  <a:txBody>
                    <a:bodyPr/>
                    <a:lstStyle/>
                    <a:p>
                      <a:pPr algn="r"/>
                      <a:r>
                        <a:rPr lang="en-AU"/>
                        <a:t>S.E.</a:t>
                      </a:r>
                    </a:p>
                  </a:txBody>
                  <a:tcPr anchor="ctr">
                    <a:lnL>
                      <a:noFill/>
                    </a:lnL>
                    <a:lnR>
                      <a:noFill/>
                    </a:lnR>
                    <a:lnT>
                      <a:noFill/>
                    </a:lnT>
                    <a:lnB>
                      <a:noFill/>
                    </a:lnB>
                  </a:tcPr>
                </a:tc>
                <a:tc>
                  <a:txBody>
                    <a:bodyPr/>
                    <a:lstStyle/>
                    <a:p>
                      <a:pPr algn="r"/>
                      <a:r>
                        <a:rPr lang="en-AU"/>
                        <a:t>C.R.</a:t>
                      </a:r>
                    </a:p>
                  </a:txBody>
                  <a:tcPr anchor="ctr">
                    <a:lnL>
                      <a:noFill/>
                    </a:lnL>
                    <a:lnR>
                      <a:noFill/>
                    </a:lnR>
                    <a:lnT>
                      <a:noFill/>
                    </a:lnT>
                    <a:lnB>
                      <a:noFill/>
                    </a:lnB>
                  </a:tcPr>
                </a:tc>
                <a:tc>
                  <a:txBody>
                    <a:bodyPr/>
                    <a:lstStyle/>
                    <a:p>
                      <a:pPr algn="r"/>
                      <a:r>
                        <a:rPr lang="en-AU"/>
                        <a:t>P</a:t>
                      </a:r>
                    </a:p>
                  </a:txBody>
                  <a:tcPr anchor="ctr">
                    <a:lnL>
                      <a:noFill/>
                    </a:lnL>
                    <a:lnR>
                      <a:noFill/>
                    </a:lnR>
                    <a:lnT>
                      <a:noFill/>
                    </a:lnT>
                    <a:lnB>
                      <a:noFill/>
                    </a:lnB>
                  </a:tcPr>
                </a:tc>
                <a:tc>
                  <a:txBody>
                    <a:bodyPr/>
                    <a:lstStyle/>
                    <a:p>
                      <a:pPr algn="l"/>
                      <a:r>
                        <a:rPr lang="en-AU"/>
                        <a:t>Label</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pPr algn="l"/>
                      <a:r>
                        <a:rPr lang="en-AU"/>
                        <a:t>phyheal</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dirty="0"/>
                        <a:t>age</a:t>
                      </a:r>
                    </a:p>
                  </a:txBody>
                  <a:tcPr anchor="ctr">
                    <a:lnL>
                      <a:noFill/>
                    </a:lnL>
                    <a:lnR>
                      <a:noFill/>
                    </a:lnR>
                    <a:lnT>
                      <a:noFill/>
                    </a:lnT>
                    <a:lnB>
                      <a:noFill/>
                    </a:lnB>
                  </a:tcPr>
                </a:tc>
                <a:tc>
                  <a:txBody>
                    <a:bodyPr/>
                    <a:lstStyle/>
                    <a:p>
                      <a:pPr algn="r"/>
                      <a:r>
                        <a:rPr lang="en-AU"/>
                        <a:t>.136</a:t>
                      </a:r>
                    </a:p>
                  </a:txBody>
                  <a:tcPr anchor="ctr">
                    <a:lnL>
                      <a:noFill/>
                    </a:lnL>
                    <a:lnR>
                      <a:noFill/>
                    </a:lnR>
                    <a:lnT>
                      <a:noFill/>
                    </a:lnT>
                    <a:lnB>
                      <a:noFill/>
                    </a:lnB>
                  </a:tcPr>
                </a:tc>
                <a:tc>
                  <a:txBody>
                    <a:bodyPr/>
                    <a:lstStyle/>
                    <a:p>
                      <a:pPr algn="r"/>
                      <a:r>
                        <a:rPr lang="en-AU"/>
                        <a:t>.047</a:t>
                      </a:r>
                    </a:p>
                  </a:txBody>
                  <a:tcPr anchor="ctr">
                    <a:lnL>
                      <a:noFill/>
                    </a:lnL>
                    <a:lnR>
                      <a:noFill/>
                    </a:lnR>
                    <a:lnT>
                      <a:noFill/>
                    </a:lnT>
                    <a:lnB>
                      <a:noFill/>
                    </a:lnB>
                  </a:tcPr>
                </a:tc>
                <a:tc>
                  <a:txBody>
                    <a:bodyPr/>
                    <a:lstStyle/>
                    <a:p>
                      <a:pPr algn="r"/>
                      <a:r>
                        <a:rPr lang="en-AU"/>
                        <a:t>2.913</a:t>
                      </a:r>
                    </a:p>
                  </a:txBody>
                  <a:tcPr anchor="ctr">
                    <a:lnL>
                      <a:noFill/>
                    </a:lnL>
                    <a:lnR>
                      <a:noFill/>
                    </a:lnR>
                    <a:lnT>
                      <a:noFill/>
                    </a:lnT>
                    <a:lnB>
                      <a:noFill/>
                    </a:lnB>
                  </a:tcPr>
                </a:tc>
                <a:tc>
                  <a:txBody>
                    <a:bodyPr/>
                    <a:lstStyle/>
                    <a:p>
                      <a:pPr algn="r"/>
                      <a:r>
                        <a:rPr lang="en-AU"/>
                        <a:t>.004</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pPr algn="l"/>
                      <a:r>
                        <a:rPr lang="en-AU"/>
                        <a:t>phyheal</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a:t>stress</a:t>
                      </a:r>
                    </a:p>
                  </a:txBody>
                  <a:tcPr anchor="ctr">
                    <a:lnL>
                      <a:noFill/>
                    </a:lnL>
                    <a:lnR>
                      <a:noFill/>
                    </a:lnR>
                    <a:lnT>
                      <a:noFill/>
                    </a:lnT>
                    <a:lnB>
                      <a:noFill/>
                    </a:lnB>
                  </a:tcPr>
                </a:tc>
                <a:tc>
                  <a:txBody>
                    <a:bodyPr/>
                    <a:lstStyle/>
                    <a:p>
                      <a:pPr algn="r"/>
                      <a:r>
                        <a:rPr lang="en-AU" dirty="0"/>
                        <a:t>.006</a:t>
                      </a:r>
                    </a:p>
                  </a:txBody>
                  <a:tcPr anchor="ctr">
                    <a:lnL>
                      <a:noFill/>
                    </a:lnL>
                    <a:lnR>
                      <a:noFill/>
                    </a:lnR>
                    <a:lnT>
                      <a:noFill/>
                    </a:lnT>
                    <a:lnB>
                      <a:noFill/>
                    </a:lnB>
                  </a:tcPr>
                </a:tc>
                <a:tc>
                  <a:txBody>
                    <a:bodyPr/>
                    <a:lstStyle/>
                    <a:p>
                      <a:pPr algn="r"/>
                      <a:r>
                        <a:rPr lang="en-AU"/>
                        <a:t>.001</a:t>
                      </a:r>
                    </a:p>
                  </a:txBody>
                  <a:tcPr anchor="ctr">
                    <a:lnL>
                      <a:noFill/>
                    </a:lnL>
                    <a:lnR>
                      <a:noFill/>
                    </a:lnR>
                    <a:lnT>
                      <a:noFill/>
                    </a:lnT>
                    <a:lnB>
                      <a:noFill/>
                    </a:lnB>
                  </a:tcPr>
                </a:tc>
                <a:tc>
                  <a:txBody>
                    <a:bodyPr/>
                    <a:lstStyle/>
                    <a:p>
                      <a:pPr algn="r"/>
                      <a:r>
                        <a:rPr lang="en-AU"/>
                        <a:t>7.948</a:t>
                      </a:r>
                    </a:p>
                  </a:txBody>
                  <a:tcPr anchor="ctr">
                    <a:lnL>
                      <a:noFill/>
                    </a:lnL>
                    <a:lnR>
                      <a:noFill/>
                    </a:lnR>
                    <a:lnT>
                      <a:noFill/>
                    </a:lnT>
                    <a:lnB>
                      <a:noFill/>
                    </a:lnB>
                  </a:tcPr>
                </a:tc>
                <a:tc>
                  <a:txBody>
                    <a:bodyPr/>
                    <a:lstStyle/>
                    <a:p>
                      <a:pPr algn="r"/>
                      <a:r>
                        <a:rPr lang="en-AU"/>
                        <a:t>***</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pPr algn="l"/>
                      <a:r>
                        <a:rPr lang="en-AU"/>
                        <a:t>phyheal</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a:t>esteem</a:t>
                      </a:r>
                    </a:p>
                  </a:txBody>
                  <a:tcPr anchor="ctr">
                    <a:lnL>
                      <a:noFill/>
                    </a:lnL>
                    <a:lnR>
                      <a:noFill/>
                    </a:lnR>
                    <a:lnT>
                      <a:noFill/>
                    </a:lnT>
                    <a:lnB>
                      <a:noFill/>
                    </a:lnB>
                  </a:tcPr>
                </a:tc>
                <a:tc>
                  <a:txBody>
                    <a:bodyPr/>
                    <a:lstStyle/>
                    <a:p>
                      <a:pPr algn="r"/>
                      <a:r>
                        <a:rPr lang="en-AU" dirty="0"/>
                        <a:t>.073</a:t>
                      </a:r>
                    </a:p>
                  </a:txBody>
                  <a:tcPr anchor="ctr">
                    <a:lnL>
                      <a:noFill/>
                    </a:lnL>
                    <a:lnR>
                      <a:noFill/>
                    </a:lnR>
                    <a:lnT>
                      <a:noFill/>
                    </a:lnT>
                    <a:lnB>
                      <a:noFill/>
                    </a:lnB>
                  </a:tcPr>
                </a:tc>
                <a:tc>
                  <a:txBody>
                    <a:bodyPr/>
                    <a:lstStyle/>
                    <a:p>
                      <a:pPr algn="r"/>
                      <a:r>
                        <a:rPr lang="en-AU"/>
                        <a:t>.026</a:t>
                      </a:r>
                    </a:p>
                  </a:txBody>
                  <a:tcPr anchor="ctr">
                    <a:lnL>
                      <a:noFill/>
                    </a:lnL>
                    <a:lnR>
                      <a:noFill/>
                    </a:lnR>
                    <a:lnT>
                      <a:noFill/>
                    </a:lnT>
                    <a:lnB>
                      <a:noFill/>
                    </a:lnB>
                  </a:tcPr>
                </a:tc>
                <a:tc>
                  <a:txBody>
                    <a:bodyPr/>
                    <a:lstStyle/>
                    <a:p>
                      <a:pPr algn="r"/>
                      <a:r>
                        <a:rPr lang="en-AU"/>
                        <a:t>2.785</a:t>
                      </a:r>
                    </a:p>
                  </a:txBody>
                  <a:tcPr anchor="ctr">
                    <a:lnL>
                      <a:noFill/>
                    </a:lnL>
                    <a:lnR>
                      <a:noFill/>
                    </a:lnR>
                    <a:lnT>
                      <a:noFill/>
                    </a:lnT>
                    <a:lnB>
                      <a:noFill/>
                    </a:lnB>
                  </a:tcPr>
                </a:tc>
                <a:tc>
                  <a:txBody>
                    <a:bodyPr/>
                    <a:lstStyle/>
                    <a:p>
                      <a:pPr algn="r"/>
                      <a:r>
                        <a:rPr lang="en-AU"/>
                        <a:t>.005</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pPr algn="l"/>
                      <a:r>
                        <a:rPr lang="en-AU"/>
                        <a:t>timedrs</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a:t>phyheal</a:t>
                      </a:r>
                    </a:p>
                  </a:txBody>
                  <a:tcPr anchor="ctr">
                    <a:lnL>
                      <a:noFill/>
                    </a:lnL>
                    <a:lnR>
                      <a:noFill/>
                    </a:lnR>
                    <a:lnT>
                      <a:noFill/>
                    </a:lnT>
                    <a:lnB>
                      <a:noFill/>
                    </a:lnB>
                  </a:tcPr>
                </a:tc>
                <a:tc>
                  <a:txBody>
                    <a:bodyPr/>
                    <a:lstStyle/>
                    <a:p>
                      <a:pPr algn="r"/>
                      <a:r>
                        <a:rPr lang="en-AU" dirty="0"/>
                        <a:t>1.761</a:t>
                      </a:r>
                    </a:p>
                  </a:txBody>
                  <a:tcPr anchor="ctr">
                    <a:lnL>
                      <a:noFill/>
                    </a:lnL>
                    <a:lnR>
                      <a:noFill/>
                    </a:lnR>
                    <a:lnT>
                      <a:noFill/>
                    </a:lnT>
                    <a:lnB>
                      <a:noFill/>
                    </a:lnB>
                  </a:tcPr>
                </a:tc>
                <a:tc>
                  <a:txBody>
                    <a:bodyPr/>
                    <a:lstStyle/>
                    <a:p>
                      <a:pPr algn="r"/>
                      <a:r>
                        <a:rPr lang="en-AU"/>
                        <a:t>.182</a:t>
                      </a:r>
                    </a:p>
                  </a:txBody>
                  <a:tcPr anchor="ctr">
                    <a:lnL>
                      <a:noFill/>
                    </a:lnL>
                    <a:lnR>
                      <a:noFill/>
                    </a:lnR>
                    <a:lnT>
                      <a:noFill/>
                    </a:lnT>
                    <a:lnB>
                      <a:noFill/>
                    </a:lnB>
                  </a:tcPr>
                </a:tc>
                <a:tc>
                  <a:txBody>
                    <a:bodyPr/>
                    <a:lstStyle/>
                    <a:p>
                      <a:pPr algn="r"/>
                      <a:r>
                        <a:rPr lang="en-AU"/>
                        <a:t>9.661</a:t>
                      </a:r>
                    </a:p>
                  </a:txBody>
                  <a:tcPr anchor="ctr">
                    <a:lnL>
                      <a:noFill/>
                    </a:lnL>
                    <a:lnR>
                      <a:noFill/>
                    </a:lnR>
                    <a:lnT>
                      <a:noFill/>
                    </a:lnT>
                    <a:lnB>
                      <a:noFill/>
                    </a:lnB>
                  </a:tcPr>
                </a:tc>
                <a:tc>
                  <a:txBody>
                    <a:bodyPr/>
                    <a:lstStyle/>
                    <a:p>
                      <a:pPr algn="r"/>
                      <a:r>
                        <a:rPr lang="en-AU"/>
                        <a:t>***</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pPr algn="l"/>
                      <a:r>
                        <a:rPr lang="en-AU"/>
                        <a:t>timedrs</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dirty="0"/>
                        <a:t>age</a:t>
                      </a:r>
                    </a:p>
                  </a:txBody>
                  <a:tcPr anchor="ctr">
                    <a:lnL>
                      <a:noFill/>
                    </a:lnL>
                    <a:lnR>
                      <a:noFill/>
                    </a:lnR>
                    <a:lnT>
                      <a:noFill/>
                    </a:lnT>
                    <a:lnB>
                      <a:noFill/>
                    </a:lnB>
                  </a:tcPr>
                </a:tc>
                <a:tc>
                  <a:txBody>
                    <a:bodyPr/>
                    <a:lstStyle/>
                    <a:p>
                      <a:pPr algn="r"/>
                      <a:r>
                        <a:rPr lang="en-AU"/>
                        <a:t>.055</a:t>
                      </a:r>
                    </a:p>
                  </a:txBody>
                  <a:tcPr anchor="ctr">
                    <a:lnL>
                      <a:noFill/>
                    </a:lnL>
                    <a:lnR>
                      <a:noFill/>
                    </a:lnR>
                    <a:lnT>
                      <a:noFill/>
                    </a:lnT>
                    <a:lnB>
                      <a:noFill/>
                    </a:lnB>
                  </a:tcPr>
                </a:tc>
                <a:tc>
                  <a:txBody>
                    <a:bodyPr/>
                    <a:lstStyle/>
                    <a:p>
                      <a:pPr algn="r"/>
                      <a:r>
                        <a:rPr lang="en-AU"/>
                        <a:t>.186</a:t>
                      </a:r>
                    </a:p>
                  </a:txBody>
                  <a:tcPr anchor="ctr">
                    <a:lnL>
                      <a:noFill/>
                    </a:lnL>
                    <a:lnR>
                      <a:noFill/>
                    </a:lnR>
                    <a:lnT>
                      <a:noFill/>
                    </a:lnT>
                    <a:lnB>
                      <a:noFill/>
                    </a:lnB>
                  </a:tcPr>
                </a:tc>
                <a:tc>
                  <a:txBody>
                    <a:bodyPr/>
                    <a:lstStyle/>
                    <a:p>
                      <a:pPr algn="r"/>
                      <a:r>
                        <a:rPr lang="en-AU"/>
                        <a:t>.297</a:t>
                      </a:r>
                    </a:p>
                  </a:txBody>
                  <a:tcPr anchor="ctr">
                    <a:lnL>
                      <a:noFill/>
                    </a:lnL>
                    <a:lnR>
                      <a:noFill/>
                    </a:lnR>
                    <a:lnT>
                      <a:noFill/>
                    </a:lnT>
                    <a:lnB>
                      <a:noFill/>
                    </a:lnB>
                  </a:tcPr>
                </a:tc>
                <a:tc>
                  <a:txBody>
                    <a:bodyPr/>
                    <a:lstStyle/>
                    <a:p>
                      <a:pPr algn="r"/>
                      <a:r>
                        <a:rPr lang="en-AU"/>
                        <a:t>.767</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pPr algn="l"/>
                      <a:r>
                        <a:rPr lang="en-AU"/>
                        <a:t>timedrs</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dirty="0"/>
                        <a:t>stress</a:t>
                      </a:r>
                    </a:p>
                  </a:txBody>
                  <a:tcPr anchor="ctr">
                    <a:lnL>
                      <a:noFill/>
                    </a:lnL>
                    <a:lnR>
                      <a:noFill/>
                    </a:lnR>
                    <a:lnT>
                      <a:noFill/>
                    </a:lnT>
                    <a:lnB>
                      <a:noFill/>
                    </a:lnB>
                  </a:tcPr>
                </a:tc>
                <a:tc>
                  <a:txBody>
                    <a:bodyPr/>
                    <a:lstStyle/>
                    <a:p>
                      <a:pPr algn="r"/>
                      <a:r>
                        <a:rPr lang="en-AU"/>
                        <a:t>.010</a:t>
                      </a:r>
                    </a:p>
                  </a:txBody>
                  <a:tcPr anchor="ctr">
                    <a:lnL>
                      <a:noFill/>
                    </a:lnL>
                    <a:lnR>
                      <a:noFill/>
                    </a:lnR>
                    <a:lnT>
                      <a:noFill/>
                    </a:lnT>
                    <a:lnB>
                      <a:noFill/>
                    </a:lnB>
                  </a:tcPr>
                </a:tc>
                <a:tc>
                  <a:txBody>
                    <a:bodyPr/>
                    <a:lstStyle/>
                    <a:p>
                      <a:pPr algn="r"/>
                      <a:r>
                        <a:rPr lang="en-AU"/>
                        <a:t>.003</a:t>
                      </a:r>
                    </a:p>
                  </a:txBody>
                  <a:tcPr anchor="ctr">
                    <a:lnL>
                      <a:noFill/>
                    </a:lnL>
                    <a:lnR>
                      <a:noFill/>
                    </a:lnR>
                    <a:lnT>
                      <a:noFill/>
                    </a:lnT>
                    <a:lnB>
                      <a:noFill/>
                    </a:lnB>
                  </a:tcPr>
                </a:tc>
                <a:tc>
                  <a:txBody>
                    <a:bodyPr/>
                    <a:lstStyle/>
                    <a:p>
                      <a:pPr algn="r"/>
                      <a:r>
                        <a:rPr lang="en-AU"/>
                        <a:t>3.055</a:t>
                      </a:r>
                    </a:p>
                  </a:txBody>
                  <a:tcPr anchor="ctr">
                    <a:lnL>
                      <a:noFill/>
                    </a:lnL>
                    <a:lnR>
                      <a:noFill/>
                    </a:lnR>
                    <a:lnT>
                      <a:noFill/>
                    </a:lnT>
                    <a:lnB>
                      <a:noFill/>
                    </a:lnB>
                  </a:tcPr>
                </a:tc>
                <a:tc>
                  <a:txBody>
                    <a:bodyPr/>
                    <a:lstStyle/>
                    <a:p>
                      <a:pPr algn="r"/>
                      <a:r>
                        <a:rPr lang="en-AU"/>
                        <a:t>.002</a:t>
                      </a:r>
                    </a:p>
                  </a:txBody>
                  <a:tcPr anchor="ctr">
                    <a:lnL>
                      <a:noFill/>
                    </a:lnL>
                    <a:lnR>
                      <a:noFill/>
                    </a:lnR>
                    <a:lnT>
                      <a:noFill/>
                    </a:lnT>
                    <a:lnB>
                      <a:noFill/>
                    </a:lnB>
                  </a:tcPr>
                </a:tc>
                <a:tc>
                  <a:txBody>
                    <a:bodyPr/>
                    <a:lstStyle/>
                    <a:p>
                      <a:pPr algn="l"/>
                      <a:endParaRPr lang="en-AU" dirty="0"/>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266"/>
          <a:stretch/>
        </p:blipFill>
        <p:spPr bwMode="auto">
          <a:xfrm>
            <a:off x="125181" y="937846"/>
            <a:ext cx="4471325" cy="1652954"/>
          </a:xfrm>
          <a:prstGeom prst="rect">
            <a:avLst/>
          </a:prstGeom>
          <a:ln/>
        </p:spPr>
        <p:style>
          <a:lnRef idx="2">
            <a:schemeClr val="dk1"/>
          </a:lnRef>
          <a:fillRef idx="1">
            <a:schemeClr val="lt1"/>
          </a:fillRef>
          <a:effectRef idx="0">
            <a:schemeClr val="dk1"/>
          </a:effectRef>
          <a:fontRef idx="minor">
            <a:schemeClr val="dk1"/>
          </a:fontRef>
        </p:style>
      </p:pic>
      <p:pic>
        <p:nvPicPr>
          <p:cNvPr id="10"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4266"/>
          <a:stretch/>
        </p:blipFill>
        <p:spPr bwMode="auto">
          <a:xfrm>
            <a:off x="4596475" y="937846"/>
            <a:ext cx="4471325" cy="1652954"/>
          </a:xfrm>
          <a:prstGeom prst="rect">
            <a:avLst/>
          </a:prstGeom>
          <a:ln/>
        </p:spPr>
        <p:style>
          <a:lnRef idx="2">
            <a:schemeClr val="dk1"/>
          </a:lnRef>
          <a:fillRef idx="1">
            <a:schemeClr val="lt1"/>
          </a:fillRef>
          <a:effectRef idx="0">
            <a:schemeClr val="dk1"/>
          </a:effectRef>
          <a:fontRef idx="minor">
            <a:schemeClr val="dk1"/>
          </a:fontRef>
        </p:style>
      </p:pic>
      <p:sp>
        <p:nvSpPr>
          <p:cNvPr id="14" name="Rectangle 13"/>
          <p:cNvSpPr/>
          <p:nvPr/>
        </p:nvSpPr>
        <p:spPr>
          <a:xfrm>
            <a:off x="2133600" y="5410200"/>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AU" dirty="0"/>
              <a:t>Squared Multiple Correlations:   Estimate </a:t>
            </a:r>
          </a:p>
          <a:p>
            <a:r>
              <a:rPr lang="en-AU" dirty="0" err="1"/>
              <a:t>phyheal</a:t>
            </a:r>
            <a:r>
              <a:rPr lang="en-AU" dirty="0"/>
              <a:t>   .148 </a:t>
            </a:r>
          </a:p>
          <a:p>
            <a:r>
              <a:rPr lang="en-AU" dirty="0" err="1"/>
              <a:t>timedrs</a:t>
            </a:r>
            <a:r>
              <a:rPr lang="en-AU" dirty="0"/>
              <a:t>   .237 </a:t>
            </a:r>
          </a:p>
          <a:p>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07872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Include correlations among exogenous predictors</a:t>
            </a:r>
          </a:p>
        </p:txBody>
      </p:sp>
      <p:pic>
        <p:nvPicPr>
          <p:cNvPr id="1170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857" b="23050"/>
          <a:stretch/>
        </p:blipFill>
        <p:spPr bwMode="auto">
          <a:xfrm>
            <a:off x="1219200" y="1676400"/>
            <a:ext cx="6867525" cy="471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0058404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Include correlations among exogenous predictors</a:t>
            </a:r>
          </a:p>
        </p:txBody>
      </p:sp>
      <p:pic>
        <p:nvPicPr>
          <p:cNvPr id="1171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616" b="23058"/>
          <a:stretch/>
        </p:blipFill>
        <p:spPr bwMode="auto">
          <a:xfrm>
            <a:off x="0" y="1066800"/>
            <a:ext cx="6943725" cy="4791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133600" y="5643017"/>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AU" dirty="0"/>
              <a:t>Squared Multiple Correlations:   Estimate </a:t>
            </a:r>
          </a:p>
          <a:p>
            <a:r>
              <a:rPr lang="en-AU" dirty="0" err="1"/>
              <a:t>phyheal</a:t>
            </a:r>
            <a:r>
              <a:rPr lang="en-AU" dirty="0"/>
              <a:t>   .119 </a:t>
            </a:r>
          </a:p>
          <a:p>
            <a:r>
              <a:rPr lang="en-AU" dirty="0" err="1"/>
              <a:t>timedrs</a:t>
            </a:r>
            <a:r>
              <a:rPr lang="en-AU" dirty="0"/>
              <a:t>   .227 </a:t>
            </a:r>
          </a:p>
          <a:p>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67070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Model fit</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3</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1667181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Assessing fit</a:t>
            </a:r>
          </a:p>
        </p:txBody>
      </p:sp>
      <p:sp>
        <p:nvSpPr>
          <p:cNvPr id="5" name="Content Placeholder 4"/>
          <p:cNvSpPr>
            <a:spLocks noGrp="1"/>
          </p:cNvSpPr>
          <p:nvPr>
            <p:ph idx="1"/>
          </p:nvPr>
        </p:nvSpPr>
        <p:spPr>
          <a:xfrm>
            <a:off x="457200" y="1219200"/>
            <a:ext cx="8229600" cy="4906963"/>
          </a:xfrm>
        </p:spPr>
        <p:txBody>
          <a:bodyPr>
            <a:normAutofit fontScale="92500" lnSpcReduction="10000"/>
          </a:bodyPr>
          <a:lstStyle/>
          <a:p>
            <a:pPr marL="0" indent="0">
              <a:buNone/>
            </a:pPr>
            <a:r>
              <a:rPr lang="en-AU" dirty="0"/>
              <a:t>"With respect to model fit, researchers do not seem adequately sensitive to the fundamental reality that there is no true model [...], that all models are wrong to some degree, even in the population, and that the best one can hope for is to identify a parsimonious, substantively meaningful model that fits observed data adequately well. At the same time, one must recognize that there may well be other models that fit the data to approximately the same degree. Given this perspective, it is clear that a finding of good fit does not imply that a model is correct or true, but only plausible. These facts must temper conclusions drawn about good-fitting models. (</a:t>
            </a:r>
            <a:r>
              <a:rPr lang="en-AU" dirty="0" err="1"/>
              <a:t>MacCallum</a:t>
            </a:r>
            <a:r>
              <a:rPr lang="en-AU" dirty="0"/>
              <a:t> &amp; Austin 2000, p.218)</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239314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Model Test Statistics</a:t>
            </a:r>
          </a:p>
        </p:txBody>
      </p:sp>
      <p:sp>
        <p:nvSpPr>
          <p:cNvPr id="3" name="Content Placeholder 2"/>
          <p:cNvSpPr>
            <a:spLocks noGrp="1"/>
          </p:cNvSpPr>
          <p:nvPr>
            <p:ph idx="1"/>
          </p:nvPr>
        </p:nvSpPr>
        <p:spPr/>
        <p:txBody>
          <a:bodyPr>
            <a:normAutofit fontScale="77500" lnSpcReduction="20000"/>
          </a:bodyPr>
          <a:lstStyle/>
          <a:p>
            <a:r>
              <a:rPr lang="en-AU" dirty="0"/>
              <a:t>Model Test Statistics ask: </a:t>
            </a:r>
            <a:br>
              <a:rPr lang="en-AU" dirty="0"/>
            </a:br>
            <a:r>
              <a:rPr lang="en-AU" b="1" dirty="0"/>
              <a:t>“Is the variance-covariance matrix implied by your model sufficiently close to your observed variance-covariance matrix that the difference could plausibly be due to sampling error?”</a:t>
            </a:r>
          </a:p>
          <a:p>
            <a:endParaRPr lang="en-AU" b="1" dirty="0"/>
          </a:p>
          <a:p>
            <a:r>
              <a:rPr lang="en-AU" b="1" dirty="0">
                <a:solidFill>
                  <a:srgbClr val="FF0000"/>
                </a:solidFill>
              </a:rPr>
              <a:t>Model Chi-Square Test (</a:t>
            </a:r>
            <a:r>
              <a:rPr lang="el-GR" dirty="0">
                <a:solidFill>
                  <a:srgbClr val="FF0000"/>
                </a:solidFill>
              </a:rPr>
              <a:t>χ</a:t>
            </a:r>
            <a:r>
              <a:rPr lang="en-AU" baseline="30000" dirty="0">
                <a:solidFill>
                  <a:srgbClr val="FF0000"/>
                </a:solidFill>
              </a:rPr>
              <a:t>2</a:t>
            </a:r>
            <a:r>
              <a:rPr lang="en-AU" dirty="0">
                <a:solidFill>
                  <a:srgbClr val="FF0000"/>
                </a:solidFill>
              </a:rPr>
              <a:t> test</a:t>
            </a:r>
            <a:r>
              <a:rPr lang="en-AU" b="1" dirty="0">
                <a:solidFill>
                  <a:srgbClr val="FF0000"/>
                </a:solidFill>
              </a:rPr>
              <a:t>)</a:t>
            </a:r>
            <a:endParaRPr lang="en-AU" dirty="0">
              <a:solidFill>
                <a:srgbClr val="00B0F0"/>
              </a:solidFill>
            </a:endParaRPr>
          </a:p>
          <a:p>
            <a:pPr lvl="1"/>
            <a:r>
              <a:rPr lang="el-GR" dirty="0"/>
              <a:t>χ</a:t>
            </a:r>
            <a:r>
              <a:rPr lang="el-GR" baseline="30000" dirty="0"/>
              <a:t>2</a:t>
            </a:r>
            <a:r>
              <a:rPr lang="en-AU" dirty="0"/>
              <a:t> = 0 with perfect model fit, and increases as model misspecification increases. </a:t>
            </a:r>
            <a:r>
              <a:rPr lang="en-AU" i="1" dirty="0"/>
              <a:t>p</a:t>
            </a:r>
            <a:r>
              <a:rPr lang="en-AU" dirty="0"/>
              <a:t> = 1 with perfect model fit, and decreases as model misspecification increases.</a:t>
            </a:r>
          </a:p>
          <a:p>
            <a:pPr lvl="1"/>
            <a:r>
              <a:rPr lang="en-AU" dirty="0"/>
              <a:t>Non-significant Chi-Square test indicates the model is consistent with the observed variance-covariance matrix.</a:t>
            </a:r>
          </a:p>
          <a:p>
            <a:pPr lvl="1"/>
            <a:r>
              <a:rPr lang="en-AU" dirty="0"/>
              <a:t>Significant Chi-Square insufficient in itself to determine whether a model should be rejected, but can be treated as a ‘smoke alarm’ in relation to model fit.</a:t>
            </a:r>
          </a:p>
          <a:p>
            <a:pPr lvl="1"/>
            <a:r>
              <a:rPr lang="el-GR" dirty="0"/>
              <a:t>χ</a:t>
            </a:r>
            <a:r>
              <a:rPr lang="el-GR" baseline="30000" dirty="0"/>
              <a:t>2</a:t>
            </a:r>
            <a:r>
              <a:rPr lang="en-AU" baseline="30000" dirty="0"/>
              <a:t> </a:t>
            </a:r>
            <a:r>
              <a:rPr lang="en-AU" dirty="0"/>
              <a:t>is strongly affected by multivariate non-normality, correlation size, the size of unique variances, and sample size.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3699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Approximate Fit Indices</a:t>
            </a:r>
          </a:p>
        </p:txBody>
      </p:sp>
      <p:sp>
        <p:nvSpPr>
          <p:cNvPr id="3" name="Content Placeholder 2"/>
          <p:cNvSpPr>
            <a:spLocks noGrp="1"/>
          </p:cNvSpPr>
          <p:nvPr>
            <p:ph idx="1"/>
          </p:nvPr>
        </p:nvSpPr>
        <p:spPr/>
        <p:txBody>
          <a:bodyPr>
            <a:normAutofit fontScale="92500"/>
          </a:bodyPr>
          <a:lstStyle/>
          <a:p>
            <a:r>
              <a:rPr lang="en-AU" dirty="0"/>
              <a:t>Approximate Fit Indices ignore the issue of sampling error and take different perspectives on providing a continuous measure of model-data correspondence.</a:t>
            </a:r>
          </a:p>
          <a:p>
            <a:endParaRPr lang="en-AU" b="1" dirty="0"/>
          </a:p>
          <a:p>
            <a:r>
              <a:rPr lang="en-AU" dirty="0"/>
              <a:t>Three main flavours available under ML estimation:</a:t>
            </a:r>
          </a:p>
          <a:p>
            <a:pPr marL="457200" lvl="1" indent="0">
              <a:buNone/>
            </a:pPr>
            <a:r>
              <a:rPr lang="en-AU" dirty="0"/>
              <a:t>1. Absolute Fit Indices (proportion of the observed variance-covariance matrix explained by model), e.g. SRMR.</a:t>
            </a:r>
          </a:p>
          <a:p>
            <a:pPr marL="457200" lvl="1" indent="0">
              <a:buNone/>
            </a:pPr>
            <a:r>
              <a:rPr lang="en-AU" dirty="0"/>
              <a:t>2. Comparative Fit Indices (relative improvement in fit compared to a baseline), e.g. CFI.</a:t>
            </a:r>
          </a:p>
          <a:p>
            <a:pPr marL="457200" lvl="1" indent="0">
              <a:buNone/>
            </a:pPr>
            <a:r>
              <a:rPr lang="en-AU" dirty="0"/>
              <a:t>3. Parsimony-adjusted-indices (compare model to observed data but penalise models with greater complexity) e.g. RMSEA.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5304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Absolute Fit Indices</a:t>
            </a:r>
          </a:p>
        </p:txBody>
      </p:sp>
      <p:sp>
        <p:nvSpPr>
          <p:cNvPr id="3" name="Content Placeholder 2"/>
          <p:cNvSpPr>
            <a:spLocks noGrp="1"/>
          </p:cNvSpPr>
          <p:nvPr>
            <p:ph idx="1"/>
          </p:nvPr>
        </p:nvSpPr>
        <p:spPr/>
        <p:txBody>
          <a:bodyPr>
            <a:normAutofit fontScale="92500" lnSpcReduction="10000"/>
          </a:bodyPr>
          <a:lstStyle/>
          <a:p>
            <a:r>
              <a:rPr lang="en-AU" dirty="0">
                <a:solidFill>
                  <a:srgbClr val="FF0000"/>
                </a:solidFill>
              </a:rPr>
              <a:t>RMR</a:t>
            </a:r>
            <a:r>
              <a:rPr lang="en-AU" dirty="0"/>
              <a:t>: </a:t>
            </a:r>
            <a:r>
              <a:rPr lang="en-AU" dirty="0">
                <a:solidFill>
                  <a:srgbClr val="00B0F0"/>
                </a:solidFill>
              </a:rPr>
              <a:t>Root mean square residual</a:t>
            </a:r>
          </a:p>
          <a:p>
            <a:pPr lvl="1"/>
            <a:r>
              <a:rPr lang="en-AU" dirty="0"/>
              <a:t>Average differences between observed and model-estimated covariance matrices</a:t>
            </a:r>
          </a:p>
          <a:p>
            <a:pPr lvl="1"/>
            <a:r>
              <a:rPr lang="en-AU" dirty="0"/>
              <a:t>Small indicates good fit, 0 = perfect fit</a:t>
            </a:r>
          </a:p>
          <a:p>
            <a:pPr lvl="1"/>
            <a:r>
              <a:rPr lang="en-AU" dirty="0"/>
              <a:t>Hard to interpret because RMR’s range depends on the range of the observed variables</a:t>
            </a:r>
          </a:p>
          <a:p>
            <a:r>
              <a:rPr lang="en-AU" dirty="0">
                <a:solidFill>
                  <a:srgbClr val="FF0000"/>
                </a:solidFill>
              </a:rPr>
              <a:t>SRMR</a:t>
            </a:r>
            <a:r>
              <a:rPr lang="en-AU" dirty="0"/>
              <a:t>: </a:t>
            </a:r>
            <a:r>
              <a:rPr lang="en-AU" dirty="0">
                <a:solidFill>
                  <a:srgbClr val="00B0F0"/>
                </a:solidFill>
              </a:rPr>
              <a:t>Standardized RMR</a:t>
            </a:r>
          </a:p>
          <a:p>
            <a:pPr lvl="1"/>
            <a:r>
              <a:rPr lang="en-AU" dirty="0"/>
              <a:t>Transforms the sample and model-estimated covariance matrices into correlation matrices.</a:t>
            </a:r>
          </a:p>
          <a:p>
            <a:pPr lvl="1"/>
            <a:r>
              <a:rPr lang="en-AU" dirty="0"/>
              <a:t>Ranges from 0 to 1, with 0 = perfect fit.</a:t>
            </a:r>
          </a:p>
          <a:p>
            <a:pPr lvl="1"/>
            <a:r>
              <a:rPr lang="en-AU" dirty="0"/>
              <a:t>SRMR &lt; 0.08 regarded as good fit by Hu and </a:t>
            </a:r>
            <a:r>
              <a:rPr lang="en-AU" dirty="0" err="1"/>
              <a:t>Bentler</a:t>
            </a:r>
            <a:r>
              <a:rPr lang="en-AU" dirty="0"/>
              <a:t>, 1999 – beware that this average value can hide some big residuals.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99969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9"/>
          <p:cNvSpPr>
            <a:spLocks noGrp="1" noChangeArrowheads="1"/>
          </p:cNvSpPr>
          <p:nvPr>
            <p:ph type="title"/>
          </p:nvPr>
        </p:nvSpPr>
        <p:spPr/>
        <p:txBody>
          <a:bodyPr/>
          <a:lstStyle/>
          <a:p>
            <a:r>
              <a:rPr lang="en-US"/>
              <a:t>To get SRMR in Amos</a:t>
            </a:r>
          </a:p>
        </p:txBody>
      </p:sp>
      <p:sp>
        <p:nvSpPr>
          <p:cNvPr id="65540" name="Rectangle 10"/>
          <p:cNvSpPr>
            <a:spLocks noGrp="1" noChangeArrowheads="1"/>
          </p:cNvSpPr>
          <p:nvPr>
            <p:ph type="body" idx="1"/>
          </p:nvPr>
        </p:nvSpPr>
        <p:spPr>
          <a:xfrm>
            <a:off x="76200" y="1447800"/>
            <a:ext cx="3101975" cy="411480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dirty="0"/>
              <a:t>Run the analysis</a:t>
            </a:r>
          </a:p>
          <a:p>
            <a:r>
              <a:rPr lang="en-US" dirty="0"/>
              <a:t>Then click ‘Plugins’ on Menu Bar to get</a:t>
            </a:r>
          </a:p>
          <a:p>
            <a:r>
              <a:rPr lang="en-US" dirty="0"/>
              <a:t>Select “Standardized RMR”</a:t>
            </a:r>
          </a:p>
          <a:p>
            <a:r>
              <a:rPr lang="en-US" dirty="0"/>
              <a:t>Click Run</a:t>
            </a:r>
          </a:p>
          <a:p>
            <a:r>
              <a:rPr lang="en-US" dirty="0"/>
              <a:t>The SRMR appears in the window</a:t>
            </a:r>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3452"/>
          <a:stretch/>
        </p:blipFill>
        <p:spPr bwMode="auto">
          <a:xfrm>
            <a:off x="3352800" y="1066800"/>
            <a:ext cx="5458157" cy="216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181600" y="2438400"/>
            <a:ext cx="1066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968869"/>
            <a:ext cx="2700337" cy="181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962400"/>
            <a:ext cx="294287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27792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dirty="0"/>
              <a:t>An advantage of latent variable </a:t>
            </a:r>
            <a:r>
              <a:rPr lang="en-US" dirty="0" err="1"/>
              <a:t>modelling</a:t>
            </a:r>
            <a:endParaRPr lang="en-US" dirty="0"/>
          </a:p>
        </p:txBody>
      </p:sp>
      <p:sp>
        <p:nvSpPr>
          <p:cNvPr id="8195" name="Rectangle 3"/>
          <p:cNvSpPr>
            <a:spLocks noGrp="1" noChangeArrowheads="1"/>
          </p:cNvSpPr>
          <p:nvPr>
            <p:ph type="body" idx="1"/>
          </p:nvPr>
        </p:nvSpPr>
        <p:spPr>
          <a:xfrm>
            <a:off x="457200" y="990601"/>
            <a:ext cx="8229600" cy="3048000"/>
          </a:xfrm>
        </p:spPr>
        <p:txBody>
          <a:bodyPr/>
          <a:lstStyle/>
          <a:p>
            <a:pPr>
              <a:lnSpc>
                <a:spcPct val="90000"/>
              </a:lnSpc>
            </a:pPr>
            <a:r>
              <a:rPr lang="en-AU" dirty="0"/>
              <a:t>Models the characteristic of interest, say depression, rather than scores on a depression test. </a:t>
            </a:r>
          </a:p>
          <a:p>
            <a:pPr>
              <a:lnSpc>
                <a:spcPct val="90000"/>
              </a:lnSpc>
            </a:pPr>
            <a:r>
              <a:rPr lang="en-AU" dirty="0"/>
              <a:t>How do the two differ? </a:t>
            </a:r>
          </a:p>
        </p:txBody>
      </p:sp>
      <p:sp>
        <p:nvSpPr>
          <p:cNvPr id="2" name="TextBox 1"/>
          <p:cNvSpPr txBox="1"/>
          <p:nvPr/>
        </p:nvSpPr>
        <p:spPr>
          <a:xfrm>
            <a:off x="304800" y="2514600"/>
            <a:ext cx="8534400" cy="39703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en-AU" sz="2400" dirty="0"/>
              <a:t>Test theory: O = T + E</a:t>
            </a:r>
          </a:p>
          <a:p>
            <a:pPr lvl="1">
              <a:lnSpc>
                <a:spcPct val="90000"/>
              </a:lnSpc>
            </a:pPr>
            <a:r>
              <a:rPr lang="en-AU" sz="2400" dirty="0"/>
              <a:t>Observed score O, true score T, error E</a:t>
            </a:r>
          </a:p>
          <a:p>
            <a:pPr lvl="2">
              <a:lnSpc>
                <a:spcPct val="90000"/>
              </a:lnSpc>
            </a:pPr>
            <a:r>
              <a:rPr lang="en-AU" sz="2400" dirty="0"/>
              <a:t>Observed score O is </a:t>
            </a:r>
            <a:r>
              <a:rPr lang="en-AU" sz="2400" i="1" dirty="0"/>
              <a:t>x</a:t>
            </a:r>
            <a:r>
              <a:rPr lang="en-AU" sz="2400" dirty="0"/>
              <a:t> in equation 1 or 2</a:t>
            </a:r>
          </a:p>
          <a:p>
            <a:pPr lvl="2">
              <a:lnSpc>
                <a:spcPct val="90000"/>
              </a:lnSpc>
            </a:pPr>
            <a:r>
              <a:rPr lang="en-AU" sz="2400" dirty="0"/>
              <a:t>True score T is latent variable </a:t>
            </a:r>
            <a:r>
              <a:rPr lang="en-US" sz="2400" i="1" dirty="0">
                <a:sym typeface="Symbol" pitchFamily="18" charset="2"/>
              </a:rPr>
              <a:t>f</a:t>
            </a:r>
            <a:r>
              <a:rPr lang="en-US" sz="2400" dirty="0"/>
              <a:t> in equation 2</a:t>
            </a:r>
          </a:p>
          <a:p>
            <a:pPr lvl="2">
              <a:lnSpc>
                <a:spcPct val="90000"/>
              </a:lnSpc>
            </a:pPr>
            <a:endParaRPr lang="en-US" sz="2400" dirty="0"/>
          </a:p>
          <a:p>
            <a:r>
              <a:rPr lang="en-US" sz="2400" dirty="0"/>
              <a:t>Reliability is the proportion of observed score variance that is true score variance</a:t>
            </a:r>
          </a:p>
          <a:p>
            <a:pPr algn="ctr">
              <a:buFontTx/>
              <a:buNone/>
            </a:pPr>
            <a:r>
              <a:rPr lang="el-GR" sz="2400" dirty="0">
                <a:cs typeface="Times New Roman" pitchFamily="18" charset="0"/>
              </a:rPr>
              <a:t>α</a:t>
            </a:r>
            <a:r>
              <a:rPr lang="en-US" sz="2400" dirty="0">
                <a:cs typeface="Times New Roman" pitchFamily="18" charset="0"/>
              </a:rPr>
              <a:t> =  </a:t>
            </a:r>
            <a:r>
              <a:rPr lang="el-GR" sz="2400" dirty="0">
                <a:cs typeface="Times New Roman" pitchFamily="18" charset="0"/>
              </a:rPr>
              <a:t>σ</a:t>
            </a:r>
            <a:r>
              <a:rPr lang="en-US" sz="2400" baseline="-25000" dirty="0">
                <a:cs typeface="Times New Roman" pitchFamily="18" charset="0"/>
              </a:rPr>
              <a:t>T</a:t>
            </a:r>
            <a:r>
              <a:rPr lang="en-US" sz="2400" baseline="30000" dirty="0">
                <a:cs typeface="Times New Roman" pitchFamily="18" charset="0"/>
              </a:rPr>
              <a:t>2</a:t>
            </a:r>
            <a:r>
              <a:rPr lang="en-US" sz="2400" dirty="0">
                <a:cs typeface="Times New Roman" pitchFamily="18" charset="0"/>
              </a:rPr>
              <a:t>/ </a:t>
            </a:r>
            <a:r>
              <a:rPr lang="el-GR" sz="2400">
                <a:cs typeface="Times New Roman" pitchFamily="18" charset="0"/>
              </a:rPr>
              <a:t>σ</a:t>
            </a:r>
            <a:r>
              <a:rPr lang="en-US" sz="2400" baseline="-25000">
                <a:cs typeface="Times New Roman" pitchFamily="18" charset="0"/>
              </a:rPr>
              <a:t>O</a:t>
            </a:r>
            <a:r>
              <a:rPr lang="en-US" sz="2400" baseline="30000">
                <a:cs typeface="Times New Roman" pitchFamily="18" charset="0"/>
              </a:rPr>
              <a:t>2</a:t>
            </a:r>
            <a:endParaRPr lang="en-US" sz="2400" dirty="0">
              <a:cs typeface="Times New Roman" pitchFamily="18" charset="0"/>
            </a:endParaRPr>
          </a:p>
          <a:p>
            <a:r>
              <a:rPr lang="en-US" sz="2400" dirty="0">
                <a:cs typeface="Times New Roman" pitchFamily="18" charset="0"/>
              </a:rPr>
              <a:t>Reliability never equals 1.0</a:t>
            </a:r>
          </a:p>
          <a:p>
            <a:r>
              <a:rPr lang="en-US" sz="2400" dirty="0">
                <a:cs typeface="Times New Roman" pitchFamily="18" charset="0"/>
              </a:rPr>
              <a:t>Therefore our observed score never fully captures the information in the latent variable</a:t>
            </a:r>
            <a:endParaRPr lang="el-GR" sz="2400" dirty="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9528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Comparative Fit Indices</a:t>
            </a:r>
          </a:p>
        </p:txBody>
      </p:sp>
      <p:sp>
        <p:nvSpPr>
          <p:cNvPr id="3" name="Content Placeholder 2"/>
          <p:cNvSpPr>
            <a:spLocks noGrp="1"/>
          </p:cNvSpPr>
          <p:nvPr>
            <p:ph idx="1"/>
          </p:nvPr>
        </p:nvSpPr>
        <p:spPr/>
        <p:txBody>
          <a:bodyPr>
            <a:normAutofit lnSpcReduction="10000"/>
          </a:bodyPr>
          <a:lstStyle/>
          <a:p>
            <a:r>
              <a:rPr lang="en-AU" dirty="0">
                <a:solidFill>
                  <a:srgbClr val="FF0000"/>
                </a:solidFill>
              </a:rPr>
              <a:t>GFI</a:t>
            </a:r>
            <a:r>
              <a:rPr lang="en-AU" dirty="0"/>
              <a:t>: </a:t>
            </a:r>
            <a:r>
              <a:rPr lang="en-AU" dirty="0">
                <a:solidFill>
                  <a:srgbClr val="00B0F0"/>
                </a:solidFill>
              </a:rPr>
              <a:t>Goodness of fit index</a:t>
            </a:r>
            <a:r>
              <a:rPr lang="en-AU" dirty="0"/>
              <a:t>. </a:t>
            </a:r>
          </a:p>
          <a:p>
            <a:pPr lvl="1"/>
            <a:r>
              <a:rPr lang="en-AU" dirty="0"/>
              <a:t>Estimates the proportion of </a:t>
            </a:r>
            <a:r>
              <a:rPr lang="en-AU" dirty="0" err="1"/>
              <a:t>covariances</a:t>
            </a:r>
            <a:r>
              <a:rPr lang="en-AU" dirty="0"/>
              <a:t> in the observed data that are explained by the model</a:t>
            </a:r>
          </a:p>
          <a:p>
            <a:pPr lvl="1"/>
            <a:r>
              <a:rPr lang="en-AU" dirty="0"/>
              <a:t>Analogous to R</a:t>
            </a:r>
            <a:r>
              <a:rPr lang="en-AU" baseline="30000" dirty="0"/>
              <a:t>2</a:t>
            </a:r>
            <a:r>
              <a:rPr lang="en-AU" dirty="0"/>
              <a:t> in a regression, and is meant to range from 0 (worst model fit) to 1 (best).</a:t>
            </a:r>
          </a:p>
          <a:p>
            <a:pPr lvl="1"/>
            <a:r>
              <a:rPr lang="en-AU" dirty="0"/>
              <a:t>Limitations: expected values vary with sample size, doesn’t always stick to the range 0-1.</a:t>
            </a:r>
          </a:p>
          <a:p>
            <a:r>
              <a:rPr lang="en-AU" dirty="0">
                <a:solidFill>
                  <a:srgbClr val="FF0000"/>
                </a:solidFill>
              </a:rPr>
              <a:t>CFI</a:t>
            </a:r>
            <a:r>
              <a:rPr lang="en-AU" dirty="0"/>
              <a:t>: </a:t>
            </a:r>
            <a:r>
              <a:rPr lang="en-AU" dirty="0" err="1"/>
              <a:t>Bentler’s</a:t>
            </a:r>
            <a:r>
              <a:rPr lang="en-AU" dirty="0"/>
              <a:t> </a:t>
            </a:r>
            <a:r>
              <a:rPr lang="en-AU" dirty="0">
                <a:solidFill>
                  <a:srgbClr val="00B0F0"/>
                </a:solidFill>
              </a:rPr>
              <a:t>Comparative Fit Index</a:t>
            </a:r>
          </a:p>
          <a:p>
            <a:pPr lvl="1"/>
            <a:r>
              <a:rPr lang="en-AU" dirty="0"/>
              <a:t>Similar rationale to GFI, but stays normed to 0-1.</a:t>
            </a:r>
          </a:p>
          <a:p>
            <a:pPr lvl="1"/>
            <a:r>
              <a:rPr lang="en-AU" dirty="0"/>
              <a:t>High values (&gt; 0.95) regarded by Hu and </a:t>
            </a:r>
            <a:r>
              <a:rPr lang="en-AU" dirty="0" err="1"/>
              <a:t>Bentler</a:t>
            </a:r>
            <a:r>
              <a:rPr lang="en-AU" dirty="0"/>
              <a:t> (1999) as indicating good fit – again this has been much criticized.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82766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Parsimony-adjusted indices</a:t>
            </a:r>
          </a:p>
        </p:txBody>
      </p:sp>
      <p:sp>
        <p:nvSpPr>
          <p:cNvPr id="3" name="Content Placeholder 2"/>
          <p:cNvSpPr>
            <a:spLocks noGrp="1"/>
          </p:cNvSpPr>
          <p:nvPr>
            <p:ph idx="1"/>
          </p:nvPr>
        </p:nvSpPr>
        <p:spPr/>
        <p:txBody>
          <a:bodyPr>
            <a:normAutofit/>
          </a:bodyPr>
          <a:lstStyle/>
          <a:p>
            <a:r>
              <a:rPr lang="en-AU" dirty="0">
                <a:solidFill>
                  <a:srgbClr val="FF0000"/>
                </a:solidFill>
              </a:rPr>
              <a:t>RMSEA</a:t>
            </a:r>
            <a:r>
              <a:rPr lang="en-AU" dirty="0"/>
              <a:t>: </a:t>
            </a:r>
            <a:r>
              <a:rPr lang="en-US" dirty="0">
                <a:solidFill>
                  <a:srgbClr val="00B0F0"/>
                </a:solidFill>
              </a:rPr>
              <a:t>Root Mean Square Error of Approximation</a:t>
            </a:r>
            <a:r>
              <a:rPr lang="en-AU" dirty="0"/>
              <a:t>. </a:t>
            </a:r>
          </a:p>
          <a:p>
            <a:pPr marL="457200" lvl="1" indent="0">
              <a:buNone/>
            </a:pPr>
            <a:endParaRPr lang="en-AU" dirty="0"/>
          </a:p>
          <a:p>
            <a:pPr lvl="1"/>
            <a:endParaRPr lang="en-AU" dirty="0"/>
          </a:p>
          <a:p>
            <a:pPr lvl="1"/>
            <a:r>
              <a:rPr lang="en-AU" dirty="0"/>
              <a:t>Acts to ‘reward’ models analysed with larger samples, and models with more degrees of freedom.</a:t>
            </a:r>
          </a:p>
          <a:p>
            <a:pPr lvl="1"/>
            <a:r>
              <a:rPr lang="en-AU" dirty="0"/>
              <a:t>Badness of fit statistic – lower is better and zero is best. </a:t>
            </a:r>
          </a:p>
          <a:p>
            <a:pPr lvl="1"/>
            <a:r>
              <a:rPr lang="en-AU" dirty="0"/>
              <a:t>If it turns out to be less than zero, treat it as zero.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pic>
        <p:nvPicPr>
          <p:cNvPr id="5" name="Picture 4">
            <a:extLst>
              <a:ext uri="{FF2B5EF4-FFF2-40B4-BE49-F238E27FC236}">
                <a16:creationId xmlns:a16="http://schemas.microsoft.com/office/drawing/2014/main" id="{C897E5D5-92EC-4B3D-8D53-FE98B7F27F9B}"/>
              </a:ext>
            </a:extLst>
          </p:cNvPr>
          <p:cNvPicPr>
            <a:picLocks noChangeAspect="1"/>
          </p:cNvPicPr>
          <p:nvPr/>
        </p:nvPicPr>
        <p:blipFill>
          <a:blip r:embed="rId2"/>
          <a:stretch>
            <a:fillRect/>
          </a:stretch>
        </p:blipFill>
        <p:spPr>
          <a:xfrm>
            <a:off x="1883229" y="2040757"/>
            <a:ext cx="3810000" cy="1025051"/>
          </a:xfrm>
          <a:prstGeom prst="rect">
            <a:avLst/>
          </a:prstGeom>
        </p:spPr>
      </p:pic>
      <p:sp>
        <p:nvSpPr>
          <p:cNvPr id="6" name="TextBox 5">
            <a:extLst>
              <a:ext uri="{FF2B5EF4-FFF2-40B4-BE49-F238E27FC236}">
                <a16:creationId xmlns:a16="http://schemas.microsoft.com/office/drawing/2014/main" id="{55D1AAC7-4AC4-4A00-9C03-3250337FA1D6}"/>
              </a:ext>
            </a:extLst>
          </p:cNvPr>
          <p:cNvSpPr txBox="1"/>
          <p:nvPr/>
        </p:nvSpPr>
        <p:spPr>
          <a:xfrm>
            <a:off x="2590801" y="4795472"/>
            <a:ext cx="4539256" cy="175432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RMSEA less than  0.05 – close fit</a:t>
            </a:r>
          </a:p>
          <a:p>
            <a:r>
              <a:rPr lang="en-US" dirty="0"/>
              <a:t>RMSEA between 0.05 and 0.08 – fair fit</a:t>
            </a:r>
          </a:p>
          <a:p>
            <a:r>
              <a:rPr lang="en-US" dirty="0"/>
              <a:t>RMSEA between 0.08 and 0.10 – mediocre fit</a:t>
            </a:r>
          </a:p>
          <a:p>
            <a:r>
              <a:rPr lang="en-US" dirty="0"/>
              <a:t>RMSEA over 0.10 – unacceptable fit.</a:t>
            </a:r>
          </a:p>
          <a:p>
            <a:pPr lvl="1"/>
            <a:r>
              <a:rPr lang="en-US" dirty="0"/>
              <a:t>Browne &amp; </a:t>
            </a:r>
            <a:r>
              <a:rPr lang="en-US" dirty="0" err="1"/>
              <a:t>Cudeck</a:t>
            </a:r>
            <a:r>
              <a:rPr lang="en-US" dirty="0"/>
              <a:t> (1993)</a:t>
            </a:r>
            <a:endParaRPr lang="en-AU" dirty="0"/>
          </a:p>
          <a:p>
            <a:endParaRPr lang="en-AU" dirty="0"/>
          </a:p>
        </p:txBody>
      </p:sp>
    </p:spTree>
    <p:extLst>
      <p:ext uri="{BB962C8B-B14F-4D97-AF65-F5344CB8AC3E}">
        <p14:creationId xmlns:p14="http://schemas.microsoft.com/office/powerpoint/2010/main" val="31248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Limitations of fit statistics</a:t>
            </a:r>
          </a:p>
        </p:txBody>
      </p:sp>
      <p:sp>
        <p:nvSpPr>
          <p:cNvPr id="5" name="Content Placeholder 4"/>
          <p:cNvSpPr>
            <a:spLocks noGrp="1"/>
          </p:cNvSpPr>
          <p:nvPr>
            <p:ph idx="1"/>
          </p:nvPr>
        </p:nvSpPr>
        <p:spPr>
          <a:xfrm>
            <a:off x="457200" y="1295400"/>
            <a:ext cx="8229600" cy="5060950"/>
          </a:xfrm>
        </p:spPr>
        <p:txBody>
          <a:bodyPr>
            <a:noAutofit/>
          </a:bodyPr>
          <a:lstStyle/>
          <a:p>
            <a:pPr marL="0" indent="0">
              <a:buNone/>
            </a:pPr>
            <a:r>
              <a:rPr lang="en-AU" sz="2220" dirty="0"/>
              <a:t>Kline (2016) </a:t>
            </a:r>
            <a:r>
              <a:rPr lang="en-AU" sz="2220"/>
              <a:t>lists six </a:t>
            </a:r>
            <a:r>
              <a:rPr lang="en-AU" sz="2220" dirty="0"/>
              <a:t>main limitations of fit statistics:</a:t>
            </a:r>
          </a:p>
          <a:p>
            <a:pPr marL="0" indent="0">
              <a:buNone/>
            </a:pPr>
            <a:endParaRPr lang="en-AU" sz="2220" dirty="0"/>
          </a:p>
          <a:p>
            <a:pPr marL="0" indent="0">
              <a:buNone/>
            </a:pPr>
            <a:r>
              <a:rPr lang="en-AU" sz="2220" dirty="0"/>
              <a:t>1. They test only the average/overall fit of a model.</a:t>
            </a:r>
            <a:br>
              <a:rPr lang="en-AU" sz="2220" dirty="0"/>
            </a:br>
            <a:endParaRPr lang="en-AU" sz="2220" dirty="0"/>
          </a:p>
          <a:p>
            <a:pPr marL="0" indent="0">
              <a:buNone/>
            </a:pPr>
            <a:r>
              <a:rPr lang="en-AU" sz="2220" dirty="0"/>
              <a:t>2. Each statistic reflects only a specific aspect of fit.</a:t>
            </a:r>
            <a:br>
              <a:rPr lang="en-AU" sz="2220" dirty="0"/>
            </a:br>
            <a:endParaRPr lang="en-AU" sz="2220" dirty="0"/>
          </a:p>
          <a:p>
            <a:pPr marL="0" indent="0">
              <a:buNone/>
            </a:pPr>
            <a:r>
              <a:rPr lang="en-AU" sz="2220" dirty="0"/>
              <a:t>3. They don’t relate clearly to the degree/type of model </a:t>
            </a:r>
            <a:r>
              <a:rPr lang="en-AU" sz="2220" dirty="0" err="1"/>
              <a:t>misspecificiation</a:t>
            </a:r>
            <a:r>
              <a:rPr lang="en-AU" sz="2220" dirty="0"/>
              <a:t>.</a:t>
            </a:r>
          </a:p>
          <a:p>
            <a:pPr marL="0" indent="0">
              <a:buNone/>
            </a:pPr>
            <a:br>
              <a:rPr lang="en-AU" sz="2220" dirty="0"/>
            </a:br>
            <a:r>
              <a:rPr lang="en-AU" sz="2220" dirty="0"/>
              <a:t>4. Well-fitting models do not necessarily have high explanatory power.</a:t>
            </a:r>
          </a:p>
          <a:p>
            <a:pPr marL="0" indent="0">
              <a:buNone/>
            </a:pPr>
            <a:endParaRPr lang="en-AU" sz="2220" dirty="0"/>
          </a:p>
          <a:p>
            <a:pPr marL="0" indent="0">
              <a:buNone/>
            </a:pPr>
            <a:r>
              <a:rPr lang="en-AU" sz="2220" dirty="0"/>
              <a:t>5. They cannot indicate whether results are theoretically meaningful.</a:t>
            </a:r>
          </a:p>
          <a:p>
            <a:pPr marL="0" indent="0">
              <a:buNone/>
            </a:pPr>
            <a:endParaRPr lang="en-AU" sz="2220" dirty="0"/>
          </a:p>
          <a:p>
            <a:pPr marL="0" indent="0">
              <a:buNone/>
            </a:pPr>
            <a:r>
              <a:rPr lang="en-AU" sz="2220" dirty="0"/>
              <a:t>6. Fit statistics say little about person-level fit.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11052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Overfitting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3090206"/>
              </p:ext>
            </p:extLst>
          </p:nvPr>
        </p:nvGraphicFramePr>
        <p:xfrm>
          <a:off x="443552" y="1680865"/>
          <a:ext cx="8229600" cy="24942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35280">
                <a:tc>
                  <a:txBody>
                    <a:bodyPr/>
                    <a:lstStyle/>
                    <a:p>
                      <a:pPr algn="ctr"/>
                      <a:r>
                        <a:rPr lang="en-AU" dirty="0"/>
                        <a:t>Price (</a:t>
                      </a:r>
                      <a:r>
                        <a:rPr lang="en-AU" baseline="0" dirty="0"/>
                        <a:t>$m)</a:t>
                      </a:r>
                      <a:endParaRPr lang="en-AU" dirty="0"/>
                    </a:p>
                  </a:txBody>
                  <a:tcPr/>
                </a:tc>
                <a:tc>
                  <a:txBody>
                    <a:bodyPr/>
                    <a:lstStyle/>
                    <a:p>
                      <a:pPr algn="ctr"/>
                      <a:r>
                        <a:rPr lang="en-AU" dirty="0"/>
                        <a:t>Size (m</a:t>
                      </a:r>
                      <a:r>
                        <a:rPr lang="en-AU" baseline="30000" dirty="0"/>
                        <a:t>2</a:t>
                      </a:r>
                      <a:r>
                        <a:rPr lang="en-AU" dirty="0"/>
                        <a:t>)</a:t>
                      </a:r>
                    </a:p>
                  </a:txBody>
                  <a:tcPr/>
                </a:tc>
                <a:tc>
                  <a:txBody>
                    <a:bodyPr/>
                    <a:lstStyle/>
                    <a:p>
                      <a:pPr algn="ctr"/>
                      <a:r>
                        <a:rPr lang="en-AU" dirty="0"/>
                        <a:t>Street number</a:t>
                      </a:r>
                    </a:p>
                  </a:txBody>
                  <a:tcPr/>
                </a:tc>
                <a:tc>
                  <a:txBody>
                    <a:bodyPr/>
                    <a:lstStyle/>
                    <a:p>
                      <a:pPr algn="ctr"/>
                      <a:r>
                        <a:rPr lang="en-AU" dirty="0"/>
                        <a:t>Red front door</a:t>
                      </a:r>
                    </a:p>
                  </a:txBody>
                  <a:tcPr/>
                </a:tc>
                <a:tc>
                  <a:txBody>
                    <a:bodyPr/>
                    <a:lstStyle/>
                    <a:p>
                      <a:pPr algn="ctr"/>
                      <a:r>
                        <a:rPr lang="en-AU" dirty="0"/>
                        <a:t>Phone number</a:t>
                      </a:r>
                    </a:p>
                    <a:p>
                      <a:pPr algn="ctr"/>
                      <a:r>
                        <a:rPr lang="en-AU" dirty="0"/>
                        <a:t>/10,000,000</a:t>
                      </a:r>
                    </a:p>
                  </a:txBody>
                  <a:tcPr/>
                </a:tc>
                <a:extLst>
                  <a:ext uri="{0D108BD9-81ED-4DB2-BD59-A6C34878D82A}">
                    <a16:rowId xmlns:a16="http://schemas.microsoft.com/office/drawing/2014/main" val="10000"/>
                  </a:ext>
                </a:extLst>
              </a:tr>
              <a:tr h="370840">
                <a:tc>
                  <a:txBody>
                    <a:bodyPr/>
                    <a:lstStyle/>
                    <a:p>
                      <a:pPr algn="ctr"/>
                      <a:r>
                        <a:rPr lang="en-AU" dirty="0"/>
                        <a:t>2.0</a:t>
                      </a:r>
                    </a:p>
                  </a:txBody>
                  <a:tcPr/>
                </a:tc>
                <a:tc>
                  <a:txBody>
                    <a:bodyPr/>
                    <a:lstStyle/>
                    <a:p>
                      <a:pPr algn="ctr"/>
                      <a:r>
                        <a:rPr lang="en-AU" dirty="0"/>
                        <a:t>280</a:t>
                      </a:r>
                    </a:p>
                  </a:txBody>
                  <a:tcPr/>
                </a:tc>
                <a:tc>
                  <a:txBody>
                    <a:bodyPr/>
                    <a:lstStyle/>
                    <a:p>
                      <a:pPr algn="ctr"/>
                      <a:r>
                        <a:rPr lang="en-AU" dirty="0"/>
                        <a:t>4</a:t>
                      </a:r>
                    </a:p>
                  </a:txBody>
                  <a:tcPr/>
                </a:tc>
                <a:tc>
                  <a:txBody>
                    <a:bodyPr/>
                    <a:lstStyle/>
                    <a:p>
                      <a:pPr algn="ctr"/>
                      <a:r>
                        <a:rPr lang="en-AU" dirty="0"/>
                        <a:t>1</a:t>
                      </a:r>
                    </a:p>
                  </a:txBody>
                  <a:tcPr/>
                </a:tc>
                <a:tc>
                  <a:txBody>
                    <a:bodyPr/>
                    <a:lstStyle/>
                    <a:p>
                      <a:pPr algn="ctr"/>
                      <a:r>
                        <a:rPr lang="en-AU" dirty="0"/>
                        <a:t>8.5340100</a:t>
                      </a:r>
                    </a:p>
                  </a:txBody>
                  <a:tcPr/>
                </a:tc>
                <a:extLst>
                  <a:ext uri="{0D108BD9-81ED-4DB2-BD59-A6C34878D82A}">
                    <a16:rowId xmlns:a16="http://schemas.microsoft.com/office/drawing/2014/main" val="10001"/>
                  </a:ext>
                </a:extLst>
              </a:tr>
              <a:tr h="370840">
                <a:tc>
                  <a:txBody>
                    <a:bodyPr/>
                    <a:lstStyle/>
                    <a:p>
                      <a:pPr algn="ctr"/>
                      <a:r>
                        <a:rPr lang="en-AU" dirty="0"/>
                        <a:t>1.2</a:t>
                      </a:r>
                    </a:p>
                  </a:txBody>
                  <a:tcPr/>
                </a:tc>
                <a:tc>
                  <a:txBody>
                    <a:bodyPr/>
                    <a:lstStyle/>
                    <a:p>
                      <a:pPr algn="ctr"/>
                      <a:r>
                        <a:rPr lang="en-AU" dirty="0"/>
                        <a:t>142</a:t>
                      </a:r>
                    </a:p>
                  </a:txBody>
                  <a:tcPr/>
                </a:tc>
                <a:tc>
                  <a:txBody>
                    <a:bodyPr/>
                    <a:lstStyle/>
                    <a:p>
                      <a:pPr algn="ctr"/>
                      <a:r>
                        <a:rPr lang="en-AU" dirty="0"/>
                        <a:t>72</a:t>
                      </a:r>
                    </a:p>
                  </a:txBody>
                  <a:tcPr/>
                </a:tc>
                <a:tc>
                  <a:txBody>
                    <a:bodyPr/>
                    <a:lstStyle/>
                    <a:p>
                      <a:pPr algn="ctr"/>
                      <a:r>
                        <a:rPr lang="en-AU" dirty="0"/>
                        <a:t>0</a:t>
                      </a:r>
                    </a:p>
                  </a:txBody>
                  <a:tcPr/>
                </a:tc>
                <a:tc>
                  <a:txBody>
                    <a:bodyPr/>
                    <a:lstStyle/>
                    <a:p>
                      <a:pPr algn="ctr"/>
                      <a:r>
                        <a:rPr lang="en-AU" dirty="0"/>
                        <a:t>8.5353242</a:t>
                      </a:r>
                    </a:p>
                  </a:txBody>
                  <a:tcPr/>
                </a:tc>
                <a:extLst>
                  <a:ext uri="{0D108BD9-81ED-4DB2-BD59-A6C34878D82A}">
                    <a16:rowId xmlns:a16="http://schemas.microsoft.com/office/drawing/2014/main" val="10002"/>
                  </a:ext>
                </a:extLst>
              </a:tr>
              <a:tr h="370840">
                <a:tc>
                  <a:txBody>
                    <a:bodyPr/>
                    <a:lstStyle/>
                    <a:p>
                      <a:pPr algn="ctr"/>
                      <a:r>
                        <a:rPr lang="en-AU" dirty="0"/>
                        <a:t>1.6</a:t>
                      </a:r>
                    </a:p>
                  </a:txBody>
                  <a:tcPr/>
                </a:tc>
                <a:tc>
                  <a:txBody>
                    <a:bodyPr/>
                    <a:lstStyle/>
                    <a:p>
                      <a:pPr algn="ctr"/>
                      <a:r>
                        <a:rPr lang="en-AU" dirty="0"/>
                        <a:t>172</a:t>
                      </a:r>
                    </a:p>
                  </a:txBody>
                  <a:tcPr/>
                </a:tc>
                <a:tc>
                  <a:txBody>
                    <a:bodyPr/>
                    <a:lstStyle/>
                    <a:p>
                      <a:pPr algn="ctr"/>
                      <a:r>
                        <a:rPr lang="en-AU" dirty="0"/>
                        <a:t>180</a:t>
                      </a:r>
                    </a:p>
                  </a:txBody>
                  <a:tcPr/>
                </a:tc>
                <a:tc>
                  <a:txBody>
                    <a:bodyPr/>
                    <a:lstStyle/>
                    <a:p>
                      <a:pPr algn="ctr"/>
                      <a:r>
                        <a:rPr lang="en-AU" dirty="0"/>
                        <a:t>0</a:t>
                      </a:r>
                    </a:p>
                  </a:txBody>
                  <a:tcPr/>
                </a:tc>
                <a:tc>
                  <a:txBody>
                    <a:bodyPr/>
                    <a:lstStyle/>
                    <a:p>
                      <a:pPr algn="ctr"/>
                      <a:r>
                        <a:rPr lang="en-AU" dirty="0"/>
                        <a:t>8.5349900</a:t>
                      </a:r>
                    </a:p>
                  </a:txBody>
                  <a:tcPr/>
                </a:tc>
                <a:extLst>
                  <a:ext uri="{0D108BD9-81ED-4DB2-BD59-A6C34878D82A}">
                    <a16:rowId xmlns:a16="http://schemas.microsoft.com/office/drawing/2014/main" val="10003"/>
                  </a:ext>
                </a:extLst>
              </a:tr>
              <a:tr h="370840">
                <a:tc>
                  <a:txBody>
                    <a:bodyPr/>
                    <a:lstStyle/>
                    <a:p>
                      <a:pPr algn="ctr"/>
                      <a:r>
                        <a:rPr lang="en-AU" dirty="0"/>
                        <a:t>1.9</a:t>
                      </a:r>
                    </a:p>
                  </a:txBody>
                  <a:tcPr/>
                </a:tc>
                <a:tc>
                  <a:txBody>
                    <a:bodyPr/>
                    <a:lstStyle/>
                    <a:p>
                      <a:pPr algn="ctr"/>
                      <a:r>
                        <a:rPr lang="en-AU" dirty="0"/>
                        <a:t>202</a:t>
                      </a:r>
                    </a:p>
                  </a:txBody>
                  <a:tcPr/>
                </a:tc>
                <a:tc>
                  <a:txBody>
                    <a:bodyPr/>
                    <a:lstStyle/>
                    <a:p>
                      <a:pPr algn="ctr"/>
                      <a:r>
                        <a:rPr lang="en-AU" dirty="0"/>
                        <a:t>9</a:t>
                      </a:r>
                    </a:p>
                  </a:txBody>
                  <a:tcPr/>
                </a:tc>
                <a:tc>
                  <a:txBody>
                    <a:bodyPr/>
                    <a:lstStyle/>
                    <a:p>
                      <a:pPr algn="ctr"/>
                      <a:r>
                        <a:rPr lang="en-AU" dirty="0"/>
                        <a:t>0</a:t>
                      </a:r>
                    </a:p>
                  </a:txBody>
                  <a:tcPr/>
                </a:tc>
                <a:tc>
                  <a:txBody>
                    <a:bodyPr/>
                    <a:lstStyle/>
                    <a:p>
                      <a:pPr algn="ctr"/>
                      <a:r>
                        <a:rPr lang="en-AU" dirty="0"/>
                        <a:t>8.5445452</a:t>
                      </a:r>
                    </a:p>
                  </a:txBody>
                  <a:tcPr/>
                </a:tc>
                <a:extLst>
                  <a:ext uri="{0D108BD9-81ED-4DB2-BD59-A6C34878D82A}">
                    <a16:rowId xmlns:a16="http://schemas.microsoft.com/office/drawing/2014/main" val="10004"/>
                  </a:ext>
                </a:extLst>
              </a:tr>
              <a:tr h="370840">
                <a:tc>
                  <a:txBody>
                    <a:bodyPr/>
                    <a:lstStyle/>
                    <a:p>
                      <a:pPr algn="ctr"/>
                      <a:r>
                        <a:rPr lang="en-AU" dirty="0"/>
                        <a:t>2.1</a:t>
                      </a:r>
                    </a:p>
                  </a:txBody>
                  <a:tcPr/>
                </a:tc>
                <a:tc>
                  <a:txBody>
                    <a:bodyPr/>
                    <a:lstStyle/>
                    <a:p>
                      <a:pPr algn="ctr"/>
                      <a:r>
                        <a:rPr lang="en-AU" dirty="0"/>
                        <a:t>350</a:t>
                      </a:r>
                    </a:p>
                  </a:txBody>
                  <a:tcPr/>
                </a:tc>
                <a:tc>
                  <a:txBody>
                    <a:bodyPr/>
                    <a:lstStyle/>
                    <a:p>
                      <a:pPr algn="ctr"/>
                      <a:r>
                        <a:rPr lang="en-AU" dirty="0"/>
                        <a:t>22</a:t>
                      </a:r>
                    </a:p>
                  </a:txBody>
                  <a:tcPr/>
                </a:tc>
                <a:tc>
                  <a:txBody>
                    <a:bodyPr/>
                    <a:lstStyle/>
                    <a:p>
                      <a:pPr algn="ctr"/>
                      <a:r>
                        <a:rPr lang="en-AU" dirty="0"/>
                        <a:t>1</a:t>
                      </a:r>
                    </a:p>
                  </a:txBody>
                  <a:tcPr/>
                </a:tc>
                <a:tc>
                  <a:txBody>
                    <a:bodyPr/>
                    <a:lstStyle/>
                    <a:p>
                      <a:pPr algn="ctr"/>
                      <a:r>
                        <a:rPr lang="en-AU" dirty="0"/>
                        <a:t>8.5392342</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6" name="TextBox 5"/>
          <p:cNvSpPr txBox="1"/>
          <p:nvPr/>
        </p:nvSpPr>
        <p:spPr>
          <a:xfrm>
            <a:off x="152400" y="1034534"/>
            <a:ext cx="8839200" cy="646331"/>
          </a:xfrm>
          <a:prstGeom prst="rect">
            <a:avLst/>
          </a:prstGeom>
          <a:noFill/>
        </p:spPr>
        <p:txBody>
          <a:bodyPr wrap="square" rtlCol="0">
            <a:spAutoFit/>
          </a:bodyPr>
          <a:lstStyle/>
          <a:p>
            <a:r>
              <a:rPr lang="en-AU" dirty="0"/>
              <a:t>An example from my life: predicting house prices in Brunswick. I want to predict the results of future auctions from information gained from past auctions.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75" y="4252757"/>
            <a:ext cx="4797032" cy="246871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111" y="5000049"/>
            <a:ext cx="2317289" cy="1482125"/>
          </a:xfrm>
          <a:prstGeom prst="rect">
            <a:avLst/>
          </a:prstGeom>
        </p:spPr>
      </p:pic>
      <p:sp>
        <p:nvSpPr>
          <p:cNvPr id="9" name="TextBox 8"/>
          <p:cNvSpPr txBox="1"/>
          <p:nvPr/>
        </p:nvSpPr>
        <p:spPr>
          <a:xfrm>
            <a:off x="5060596" y="4334474"/>
            <a:ext cx="3995382" cy="923330"/>
          </a:xfrm>
          <a:prstGeom prst="rect">
            <a:avLst/>
          </a:prstGeom>
          <a:noFill/>
        </p:spPr>
        <p:txBody>
          <a:bodyPr wrap="square" rtlCol="0">
            <a:spAutoFit/>
          </a:bodyPr>
          <a:lstStyle/>
          <a:p>
            <a:r>
              <a:rPr lang="en-AU" dirty="0"/>
              <a:t>R</a:t>
            </a:r>
            <a:r>
              <a:rPr lang="en-AU" baseline="30000" dirty="0"/>
              <a:t>2</a:t>
            </a:r>
            <a:r>
              <a:rPr lang="en-AU" dirty="0"/>
              <a:t> = 1! But this model is severely overfit and won’t generalise well to new auctions. </a:t>
            </a:r>
          </a:p>
        </p:txBody>
      </p:sp>
    </p:spTree>
    <p:extLst>
      <p:ext uri="{BB962C8B-B14F-4D97-AF65-F5344CB8AC3E}">
        <p14:creationId xmlns:p14="http://schemas.microsoft.com/office/powerpoint/2010/main" val="3005214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Overfitting vs </a:t>
            </a:r>
            <a:r>
              <a:rPr lang="en-AU" dirty="0" err="1"/>
              <a:t>Underfitting</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92813494"/>
              </p:ext>
            </p:extLst>
          </p:nvPr>
        </p:nvGraphicFramePr>
        <p:xfrm>
          <a:off x="6920551" y="154440"/>
          <a:ext cx="2159760" cy="2494280"/>
        </p:xfrm>
        <a:graphic>
          <a:graphicData uri="http://schemas.openxmlformats.org/drawingml/2006/table">
            <a:tbl>
              <a:tblPr firstRow="1" bandRow="1">
                <a:tableStyleId>{5C22544A-7EE6-4342-B048-85BDC9FD1C3A}</a:tableStyleId>
              </a:tblPr>
              <a:tblGrid>
                <a:gridCol w="1079880">
                  <a:extLst>
                    <a:ext uri="{9D8B030D-6E8A-4147-A177-3AD203B41FA5}">
                      <a16:colId xmlns:a16="http://schemas.microsoft.com/office/drawing/2014/main" val="20000"/>
                    </a:ext>
                  </a:extLst>
                </a:gridCol>
                <a:gridCol w="1079880">
                  <a:extLst>
                    <a:ext uri="{9D8B030D-6E8A-4147-A177-3AD203B41FA5}">
                      <a16:colId xmlns:a16="http://schemas.microsoft.com/office/drawing/2014/main" val="20001"/>
                    </a:ext>
                  </a:extLst>
                </a:gridCol>
              </a:tblGrid>
              <a:tr h="335280">
                <a:tc>
                  <a:txBody>
                    <a:bodyPr/>
                    <a:lstStyle/>
                    <a:p>
                      <a:pPr algn="ctr"/>
                      <a:r>
                        <a:rPr lang="en-AU" dirty="0"/>
                        <a:t>Price (</a:t>
                      </a:r>
                      <a:r>
                        <a:rPr lang="en-AU" baseline="0" dirty="0"/>
                        <a:t>$m)</a:t>
                      </a:r>
                      <a:endParaRPr lang="en-AU" dirty="0"/>
                    </a:p>
                  </a:txBody>
                  <a:tcPr/>
                </a:tc>
                <a:tc>
                  <a:txBody>
                    <a:bodyPr/>
                    <a:lstStyle/>
                    <a:p>
                      <a:pPr algn="ctr"/>
                      <a:r>
                        <a:rPr lang="en-AU" dirty="0"/>
                        <a:t>Size </a:t>
                      </a:r>
                      <a:br>
                        <a:rPr lang="en-AU" dirty="0"/>
                      </a:br>
                      <a:r>
                        <a:rPr lang="en-AU" dirty="0"/>
                        <a:t>(m</a:t>
                      </a:r>
                      <a:r>
                        <a:rPr lang="en-AU" baseline="30000" dirty="0"/>
                        <a:t>2</a:t>
                      </a:r>
                      <a:r>
                        <a:rPr lang="en-AU" dirty="0"/>
                        <a:t>)</a:t>
                      </a:r>
                    </a:p>
                  </a:txBody>
                  <a:tcPr/>
                </a:tc>
                <a:extLst>
                  <a:ext uri="{0D108BD9-81ED-4DB2-BD59-A6C34878D82A}">
                    <a16:rowId xmlns:a16="http://schemas.microsoft.com/office/drawing/2014/main" val="10000"/>
                  </a:ext>
                </a:extLst>
              </a:tr>
              <a:tr h="370840">
                <a:tc>
                  <a:txBody>
                    <a:bodyPr/>
                    <a:lstStyle/>
                    <a:p>
                      <a:pPr algn="ctr"/>
                      <a:r>
                        <a:rPr lang="en-AU" dirty="0"/>
                        <a:t>2.0</a:t>
                      </a:r>
                    </a:p>
                  </a:txBody>
                  <a:tcPr/>
                </a:tc>
                <a:tc>
                  <a:txBody>
                    <a:bodyPr/>
                    <a:lstStyle/>
                    <a:p>
                      <a:pPr algn="ctr"/>
                      <a:r>
                        <a:rPr lang="en-AU" dirty="0"/>
                        <a:t>280</a:t>
                      </a:r>
                    </a:p>
                  </a:txBody>
                  <a:tcPr/>
                </a:tc>
                <a:extLst>
                  <a:ext uri="{0D108BD9-81ED-4DB2-BD59-A6C34878D82A}">
                    <a16:rowId xmlns:a16="http://schemas.microsoft.com/office/drawing/2014/main" val="10001"/>
                  </a:ext>
                </a:extLst>
              </a:tr>
              <a:tr h="370840">
                <a:tc>
                  <a:txBody>
                    <a:bodyPr/>
                    <a:lstStyle/>
                    <a:p>
                      <a:pPr algn="ctr"/>
                      <a:r>
                        <a:rPr lang="en-AU" dirty="0"/>
                        <a:t>1.2</a:t>
                      </a:r>
                    </a:p>
                  </a:txBody>
                  <a:tcPr/>
                </a:tc>
                <a:tc>
                  <a:txBody>
                    <a:bodyPr/>
                    <a:lstStyle/>
                    <a:p>
                      <a:pPr algn="ctr"/>
                      <a:r>
                        <a:rPr lang="en-AU" dirty="0"/>
                        <a:t>142</a:t>
                      </a:r>
                    </a:p>
                  </a:txBody>
                  <a:tcPr/>
                </a:tc>
                <a:extLst>
                  <a:ext uri="{0D108BD9-81ED-4DB2-BD59-A6C34878D82A}">
                    <a16:rowId xmlns:a16="http://schemas.microsoft.com/office/drawing/2014/main" val="10002"/>
                  </a:ext>
                </a:extLst>
              </a:tr>
              <a:tr h="370840">
                <a:tc>
                  <a:txBody>
                    <a:bodyPr/>
                    <a:lstStyle/>
                    <a:p>
                      <a:pPr algn="ctr"/>
                      <a:r>
                        <a:rPr lang="en-AU" dirty="0"/>
                        <a:t>1.6</a:t>
                      </a:r>
                    </a:p>
                  </a:txBody>
                  <a:tcPr/>
                </a:tc>
                <a:tc>
                  <a:txBody>
                    <a:bodyPr/>
                    <a:lstStyle/>
                    <a:p>
                      <a:pPr algn="ctr"/>
                      <a:r>
                        <a:rPr lang="en-AU" dirty="0"/>
                        <a:t>172</a:t>
                      </a:r>
                    </a:p>
                  </a:txBody>
                  <a:tcPr/>
                </a:tc>
                <a:extLst>
                  <a:ext uri="{0D108BD9-81ED-4DB2-BD59-A6C34878D82A}">
                    <a16:rowId xmlns:a16="http://schemas.microsoft.com/office/drawing/2014/main" val="10003"/>
                  </a:ext>
                </a:extLst>
              </a:tr>
              <a:tr h="370840">
                <a:tc>
                  <a:txBody>
                    <a:bodyPr/>
                    <a:lstStyle/>
                    <a:p>
                      <a:pPr algn="ctr"/>
                      <a:r>
                        <a:rPr lang="en-AU" dirty="0"/>
                        <a:t>1.9</a:t>
                      </a:r>
                    </a:p>
                  </a:txBody>
                  <a:tcPr/>
                </a:tc>
                <a:tc>
                  <a:txBody>
                    <a:bodyPr/>
                    <a:lstStyle/>
                    <a:p>
                      <a:pPr algn="ctr"/>
                      <a:r>
                        <a:rPr lang="en-AU" dirty="0"/>
                        <a:t>202</a:t>
                      </a:r>
                    </a:p>
                  </a:txBody>
                  <a:tcPr/>
                </a:tc>
                <a:extLst>
                  <a:ext uri="{0D108BD9-81ED-4DB2-BD59-A6C34878D82A}">
                    <a16:rowId xmlns:a16="http://schemas.microsoft.com/office/drawing/2014/main" val="10004"/>
                  </a:ext>
                </a:extLst>
              </a:tr>
              <a:tr h="370840">
                <a:tc>
                  <a:txBody>
                    <a:bodyPr/>
                    <a:lstStyle/>
                    <a:p>
                      <a:pPr algn="ctr"/>
                      <a:r>
                        <a:rPr lang="en-AU" dirty="0"/>
                        <a:t>2.1</a:t>
                      </a:r>
                    </a:p>
                  </a:txBody>
                  <a:tcPr/>
                </a:tc>
                <a:tc>
                  <a:txBody>
                    <a:bodyPr/>
                    <a:lstStyle/>
                    <a:p>
                      <a:pPr algn="ctr"/>
                      <a:r>
                        <a:rPr lang="en-AU" dirty="0"/>
                        <a:t>350</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6" name="TextBox 5"/>
          <p:cNvSpPr txBox="1"/>
          <p:nvPr/>
        </p:nvSpPr>
        <p:spPr>
          <a:xfrm>
            <a:off x="76200" y="1282657"/>
            <a:ext cx="6768152" cy="1200329"/>
          </a:xfrm>
          <a:prstGeom prst="rect">
            <a:avLst/>
          </a:prstGeom>
          <a:noFill/>
        </p:spPr>
        <p:txBody>
          <a:bodyPr wrap="square" rtlCol="0">
            <a:spAutoFit/>
          </a:bodyPr>
          <a:lstStyle/>
          <a:p>
            <a:r>
              <a:rPr lang="en-AU" sz="2400" dirty="0" err="1"/>
              <a:t>Underfitting</a:t>
            </a:r>
            <a:r>
              <a:rPr lang="en-AU" sz="2400" dirty="0"/>
              <a:t> occurs when the model is overly simple.</a:t>
            </a:r>
          </a:p>
          <a:p>
            <a:endParaRPr lang="en-AU" sz="2400" dirty="0"/>
          </a:p>
          <a:p>
            <a:r>
              <a:rPr lang="en-AU" sz="2400" dirty="0"/>
              <a:t>Overfitting occurs when the model is overly complex.</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6" y="2819400"/>
            <a:ext cx="3021842" cy="310463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042" y="2819400"/>
            <a:ext cx="3008114" cy="310463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4067" y="2819400"/>
            <a:ext cx="2982402" cy="3104632"/>
          </a:xfrm>
          <a:prstGeom prst="rect">
            <a:avLst/>
          </a:prstGeom>
        </p:spPr>
      </p:pic>
      <p:sp>
        <p:nvSpPr>
          <p:cNvPr id="3" name="TextBox 2"/>
          <p:cNvSpPr txBox="1"/>
          <p:nvPr/>
        </p:nvSpPr>
        <p:spPr>
          <a:xfrm>
            <a:off x="6337111" y="5897640"/>
            <a:ext cx="2743200" cy="646331"/>
          </a:xfrm>
          <a:prstGeom prst="rect">
            <a:avLst/>
          </a:prstGeom>
          <a:noFill/>
        </p:spPr>
        <p:txBody>
          <a:bodyPr wrap="square" rtlCol="0">
            <a:spAutoFit/>
          </a:bodyPr>
          <a:lstStyle/>
          <a:p>
            <a:pPr algn="ctr"/>
            <a:r>
              <a:rPr lang="el-GR" dirty="0"/>
              <a:t>θ</a:t>
            </a:r>
            <a:r>
              <a:rPr lang="en-AU" baseline="-25000" dirty="0"/>
              <a:t>0</a:t>
            </a:r>
            <a:r>
              <a:rPr lang="en-AU" dirty="0"/>
              <a:t> + </a:t>
            </a:r>
            <a:r>
              <a:rPr lang="el-GR" dirty="0"/>
              <a:t>θ</a:t>
            </a:r>
            <a:r>
              <a:rPr lang="en-AU" baseline="-25000" dirty="0"/>
              <a:t>1</a:t>
            </a:r>
            <a:r>
              <a:rPr lang="en-AU" i="1" dirty="0"/>
              <a:t>x</a:t>
            </a:r>
            <a:r>
              <a:rPr lang="en-AU" dirty="0"/>
              <a:t> + </a:t>
            </a:r>
            <a:r>
              <a:rPr lang="el-GR" dirty="0"/>
              <a:t>θ</a:t>
            </a:r>
            <a:r>
              <a:rPr lang="en-AU" baseline="-25000" dirty="0"/>
              <a:t>2</a:t>
            </a:r>
            <a:r>
              <a:rPr lang="en-AU" i="1" dirty="0"/>
              <a:t>x</a:t>
            </a:r>
            <a:r>
              <a:rPr lang="en-AU" baseline="30000" dirty="0"/>
              <a:t>2</a:t>
            </a:r>
            <a:r>
              <a:rPr lang="en-AU" dirty="0"/>
              <a:t> + </a:t>
            </a:r>
            <a:r>
              <a:rPr lang="el-GR" dirty="0"/>
              <a:t>θ</a:t>
            </a:r>
            <a:r>
              <a:rPr lang="en-AU" baseline="-25000" dirty="0"/>
              <a:t>3</a:t>
            </a:r>
            <a:r>
              <a:rPr lang="en-AU" i="1" dirty="0"/>
              <a:t>x</a:t>
            </a:r>
            <a:r>
              <a:rPr lang="en-AU" baseline="30000" dirty="0"/>
              <a:t>3</a:t>
            </a:r>
            <a:r>
              <a:rPr lang="en-AU" dirty="0"/>
              <a:t> + </a:t>
            </a:r>
            <a:r>
              <a:rPr lang="el-GR" dirty="0"/>
              <a:t>θ</a:t>
            </a:r>
            <a:r>
              <a:rPr lang="en-AU" baseline="-25000" dirty="0"/>
              <a:t>4</a:t>
            </a:r>
            <a:r>
              <a:rPr lang="en-AU" i="1" dirty="0"/>
              <a:t>x</a:t>
            </a:r>
            <a:r>
              <a:rPr lang="en-AU" baseline="30000" dirty="0"/>
              <a:t>4</a:t>
            </a:r>
            <a:r>
              <a:rPr lang="el-GR" dirty="0"/>
              <a:t> </a:t>
            </a:r>
            <a:r>
              <a:rPr lang="en-AU" dirty="0"/>
              <a:t> (Overfitting)</a:t>
            </a:r>
            <a:endParaRPr lang="en-AU" baseline="30000" dirty="0"/>
          </a:p>
        </p:txBody>
      </p:sp>
      <p:sp>
        <p:nvSpPr>
          <p:cNvPr id="12" name="TextBox 11"/>
          <p:cNvSpPr txBox="1"/>
          <p:nvPr/>
        </p:nvSpPr>
        <p:spPr>
          <a:xfrm>
            <a:off x="333842" y="5917050"/>
            <a:ext cx="2743200" cy="646331"/>
          </a:xfrm>
          <a:prstGeom prst="rect">
            <a:avLst/>
          </a:prstGeom>
          <a:noFill/>
        </p:spPr>
        <p:txBody>
          <a:bodyPr wrap="square" rtlCol="0">
            <a:spAutoFit/>
          </a:bodyPr>
          <a:lstStyle/>
          <a:p>
            <a:pPr algn="ctr"/>
            <a:r>
              <a:rPr lang="el-GR" dirty="0"/>
              <a:t>θ</a:t>
            </a:r>
            <a:r>
              <a:rPr lang="en-AU" baseline="-25000" dirty="0"/>
              <a:t>0</a:t>
            </a:r>
            <a:r>
              <a:rPr lang="en-AU" dirty="0"/>
              <a:t> + </a:t>
            </a:r>
            <a:r>
              <a:rPr lang="el-GR" dirty="0"/>
              <a:t>θ</a:t>
            </a:r>
            <a:r>
              <a:rPr lang="en-AU" baseline="-25000" dirty="0"/>
              <a:t>1</a:t>
            </a:r>
            <a:r>
              <a:rPr lang="en-AU" i="1" dirty="0"/>
              <a:t>x</a:t>
            </a:r>
            <a:r>
              <a:rPr lang="en-AU" dirty="0"/>
              <a:t> </a:t>
            </a:r>
            <a:br>
              <a:rPr lang="en-AU" dirty="0"/>
            </a:br>
            <a:r>
              <a:rPr lang="en-AU" dirty="0"/>
              <a:t>(Probably </a:t>
            </a:r>
            <a:r>
              <a:rPr lang="en-AU" dirty="0" err="1"/>
              <a:t>underfitting</a:t>
            </a:r>
            <a:r>
              <a:rPr lang="en-AU" dirty="0"/>
              <a:t>)</a:t>
            </a:r>
            <a:endParaRPr lang="en-AU" baseline="30000" dirty="0"/>
          </a:p>
        </p:txBody>
      </p:sp>
      <p:sp>
        <p:nvSpPr>
          <p:cNvPr id="13" name="TextBox 12"/>
          <p:cNvSpPr txBox="1"/>
          <p:nvPr/>
        </p:nvSpPr>
        <p:spPr>
          <a:xfrm>
            <a:off x="3267300" y="5897640"/>
            <a:ext cx="2743200" cy="646331"/>
          </a:xfrm>
          <a:prstGeom prst="rect">
            <a:avLst/>
          </a:prstGeom>
          <a:noFill/>
        </p:spPr>
        <p:txBody>
          <a:bodyPr wrap="square" rtlCol="0">
            <a:spAutoFit/>
          </a:bodyPr>
          <a:lstStyle/>
          <a:p>
            <a:pPr algn="ctr"/>
            <a:r>
              <a:rPr lang="el-GR" dirty="0"/>
              <a:t>θ</a:t>
            </a:r>
            <a:r>
              <a:rPr lang="en-AU" baseline="-25000" dirty="0"/>
              <a:t>0</a:t>
            </a:r>
            <a:r>
              <a:rPr lang="en-AU" dirty="0"/>
              <a:t> + </a:t>
            </a:r>
            <a:r>
              <a:rPr lang="el-GR" dirty="0"/>
              <a:t>θ</a:t>
            </a:r>
            <a:r>
              <a:rPr lang="en-AU" baseline="-25000" dirty="0"/>
              <a:t>1</a:t>
            </a:r>
            <a:r>
              <a:rPr lang="en-AU" i="1" dirty="0"/>
              <a:t>x</a:t>
            </a:r>
            <a:r>
              <a:rPr lang="en-AU" dirty="0"/>
              <a:t> + </a:t>
            </a:r>
            <a:r>
              <a:rPr lang="el-GR" dirty="0"/>
              <a:t>θ</a:t>
            </a:r>
            <a:r>
              <a:rPr lang="en-AU" baseline="-25000" dirty="0"/>
              <a:t>2</a:t>
            </a:r>
            <a:r>
              <a:rPr lang="en-AU" i="1" dirty="0"/>
              <a:t>x</a:t>
            </a:r>
            <a:r>
              <a:rPr lang="en-AU" baseline="30000" dirty="0"/>
              <a:t>2</a:t>
            </a:r>
            <a:r>
              <a:rPr lang="el-GR" dirty="0"/>
              <a:t> </a:t>
            </a:r>
            <a:r>
              <a:rPr lang="en-AU" dirty="0"/>
              <a:t> </a:t>
            </a:r>
            <a:br>
              <a:rPr lang="en-AU" dirty="0"/>
            </a:br>
            <a:r>
              <a:rPr lang="en-AU" dirty="0"/>
              <a:t>(Looks good)</a:t>
            </a:r>
            <a:endParaRPr lang="en-AU" baseline="30000" dirty="0"/>
          </a:p>
        </p:txBody>
      </p:sp>
    </p:spTree>
    <p:extLst>
      <p:ext uri="{BB962C8B-B14F-4D97-AF65-F5344CB8AC3E}">
        <p14:creationId xmlns:p14="http://schemas.microsoft.com/office/powerpoint/2010/main" val="3022997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9"/>
          <p:cNvSpPr>
            <a:spLocks noGrp="1" noChangeArrowheads="1"/>
          </p:cNvSpPr>
          <p:nvPr>
            <p:ph type="title"/>
          </p:nvPr>
        </p:nvSpPr>
        <p:spPr/>
        <p:txBody>
          <a:bodyPr/>
          <a:lstStyle/>
          <a:p>
            <a:r>
              <a:rPr lang="en-US" dirty="0"/>
              <a:t>Overfitting and Electoral Precedent</a:t>
            </a:r>
          </a:p>
        </p:txBody>
      </p:sp>
      <p:sp>
        <p:nvSpPr>
          <p:cNvPr id="65540" name="Rectangle 10"/>
          <p:cNvSpPr>
            <a:spLocks noGrp="1" noChangeArrowheads="1"/>
          </p:cNvSpPr>
          <p:nvPr>
            <p:ph type="body" idx="1"/>
          </p:nvPr>
        </p:nvSpPr>
        <p:spPr>
          <a:xfrm>
            <a:off x="76200" y="1447800"/>
            <a:ext cx="3101975" cy="4114800"/>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US" dirty="0"/>
              <a:t>An example of how overfitting can creep into everyday conversation</a:t>
            </a:r>
          </a:p>
          <a:p>
            <a:endParaRPr lang="en-US" dirty="0"/>
          </a:p>
          <a:p>
            <a:r>
              <a:rPr lang="en-US" dirty="0"/>
              <a:t>Full cartoon can be viewed at</a:t>
            </a:r>
            <a:br>
              <a:rPr lang="en-US" dirty="0"/>
            </a:br>
            <a:r>
              <a:rPr lang="en-US" dirty="0"/>
              <a:t>https://xkcd.com/1122/</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52799" y="1295400"/>
            <a:ext cx="5684591" cy="479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413164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Path models with latent variables</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4</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23946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AU" dirty="0"/>
              <a:t>Our example:</a:t>
            </a:r>
            <a:br>
              <a:rPr lang="en-AU" dirty="0"/>
            </a:br>
            <a:r>
              <a:rPr lang="en-AU" dirty="0"/>
              <a:t>Women’s health study</a:t>
            </a:r>
          </a:p>
        </p:txBody>
      </p:sp>
      <p:sp>
        <p:nvSpPr>
          <p:cNvPr id="40963" name="Rectangle 3"/>
          <p:cNvSpPr>
            <a:spLocks noGrp="1" noChangeArrowheads="1"/>
          </p:cNvSpPr>
          <p:nvPr>
            <p:ph type="body" idx="1"/>
          </p:nvPr>
        </p:nvSpPr>
        <p:spPr>
          <a:xfrm>
            <a:off x="457200" y="1371600"/>
            <a:ext cx="8229600" cy="4754563"/>
          </a:xfrm>
        </p:spPr>
        <p:txBody>
          <a:bodyPr>
            <a:normAutofit fontScale="85000" lnSpcReduction="20000"/>
          </a:bodyPr>
          <a:lstStyle/>
          <a:p>
            <a:r>
              <a:rPr lang="en-AU" dirty="0"/>
              <a:t>Survey of 465 females on a variety of health issues (Hoffman &amp; </a:t>
            </a:r>
            <a:r>
              <a:rPr lang="en-AU" dirty="0" err="1"/>
              <a:t>Fidell</a:t>
            </a:r>
            <a:r>
              <a:rPr lang="en-AU" dirty="0"/>
              <a:t>, 1979 – reported in </a:t>
            </a:r>
            <a:r>
              <a:rPr lang="en-AU" dirty="0" err="1"/>
              <a:t>Tabachnik</a:t>
            </a:r>
            <a:r>
              <a:rPr lang="en-AU" dirty="0"/>
              <a:t> &amp; </a:t>
            </a:r>
            <a:r>
              <a:rPr lang="en-AU" dirty="0" err="1"/>
              <a:t>Fidell</a:t>
            </a:r>
            <a:r>
              <a:rPr lang="en-AU" dirty="0"/>
              <a:t>, 2013).</a:t>
            </a:r>
          </a:p>
          <a:p>
            <a:r>
              <a:rPr lang="en-AU" dirty="0"/>
              <a:t>The research question involves the usage of health facilities.</a:t>
            </a:r>
          </a:p>
          <a:p>
            <a:r>
              <a:rPr lang="en-AU" dirty="0"/>
              <a:t>Now we will assume latent constructs: sense of self (</a:t>
            </a:r>
            <a:r>
              <a:rPr lang="en-AU" i="1" dirty="0">
                <a:solidFill>
                  <a:srgbClr val="FF0000"/>
                </a:solidFill>
              </a:rPr>
              <a:t>self</a:t>
            </a:r>
            <a:r>
              <a:rPr lang="en-AU" dirty="0"/>
              <a:t>), Perception of health (</a:t>
            </a:r>
            <a:r>
              <a:rPr lang="en-AU" i="1" dirty="0" err="1">
                <a:solidFill>
                  <a:srgbClr val="FF0000"/>
                </a:solidFill>
              </a:rPr>
              <a:t>perchealth</a:t>
            </a:r>
            <a:r>
              <a:rPr lang="en-AU" dirty="0"/>
              <a:t>), Use of health facilities (</a:t>
            </a:r>
            <a:r>
              <a:rPr lang="en-AU" i="1" dirty="0" err="1">
                <a:solidFill>
                  <a:srgbClr val="FF0000"/>
                </a:solidFill>
              </a:rPr>
              <a:t>Usehealth</a:t>
            </a:r>
            <a:r>
              <a:rPr lang="en-AU" dirty="0"/>
              <a:t>)</a:t>
            </a:r>
          </a:p>
          <a:p>
            <a:r>
              <a:rPr lang="en-AU" dirty="0"/>
              <a:t>Measured by:</a:t>
            </a:r>
          </a:p>
          <a:p>
            <a:pPr lvl="1"/>
            <a:r>
              <a:rPr lang="en-AU" i="1" dirty="0">
                <a:solidFill>
                  <a:srgbClr val="FF0000"/>
                </a:solidFill>
              </a:rPr>
              <a:t>Self</a:t>
            </a:r>
            <a:r>
              <a:rPr lang="en-AU" i="1" dirty="0"/>
              <a:t>: Self</a:t>
            </a:r>
            <a:r>
              <a:rPr lang="en-AU" dirty="0"/>
              <a:t> esteem </a:t>
            </a:r>
            <a:r>
              <a:rPr lang="en-AU" i="1" dirty="0"/>
              <a:t>(</a:t>
            </a:r>
            <a:r>
              <a:rPr lang="en-AU" i="1" dirty="0">
                <a:solidFill>
                  <a:srgbClr val="00B0F0"/>
                </a:solidFill>
              </a:rPr>
              <a:t>esteem</a:t>
            </a:r>
            <a:r>
              <a:rPr lang="en-AU" dirty="0"/>
              <a:t>); Attitudes to marriage (</a:t>
            </a:r>
            <a:r>
              <a:rPr lang="en-AU" i="1" dirty="0" err="1">
                <a:solidFill>
                  <a:srgbClr val="00B0F0"/>
                </a:solidFill>
              </a:rPr>
              <a:t>attmar</a:t>
            </a:r>
            <a:r>
              <a:rPr lang="en-AU" dirty="0"/>
              <a:t>); Locus of control (</a:t>
            </a:r>
            <a:r>
              <a:rPr lang="en-AU" i="1" dirty="0">
                <a:solidFill>
                  <a:srgbClr val="00B0F0"/>
                </a:solidFill>
              </a:rPr>
              <a:t>control</a:t>
            </a:r>
            <a:r>
              <a:rPr lang="en-AU" dirty="0"/>
              <a:t>)</a:t>
            </a:r>
          </a:p>
          <a:p>
            <a:pPr lvl="1"/>
            <a:r>
              <a:rPr lang="en-AU" i="1" dirty="0" err="1">
                <a:solidFill>
                  <a:srgbClr val="FF0000"/>
                </a:solidFill>
              </a:rPr>
              <a:t>Perchealth</a:t>
            </a:r>
            <a:r>
              <a:rPr lang="en-AU" dirty="0"/>
              <a:t>: Self reported mental health problems (</a:t>
            </a:r>
            <a:r>
              <a:rPr lang="en-AU" i="1" dirty="0" err="1">
                <a:solidFill>
                  <a:srgbClr val="00B0F0"/>
                </a:solidFill>
              </a:rPr>
              <a:t>menhealth</a:t>
            </a:r>
            <a:r>
              <a:rPr lang="en-AU" dirty="0"/>
              <a:t>); physical health problems (</a:t>
            </a:r>
            <a:r>
              <a:rPr lang="en-AU" i="1" dirty="0" err="1">
                <a:solidFill>
                  <a:srgbClr val="00B0F0"/>
                </a:solidFill>
              </a:rPr>
              <a:t>phyhealth</a:t>
            </a:r>
            <a:r>
              <a:rPr lang="en-AU" dirty="0"/>
              <a:t>)</a:t>
            </a:r>
          </a:p>
          <a:p>
            <a:pPr lvl="1"/>
            <a:r>
              <a:rPr lang="en-AU" i="1" dirty="0" err="1">
                <a:solidFill>
                  <a:srgbClr val="FF0000"/>
                </a:solidFill>
              </a:rPr>
              <a:t>Usehealth</a:t>
            </a:r>
            <a:r>
              <a:rPr lang="en-AU" i="1" dirty="0"/>
              <a:t>: </a:t>
            </a:r>
            <a:r>
              <a:rPr lang="en-AU" dirty="0"/>
              <a:t>use of medicines (</a:t>
            </a:r>
            <a:r>
              <a:rPr lang="en-AU" i="1" dirty="0" err="1">
                <a:solidFill>
                  <a:srgbClr val="00B0F0"/>
                </a:solidFill>
              </a:rPr>
              <a:t>druguse</a:t>
            </a:r>
            <a:r>
              <a:rPr lang="en-AU" dirty="0"/>
              <a:t>); visits to health professionals (</a:t>
            </a:r>
            <a:r>
              <a:rPr lang="en-AU" i="1" dirty="0" err="1">
                <a:solidFill>
                  <a:srgbClr val="00B0F0"/>
                </a:solidFill>
              </a:rPr>
              <a:t>timedrs</a:t>
            </a:r>
            <a:r>
              <a:rPr lang="en-AU" dirty="0"/>
              <a:t>)</a:t>
            </a:r>
            <a:endParaRPr lang="en-AU" i="1" dirty="0"/>
          </a:p>
          <a:p>
            <a:r>
              <a:rPr lang="en-AU" dirty="0"/>
              <a:t>Control variables:</a:t>
            </a:r>
          </a:p>
          <a:p>
            <a:pPr lvl="1"/>
            <a:r>
              <a:rPr lang="en-AU" dirty="0"/>
              <a:t> </a:t>
            </a:r>
            <a:r>
              <a:rPr lang="en-AU" dirty="0">
                <a:solidFill>
                  <a:srgbClr val="00B0F0"/>
                </a:solidFill>
              </a:rPr>
              <a:t>Age</a:t>
            </a:r>
            <a:r>
              <a:rPr lang="en-AU" dirty="0"/>
              <a:t>, </a:t>
            </a:r>
            <a:r>
              <a:rPr lang="en-AU" dirty="0">
                <a:solidFill>
                  <a:srgbClr val="00B0F0"/>
                </a:solidFill>
              </a:rPr>
              <a:t>Stress </a:t>
            </a:r>
            <a:r>
              <a:rPr lang="en-AU" dirty="0"/>
              <a:t>will be used as manifest control variables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46198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The theoretical model</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187" b="20735"/>
          <a:stretch/>
        </p:blipFill>
        <p:spPr bwMode="auto">
          <a:xfrm>
            <a:off x="1057275" y="1230923"/>
            <a:ext cx="6562725" cy="5017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10031849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Standardized estimates</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308" b="16900"/>
          <a:stretch/>
        </p:blipFill>
        <p:spPr bwMode="auto">
          <a:xfrm>
            <a:off x="882196" y="981089"/>
            <a:ext cx="7118804" cy="587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98465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Structural Equation Modelling</a:t>
            </a:r>
          </a:p>
        </p:txBody>
      </p:sp>
      <p:sp>
        <p:nvSpPr>
          <p:cNvPr id="10243" name="Rectangle 3"/>
          <p:cNvSpPr>
            <a:spLocks noGrp="1" noChangeArrowheads="1"/>
          </p:cNvSpPr>
          <p:nvPr>
            <p:ph type="body" idx="1"/>
          </p:nvPr>
        </p:nvSpPr>
        <p:spPr/>
        <p:txBody>
          <a:bodyPr/>
          <a:lstStyle/>
          <a:p>
            <a:r>
              <a:rPr lang="en-AU" sz="2800" dirty="0"/>
              <a:t>The modelling of data by jointly by equations [1] and [2] is known as structural equation modelling. </a:t>
            </a:r>
          </a:p>
          <a:p>
            <a:r>
              <a:rPr lang="en-AU" sz="2800" dirty="0"/>
              <a:t>That aspect of the model concerned with equation [2] is often called the </a:t>
            </a:r>
            <a:r>
              <a:rPr lang="en-AU" sz="2800" i="1" dirty="0"/>
              <a:t>measurement</a:t>
            </a:r>
            <a:r>
              <a:rPr lang="en-AU" sz="2800" dirty="0"/>
              <a:t> model, and </a:t>
            </a:r>
          </a:p>
          <a:p>
            <a:r>
              <a:rPr lang="en-AU" sz="2800" dirty="0"/>
              <a:t>that part focussing on equation [1] is known as the </a:t>
            </a:r>
            <a:r>
              <a:rPr lang="en-AU" sz="2800" i="1" dirty="0"/>
              <a:t>structural </a:t>
            </a:r>
            <a:r>
              <a:rPr lang="en-AU" sz="2800" dirty="0"/>
              <a:t>model. It is what is known in regression terms, </a:t>
            </a:r>
            <a:r>
              <a:rPr lang="en-AU" sz="2800" i="1" dirty="0"/>
              <a:t>path analysis.</a:t>
            </a: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23044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Model Fit</a:t>
            </a:r>
          </a:p>
        </p:txBody>
      </p:sp>
      <p:sp>
        <p:nvSpPr>
          <p:cNvPr id="27" name="TextBox 26"/>
          <p:cNvSpPr txBox="1"/>
          <p:nvPr/>
        </p:nvSpPr>
        <p:spPr>
          <a:xfrm>
            <a:off x="685800" y="1447800"/>
            <a:ext cx="2509405"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Chi-square = 99.942</a:t>
            </a:r>
          </a:p>
          <a:p>
            <a:r>
              <a:rPr lang="en-AU" dirty="0"/>
              <a:t>Degrees of freedom = 20</a:t>
            </a:r>
          </a:p>
          <a:p>
            <a:r>
              <a:rPr lang="en-AU" dirty="0"/>
              <a:t>Probability level = .000</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9679"/>
          <a:stretch/>
        </p:blipFill>
        <p:spPr bwMode="auto">
          <a:xfrm>
            <a:off x="3755355" y="1110158"/>
            <a:ext cx="4168408" cy="1598613"/>
          </a:xfrm>
          <a:prstGeom prst="rect">
            <a:avLst/>
          </a:prstGeom>
          <a:ln/>
        </p:spPr>
        <p:style>
          <a:lnRef idx="2">
            <a:schemeClr val="dk1"/>
          </a:lnRef>
          <a:fillRef idx="1">
            <a:schemeClr val="lt1"/>
          </a:fillRef>
          <a:effectRef idx="0">
            <a:schemeClr val="dk1"/>
          </a:effectRef>
          <a:fontRef idx="minor">
            <a:schemeClr val="dk1"/>
          </a:fontRef>
        </p:style>
      </p:pic>
      <p:pic>
        <p:nvPicPr>
          <p:cNvPr id="409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1113"/>
          <a:stretch/>
        </p:blipFill>
        <p:spPr bwMode="auto">
          <a:xfrm>
            <a:off x="3755355" y="2895600"/>
            <a:ext cx="4083415" cy="1228725"/>
          </a:xfrm>
          <a:prstGeom prst="rect">
            <a:avLst/>
          </a:prstGeom>
          <a:ln/>
        </p:spPr>
        <p:style>
          <a:lnRef idx="2">
            <a:schemeClr val="dk1"/>
          </a:lnRef>
          <a:fillRef idx="1">
            <a:schemeClr val="lt1"/>
          </a:fillRef>
          <a:effectRef idx="0">
            <a:schemeClr val="dk1"/>
          </a:effectRef>
          <a:fontRef idx="minor">
            <a:schemeClr val="dk1"/>
          </a:fontRef>
        </p:style>
      </p:pic>
      <p:pic>
        <p:nvPicPr>
          <p:cNvPr id="4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5675"/>
          <a:stretch/>
        </p:blipFill>
        <p:spPr bwMode="auto">
          <a:xfrm>
            <a:off x="3755355" y="4267200"/>
            <a:ext cx="4405800" cy="1423987"/>
          </a:xfrm>
          <a:prstGeom prst="rect">
            <a:avLst/>
          </a:prstGeom>
          <a:ln/>
        </p:spPr>
        <p:style>
          <a:lnRef idx="2">
            <a:schemeClr val="dk1"/>
          </a:lnRef>
          <a:fillRef idx="1">
            <a:schemeClr val="lt1"/>
          </a:fillRef>
          <a:effectRef idx="0">
            <a:schemeClr val="dk1"/>
          </a:effectRef>
          <a:fontRef idx="minor">
            <a:schemeClr val="dk1"/>
          </a:fontRef>
        </p:style>
      </p:pic>
      <p:sp>
        <p:nvSpPr>
          <p:cNvPr id="30" name="TextBox 29"/>
          <p:cNvSpPr txBox="1"/>
          <p:nvPr/>
        </p:nvSpPr>
        <p:spPr>
          <a:xfrm>
            <a:off x="3755355" y="5943600"/>
            <a:ext cx="2863348"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Default model</a:t>
            </a:r>
          </a:p>
          <a:p>
            <a:r>
              <a:rPr lang="en-AU" dirty="0"/>
              <a:t>    Standardized RMR = .0592</a:t>
            </a:r>
          </a:p>
        </p:txBody>
      </p:sp>
      <p:sp>
        <p:nvSpPr>
          <p:cNvPr id="31" name="TextBox 30"/>
          <p:cNvSpPr txBox="1"/>
          <p:nvPr/>
        </p:nvSpPr>
        <p:spPr>
          <a:xfrm>
            <a:off x="533401" y="4124325"/>
            <a:ext cx="2743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SRMR is OK, but CFI and RMSEA do not look great,</a:t>
            </a:r>
          </a:p>
          <a:p>
            <a:r>
              <a:rPr lang="en-AU" dirty="0"/>
              <a:t>So this is not a well fitting model.</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97017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Modification indices:</a:t>
            </a:r>
            <a:br>
              <a:rPr lang="en-AU" dirty="0"/>
            </a:br>
            <a:r>
              <a:rPr lang="en-AU" dirty="0"/>
              <a:t>Improving the model?</a:t>
            </a:r>
          </a:p>
        </p:txBody>
      </p:sp>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2435"/>
          <a:stretch/>
        </p:blipFill>
        <p:spPr bwMode="auto">
          <a:xfrm>
            <a:off x="457200" y="1219200"/>
            <a:ext cx="3412270"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5105400"/>
            <a:ext cx="2286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457200" y="4648200"/>
            <a:ext cx="2286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471854" y="3886200"/>
            <a:ext cx="2286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57200" y="2895600"/>
            <a:ext cx="2286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4876801" y="1828800"/>
            <a:ext cx="3581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Largest MIs often involve </a:t>
            </a:r>
            <a:r>
              <a:rPr lang="en-AU" i="1" dirty="0"/>
              <a:t>self</a:t>
            </a:r>
            <a:r>
              <a:rPr lang="en-AU" dirty="0"/>
              <a:t> and the observed measures</a:t>
            </a:r>
          </a:p>
        </p:txBody>
      </p:sp>
      <p:sp>
        <p:nvSpPr>
          <p:cNvPr id="9" name="Rectangle 8"/>
          <p:cNvSpPr/>
          <p:nvPr/>
        </p:nvSpPr>
        <p:spPr>
          <a:xfrm>
            <a:off x="489439" y="1371600"/>
            <a:ext cx="22860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4876801" y="3733800"/>
            <a:ext cx="358140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dirty="0"/>
              <a:t>Theoretically, the most interesting MI here is whether </a:t>
            </a:r>
            <a:r>
              <a:rPr lang="en-AU" i="1" dirty="0"/>
              <a:t>self </a:t>
            </a:r>
            <a:r>
              <a:rPr lang="en-AU" dirty="0"/>
              <a:t>directly predicts </a:t>
            </a:r>
            <a:r>
              <a:rPr lang="en-AU" i="1" dirty="0" err="1"/>
              <a:t>Usehealth</a:t>
            </a:r>
            <a:r>
              <a:rPr lang="en-AU" dirty="0"/>
              <a:t>.</a:t>
            </a:r>
          </a:p>
        </p:txBody>
      </p:sp>
      <p:sp>
        <p:nvSpPr>
          <p:cNvPr id="8" name="TextBox 7"/>
          <p:cNvSpPr txBox="1"/>
          <p:nvPr/>
        </p:nvSpPr>
        <p:spPr>
          <a:xfrm>
            <a:off x="457200" y="926068"/>
            <a:ext cx="13192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AU" dirty="0"/>
              <a:t>Direct paths</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0062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4" grpId="0" animBg="1"/>
      <p:bldP spid="9" grpId="0" animBg="1"/>
      <p:bldP spid="10" grpId="0" animBg="1"/>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Modification indices:</a:t>
            </a:r>
            <a:br>
              <a:rPr lang="en-AU" dirty="0"/>
            </a:br>
            <a:r>
              <a:rPr lang="en-AU" dirty="0"/>
              <a:t>Improving the model?</a:t>
            </a:r>
          </a:p>
        </p:txBody>
      </p:sp>
      <p:sp>
        <p:nvSpPr>
          <p:cNvPr id="4" name="TextBox 3"/>
          <p:cNvSpPr txBox="1"/>
          <p:nvPr/>
        </p:nvSpPr>
        <p:spPr>
          <a:xfrm>
            <a:off x="4267200" y="2133600"/>
            <a:ext cx="3581400"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Indications here that some important correlations among measures might be missing.</a:t>
            </a:r>
          </a:p>
          <a:p>
            <a:endParaRPr lang="en-AU" dirty="0"/>
          </a:p>
          <a:p>
            <a:r>
              <a:rPr lang="en-AU" dirty="0"/>
              <a:t>Correlations among the residuals of measures induces correlations among latent outcome variables</a:t>
            </a:r>
          </a:p>
        </p:txBody>
      </p:sp>
      <p:sp>
        <p:nvSpPr>
          <p:cNvPr id="8" name="TextBox 7"/>
          <p:cNvSpPr txBox="1"/>
          <p:nvPr/>
        </p:nvSpPr>
        <p:spPr>
          <a:xfrm>
            <a:off x="457200" y="926068"/>
            <a:ext cx="132728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AU" dirty="0"/>
              <a:t>Correlations</a:t>
            </a:r>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2522"/>
          <a:stretch/>
        </p:blipFill>
        <p:spPr bwMode="auto">
          <a:xfrm>
            <a:off x="533400" y="1598490"/>
            <a:ext cx="2814393"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10787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Improve the model? Try </a:t>
            </a:r>
            <a:r>
              <a:rPr lang="en-AU" i="1" dirty="0"/>
              <a:t>self-&gt;</a:t>
            </a:r>
            <a:r>
              <a:rPr lang="en-AU" i="1" dirty="0" err="1"/>
              <a:t>usehealth</a:t>
            </a:r>
            <a:endParaRPr lang="en-AU"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76" t="19227" r="9535" b="17871"/>
          <a:stretch/>
        </p:blipFill>
        <p:spPr bwMode="auto">
          <a:xfrm>
            <a:off x="79131" y="1523999"/>
            <a:ext cx="4870938" cy="465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0483"/>
          <a:stretch/>
        </p:blipFill>
        <p:spPr bwMode="auto">
          <a:xfrm>
            <a:off x="3810000" y="4953000"/>
            <a:ext cx="48140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62600" y="5722257"/>
            <a:ext cx="33528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dirty="0"/>
              <a:t>Uh-oh! We don’t want negative variances, this model is NOT good!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77602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One solution provided in T&amp;F:</a:t>
            </a:r>
            <a:br>
              <a:rPr lang="en-AU" dirty="0"/>
            </a:br>
            <a:r>
              <a:rPr lang="en-AU" dirty="0"/>
              <a:t>Correlations among residuals</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532" b="18147"/>
          <a:stretch/>
        </p:blipFill>
        <p:spPr bwMode="auto">
          <a:xfrm>
            <a:off x="1133475" y="1219200"/>
            <a:ext cx="6562725" cy="529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11452265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Model fit</a:t>
            </a:r>
          </a:p>
        </p:txBody>
      </p:sp>
      <p:sp>
        <p:nvSpPr>
          <p:cNvPr id="3" name="TextBox 2"/>
          <p:cNvSpPr txBox="1"/>
          <p:nvPr/>
        </p:nvSpPr>
        <p:spPr>
          <a:xfrm>
            <a:off x="685800" y="1447800"/>
            <a:ext cx="2509405"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Chi-square = 44.721</a:t>
            </a:r>
          </a:p>
          <a:p>
            <a:r>
              <a:rPr lang="en-AU" dirty="0"/>
              <a:t>Degrees of freedom = 18</a:t>
            </a:r>
          </a:p>
          <a:p>
            <a:r>
              <a:rPr lang="en-AU" dirty="0"/>
              <a:t>Probability level = .000</a:t>
            </a:r>
          </a:p>
        </p:txBody>
      </p:sp>
      <p:sp>
        <p:nvSpPr>
          <p:cNvPr id="4" name="TextBox 3"/>
          <p:cNvSpPr txBox="1"/>
          <p:nvPr/>
        </p:nvSpPr>
        <p:spPr>
          <a:xfrm>
            <a:off x="190503" y="2590800"/>
            <a:ext cx="3924297"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Previous chi-square = 99.9</a:t>
            </a:r>
          </a:p>
          <a:p>
            <a:r>
              <a:rPr lang="en-AU" dirty="0"/>
              <a:t>Improvement of 55.2 at cost of 2 </a:t>
            </a:r>
            <a:r>
              <a:rPr lang="en-AU" dirty="0" err="1"/>
              <a:t>df</a:t>
            </a:r>
            <a:endParaRPr lang="en-AU" dirty="0"/>
          </a:p>
          <a:p>
            <a:r>
              <a:rPr lang="en-AU" dirty="0"/>
              <a:t>This is highly significant!</a:t>
            </a:r>
          </a:p>
          <a:p>
            <a:r>
              <a:rPr lang="en-AU" dirty="0"/>
              <a:t>This is a much better fitting model.</a:t>
            </a:r>
          </a:p>
          <a:p>
            <a:r>
              <a:rPr lang="en-AU" dirty="0"/>
              <a:t>This type of comparison can done for nested models.</a:t>
            </a:r>
          </a:p>
        </p:txBody>
      </p:sp>
      <p:pic>
        <p:nvPicPr>
          <p:cNvPr id="92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9976"/>
          <a:stretch/>
        </p:blipFill>
        <p:spPr bwMode="auto">
          <a:xfrm>
            <a:off x="4343400" y="1110158"/>
            <a:ext cx="4150824" cy="1598613"/>
          </a:xfrm>
          <a:prstGeom prst="rect">
            <a:avLst/>
          </a:prstGeom>
          <a:ln/>
        </p:spPr>
        <p:style>
          <a:lnRef idx="2">
            <a:schemeClr val="dk1"/>
          </a:lnRef>
          <a:fillRef idx="1">
            <a:schemeClr val="lt1"/>
          </a:fillRef>
          <a:effectRef idx="0">
            <a:schemeClr val="dk1"/>
          </a:effectRef>
          <a:fontRef idx="minor">
            <a:schemeClr val="dk1"/>
          </a:fontRef>
        </p:style>
      </p:pic>
      <p:pic>
        <p:nvPicPr>
          <p:cNvPr id="9220"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9778"/>
          <a:stretch/>
        </p:blipFill>
        <p:spPr bwMode="auto">
          <a:xfrm>
            <a:off x="4331678" y="2895600"/>
            <a:ext cx="4162546" cy="1228725"/>
          </a:xfrm>
          <a:prstGeom prst="rect">
            <a:avLst/>
          </a:prstGeom>
          <a:ln/>
        </p:spPr>
        <p:style>
          <a:lnRef idx="2">
            <a:schemeClr val="dk1"/>
          </a:lnRef>
          <a:fillRef idx="1">
            <a:schemeClr val="lt1"/>
          </a:fillRef>
          <a:effectRef idx="0">
            <a:schemeClr val="dk1"/>
          </a:effectRef>
          <a:fontRef idx="minor">
            <a:schemeClr val="dk1"/>
          </a:fontRef>
        </p:style>
      </p:pic>
      <p:pic>
        <p:nvPicPr>
          <p:cNvPr id="9221"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8804"/>
          <a:stretch/>
        </p:blipFill>
        <p:spPr bwMode="auto">
          <a:xfrm>
            <a:off x="4343400" y="4261338"/>
            <a:ext cx="4220308" cy="1423987"/>
          </a:xfrm>
          <a:prstGeom prst="rect">
            <a:avLst/>
          </a:prstGeom>
          <a:ln/>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4355123" y="5926015"/>
            <a:ext cx="2863348"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Default model</a:t>
            </a:r>
          </a:p>
          <a:p>
            <a:r>
              <a:rPr lang="en-AU" dirty="0"/>
              <a:t>    Standardized RMR = .0442</a:t>
            </a:r>
          </a:p>
        </p:txBody>
      </p:sp>
      <p:sp>
        <p:nvSpPr>
          <p:cNvPr id="11" name="TextBox 10"/>
          <p:cNvSpPr txBox="1"/>
          <p:nvPr/>
        </p:nvSpPr>
        <p:spPr>
          <a:xfrm>
            <a:off x="452005" y="4770656"/>
            <a:ext cx="2743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SRMR, CFI and RMSEA are all now acceptable.</a:t>
            </a:r>
          </a:p>
          <a:p>
            <a:r>
              <a:rPr lang="en-AU" dirty="0"/>
              <a:t>AIC has decreased from 150 to 99.</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78023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Standardized parameter estimates</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010" b="19129"/>
          <a:stretch/>
        </p:blipFill>
        <p:spPr bwMode="auto">
          <a:xfrm>
            <a:off x="832337" y="990600"/>
            <a:ext cx="7096125" cy="5588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1544513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1052736"/>
            <a:ext cx="6072335" cy="5328592"/>
          </a:xfrm>
        </p:spPr>
      </p:pic>
      <p:sp>
        <p:nvSpPr>
          <p:cNvPr id="3" name="Title 2"/>
          <p:cNvSpPr>
            <a:spLocks noGrp="1"/>
          </p:cNvSpPr>
          <p:nvPr>
            <p:ph type="title"/>
          </p:nvPr>
        </p:nvSpPr>
        <p:spPr/>
        <p:txBody>
          <a:bodyPr/>
          <a:lstStyle/>
          <a:p>
            <a:r>
              <a:rPr lang="en-AU" dirty="0"/>
              <a:t>When might it make sense to correlate errors?</a:t>
            </a:r>
          </a:p>
        </p:txBody>
      </p:sp>
      <p:sp>
        <p:nvSpPr>
          <p:cNvPr id="4" name="TextBox 3"/>
          <p:cNvSpPr txBox="1"/>
          <p:nvPr/>
        </p:nvSpPr>
        <p:spPr>
          <a:xfrm>
            <a:off x="152400" y="3731817"/>
            <a:ext cx="3834127" cy="2539157"/>
          </a:xfrm>
          <a:prstGeom prst="rect">
            <a:avLst/>
          </a:prstGeom>
          <a:noFill/>
        </p:spPr>
        <p:txBody>
          <a:bodyPr wrap="none" rtlCol="0">
            <a:spAutoFit/>
          </a:bodyPr>
          <a:lstStyle/>
          <a:p>
            <a:r>
              <a:rPr lang="en-AU" sz="2700" dirty="0"/>
              <a:t>A cheesy example</a:t>
            </a:r>
            <a:br>
              <a:rPr lang="en-AU" sz="2200" dirty="0"/>
            </a:br>
            <a:r>
              <a:rPr lang="en-AU" sz="2200" dirty="0"/>
              <a:t>Using a country’s population</a:t>
            </a:r>
          </a:p>
          <a:p>
            <a:r>
              <a:rPr lang="en-AU" sz="2200" dirty="0"/>
              <a:t>to predict:</a:t>
            </a:r>
          </a:p>
          <a:p>
            <a:endParaRPr lang="en-AU" sz="2200" dirty="0"/>
          </a:p>
          <a:p>
            <a:r>
              <a:rPr lang="en-AU" sz="2200" dirty="0"/>
              <a:t>1. Number of men murdered</a:t>
            </a:r>
          </a:p>
          <a:p>
            <a:r>
              <a:rPr lang="en-AU" sz="2200" dirty="0"/>
              <a:t>2. Number of women murdered</a:t>
            </a:r>
          </a:p>
          <a:p>
            <a:r>
              <a:rPr lang="en-AU" sz="2200" dirty="0"/>
              <a:t>3. Greenhouse gas emissions</a:t>
            </a:r>
          </a:p>
        </p:txBody>
      </p:sp>
      <p:sp>
        <p:nvSpPr>
          <p:cNvPr id="2" name="Slide Number Placeholder 1">
            <a:extLst>
              <a:ext uri="{FF2B5EF4-FFF2-40B4-BE49-F238E27FC236}">
                <a16:creationId xmlns:a16="http://schemas.microsoft.com/office/drawing/2014/main" id="{3A634999-C70D-4B8F-A89C-70710F467686}"/>
              </a:ext>
            </a:extLst>
          </p:cNvPr>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6499206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1052736"/>
            <a:ext cx="6072335" cy="532859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966321"/>
            <a:ext cx="3672408" cy="268435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34" y="1124744"/>
            <a:ext cx="2743066" cy="2104593"/>
          </a:xfrm>
          <a:prstGeom prst="rect">
            <a:avLst/>
          </a:prstGeom>
        </p:spPr>
      </p:pic>
      <p:sp>
        <p:nvSpPr>
          <p:cNvPr id="6" name="Title 1"/>
          <p:cNvSpPr>
            <a:spLocks noGrp="1"/>
          </p:cNvSpPr>
          <p:nvPr>
            <p:ph type="title"/>
          </p:nvPr>
        </p:nvSpPr>
        <p:spPr>
          <a:xfrm>
            <a:off x="0" y="0"/>
            <a:ext cx="9144000" cy="914400"/>
          </a:xfrm>
        </p:spPr>
        <p:txBody>
          <a:bodyPr/>
          <a:lstStyle/>
          <a:p>
            <a:r>
              <a:rPr lang="en-AU" dirty="0"/>
              <a:t>The model fits very poorly</a:t>
            </a:r>
          </a:p>
        </p:txBody>
      </p:sp>
      <p:sp>
        <p:nvSpPr>
          <p:cNvPr id="2" name="Slide Number Placeholder 1">
            <a:extLst>
              <a:ext uri="{FF2B5EF4-FFF2-40B4-BE49-F238E27FC236}">
                <a16:creationId xmlns:a16="http://schemas.microsoft.com/office/drawing/2014/main" id="{C1E1033D-45A1-4E23-85C8-E01371E360AE}"/>
              </a:ext>
            </a:extLst>
          </p:cNvPr>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41032023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936" y="980728"/>
            <a:ext cx="4964574" cy="532859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0" y="1124744"/>
            <a:ext cx="3209486" cy="2531929"/>
          </a:xfrm>
          <a:prstGeom prst="rect">
            <a:avLst/>
          </a:prstGeom>
        </p:spPr>
      </p:pic>
      <p:sp>
        <p:nvSpPr>
          <p:cNvPr id="3" name="Title 2"/>
          <p:cNvSpPr>
            <a:spLocks noGrp="1"/>
          </p:cNvSpPr>
          <p:nvPr>
            <p:ph type="title"/>
          </p:nvPr>
        </p:nvSpPr>
        <p:spPr/>
        <p:txBody>
          <a:bodyPr/>
          <a:lstStyle/>
          <a:p>
            <a:r>
              <a:rPr lang="en-AU" dirty="0"/>
              <a:t>A somewhat better fitting model</a:t>
            </a:r>
          </a:p>
        </p:txBody>
      </p:sp>
      <p:sp>
        <p:nvSpPr>
          <p:cNvPr id="2" name="Slide Number Placeholder 1">
            <a:extLst>
              <a:ext uri="{FF2B5EF4-FFF2-40B4-BE49-F238E27FC236}">
                <a16:creationId xmlns:a16="http://schemas.microsoft.com/office/drawing/2014/main" id="{6F72F1B1-CECB-40A5-8AC9-63CAF6F3C77E}"/>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68090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AU"/>
              <a:t>Correlation &amp; Regression </a:t>
            </a:r>
          </a:p>
        </p:txBody>
      </p:sp>
      <p:sp>
        <p:nvSpPr>
          <p:cNvPr id="11267" name="Rectangle 3"/>
          <p:cNvSpPr>
            <a:spLocks noGrp="1" noChangeArrowheads="1"/>
          </p:cNvSpPr>
          <p:nvPr>
            <p:ph type="body" idx="1"/>
          </p:nvPr>
        </p:nvSpPr>
        <p:spPr/>
        <p:txBody>
          <a:bodyPr/>
          <a:lstStyle/>
          <a:p>
            <a:pPr>
              <a:lnSpc>
                <a:spcPct val="90000"/>
              </a:lnSpc>
            </a:pPr>
            <a:r>
              <a:rPr lang="en-AU" dirty="0"/>
              <a:t>We have always taught you that “correlation is not causation”</a:t>
            </a:r>
          </a:p>
          <a:p>
            <a:pPr>
              <a:lnSpc>
                <a:spcPct val="90000"/>
              </a:lnSpc>
            </a:pPr>
            <a:r>
              <a:rPr lang="en-AU" dirty="0"/>
              <a:t>A correlation coefficient is a symmetric measure, i.e. it doesn’t distinguish between predicting </a:t>
            </a:r>
            <a:r>
              <a:rPr lang="en-AU" i="1" dirty="0"/>
              <a:t>a</a:t>
            </a:r>
            <a:r>
              <a:rPr lang="en-AU" dirty="0"/>
              <a:t> from </a:t>
            </a:r>
            <a:r>
              <a:rPr lang="en-AU" i="1" dirty="0"/>
              <a:t>b</a:t>
            </a:r>
            <a:r>
              <a:rPr lang="en-AU" dirty="0"/>
              <a:t> and </a:t>
            </a:r>
            <a:r>
              <a:rPr lang="en-AU" i="1" dirty="0"/>
              <a:t>b</a:t>
            </a:r>
            <a:r>
              <a:rPr lang="en-AU" dirty="0"/>
              <a:t> from </a:t>
            </a:r>
            <a:r>
              <a:rPr lang="en-AU" i="1" dirty="0"/>
              <a:t>a</a:t>
            </a:r>
            <a:r>
              <a:rPr lang="en-AU" dirty="0"/>
              <a:t>.</a:t>
            </a:r>
          </a:p>
          <a:p>
            <a:pPr>
              <a:lnSpc>
                <a:spcPct val="90000"/>
              </a:lnSpc>
            </a:pPr>
            <a:r>
              <a:rPr lang="en-AU" dirty="0"/>
              <a:t>But regression does predict.</a:t>
            </a:r>
          </a:p>
          <a:p>
            <a:pPr lvl="1">
              <a:lnSpc>
                <a:spcPct val="90000"/>
              </a:lnSpc>
            </a:pPr>
            <a:r>
              <a:rPr lang="en-AU" dirty="0"/>
              <a:t>although this does not necessarily mean “cause”</a:t>
            </a:r>
          </a:p>
          <a:p>
            <a:pPr>
              <a:lnSpc>
                <a:spcPct val="90000"/>
              </a:lnSpc>
            </a:pPr>
            <a:r>
              <a:rPr lang="en-AU" dirty="0"/>
              <a:t>And regression &amp; correlation are (almost) the same thing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4112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82564807"/>
              </p:ext>
            </p:extLst>
          </p:nvPr>
        </p:nvGraphicFramePr>
        <p:xfrm>
          <a:off x="0" y="3733800"/>
          <a:ext cx="9143067" cy="1869440"/>
        </p:xfrm>
        <a:graphic>
          <a:graphicData uri="http://schemas.openxmlformats.org/drawingml/2006/table">
            <a:tbl>
              <a:tblPr firstRow="1" bandRow="1">
                <a:tableStyleId>{5C22544A-7EE6-4342-B048-85BDC9FD1C3A}</a:tableStyleId>
              </a:tblPr>
              <a:tblGrid>
                <a:gridCol w="906751">
                  <a:extLst>
                    <a:ext uri="{9D8B030D-6E8A-4147-A177-3AD203B41FA5}">
                      <a16:colId xmlns:a16="http://schemas.microsoft.com/office/drawing/2014/main" val="20000"/>
                    </a:ext>
                  </a:extLst>
                </a:gridCol>
                <a:gridCol w="1311040">
                  <a:extLst>
                    <a:ext uri="{9D8B030D-6E8A-4147-A177-3AD203B41FA5}">
                      <a16:colId xmlns:a16="http://schemas.microsoft.com/office/drawing/2014/main" val="20001"/>
                    </a:ext>
                  </a:extLst>
                </a:gridCol>
                <a:gridCol w="1182822">
                  <a:extLst>
                    <a:ext uri="{9D8B030D-6E8A-4147-A177-3AD203B41FA5}">
                      <a16:colId xmlns:a16="http://schemas.microsoft.com/office/drawing/2014/main" val="20002"/>
                    </a:ext>
                  </a:extLst>
                </a:gridCol>
                <a:gridCol w="1256748">
                  <a:extLst>
                    <a:ext uri="{9D8B030D-6E8A-4147-A177-3AD203B41FA5}">
                      <a16:colId xmlns:a16="http://schemas.microsoft.com/office/drawing/2014/main" val="20003"/>
                    </a:ext>
                  </a:extLst>
                </a:gridCol>
                <a:gridCol w="1034969">
                  <a:extLst>
                    <a:ext uri="{9D8B030D-6E8A-4147-A177-3AD203B41FA5}">
                      <a16:colId xmlns:a16="http://schemas.microsoft.com/office/drawing/2014/main" val="20004"/>
                    </a:ext>
                  </a:extLst>
                </a:gridCol>
                <a:gridCol w="1182822">
                  <a:extLst>
                    <a:ext uri="{9D8B030D-6E8A-4147-A177-3AD203B41FA5}">
                      <a16:colId xmlns:a16="http://schemas.microsoft.com/office/drawing/2014/main" val="20005"/>
                    </a:ext>
                  </a:extLst>
                </a:gridCol>
                <a:gridCol w="1182822">
                  <a:extLst>
                    <a:ext uri="{9D8B030D-6E8A-4147-A177-3AD203B41FA5}">
                      <a16:colId xmlns:a16="http://schemas.microsoft.com/office/drawing/2014/main" val="20006"/>
                    </a:ext>
                  </a:extLst>
                </a:gridCol>
                <a:gridCol w="1085093">
                  <a:extLst>
                    <a:ext uri="{9D8B030D-6E8A-4147-A177-3AD203B41FA5}">
                      <a16:colId xmlns:a16="http://schemas.microsoft.com/office/drawing/2014/main" val="20007"/>
                    </a:ext>
                  </a:extLst>
                </a:gridCol>
              </a:tblGrid>
              <a:tr h="441960">
                <a:tc>
                  <a:txBody>
                    <a:bodyPr/>
                    <a:lstStyle/>
                    <a:p>
                      <a:pPr algn="ctr"/>
                      <a:endParaRPr lang="en-AU" sz="1700" dirty="0"/>
                    </a:p>
                    <a:p>
                      <a:pPr algn="ctr"/>
                      <a:r>
                        <a:rPr lang="en-AU" sz="1700" dirty="0"/>
                        <a:t>Nation</a:t>
                      </a:r>
                    </a:p>
                  </a:txBody>
                  <a:tcPr/>
                </a:tc>
                <a:tc>
                  <a:txBody>
                    <a:bodyPr/>
                    <a:lstStyle/>
                    <a:p>
                      <a:pPr algn="ctr"/>
                      <a:endParaRPr lang="en-AU" sz="1700" dirty="0"/>
                    </a:p>
                    <a:p>
                      <a:pPr algn="ctr"/>
                      <a:r>
                        <a:rPr lang="en-AU" sz="1700" dirty="0"/>
                        <a:t>Population</a:t>
                      </a:r>
                      <a:br>
                        <a:rPr lang="en-AU" sz="1700" dirty="0"/>
                      </a:br>
                      <a:r>
                        <a:rPr lang="en-AU" sz="1700" dirty="0"/>
                        <a:t>(Millions)</a:t>
                      </a:r>
                    </a:p>
                  </a:txBody>
                  <a:tcPr/>
                </a:tc>
                <a:tc>
                  <a:txBody>
                    <a:bodyPr/>
                    <a:lstStyle/>
                    <a:p>
                      <a:pPr algn="ctr"/>
                      <a:endParaRPr lang="en-AU" sz="1700" dirty="0"/>
                    </a:p>
                    <a:p>
                      <a:pPr algn="ctr"/>
                      <a:r>
                        <a:rPr lang="en-AU" sz="1700" dirty="0"/>
                        <a:t>Males</a:t>
                      </a:r>
                    </a:p>
                    <a:p>
                      <a:pPr algn="ctr"/>
                      <a:r>
                        <a:rPr lang="en-AU" sz="1700" dirty="0"/>
                        <a:t>murdered</a:t>
                      </a:r>
                    </a:p>
                  </a:txBody>
                  <a:tcPr/>
                </a:tc>
                <a:tc>
                  <a:txBody>
                    <a:bodyPr/>
                    <a:lstStyle/>
                    <a:p>
                      <a:pPr algn="ctr"/>
                      <a:r>
                        <a:rPr lang="en-AU" sz="1700" dirty="0"/>
                        <a:t>Males</a:t>
                      </a:r>
                    </a:p>
                    <a:p>
                      <a:pPr algn="ctr"/>
                      <a:r>
                        <a:rPr lang="en-AU" sz="1700" dirty="0"/>
                        <a:t>predicted</a:t>
                      </a:r>
                      <a:r>
                        <a:rPr lang="en-AU" sz="1700" baseline="0" dirty="0"/>
                        <a:t> to be murdered</a:t>
                      </a:r>
                      <a:endParaRPr lang="en-AU" sz="1700" dirty="0"/>
                    </a:p>
                  </a:txBody>
                  <a:tcPr/>
                </a:tc>
                <a:tc>
                  <a:txBody>
                    <a:bodyPr/>
                    <a:lstStyle/>
                    <a:p>
                      <a:pPr algn="ctr"/>
                      <a:endParaRPr lang="en-AU" sz="1700" dirty="0"/>
                    </a:p>
                    <a:p>
                      <a:pPr algn="ctr"/>
                      <a:r>
                        <a:rPr lang="en-AU" sz="1700" dirty="0"/>
                        <a:t>Residual</a:t>
                      </a:r>
                    </a:p>
                    <a:p>
                      <a:pPr algn="ctr"/>
                      <a:r>
                        <a:rPr lang="en-AU" sz="1700" dirty="0"/>
                        <a:t>(Males)</a:t>
                      </a:r>
                    </a:p>
                  </a:txBody>
                  <a:tcPr/>
                </a:tc>
                <a:tc>
                  <a:txBody>
                    <a:bodyPr/>
                    <a:lstStyle/>
                    <a:p>
                      <a:pPr algn="ctr"/>
                      <a:endParaRPr lang="en-AU" sz="1700" dirty="0"/>
                    </a:p>
                    <a:p>
                      <a:pPr algn="ctr"/>
                      <a:r>
                        <a:rPr lang="en-AU" sz="1700" dirty="0"/>
                        <a:t>Females</a:t>
                      </a:r>
                    </a:p>
                    <a:p>
                      <a:pPr algn="ctr"/>
                      <a:r>
                        <a:rPr lang="en-AU" sz="1700" dirty="0"/>
                        <a:t>Murdered</a:t>
                      </a:r>
                    </a:p>
                  </a:txBody>
                  <a:tcPr/>
                </a:tc>
                <a:tc>
                  <a:txBody>
                    <a:bodyPr/>
                    <a:lstStyle/>
                    <a:p>
                      <a:pPr algn="ctr"/>
                      <a:r>
                        <a:rPr lang="en-AU" sz="1700" dirty="0"/>
                        <a:t>Females</a:t>
                      </a:r>
                    </a:p>
                    <a:p>
                      <a:pPr algn="ctr"/>
                      <a:r>
                        <a:rPr lang="en-AU" sz="1700" dirty="0"/>
                        <a:t>predicted</a:t>
                      </a:r>
                      <a:r>
                        <a:rPr lang="en-AU" sz="1700" baseline="0" dirty="0"/>
                        <a:t> to be murdered</a:t>
                      </a:r>
                      <a:endParaRPr lang="en-AU" sz="1700" dirty="0"/>
                    </a:p>
                  </a:txBody>
                  <a:tcPr/>
                </a:tc>
                <a:tc>
                  <a:txBody>
                    <a:bodyPr/>
                    <a:lstStyle/>
                    <a:p>
                      <a:pPr algn="ctr"/>
                      <a:endParaRPr lang="en-AU" sz="1700" dirty="0"/>
                    </a:p>
                    <a:p>
                      <a:pPr algn="ctr"/>
                      <a:r>
                        <a:rPr lang="en-AU" sz="1700" dirty="0"/>
                        <a:t>Residual</a:t>
                      </a:r>
                      <a:br>
                        <a:rPr lang="en-AU" sz="1700" dirty="0"/>
                      </a:br>
                      <a:r>
                        <a:rPr lang="en-AU" sz="1700" dirty="0"/>
                        <a:t>(Females)</a:t>
                      </a:r>
                    </a:p>
                  </a:txBody>
                  <a:tcPr/>
                </a:tc>
                <a:extLst>
                  <a:ext uri="{0D108BD9-81ED-4DB2-BD59-A6C34878D82A}">
                    <a16:rowId xmlns:a16="http://schemas.microsoft.com/office/drawing/2014/main" val="10000"/>
                  </a:ext>
                </a:extLst>
              </a:tr>
              <a:tr h="370840">
                <a:tc>
                  <a:txBody>
                    <a:bodyPr/>
                    <a:lstStyle/>
                    <a:p>
                      <a:pPr algn="ctr"/>
                      <a:r>
                        <a:rPr lang="en-AU" sz="1700" dirty="0"/>
                        <a:t>AUS</a:t>
                      </a:r>
                    </a:p>
                  </a:txBody>
                  <a:tcPr/>
                </a:tc>
                <a:tc>
                  <a:txBody>
                    <a:bodyPr/>
                    <a:lstStyle/>
                    <a:p>
                      <a:pPr algn="ctr"/>
                      <a:r>
                        <a:rPr lang="en-AU" sz="1700" dirty="0"/>
                        <a:t>22.30</a:t>
                      </a:r>
                    </a:p>
                  </a:txBody>
                  <a:tcPr/>
                </a:tc>
                <a:tc>
                  <a:txBody>
                    <a:bodyPr/>
                    <a:lstStyle/>
                    <a:p>
                      <a:pPr algn="ctr"/>
                      <a:r>
                        <a:rPr lang="en-AU" sz="1700" dirty="0"/>
                        <a:t>141</a:t>
                      </a:r>
                    </a:p>
                  </a:txBody>
                  <a:tcPr/>
                </a:tc>
                <a:tc>
                  <a:txBody>
                    <a:bodyPr/>
                    <a:lstStyle/>
                    <a:p>
                      <a:pPr algn="ctr"/>
                      <a:r>
                        <a:rPr lang="en-AU" sz="1700" dirty="0"/>
                        <a:t>890.44</a:t>
                      </a:r>
                    </a:p>
                  </a:txBody>
                  <a:tcPr/>
                </a:tc>
                <a:tc>
                  <a:txBody>
                    <a:bodyPr/>
                    <a:lstStyle/>
                    <a:p>
                      <a:pPr algn="ctr"/>
                      <a:r>
                        <a:rPr lang="en-AU" sz="1700" dirty="0"/>
                        <a:t>-749.44</a:t>
                      </a:r>
                    </a:p>
                  </a:txBody>
                  <a:tcPr/>
                </a:tc>
                <a:tc>
                  <a:txBody>
                    <a:bodyPr/>
                    <a:lstStyle/>
                    <a:p>
                      <a:pPr algn="ctr"/>
                      <a:r>
                        <a:rPr lang="en-AU" sz="1700" dirty="0"/>
                        <a:t>89</a:t>
                      </a:r>
                    </a:p>
                  </a:txBody>
                  <a:tcPr/>
                </a:tc>
                <a:tc>
                  <a:txBody>
                    <a:bodyPr/>
                    <a:lstStyle/>
                    <a:p>
                      <a:pPr algn="ctr"/>
                      <a:r>
                        <a:rPr lang="en-AU" sz="1700" dirty="0"/>
                        <a:t>207.98</a:t>
                      </a:r>
                    </a:p>
                  </a:txBody>
                  <a:tcPr/>
                </a:tc>
                <a:tc>
                  <a:txBody>
                    <a:bodyPr/>
                    <a:lstStyle/>
                    <a:p>
                      <a:pPr algn="ctr"/>
                      <a:r>
                        <a:rPr lang="en-AU" sz="1700" dirty="0"/>
                        <a:t>-118.98</a:t>
                      </a:r>
                    </a:p>
                  </a:txBody>
                  <a:tcPr/>
                </a:tc>
                <a:extLst>
                  <a:ext uri="{0D108BD9-81ED-4DB2-BD59-A6C34878D82A}">
                    <a16:rowId xmlns:a16="http://schemas.microsoft.com/office/drawing/2014/main" val="10001"/>
                  </a:ext>
                </a:extLst>
              </a:tr>
              <a:tr h="370840">
                <a:tc>
                  <a:txBody>
                    <a:bodyPr/>
                    <a:lstStyle/>
                    <a:p>
                      <a:pPr algn="ctr"/>
                      <a:r>
                        <a:rPr lang="en-AU" sz="1700" dirty="0"/>
                        <a:t>RSA</a:t>
                      </a:r>
                    </a:p>
                  </a:txBody>
                  <a:tcPr/>
                </a:tc>
                <a:tc>
                  <a:txBody>
                    <a:bodyPr/>
                    <a:lstStyle/>
                    <a:p>
                      <a:pPr algn="ctr"/>
                      <a:r>
                        <a:rPr lang="en-AU" sz="1700" dirty="0"/>
                        <a:t>49.99</a:t>
                      </a:r>
                    </a:p>
                  </a:txBody>
                  <a:tcPr/>
                </a:tc>
                <a:tc>
                  <a:txBody>
                    <a:bodyPr/>
                    <a:lstStyle/>
                    <a:p>
                      <a:pPr algn="ctr"/>
                      <a:r>
                        <a:rPr lang="en-AU" sz="1700" dirty="0"/>
                        <a:t>13182</a:t>
                      </a:r>
                    </a:p>
                  </a:txBody>
                  <a:tcPr/>
                </a:tc>
                <a:tc>
                  <a:txBody>
                    <a:bodyPr/>
                    <a:lstStyle/>
                    <a:p>
                      <a:pPr algn="ctr"/>
                      <a:r>
                        <a:rPr lang="en-AU" sz="1700" dirty="0"/>
                        <a:t>1498.10</a:t>
                      </a:r>
                    </a:p>
                  </a:txBody>
                  <a:tcPr/>
                </a:tc>
                <a:tc>
                  <a:txBody>
                    <a:bodyPr/>
                    <a:lstStyle/>
                    <a:p>
                      <a:pPr algn="ctr"/>
                      <a:r>
                        <a:rPr lang="en-AU" sz="1700" dirty="0"/>
                        <a:t>11683.90</a:t>
                      </a:r>
                    </a:p>
                  </a:txBody>
                  <a:tcPr/>
                </a:tc>
                <a:tc>
                  <a:txBody>
                    <a:bodyPr/>
                    <a:lstStyle/>
                    <a:p>
                      <a:pPr algn="ctr"/>
                      <a:r>
                        <a:rPr lang="en-AU" sz="1700" dirty="0"/>
                        <a:t>2758</a:t>
                      </a:r>
                    </a:p>
                  </a:txBody>
                  <a:tcPr/>
                </a:tc>
                <a:tc>
                  <a:txBody>
                    <a:bodyPr/>
                    <a:lstStyle/>
                    <a:p>
                      <a:pPr algn="ctr"/>
                      <a:r>
                        <a:rPr lang="en-AU" sz="1700" dirty="0"/>
                        <a:t>598.23</a:t>
                      </a:r>
                    </a:p>
                  </a:txBody>
                  <a:tcPr/>
                </a:tc>
                <a:tc>
                  <a:txBody>
                    <a:bodyPr/>
                    <a:lstStyle/>
                    <a:p>
                      <a:pPr algn="ctr"/>
                      <a:r>
                        <a:rPr lang="en-AU" sz="1700" dirty="0"/>
                        <a:t>2159.77</a:t>
                      </a:r>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AU" dirty="0"/>
              <a:t>What caused the difference?</a:t>
            </a:r>
          </a:p>
        </p:txBody>
      </p:sp>
      <p:sp>
        <p:nvSpPr>
          <p:cNvPr id="6" name="TextBox 5"/>
          <p:cNvSpPr txBox="1"/>
          <p:nvPr/>
        </p:nvSpPr>
        <p:spPr>
          <a:xfrm>
            <a:off x="152401" y="1143000"/>
            <a:ext cx="8839200" cy="2800767"/>
          </a:xfrm>
          <a:prstGeom prst="rect">
            <a:avLst/>
          </a:prstGeom>
          <a:noFill/>
        </p:spPr>
        <p:txBody>
          <a:bodyPr wrap="square" rtlCol="0">
            <a:spAutoFit/>
          </a:bodyPr>
          <a:lstStyle/>
          <a:p>
            <a:r>
              <a:rPr lang="en-AU" sz="2200" dirty="0"/>
              <a:t>If the model’s prediction is too high for males murdered, it will also tend to be too high for females murdered.</a:t>
            </a:r>
          </a:p>
          <a:p>
            <a:endParaRPr lang="en-AU" sz="2200" dirty="0"/>
          </a:p>
          <a:p>
            <a:r>
              <a:rPr lang="en-AU" sz="2200" dirty="0"/>
              <a:t>If the model’s prediction is too low for males murdered, it will also tend to be too low for females murdered.</a:t>
            </a:r>
          </a:p>
          <a:p>
            <a:endParaRPr lang="en-AU" sz="2200" dirty="0"/>
          </a:p>
          <a:p>
            <a:r>
              <a:rPr lang="en-AU" sz="2200" dirty="0"/>
              <a:t>The point is illustrated by comparing Australia (AUS) and South Africa (RSA)</a:t>
            </a:r>
          </a:p>
          <a:p>
            <a:endParaRPr lang="en-AU" sz="2200" dirty="0"/>
          </a:p>
        </p:txBody>
      </p:sp>
      <p:sp>
        <p:nvSpPr>
          <p:cNvPr id="2" name="Slide Number Placeholder 1">
            <a:extLst>
              <a:ext uri="{FF2B5EF4-FFF2-40B4-BE49-F238E27FC236}">
                <a16:creationId xmlns:a16="http://schemas.microsoft.com/office/drawing/2014/main" id="{D0689FBD-B386-49EF-8BE7-E6C2E8FF49E2}"/>
              </a:ext>
            </a:extLst>
          </p:cNvPr>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3339649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bootstrapping</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5</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12215128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Let’s check normality assumptions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52525"/>
            <a:ext cx="41910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81300" y="3962400"/>
            <a:ext cx="1828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5486400" y="1295400"/>
            <a:ext cx="3276599" cy="477053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defRPr/>
            </a:pPr>
            <a:r>
              <a:rPr lang="en-US" sz="2800" dirty="0"/>
              <a:t>The critical statistic is kurtosis. </a:t>
            </a:r>
            <a:r>
              <a:rPr lang="en-US" sz="2400" dirty="0"/>
              <a:t>According to https://stat.utexas.edu/software-faqs/amos</a:t>
            </a:r>
            <a:endParaRPr lang="en-US" sz="2000" dirty="0">
              <a:solidFill>
                <a:srgbClr val="0033CC"/>
              </a:solidFill>
            </a:endParaRPr>
          </a:p>
          <a:p>
            <a:pPr lvl="1">
              <a:defRPr/>
            </a:pPr>
            <a:r>
              <a:rPr lang="en-US" sz="2000" dirty="0"/>
              <a:t>“</a:t>
            </a:r>
            <a:r>
              <a:rPr lang="en-AU" sz="2000" dirty="0"/>
              <a:t>Practically, very small multivariate kurtosis values (e.g., less than 1.00) are considered negligible while values ranging from one to ten often indicate moderate non-normality. Values that exceed ten indicate severe non-normality.”</a:t>
            </a:r>
            <a:endParaRPr lang="en-AU"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387887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Normality checks</a:t>
            </a:r>
          </a:p>
        </p:txBody>
      </p:sp>
      <p:pic>
        <p:nvPicPr>
          <p:cNvPr id="1126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2560"/>
          <a:stretch/>
        </p:blipFill>
        <p:spPr bwMode="auto">
          <a:xfrm>
            <a:off x="272562" y="1143000"/>
            <a:ext cx="3994638" cy="242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6" r="32051" b="34450"/>
          <a:stretch/>
        </p:blipFill>
        <p:spPr bwMode="auto">
          <a:xfrm>
            <a:off x="4648200" y="1004154"/>
            <a:ext cx="3994212" cy="568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533400" y="4876800"/>
            <a:ext cx="6934200" cy="1938992"/>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AU" sz="2000" i="0" dirty="0" err="1"/>
              <a:t>Mahalanobis</a:t>
            </a:r>
            <a:r>
              <a:rPr lang="en-AU" sz="2000" i="0" dirty="0"/>
              <a:t> distance</a:t>
            </a:r>
          </a:p>
          <a:p>
            <a:r>
              <a:rPr lang="en-AU" sz="2000" i="0" dirty="0"/>
              <a:t>p1 … probability that any observation could be so far out </a:t>
            </a:r>
          </a:p>
          <a:p>
            <a:r>
              <a:rPr lang="en-AU" sz="2000" i="0" dirty="0"/>
              <a:t>– want this small</a:t>
            </a:r>
          </a:p>
          <a:p>
            <a:r>
              <a:rPr lang="en-AU" sz="2000" i="0" dirty="0"/>
              <a:t>p2 … probability that this particular case should be so far out</a:t>
            </a:r>
          </a:p>
          <a:p>
            <a:r>
              <a:rPr lang="en-AU" sz="2000" i="0" dirty="0"/>
              <a:t> – want this large</a:t>
            </a:r>
          </a:p>
          <a:p>
            <a:r>
              <a:rPr lang="en-AU" sz="2000" i="0" dirty="0"/>
              <a:t> – here lots of observations with small p2, so lots of outliers</a:t>
            </a:r>
            <a:endParaRPr lang="en-US" sz="2000" i="0" dirty="0"/>
          </a:p>
        </p:txBody>
      </p:sp>
      <p:sp>
        <p:nvSpPr>
          <p:cNvPr id="7" name="Rectangle 6"/>
          <p:cNvSpPr/>
          <p:nvPr/>
        </p:nvSpPr>
        <p:spPr>
          <a:xfrm>
            <a:off x="3181137" y="3048000"/>
            <a:ext cx="1066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133600" y="1905000"/>
            <a:ext cx="216583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 Box 5"/>
          <p:cNvSpPr txBox="1">
            <a:spLocks noChangeArrowheads="1"/>
          </p:cNvSpPr>
          <p:nvPr/>
        </p:nvSpPr>
        <p:spPr bwMode="auto">
          <a:xfrm>
            <a:off x="272562" y="3573483"/>
            <a:ext cx="4909038" cy="707886"/>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squar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AU" sz="2000" i="0" dirty="0"/>
              <a:t>Some big problems with normality, including multivariate kurtosis</a:t>
            </a:r>
            <a:endParaRPr lang="en-US" sz="2000" i="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16831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normAutofit fontScale="90000"/>
          </a:bodyPr>
          <a:lstStyle/>
          <a:p>
            <a:r>
              <a:rPr lang="en-US" sz="4000"/>
              <a:t>What happens when assumptions not met?</a:t>
            </a:r>
          </a:p>
        </p:txBody>
      </p:sp>
      <p:sp>
        <p:nvSpPr>
          <p:cNvPr id="72707" name="Rectangle 5"/>
          <p:cNvSpPr>
            <a:spLocks noGrp="1" noChangeArrowheads="1"/>
          </p:cNvSpPr>
          <p:nvPr>
            <p:ph type="body" idx="1"/>
          </p:nvPr>
        </p:nvSpPr>
        <p:spPr/>
        <p:txBody>
          <a:bodyPr/>
          <a:lstStyle/>
          <a:p>
            <a:r>
              <a:rPr lang="en-US"/>
              <a:t>Model can be incorrectly rejected as not fitting </a:t>
            </a:r>
          </a:p>
          <a:p>
            <a:r>
              <a:rPr lang="en-US"/>
              <a:t>Standard errors will be smaller than they really are (</a:t>
            </a:r>
            <a:r>
              <a:rPr lang="en-US" i="1"/>
              <a:t>i.e., </a:t>
            </a:r>
            <a:r>
              <a:rPr lang="en-US"/>
              <a:t>parameters may seem significant when they are not)</a:t>
            </a:r>
          </a:p>
          <a:p>
            <a:r>
              <a:rPr lang="en-US"/>
              <a:t>Solve these problems through bootstrapping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4058070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a:t>Bootstrap</a:t>
            </a:r>
          </a:p>
        </p:txBody>
      </p:sp>
      <p:sp>
        <p:nvSpPr>
          <p:cNvPr id="74755" name="Rectangle 5"/>
          <p:cNvSpPr>
            <a:spLocks noGrp="1" noChangeArrowheads="1"/>
          </p:cNvSpPr>
          <p:nvPr>
            <p:ph type="body" idx="1"/>
          </p:nvPr>
        </p:nvSpPr>
        <p:spPr/>
        <p:txBody>
          <a:bodyPr>
            <a:normAutofit fontScale="92500"/>
          </a:bodyPr>
          <a:lstStyle/>
          <a:p>
            <a:r>
              <a:rPr lang="en-AU" sz="2800" dirty="0"/>
              <a:t>Takes repeated samples of the data </a:t>
            </a:r>
          </a:p>
          <a:p>
            <a:r>
              <a:rPr lang="en-AU" sz="2800" dirty="0"/>
              <a:t>Allow each observation to be included more than once in any sample </a:t>
            </a:r>
          </a:p>
          <a:p>
            <a:r>
              <a:rPr lang="en-AU" sz="2800" dirty="0"/>
              <a:t>Each observation could represent any number of similar cases in the population. </a:t>
            </a:r>
          </a:p>
          <a:p>
            <a:r>
              <a:rPr lang="en-AU" sz="2800" dirty="0"/>
              <a:t>This can be thought of as ‘sampling with replacement’. </a:t>
            </a:r>
          </a:p>
          <a:p>
            <a:r>
              <a:rPr lang="en-AU" dirty="0"/>
              <a:t>Calculate the statistic for each boot-strapped sample to produce a bootstrap distribution.</a:t>
            </a:r>
          </a:p>
          <a:p>
            <a:r>
              <a:rPr lang="en-AU" sz="2800" dirty="0"/>
              <a:t>Calculate a standard error as the standard deviation of the bootstrap distribution.</a:t>
            </a: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370428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r>
              <a:rPr lang="en-US"/>
              <a:t>Using the bootstrap in Amos</a:t>
            </a:r>
          </a:p>
        </p:txBody>
      </p:sp>
      <p:sp>
        <p:nvSpPr>
          <p:cNvPr id="76803" name="Rectangle 5"/>
          <p:cNvSpPr>
            <a:spLocks noGrp="1" noChangeArrowheads="1"/>
          </p:cNvSpPr>
          <p:nvPr>
            <p:ph type="body" idx="1"/>
          </p:nvPr>
        </p:nvSpPr>
        <p:spPr/>
        <p:txBody>
          <a:bodyPr/>
          <a:lstStyle/>
          <a:p>
            <a:r>
              <a:rPr lang="en-US" dirty="0"/>
              <a:t>When distribution not normal</a:t>
            </a:r>
          </a:p>
          <a:p>
            <a:pPr lvl="1"/>
            <a:r>
              <a:rPr lang="en-US" dirty="0"/>
              <a:t>To assess overall fit: </a:t>
            </a:r>
            <a:r>
              <a:rPr lang="en-US" dirty="0" err="1"/>
              <a:t>Bollen</a:t>
            </a:r>
            <a:r>
              <a:rPr lang="en-US" dirty="0"/>
              <a:t>-Stine test (</a:t>
            </a:r>
            <a:r>
              <a:rPr lang="en-US" dirty="0" err="1"/>
              <a:t>Bollen</a:t>
            </a:r>
            <a:r>
              <a:rPr lang="en-US" dirty="0"/>
              <a:t> &amp; Stine, 1992)</a:t>
            </a:r>
          </a:p>
          <a:p>
            <a:pPr lvl="1"/>
            <a:r>
              <a:rPr lang="en-US" dirty="0"/>
              <a:t>To obtain accurate standard errors </a:t>
            </a:r>
          </a:p>
          <a:p>
            <a:r>
              <a:rPr lang="en-US" dirty="0"/>
              <a:t>Unfortunately cannot be done at the same time</a:t>
            </a:r>
          </a:p>
          <a:p>
            <a:pPr lvl="1"/>
            <a:r>
              <a:rPr lang="en-US" dirty="0"/>
              <a:t>Need to do two analysis runs</a:t>
            </a:r>
          </a:p>
          <a:p>
            <a:pPr lvl="1"/>
            <a:endParaRPr lang="en-US" dirty="0"/>
          </a:p>
        </p:txBody>
      </p:sp>
      <p:sp>
        <p:nvSpPr>
          <p:cNvPr id="4" name="Rectangle 4"/>
          <p:cNvSpPr>
            <a:spLocks noChangeArrowheads="1"/>
          </p:cNvSpPr>
          <p:nvPr/>
        </p:nvSpPr>
        <p:spPr bwMode="auto">
          <a:xfrm>
            <a:off x="341019" y="4449838"/>
            <a:ext cx="7992060" cy="1461939"/>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bIns="0" anchor="ctr">
            <a:spAutoFit/>
          </a:bodyPr>
          <a:lstStyle/>
          <a:p>
            <a:pPr algn="ctr"/>
            <a:r>
              <a:rPr lang="en-AU" sz="2800" i="0" dirty="0">
                <a:solidFill>
                  <a:schemeClr val="tx1"/>
                </a:solidFill>
              </a:rPr>
              <a:t>An excellent webpage on bootstrapping in Amos is at:</a:t>
            </a:r>
            <a:endParaRPr lang="en-US" sz="2800" b="1" i="0" dirty="0">
              <a:solidFill>
                <a:schemeClr val="tx1"/>
              </a:solidFill>
            </a:endParaRPr>
          </a:p>
          <a:p>
            <a:pPr algn="ctr"/>
            <a:r>
              <a:rPr lang="en-AU" sz="2800" dirty="0">
                <a:hlinkClick r:id="rId3"/>
              </a:rPr>
              <a:t> https://stat.</a:t>
            </a:r>
            <a:r>
              <a:rPr lang="en-AU" sz="2800" b="1" dirty="0">
                <a:hlinkClick r:id="rId3"/>
              </a:rPr>
              <a:t>utexas</a:t>
            </a:r>
            <a:r>
              <a:rPr lang="en-AU" sz="2800" dirty="0">
                <a:hlinkClick r:id="rId3"/>
              </a:rPr>
              <a:t>.edu/software-</a:t>
            </a:r>
            <a:r>
              <a:rPr lang="en-AU" sz="2800" b="1" dirty="0">
                <a:hlinkClick r:id="rId3"/>
              </a:rPr>
              <a:t>faqs</a:t>
            </a:r>
            <a:r>
              <a:rPr lang="en-AU" sz="2800" dirty="0">
                <a:hlinkClick r:id="rId3"/>
              </a:rPr>
              <a:t>/</a:t>
            </a:r>
            <a:r>
              <a:rPr lang="en-AU" sz="2800" b="1" dirty="0">
                <a:hlinkClick r:id="rId3"/>
              </a:rPr>
              <a:t>amos</a:t>
            </a:r>
            <a:endParaRPr lang="en-AU" sz="2800" i="0" dirty="0">
              <a:solidFill>
                <a:schemeClr val="bg1"/>
              </a:solidFill>
            </a:endParaRPr>
          </a:p>
          <a:p>
            <a:pPr algn="ctr"/>
            <a:endParaRPr lang="en-US" i="0" dirty="0">
              <a:solidFill>
                <a:schemeClr val="bg1"/>
              </a:solidFill>
            </a:endParaRPr>
          </a:p>
          <a:p>
            <a:pPr algn="ctr"/>
            <a:endParaRPr lang="en-US" i="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34423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dirty="0"/>
              <a:t>Naïve Bootstrapping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87</a:t>
            </a:fld>
            <a:endParaRPr lang="en-US"/>
          </a:p>
        </p:txBody>
      </p:sp>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1912" y="1570038"/>
            <a:ext cx="8712968" cy="4718318"/>
          </a:xfrm>
        </p:spPr>
      </p:pic>
    </p:spTree>
    <p:extLst>
      <p:ext uri="{BB962C8B-B14F-4D97-AF65-F5344CB8AC3E}">
        <p14:creationId xmlns:p14="http://schemas.microsoft.com/office/powerpoint/2010/main" val="16513692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dirty="0" err="1"/>
              <a:t>Bollen</a:t>
            </a:r>
            <a:r>
              <a:rPr lang="en-US" dirty="0"/>
              <a:t>-Stine bootstrapping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88</a:t>
            </a:fld>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705791"/>
            <a:ext cx="8712968" cy="4142011"/>
          </a:xfrm>
          <a:prstGeom prst="rect">
            <a:avLst/>
          </a:prstGeom>
        </p:spPr>
      </p:pic>
    </p:spTree>
    <p:extLst>
      <p:ext uri="{BB962C8B-B14F-4D97-AF65-F5344CB8AC3E}">
        <p14:creationId xmlns:p14="http://schemas.microsoft.com/office/powerpoint/2010/main" val="38855582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0200"/>
            <a:ext cx="41910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AU" dirty="0"/>
              <a:t>1. </a:t>
            </a:r>
            <a:r>
              <a:rPr lang="en-AU" dirty="0" err="1"/>
              <a:t>Bollen</a:t>
            </a:r>
            <a:r>
              <a:rPr lang="en-AU" dirty="0"/>
              <a:t>-Stine bootstrap for overall fit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206565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99" y="1371600"/>
            <a:ext cx="8779935" cy="5181600"/>
          </a:xfrm>
        </p:spPr>
      </p:pic>
      <p:sp>
        <p:nvSpPr>
          <p:cNvPr id="5" name="Title 4"/>
          <p:cNvSpPr>
            <a:spLocks noGrp="1"/>
          </p:cNvSpPr>
          <p:nvPr>
            <p:ph type="title"/>
          </p:nvPr>
        </p:nvSpPr>
        <p:spPr/>
        <p:txBody>
          <a:bodyPr/>
          <a:lstStyle/>
          <a:p>
            <a:r>
              <a:rPr lang="en-AU" dirty="0"/>
              <a:t>Some example data</a:t>
            </a:r>
          </a:p>
        </p:txBody>
      </p:sp>
      <p:sp>
        <p:nvSpPr>
          <p:cNvPr id="6" name="TextBox 5">
            <a:extLst>
              <a:ext uri="{FF2B5EF4-FFF2-40B4-BE49-F238E27FC236}">
                <a16:creationId xmlns:a16="http://schemas.microsoft.com/office/drawing/2014/main" id="{2E09A691-EC38-4CE5-A62E-96E1BBBFE68B}"/>
              </a:ext>
            </a:extLst>
          </p:cNvPr>
          <p:cNvSpPr txBox="1"/>
          <p:nvPr/>
        </p:nvSpPr>
        <p:spPr>
          <a:xfrm>
            <a:off x="3200400" y="957943"/>
            <a:ext cx="3318537" cy="584775"/>
          </a:xfrm>
          <a:prstGeom prst="rect">
            <a:avLst/>
          </a:prstGeom>
          <a:noFill/>
        </p:spPr>
        <p:txBody>
          <a:bodyPr wrap="none" rtlCol="0">
            <a:spAutoFit/>
          </a:bodyPr>
          <a:lstStyle/>
          <a:p>
            <a:r>
              <a:rPr lang="cy-GB" sz="3200" dirty="0">
                <a:solidFill>
                  <a:srgbClr val="FF0000"/>
                </a:solidFill>
              </a:rPr>
              <a:t>Pearson’s </a:t>
            </a:r>
            <a:r>
              <a:rPr lang="cy-GB" sz="3200" i="1" dirty="0">
                <a:solidFill>
                  <a:srgbClr val="FF0000"/>
                </a:solidFill>
              </a:rPr>
              <a:t>r</a:t>
            </a:r>
            <a:r>
              <a:rPr lang="cy-GB" sz="3200" dirty="0">
                <a:solidFill>
                  <a:srgbClr val="FF0000"/>
                </a:solidFill>
              </a:rPr>
              <a:t> </a:t>
            </a:r>
            <a:r>
              <a:rPr lang="en-AU" sz="3200" dirty="0">
                <a:solidFill>
                  <a:srgbClr val="FF0000"/>
                </a:solidFill>
              </a:rPr>
              <a:t>= 0.686</a:t>
            </a:r>
          </a:p>
        </p:txBody>
      </p:sp>
      <p:sp>
        <p:nvSpPr>
          <p:cNvPr id="2" name="Slide Number Placeholder 1">
            <a:extLst>
              <a:ext uri="{FF2B5EF4-FFF2-40B4-BE49-F238E27FC236}">
                <a16:creationId xmlns:a16="http://schemas.microsoft.com/office/drawing/2014/main" id="{0A94D4E7-65B1-494C-B1D3-945B806E4037}"/>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8575164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64" name="Text Box 546"/>
          <p:cNvSpPr txBox="1">
            <a:spLocks noChangeArrowheads="1"/>
          </p:cNvSpPr>
          <p:nvPr/>
        </p:nvSpPr>
        <p:spPr bwMode="auto">
          <a:xfrm>
            <a:off x="0" y="685800"/>
            <a:ext cx="4516438" cy="1562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AU" i="0"/>
              <a:t>some diagnostic information. </a:t>
            </a:r>
          </a:p>
          <a:p>
            <a:r>
              <a:rPr lang="en-AU" i="0"/>
              <a:t>Method 1 is the standard</a:t>
            </a:r>
          </a:p>
          <a:p>
            <a:r>
              <a:rPr lang="en-AU" i="0"/>
              <a:t>Method 2 is used if method 1 fails. </a:t>
            </a:r>
          </a:p>
          <a:p>
            <a:r>
              <a:rPr lang="en-AU" i="0"/>
              <a:t>Method 0 does not exist</a:t>
            </a:r>
            <a:r>
              <a:rPr lang="en-US" i="0"/>
              <a:t> </a:t>
            </a:r>
          </a:p>
        </p:txBody>
      </p:sp>
      <p:pic>
        <p:nvPicPr>
          <p:cNvPr id="1331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9297"/>
          <a:stretch/>
        </p:blipFill>
        <p:spPr bwMode="auto">
          <a:xfrm>
            <a:off x="4648200" y="152400"/>
            <a:ext cx="4414716" cy="498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9579"/>
          <a:stretch/>
        </p:blipFill>
        <p:spPr bwMode="auto">
          <a:xfrm>
            <a:off x="152401" y="5140719"/>
            <a:ext cx="7110046"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322158" y="6252579"/>
            <a:ext cx="1066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5791200" y="5388763"/>
            <a:ext cx="33528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dirty="0"/>
              <a:t>Uh-oh!  Fit isn’t as good as we thought!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34403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64" grpId="0" animBg="1"/>
      <p:bldP spid="8" grpId="0" animBg="1"/>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1676400"/>
            <a:ext cx="41910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AU" dirty="0"/>
              <a:t>2. ML bootstrap for path estimate confidence intervals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35072028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547688"/>
            <a:ext cx="801052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2362200"/>
            <a:ext cx="1066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lide Number Placeholder 1"/>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4330155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11" y="228600"/>
            <a:ext cx="881062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9"/>
          <p:cNvSpPr txBox="1">
            <a:spLocks noChangeArrowheads="1"/>
          </p:cNvSpPr>
          <p:nvPr/>
        </p:nvSpPr>
        <p:spPr bwMode="auto">
          <a:xfrm>
            <a:off x="2347422" y="4495800"/>
            <a:ext cx="2517775" cy="1927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US" i="0"/>
              <a:t>SE is the bootstrap</a:t>
            </a:r>
          </a:p>
          <a:p>
            <a:r>
              <a:rPr lang="en-US" i="0"/>
              <a:t>standard error</a:t>
            </a:r>
          </a:p>
          <a:p>
            <a:r>
              <a:rPr lang="en-US" i="0"/>
              <a:t>SE-SE is the</a:t>
            </a:r>
          </a:p>
          <a:p>
            <a:r>
              <a:rPr lang="en-US" i="0"/>
              <a:t>difference between</a:t>
            </a:r>
          </a:p>
          <a:p>
            <a:r>
              <a:rPr lang="en-US" i="0"/>
              <a:t>bootstrap &amp; usual</a:t>
            </a:r>
          </a:p>
        </p:txBody>
      </p:sp>
      <p:sp>
        <p:nvSpPr>
          <p:cNvPr id="4" name="Line 20"/>
          <p:cNvSpPr>
            <a:spLocks noChangeShapeType="1"/>
          </p:cNvSpPr>
          <p:nvPr/>
        </p:nvSpPr>
        <p:spPr bwMode="auto">
          <a:xfrm flipV="1">
            <a:off x="3962400" y="1524000"/>
            <a:ext cx="2286000" cy="2971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 name="Rectangle 4"/>
          <p:cNvSpPr/>
          <p:nvPr/>
        </p:nvSpPr>
        <p:spPr>
          <a:xfrm>
            <a:off x="457200" y="3352800"/>
            <a:ext cx="1447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lide Number Placeholder 1"/>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84903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547688"/>
            <a:ext cx="881062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6850061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914400"/>
            <a:ext cx="7924800" cy="4154984"/>
          </a:xfrm>
          <a:prstGeom prst="rect">
            <a:avLst/>
          </a:prstGeom>
          <a:solidFill>
            <a:srgbClr val="0070C0"/>
          </a:solidFill>
          <a:ln>
            <a:solidFill>
              <a:schemeClr val="tx1"/>
            </a:solidFill>
          </a:ln>
        </p:spPr>
        <p:txBody>
          <a:bodyPr wrap="square" rtlCol="0">
            <a:spAutoFit/>
          </a:bodyPr>
          <a:lstStyle/>
          <a:p>
            <a:r>
              <a:rPr lang="en-AU" sz="2400" dirty="0">
                <a:solidFill>
                  <a:schemeClr val="bg1"/>
                </a:solidFill>
              </a:rPr>
              <a:t>IN THIS LECTURE, you learnt</a:t>
            </a:r>
          </a:p>
          <a:p>
            <a:pPr marL="342900" indent="-342900">
              <a:buFont typeface="Arial" pitchFamily="34" charset="0"/>
              <a:buChar char="•"/>
            </a:pPr>
            <a:r>
              <a:rPr lang="en-AU" sz="2400" dirty="0">
                <a:solidFill>
                  <a:schemeClr val="bg1"/>
                </a:solidFill>
              </a:rPr>
              <a:t>how SEM is akin to a combination of regression and CFA</a:t>
            </a:r>
          </a:p>
          <a:p>
            <a:pPr marL="342900" indent="-342900">
              <a:buFont typeface="Arial" pitchFamily="34" charset="0"/>
              <a:buChar char="•"/>
            </a:pPr>
            <a:r>
              <a:rPr lang="en-AU" sz="2400" dirty="0">
                <a:solidFill>
                  <a:schemeClr val="bg1"/>
                </a:solidFill>
              </a:rPr>
              <a:t>how to conduct multi-stage regressions (path analyses) in AMOS</a:t>
            </a:r>
          </a:p>
          <a:p>
            <a:pPr marL="342900" indent="-342900">
              <a:buFont typeface="Arial" pitchFamily="34" charset="0"/>
              <a:buChar char="•"/>
            </a:pPr>
            <a:r>
              <a:rPr lang="en-AU" sz="2400" dirty="0">
                <a:solidFill>
                  <a:schemeClr val="bg1"/>
                </a:solidFill>
              </a:rPr>
              <a:t>about the different types of SEM indices of model fit</a:t>
            </a:r>
          </a:p>
          <a:p>
            <a:pPr marL="342900" indent="-342900">
              <a:buFont typeface="Arial" pitchFamily="34" charset="0"/>
              <a:buChar char="•"/>
            </a:pPr>
            <a:r>
              <a:rPr lang="en-AU" sz="2400" dirty="0">
                <a:solidFill>
                  <a:schemeClr val="bg1"/>
                </a:solidFill>
              </a:rPr>
              <a:t>why overfitting is evil, and a bit about how to detect it</a:t>
            </a:r>
          </a:p>
          <a:p>
            <a:pPr marL="342900" indent="-342900">
              <a:buFont typeface="Arial" pitchFamily="34" charset="0"/>
              <a:buChar char="•"/>
            </a:pPr>
            <a:r>
              <a:rPr lang="en-AU" sz="2400" dirty="0">
                <a:solidFill>
                  <a:schemeClr val="bg1"/>
                </a:solidFill>
              </a:rPr>
              <a:t>how to fit a latent variable model in AMOS, and how to use modification indices to improve the model.</a:t>
            </a:r>
          </a:p>
          <a:p>
            <a:pPr marL="342900" indent="-342900">
              <a:buFont typeface="Arial" pitchFamily="34" charset="0"/>
              <a:buChar char="•"/>
            </a:pPr>
            <a:r>
              <a:rPr lang="en-AU" sz="2400" dirty="0">
                <a:solidFill>
                  <a:schemeClr val="bg1"/>
                </a:solidFill>
              </a:rPr>
              <a:t>about bootstrapping methods that can be applied in AMOS when assumptions of normality are not met.</a:t>
            </a:r>
          </a:p>
          <a:p>
            <a:pPr marL="342900" indent="-342900">
              <a:buFont typeface="Arial" pitchFamily="34" charset="0"/>
              <a:buChar char="•"/>
            </a:pPr>
            <a:endParaRPr lang="en-AU" sz="2400" dirty="0">
              <a:solidFill>
                <a:schemeClr val="bg1"/>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20463017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p:txBody>
          <a:bodyPr>
            <a:normAutofit fontScale="92500"/>
          </a:bodyPr>
          <a:lstStyle/>
          <a:p>
            <a:pPr marL="360363" indent="-360363">
              <a:buNone/>
            </a:pPr>
            <a:r>
              <a:rPr lang="en-US" sz="1800" dirty="0" err="1"/>
              <a:t>Bollen</a:t>
            </a:r>
            <a:r>
              <a:rPr lang="en-US" sz="1800" dirty="0"/>
              <a:t>, K. A., &amp; Stine, R. A. (1992). Bootstrapping goodness-of-fit measures in structural equation models. </a:t>
            </a:r>
            <a:r>
              <a:rPr lang="en-US" sz="1800" i="1" dirty="0"/>
              <a:t>Sociological Methods &amp; Research</a:t>
            </a:r>
            <a:r>
              <a:rPr lang="en-US" sz="1800" dirty="0"/>
              <a:t>, 21(2), 205-229.</a:t>
            </a:r>
          </a:p>
          <a:p>
            <a:pPr marL="360363" indent="-360363">
              <a:buNone/>
            </a:pPr>
            <a:r>
              <a:rPr lang="en-US" sz="1800" dirty="0"/>
              <a:t>Browne, M. W., &amp; </a:t>
            </a:r>
            <a:r>
              <a:rPr lang="en-US" sz="1800" dirty="0" err="1"/>
              <a:t>Cudeck</a:t>
            </a:r>
            <a:r>
              <a:rPr lang="en-US" sz="1800" dirty="0"/>
              <a:t>, R. (1993). Alternative ways of assessing model fit. In K. A. </a:t>
            </a:r>
            <a:r>
              <a:rPr lang="en-US" sz="1800" dirty="0" err="1"/>
              <a:t>Bollen</a:t>
            </a:r>
            <a:r>
              <a:rPr lang="en-US" sz="1800" dirty="0"/>
              <a:t> and J. S. Long (Eds.), Testing structural equation models (pp. 136-162). Newbury Park, CA Sage. </a:t>
            </a:r>
          </a:p>
          <a:p>
            <a:pPr marL="360363" indent="-360363">
              <a:buNone/>
            </a:pPr>
            <a:r>
              <a:rPr lang="en-AU" sz="1800" dirty="0"/>
              <a:t>Hu, L., &amp; </a:t>
            </a:r>
            <a:r>
              <a:rPr lang="en-AU" sz="1800" dirty="0" err="1"/>
              <a:t>Bentler</a:t>
            </a:r>
            <a:r>
              <a:rPr lang="en-AU" sz="1800" dirty="0"/>
              <a:t>, P. M. (1999). </a:t>
            </a:r>
            <a:r>
              <a:rPr lang="en-AU" sz="1800" dirty="0" err="1"/>
              <a:t>Cutoff</a:t>
            </a:r>
            <a:r>
              <a:rPr lang="en-AU" sz="1800" dirty="0"/>
              <a:t> criteria for fit indexes in covariance structure analysis: Conventional criteria versus new alternatives. </a:t>
            </a:r>
            <a:r>
              <a:rPr lang="en-AU" sz="1800" i="1" dirty="0"/>
              <a:t>Structural Equation </a:t>
            </a:r>
            <a:r>
              <a:rPr lang="en-AU" sz="1800" i="1" dirty="0" err="1"/>
              <a:t>Modeling</a:t>
            </a:r>
            <a:r>
              <a:rPr lang="en-AU" sz="1800" dirty="0"/>
              <a:t>, </a:t>
            </a:r>
            <a:r>
              <a:rPr lang="en-AU" sz="1800" i="1" dirty="0"/>
              <a:t>6</a:t>
            </a:r>
            <a:r>
              <a:rPr lang="en-AU" sz="1800" dirty="0"/>
              <a:t>, 1–55.</a:t>
            </a:r>
          </a:p>
          <a:p>
            <a:pPr marL="360363" indent="-360363">
              <a:buNone/>
            </a:pPr>
            <a:r>
              <a:rPr lang="en-AU" sz="1800" dirty="0"/>
              <a:t>Kline, R. B. (2016). </a:t>
            </a:r>
            <a:r>
              <a:rPr lang="en-AU" sz="1800" i="1" dirty="0"/>
              <a:t>Principles and practice of structural equation </a:t>
            </a:r>
            <a:r>
              <a:rPr lang="en-AU" sz="1800" i="1" dirty="0" err="1"/>
              <a:t>modeling</a:t>
            </a:r>
            <a:r>
              <a:rPr lang="en-AU" sz="1800" dirty="0"/>
              <a:t>. Guilford Press.</a:t>
            </a:r>
          </a:p>
          <a:p>
            <a:pPr marL="360363" indent="-360363">
              <a:buNone/>
            </a:pPr>
            <a:r>
              <a:rPr lang="en-AU" sz="1800" dirty="0" err="1"/>
              <a:t>MacCallum</a:t>
            </a:r>
            <a:r>
              <a:rPr lang="en-AU" sz="1800" dirty="0"/>
              <a:t>, R. C., &amp; Austin, J. T. (2000). Applications of structural equation </a:t>
            </a:r>
            <a:r>
              <a:rPr lang="en-AU" sz="1800" dirty="0" err="1"/>
              <a:t>modeling</a:t>
            </a:r>
            <a:r>
              <a:rPr lang="en-AU" sz="1800" dirty="0"/>
              <a:t> in psychological research. </a:t>
            </a:r>
            <a:r>
              <a:rPr lang="en-AU" sz="1800" i="1" dirty="0"/>
              <a:t>Annual Review of Psychology</a:t>
            </a:r>
            <a:r>
              <a:rPr lang="en-AU" sz="1800" dirty="0"/>
              <a:t>, </a:t>
            </a:r>
            <a:r>
              <a:rPr lang="en-AU" sz="1800" i="1" dirty="0"/>
              <a:t>51</a:t>
            </a:r>
            <a:r>
              <a:rPr lang="en-AU" sz="1800" dirty="0"/>
              <a:t>, 201–236.</a:t>
            </a:r>
          </a:p>
          <a:p>
            <a:pPr marL="360363" indent="-360363">
              <a:buNone/>
            </a:pPr>
            <a:r>
              <a:rPr lang="en-AU" sz="1800" dirty="0" err="1"/>
              <a:t>Tabachnick</a:t>
            </a:r>
            <a:r>
              <a:rPr lang="en-AU" sz="1800" dirty="0"/>
              <a:t>, B. G., &amp; </a:t>
            </a:r>
            <a:r>
              <a:rPr lang="en-AU" sz="1800" dirty="0" err="1"/>
              <a:t>Fidell</a:t>
            </a:r>
            <a:r>
              <a:rPr lang="en-AU" sz="1800" dirty="0"/>
              <a:t>, L. S. (2013). </a:t>
            </a:r>
            <a:r>
              <a:rPr lang="en-AU" sz="1800" i="1" dirty="0"/>
              <a:t>Using multivariate statistics. </a:t>
            </a:r>
            <a:r>
              <a:rPr lang="en-AU" sz="1800" dirty="0"/>
              <a:t>Pearson.</a:t>
            </a:r>
          </a:p>
          <a:p>
            <a:pPr marL="360363" indent="-360363">
              <a:buNone/>
            </a:pPr>
            <a:r>
              <a:rPr lang="en-AU" sz="1800" dirty="0"/>
              <a:t>Wright, S. (1921). Correlation and causation. </a:t>
            </a:r>
            <a:r>
              <a:rPr lang="en-AU" sz="1800" i="1" dirty="0"/>
              <a:t>Journal of agricultural research</a:t>
            </a:r>
            <a:r>
              <a:rPr lang="en-AU" sz="1800" dirty="0"/>
              <a:t>, </a:t>
            </a:r>
            <a:r>
              <a:rPr lang="en-AU" sz="1800" i="1" dirty="0"/>
              <a:t>20</a:t>
            </a:r>
            <a:r>
              <a:rPr lang="en-AU" sz="1800" dirty="0"/>
              <a:t>, 557-585. </a:t>
            </a:r>
          </a:p>
          <a:p>
            <a:pPr marL="360363" indent="-360363">
              <a:buNone/>
            </a:pPr>
            <a:r>
              <a:rPr lang="en-AU" sz="1800" dirty="0"/>
              <a:t>Wright, S. (1934). The method of path coefficients. </a:t>
            </a:r>
            <a:r>
              <a:rPr lang="en-AU" sz="1800" i="1" dirty="0"/>
              <a:t>The annals of mathematical statistics</a:t>
            </a:r>
            <a:r>
              <a:rPr lang="en-AU" sz="1800" dirty="0"/>
              <a:t>, </a:t>
            </a:r>
            <a:r>
              <a:rPr lang="en-AU" sz="1800" i="1" dirty="0"/>
              <a:t>5</a:t>
            </a:r>
            <a:r>
              <a:rPr lang="en-AU" sz="1800" dirty="0"/>
              <a:t>, 161-215.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3156691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5878</TotalTime>
  <Words>3823</Words>
  <Application>Microsoft Office PowerPoint</Application>
  <PresentationFormat>On-screen Show (4:3)</PresentationFormat>
  <Paragraphs>827</Paragraphs>
  <Slides>96</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Arial</vt:lpstr>
      <vt:lpstr>Calibri</vt:lpstr>
      <vt:lpstr>Cambria Math</vt:lpstr>
      <vt:lpstr>Helvetica</vt:lpstr>
      <vt:lpstr>Lucida Console</vt:lpstr>
      <vt:lpstr>Times New Roman</vt:lpstr>
      <vt:lpstr>Office Theme</vt:lpstr>
      <vt:lpstr>Lecture 6: Structural equation modelling 2: Path analysis </vt:lpstr>
      <vt:lpstr>The agenda for this lecture</vt:lpstr>
      <vt:lpstr>Basic ideas in Structural equation modeling (SEM)  </vt:lpstr>
      <vt:lpstr>Models &amp; Equations</vt:lpstr>
      <vt:lpstr>Combining these models</vt:lpstr>
      <vt:lpstr>An advantage of latent variable modelling</vt:lpstr>
      <vt:lpstr>Structural Equation Modelling</vt:lpstr>
      <vt:lpstr>Correlation &amp; Regression </vt:lpstr>
      <vt:lpstr>Some example data</vt:lpstr>
      <vt:lpstr>Minimizing the sum of squared vertical errors</vt:lpstr>
      <vt:lpstr>Minimizing the sum of squared horizontal errors</vt:lpstr>
      <vt:lpstr>Both together</vt:lpstr>
      <vt:lpstr>Regression vs Correlation</vt:lpstr>
      <vt:lpstr>Back to the raw data</vt:lpstr>
      <vt:lpstr>Standardizing the x-values</vt:lpstr>
      <vt:lpstr>Standardizing the y-values as well</vt:lpstr>
      <vt:lpstr>Minimizing the sum of squared vertical errors</vt:lpstr>
      <vt:lpstr>Minimizing the sum of squared horizontal errors</vt:lpstr>
      <vt:lpstr>Correlation &amp; Causation: 1921</vt:lpstr>
      <vt:lpstr>PowerPoint Presentation</vt:lpstr>
      <vt:lpstr>Contemporary Path Models</vt:lpstr>
      <vt:lpstr>Bivariate regression</vt:lpstr>
      <vt:lpstr>Two kinds of path models</vt:lpstr>
      <vt:lpstr>The terminology illustrated</vt:lpstr>
      <vt:lpstr>The terminology illustrated</vt:lpstr>
      <vt:lpstr>Modelling data for path analysis </vt:lpstr>
      <vt:lpstr>PowerPoint Presentation</vt:lpstr>
      <vt:lpstr>PowerPoint Presentation</vt:lpstr>
      <vt:lpstr>PowerPoint Presentation</vt:lpstr>
      <vt:lpstr>PowerPoint Presentation</vt:lpstr>
      <vt:lpstr>Comparing regression &amp; SEM</vt:lpstr>
      <vt:lpstr>PowerPoint Presentation</vt:lpstr>
      <vt:lpstr>PowerPoint Presentation</vt:lpstr>
      <vt:lpstr>Conclusion</vt:lpstr>
      <vt:lpstr>PowerPoint Presentation</vt:lpstr>
      <vt:lpstr>PowerPoint Presentation</vt:lpstr>
      <vt:lpstr>Latent Variable regression</vt:lpstr>
      <vt:lpstr>PowerPoint Presentation</vt:lpstr>
      <vt:lpstr>PowerPoint Presentation</vt:lpstr>
      <vt:lpstr>Comparison</vt:lpstr>
      <vt:lpstr>Multi step regressions  </vt:lpstr>
      <vt:lpstr>Multi-Step Path Analysis</vt:lpstr>
      <vt:lpstr>A simple example: Women’s health study</vt:lpstr>
      <vt:lpstr>A simple example: Women’s health study</vt:lpstr>
      <vt:lpstr>A simple example: Women’s health study</vt:lpstr>
      <vt:lpstr>But how do we combine them?</vt:lpstr>
      <vt:lpstr>But how do we combine them?</vt:lpstr>
      <vt:lpstr>Direct and indirect effects</vt:lpstr>
      <vt:lpstr>Structural equation model</vt:lpstr>
      <vt:lpstr>Standardized estimates</vt:lpstr>
      <vt:lpstr>Unstandardized estimates</vt:lpstr>
      <vt:lpstr>Include correlations among exogenous predictors</vt:lpstr>
      <vt:lpstr>Include correlations among exogenous predictors</vt:lpstr>
      <vt:lpstr>Model fit  </vt:lpstr>
      <vt:lpstr>Assessing fit</vt:lpstr>
      <vt:lpstr>Model Test Statistics</vt:lpstr>
      <vt:lpstr>Approximate Fit Indices</vt:lpstr>
      <vt:lpstr>Absolute Fit Indices</vt:lpstr>
      <vt:lpstr>To get SRMR in Amos</vt:lpstr>
      <vt:lpstr>Comparative Fit Indices</vt:lpstr>
      <vt:lpstr>Parsimony-adjusted indices</vt:lpstr>
      <vt:lpstr>Limitations of fit statistics</vt:lpstr>
      <vt:lpstr>Overfitting</vt:lpstr>
      <vt:lpstr>Overfitting vs Underfitting</vt:lpstr>
      <vt:lpstr>Overfitting and Electoral Precedent</vt:lpstr>
      <vt:lpstr>Path models with latent variables  </vt:lpstr>
      <vt:lpstr>Our example: Women’s health study</vt:lpstr>
      <vt:lpstr>The theoretical model</vt:lpstr>
      <vt:lpstr>Standardized estimates</vt:lpstr>
      <vt:lpstr>Model Fit</vt:lpstr>
      <vt:lpstr>Modification indices: Improving the model?</vt:lpstr>
      <vt:lpstr>Modification indices: Improving the model?</vt:lpstr>
      <vt:lpstr>Improve the model? Try self-&gt;usehealth</vt:lpstr>
      <vt:lpstr>One solution provided in T&amp;F: Correlations among residuals</vt:lpstr>
      <vt:lpstr>Model fit</vt:lpstr>
      <vt:lpstr>Standardized parameter estimates</vt:lpstr>
      <vt:lpstr>When might it make sense to correlate errors?</vt:lpstr>
      <vt:lpstr>The model fits very poorly</vt:lpstr>
      <vt:lpstr>A somewhat better fitting model</vt:lpstr>
      <vt:lpstr>What caused the difference?</vt:lpstr>
      <vt:lpstr>bootstrapping  </vt:lpstr>
      <vt:lpstr>Let’s check normality assumptions</vt:lpstr>
      <vt:lpstr>Normality checks</vt:lpstr>
      <vt:lpstr>What happens when assumptions not met?</vt:lpstr>
      <vt:lpstr>Bootstrap</vt:lpstr>
      <vt:lpstr>Using the bootstrap in Amos</vt:lpstr>
      <vt:lpstr>Naïve Bootstrapping</vt:lpstr>
      <vt:lpstr>Bollen-Stine bootstrapping</vt:lpstr>
      <vt:lpstr>1. Bollen-Stine bootstrap for overall fit</vt:lpstr>
      <vt:lpstr>PowerPoint Presentation</vt:lpstr>
      <vt:lpstr>2. ML bootstrap for path estimate confidence intervals</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Structural equation modelling 2: Path analysis </dc:title>
  <cp:lastModifiedBy>fsingletonthorn</cp:lastModifiedBy>
  <cp:revision>65</cp:revision>
  <cp:lastPrinted>2012-03-04T21:47:56Z</cp:lastPrinted>
  <dcterms:created xsi:type="dcterms:W3CDTF">2006-08-16T00:00:00Z</dcterms:created>
  <dcterms:modified xsi:type="dcterms:W3CDTF">2019-02-01T06:54:02Z</dcterms:modified>
</cp:coreProperties>
</file>