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7"/>
  </p:notesMasterIdLst>
  <p:handoutMasterIdLst>
    <p:handoutMasterId r:id="rId18"/>
  </p:handoutMasterIdLst>
  <p:sldIdLst>
    <p:sldId id="256" r:id="rId2"/>
    <p:sldId id="874" r:id="rId3"/>
    <p:sldId id="942" r:id="rId4"/>
    <p:sldId id="818" r:id="rId5"/>
    <p:sldId id="820" r:id="rId6"/>
    <p:sldId id="943" r:id="rId7"/>
    <p:sldId id="944" r:id="rId8"/>
    <p:sldId id="884" r:id="rId9"/>
    <p:sldId id="886" r:id="rId10"/>
    <p:sldId id="887" r:id="rId11"/>
    <p:sldId id="929" r:id="rId12"/>
    <p:sldId id="890" r:id="rId13"/>
    <p:sldId id="889" r:id="rId14"/>
    <p:sldId id="941" r:id="rId15"/>
    <p:sldId id="927" r:id="rId16"/>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FE7EB2"/>
    <a:srgbClr val="FE7BB0"/>
    <a:srgbClr val="FE81B4"/>
    <a:srgbClr val="B054F4"/>
    <a:srgbClr val="A741F2"/>
    <a:srgbClr val="A43AF2"/>
    <a:srgbClr val="920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77379" autoAdjust="0"/>
  </p:normalViewPr>
  <p:slideViewPr>
    <p:cSldViewPr>
      <p:cViewPr varScale="1">
        <p:scale>
          <a:sx n="55" d="100"/>
          <a:sy n="55" d="100"/>
        </p:scale>
        <p:origin x="84" y="744"/>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2019/02/01</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2019/02/01</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-&gt; next slide</a:t>
            </a:r>
          </a:p>
        </p:txBody>
      </p:sp>
      <p:sp>
        <p:nvSpPr>
          <p:cNvPr id="4" name="Slide Number Placeholder 3"/>
          <p:cNvSpPr>
            <a:spLocks noGrp="1"/>
          </p:cNvSpPr>
          <p:nvPr>
            <p:ph type="sldNum" sz="quarter" idx="10"/>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65627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comparative fit indices which compare the fit of your model with that of the data to either the saturated model or the null model – i.e., the model that maximally fits the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13</a:t>
            </a:fld>
            <a:endParaRPr lang="en-AU"/>
          </a:p>
        </p:txBody>
      </p:sp>
    </p:spTree>
    <p:extLst>
      <p:ext uri="{BB962C8B-B14F-4D97-AF65-F5344CB8AC3E}">
        <p14:creationId xmlns:p14="http://schemas.microsoft.com/office/powerpoint/2010/main" val="2168590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we have parsimony adjusted measures, which adjust for the complexity of your model – the idea being that if you are overfitting your sample, have a very complex and malleable model that could fit many data sets effectively, you should account for that in comparing model fits.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14</a:t>
            </a:fld>
            <a:endParaRPr lang="en-AU"/>
          </a:p>
        </p:txBody>
      </p:sp>
    </p:spTree>
    <p:extLst>
      <p:ext uri="{BB962C8B-B14F-4D97-AF65-F5344CB8AC3E}">
        <p14:creationId xmlns:p14="http://schemas.microsoft.com/office/powerpoint/2010/main" val="180863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Important to note that these fit stats are not perfect! A really good thing to do is to examine the model implied and data variance covariance matrices directly, to check if there’s any obvious misfit there too!</a:t>
            </a:r>
          </a:p>
        </p:txBody>
      </p:sp>
      <p:sp>
        <p:nvSpPr>
          <p:cNvPr id="4" name="Slide Number Placeholder 3"/>
          <p:cNvSpPr>
            <a:spLocks noGrp="1"/>
          </p:cNvSpPr>
          <p:nvPr>
            <p:ph type="sldNum" sz="quarter" idx="5"/>
          </p:nvPr>
        </p:nvSpPr>
        <p:spPr/>
        <p:txBody>
          <a:bodyPr/>
          <a:lstStyle/>
          <a:p>
            <a:fld id="{FE312555-0023-4720-BAB8-5C236ECFE222}" type="slidenum">
              <a:rPr lang="en-AU" smtClean="0"/>
              <a:pPr/>
              <a:t>15</a:t>
            </a:fld>
            <a:endParaRPr lang="en-AU"/>
          </a:p>
        </p:txBody>
      </p:sp>
    </p:spTree>
    <p:extLst>
      <p:ext uri="{BB962C8B-B14F-4D97-AF65-F5344CB8AC3E}">
        <p14:creationId xmlns:p14="http://schemas.microsoft.com/office/powerpoint/2010/main" val="411125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A895711A-E244-43E1-B896-E68E4118B245}" type="slidenum">
              <a:rPr lang="en-US" sz="1200" i="0"/>
              <a:pPr/>
              <a:t>2</a:t>
            </a:fld>
            <a:endParaRPr lang="en-US" sz="1200" i="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mn-lt"/>
                <a:ea typeface="+mn-ea"/>
                <a:cs typeface="+mn-cs"/>
              </a:rPr>
              <a:t>SEM is best viewed as an broad-based modelling framework with a number of core, common features:</a:t>
            </a:r>
          </a:p>
          <a:p>
            <a:r>
              <a:rPr lang="en-US" sz="1200" b="0" i="0" u="none" strike="noStrike" kern="1200" baseline="0" dirty="0">
                <a:solidFill>
                  <a:schemeClr val="tx1"/>
                </a:solidFill>
                <a:latin typeface="+mn-lt"/>
                <a:ea typeface="+mn-ea"/>
                <a:cs typeface="+mn-cs"/>
              </a:rPr>
              <a:t>• a focus on both </a:t>
            </a:r>
            <a:r>
              <a:rPr lang="en-US" sz="1200" b="1" i="0" u="none" strike="noStrike" kern="1200" baseline="0" dirty="0">
                <a:solidFill>
                  <a:schemeClr val="tx1"/>
                </a:solidFill>
                <a:latin typeface="+mn-lt"/>
                <a:ea typeface="+mn-ea"/>
                <a:cs typeface="+mn-cs"/>
              </a:rPr>
              <a:t>latent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observed </a:t>
            </a:r>
            <a:r>
              <a:rPr lang="en-US" sz="1200" b="0" i="0" u="none" strike="noStrike" kern="1200" baseline="0" dirty="0">
                <a:solidFill>
                  <a:schemeClr val="tx1"/>
                </a:solidFill>
                <a:latin typeface="+mn-lt"/>
                <a:ea typeface="+mn-ea"/>
                <a:cs typeface="+mn-cs"/>
              </a:rPr>
              <a:t>random variables</a:t>
            </a:r>
          </a:p>
          <a:p>
            <a:r>
              <a:rPr lang="en-US" sz="1200" b="0" i="0" u="none" strike="noStrike" kern="1200" baseline="0" dirty="0">
                <a:solidFill>
                  <a:schemeClr val="tx1"/>
                </a:solidFill>
                <a:latin typeface="+mn-lt"/>
                <a:ea typeface="+mn-ea"/>
                <a:cs typeface="+mn-cs"/>
              </a:rPr>
              <a:t>• a capacity to include multiple endogenous variables</a:t>
            </a:r>
          </a:p>
          <a:p>
            <a:r>
              <a:rPr lang="en-US" sz="1200" b="0" i="0" u="none" strike="noStrike" kern="1200" baseline="0" dirty="0">
                <a:solidFill>
                  <a:schemeClr val="tx1"/>
                </a:solidFill>
                <a:latin typeface="+mn-lt"/>
                <a:ea typeface="+mn-ea"/>
                <a:cs typeface="+mn-cs"/>
              </a:rPr>
              <a:t>• a primary focus on </a:t>
            </a:r>
            <a:r>
              <a:rPr lang="en-US" sz="1200" b="0" i="1" u="none" strike="noStrike" kern="1200" baseline="0" dirty="0">
                <a:solidFill>
                  <a:schemeClr val="tx1"/>
                </a:solidFill>
                <a:latin typeface="+mn-lt"/>
                <a:ea typeface="+mn-ea"/>
                <a:cs typeface="+mn-cs"/>
              </a:rPr>
              <a:t>linear </a:t>
            </a:r>
            <a:r>
              <a:rPr lang="en-US" sz="1200" b="0" i="0" u="none" strike="noStrike" kern="1200" baseline="0" dirty="0">
                <a:solidFill>
                  <a:schemeClr val="tx1"/>
                </a:solidFill>
                <a:latin typeface="+mn-lt"/>
                <a:ea typeface="+mn-ea"/>
                <a:cs typeface="+mn-cs"/>
              </a:rPr>
              <a:t>relationships (though non-linear is possible. . . e.g., item response models) </a:t>
            </a:r>
          </a:p>
          <a:p>
            <a:r>
              <a:rPr lang="en-US" sz="1200" b="0" i="0" u="none" strike="noStrike" kern="1200" baseline="0" dirty="0">
                <a:solidFill>
                  <a:schemeClr val="tx1"/>
                </a:solidFill>
                <a:latin typeface="+mn-lt"/>
                <a:ea typeface="+mn-ea"/>
                <a:cs typeface="+mn-cs"/>
              </a:rPr>
              <a:t>• an emphasis on the global fit of models to restrictive hypotheses</a:t>
            </a:r>
          </a:p>
          <a:p>
            <a:r>
              <a:rPr lang="en-US" sz="1200" b="0" i="0" u="none" strike="noStrike" kern="1200" baseline="0" dirty="0">
                <a:solidFill>
                  <a:schemeClr val="tx1"/>
                </a:solidFill>
                <a:latin typeface="+mn-lt"/>
                <a:ea typeface="+mn-ea"/>
                <a:cs typeface="+mn-cs"/>
              </a:rPr>
              <a:t>• use of path diagrams for model specification and interpretation</a:t>
            </a:r>
          </a:p>
          <a:p>
            <a:r>
              <a:rPr lang="en-US" sz="1200" b="0" i="0" u="none" strike="noStrike" kern="1200" baseline="0" dirty="0">
                <a:solidFill>
                  <a:schemeClr val="tx1"/>
                </a:solidFill>
                <a:latin typeface="+mn-lt"/>
                <a:ea typeface="+mn-ea"/>
                <a:cs typeface="+mn-cs"/>
              </a:rPr>
              <a:t>The traditional types of model specifications in SEM are: - path analysis - confirmatory factor analysis</a:t>
            </a:r>
            <a:endParaRPr lang="en-AU" dirty="0"/>
          </a:p>
        </p:txBody>
      </p:sp>
    </p:spTree>
    <p:extLst>
      <p:ext uri="{BB962C8B-B14F-4D97-AF65-F5344CB8AC3E}">
        <p14:creationId xmlns:p14="http://schemas.microsoft.com/office/powerpoint/2010/main" val="362045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baseline="0" dirty="0">
                <a:solidFill>
                  <a:schemeClr val="tx1"/>
                </a:solidFill>
                <a:latin typeface="+mn-lt"/>
                <a:ea typeface="+mn-ea"/>
                <a:cs typeface="+mn-cs"/>
              </a:rPr>
              <a:t>Conventional Analyses in SEM</a:t>
            </a:r>
          </a:p>
          <a:p>
            <a:r>
              <a:rPr lang="en-US" sz="1200" b="0" i="0" u="none" strike="noStrike" kern="1200" baseline="0" dirty="0">
                <a:solidFill>
                  <a:schemeClr val="tx1"/>
                </a:solidFill>
                <a:latin typeface="+mn-lt"/>
                <a:ea typeface="+mn-ea"/>
                <a:cs typeface="+mn-cs"/>
              </a:rPr>
              <a:t>But the following statistical techniques can also be undertaken in SEM (not always as straightforwardly as in,</a:t>
            </a:r>
          </a:p>
          <a:p>
            <a:r>
              <a:rPr lang="en-AU" sz="1200" b="0" i="0" u="none" strike="noStrike" kern="1200" baseline="0" dirty="0">
                <a:solidFill>
                  <a:schemeClr val="tx1"/>
                </a:solidFill>
                <a:latin typeface="+mn-lt"/>
                <a:ea typeface="+mn-ea"/>
                <a:cs typeface="+mn-cs"/>
              </a:rPr>
              <a:t>e.g., SPSS).</a:t>
            </a:r>
          </a:p>
          <a:p>
            <a:r>
              <a:rPr lang="en-AU" sz="1200" b="0" i="0" u="none" strike="noStrike" kern="1200" baseline="0" dirty="0">
                <a:solidFill>
                  <a:schemeClr val="tx1"/>
                </a:solidFill>
                <a:latin typeface="+mn-lt"/>
                <a:ea typeface="+mn-ea"/>
                <a:cs typeface="+mn-cs"/>
              </a:rPr>
              <a:t>• correlational analysis</a:t>
            </a:r>
          </a:p>
          <a:p>
            <a:r>
              <a:rPr lang="en-AU" sz="1200" b="0" i="0" u="none" strike="noStrike" kern="1200" baseline="0" dirty="0">
                <a:solidFill>
                  <a:schemeClr val="tx1"/>
                </a:solidFill>
                <a:latin typeface="+mn-lt"/>
                <a:ea typeface="+mn-ea"/>
                <a:cs typeface="+mn-cs"/>
              </a:rPr>
              <a:t>• multiple linear regression</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t </a:t>
            </a:r>
            <a:r>
              <a:rPr lang="en-US" sz="1200" b="0" i="0" u="none" strike="noStrike" kern="1200" baseline="0" dirty="0">
                <a:solidFill>
                  <a:schemeClr val="tx1"/>
                </a:solidFill>
                <a:latin typeface="+mn-lt"/>
                <a:ea typeface="+mn-ea"/>
                <a:cs typeface="+mn-cs"/>
              </a:rPr>
              <a:t>tests (independent and dependent)</a:t>
            </a:r>
          </a:p>
          <a:p>
            <a:r>
              <a:rPr lang="en-AU" sz="1200" b="0" i="0" u="none" strike="noStrike" kern="1200" baseline="0" dirty="0">
                <a:solidFill>
                  <a:schemeClr val="tx1"/>
                </a:solidFill>
                <a:latin typeface="+mn-lt"/>
                <a:ea typeface="+mn-ea"/>
                <a:cs typeface="+mn-cs"/>
              </a:rPr>
              <a:t>• ANOVA (of various forms)</a:t>
            </a:r>
          </a:p>
          <a:p>
            <a:r>
              <a:rPr lang="en-US" sz="1200" b="0" i="0" u="none" strike="noStrike" kern="1200" baseline="0" dirty="0">
                <a:solidFill>
                  <a:schemeClr val="tx1"/>
                </a:solidFill>
                <a:latin typeface="+mn-lt"/>
                <a:ea typeface="+mn-ea"/>
                <a:cs typeface="+mn-cs"/>
              </a:rPr>
              <a:t>• exploratory factor analysis (better referred to as </a:t>
            </a:r>
            <a:r>
              <a:rPr lang="en-US" sz="1200" b="0" i="1" u="none" strike="noStrike" kern="1200" baseline="0" dirty="0">
                <a:solidFill>
                  <a:schemeClr val="tx1"/>
                </a:solidFill>
                <a:latin typeface="+mn-lt"/>
                <a:ea typeface="+mn-ea"/>
                <a:cs typeface="+mn-cs"/>
              </a:rPr>
              <a:t>unrestricted </a:t>
            </a:r>
            <a:r>
              <a:rPr lang="en-US" sz="1200" b="0" i="0" u="none" strike="noStrike" kern="1200" baseline="0" dirty="0">
                <a:solidFill>
                  <a:schemeClr val="tx1"/>
                </a:solidFill>
                <a:latin typeface="+mn-lt"/>
                <a:ea typeface="+mn-ea"/>
                <a:cs typeface="+mn-cs"/>
              </a:rPr>
              <a:t>factor analysis)</a:t>
            </a:r>
            <a:endParaRPr lang="en-US" dirty="0"/>
          </a:p>
          <a:p>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86007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D6A6A6BB-BA80-4E11-AFB3-3FD855EA1F13}" type="slidenum">
              <a:rPr lang="en-US" sz="1200" i="0"/>
              <a:pPr/>
              <a:t>4</a:t>
            </a:fld>
            <a:endParaRPr lang="en-US" sz="1200" i="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there’s very little reason to do this, until we get to these much more interesting models – here we have a simple multiple regression. We’ve taken some measures of PA, NA, and openness to experience, and believe that job performance can be predicted from these things. Here we are assuming that our measures are perfectly measured. </a:t>
            </a:r>
          </a:p>
          <a:p>
            <a:r>
              <a:rPr lang="en-US" dirty="0"/>
              <a:t>The real advantages in SEM come when we start to be able to not just use the observed variables</a:t>
            </a:r>
          </a:p>
        </p:txBody>
      </p:sp>
    </p:spTree>
    <p:extLst>
      <p:ext uri="{BB962C8B-B14F-4D97-AF65-F5344CB8AC3E}">
        <p14:creationId xmlns:p14="http://schemas.microsoft.com/office/powerpoint/2010/main" val="7239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8C3AA27-B6E5-4104-89BB-F9AE74288830}" type="slidenum">
              <a:rPr lang="en-US" sz="1200" i="0"/>
              <a:pPr/>
              <a:t>5</a:t>
            </a:fld>
            <a:endParaRPr lang="en-US" sz="1200" i="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Instead we can begin to model a more realistic version of the world, in which we have unobserved constructs which we think cause our measured constructs (i.e., the tests, here 3 tests each of Positive affect, negative affect and </a:t>
            </a:r>
            <a:r>
              <a:rPr lang="en-US" dirty="0" err="1"/>
              <a:t>opnness</a:t>
            </a:r>
            <a:r>
              <a:rPr lang="en-US" dirty="0"/>
              <a:t>), which we also think causes job performance.</a:t>
            </a:r>
          </a:p>
        </p:txBody>
      </p:sp>
    </p:spTree>
    <p:extLst>
      <p:ext uri="{BB962C8B-B14F-4D97-AF65-F5344CB8AC3E}">
        <p14:creationId xmlns:p14="http://schemas.microsoft.com/office/powerpoint/2010/main" val="131617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8C3AA27-B6E5-4104-89BB-F9AE74288830}" type="slidenum">
              <a:rPr lang="en-US" sz="1200" i="0"/>
              <a:pPr/>
              <a:t>6</a:t>
            </a:fld>
            <a:endParaRPr lang="en-US" sz="1200" i="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We’re again talking about a measurement model which describes how our constructs are measured</a:t>
            </a:r>
          </a:p>
        </p:txBody>
      </p:sp>
    </p:spTree>
    <p:extLst>
      <p:ext uri="{BB962C8B-B14F-4D97-AF65-F5344CB8AC3E}">
        <p14:creationId xmlns:p14="http://schemas.microsoft.com/office/powerpoint/2010/main" val="97980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fld id="{88C3AA27-B6E5-4104-89BB-F9AE74288830}" type="slidenum">
              <a:rPr lang="en-US" sz="1200" i="0"/>
              <a:pPr/>
              <a:t>7</a:t>
            </a:fld>
            <a:endParaRPr lang="en-US" sz="1200" i="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And a structural model which describes how variables on the construct level are related to each other</a:t>
            </a:r>
          </a:p>
        </p:txBody>
      </p:sp>
    </p:spTree>
    <p:extLst>
      <p:ext uri="{BB962C8B-B14F-4D97-AF65-F5344CB8AC3E}">
        <p14:creationId xmlns:p14="http://schemas.microsoft.com/office/powerpoint/2010/main" val="3987803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of the major differences in the way we think about models vs. simple regression is that we can assess model fit</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260016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instead of there only being one way of assessing model fit, there are a number of others – we’ll go into them in detail in the lecture, but know that there are absolute fit indices which, like chi square, indicate how accurately your model’s variance covariance matrix approximates the data’s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12</a:t>
            </a:fld>
            <a:endParaRPr lang="en-AU"/>
          </a:p>
        </p:txBody>
      </p:sp>
    </p:spTree>
    <p:extLst>
      <p:ext uri="{BB962C8B-B14F-4D97-AF65-F5344CB8AC3E}">
        <p14:creationId xmlns:p14="http://schemas.microsoft.com/office/powerpoint/2010/main" val="278067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514600" y="4191000"/>
            <a:ext cx="4267200" cy="1323439"/>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39975"/>
            <a:ext cx="7772400" cy="1089025"/>
          </a:xfrm>
        </p:spPr>
        <p:txBody>
          <a:bodyPr>
            <a:normAutofit fontScale="90000"/>
          </a:bodyPr>
          <a:lstStyle/>
          <a:p>
            <a:r>
              <a:rPr lang="en-AU" dirty="0"/>
              <a:t>Lecture 6:</a:t>
            </a:r>
            <a:br>
              <a:rPr lang="en-AU" dirty="0"/>
            </a:br>
            <a:r>
              <a:rPr lang="en-AU" dirty="0"/>
              <a:t>Structural equation modelling 2:</a:t>
            </a:r>
            <a:br>
              <a:rPr lang="en-AU" dirty="0"/>
            </a:br>
            <a:r>
              <a:rPr lang="en-AU" dirty="0"/>
              <a:t>Path analysis</a:t>
            </a:r>
            <a:br>
              <a:rPr lang="en-AU" dirty="0"/>
            </a:br>
            <a:endParaRPr lang="en-AU"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Rectangle 3">
            <a:extLst>
              <a:ext uri="{FF2B5EF4-FFF2-40B4-BE49-F238E27FC236}">
                <a16:creationId xmlns:a16="http://schemas.microsoft.com/office/drawing/2014/main" id="{66E986BF-E5BE-42B9-BB10-D42DE40474D5}"/>
              </a:ext>
            </a:extLst>
          </p:cNvPr>
          <p:cNvSpPr/>
          <p:nvPr/>
        </p:nvSpPr>
        <p:spPr>
          <a:xfrm>
            <a:off x="1828800" y="4038600"/>
            <a:ext cx="5638800" cy="175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Model Test Statistics</a:t>
            </a:r>
          </a:p>
        </p:txBody>
      </p:sp>
      <p:sp>
        <p:nvSpPr>
          <p:cNvPr id="3" name="Content Placeholder 2"/>
          <p:cNvSpPr>
            <a:spLocks noGrp="1"/>
          </p:cNvSpPr>
          <p:nvPr>
            <p:ph idx="1"/>
          </p:nvPr>
        </p:nvSpPr>
        <p:spPr/>
        <p:txBody>
          <a:bodyPr>
            <a:normAutofit fontScale="92500" lnSpcReduction="20000"/>
          </a:bodyPr>
          <a:lstStyle/>
          <a:p>
            <a:r>
              <a:rPr lang="en-AU" dirty="0"/>
              <a:t>Model Test Statistics ask: </a:t>
            </a:r>
            <a:br>
              <a:rPr lang="en-AU" dirty="0"/>
            </a:br>
            <a:r>
              <a:rPr lang="en-AU" b="1" dirty="0"/>
              <a:t>“How far away is the variance-covariance matrix implied by your model sufficiently to your observed variance-covariance matrix?”</a:t>
            </a:r>
          </a:p>
          <a:p>
            <a:endParaRPr lang="en-AU" b="1" dirty="0"/>
          </a:p>
          <a:p>
            <a:r>
              <a:rPr lang="en-AU" b="1" dirty="0">
                <a:solidFill>
                  <a:srgbClr val="FF0000"/>
                </a:solidFill>
              </a:rPr>
              <a:t>Model Chi-Square Test (</a:t>
            </a:r>
            <a:r>
              <a:rPr lang="el-GR" dirty="0">
                <a:solidFill>
                  <a:srgbClr val="FF0000"/>
                </a:solidFill>
              </a:rPr>
              <a:t>χ</a:t>
            </a:r>
            <a:r>
              <a:rPr lang="en-AU" baseline="30000" dirty="0">
                <a:solidFill>
                  <a:srgbClr val="FF0000"/>
                </a:solidFill>
              </a:rPr>
              <a:t>2</a:t>
            </a:r>
            <a:r>
              <a:rPr lang="en-AU" dirty="0">
                <a:solidFill>
                  <a:srgbClr val="FF0000"/>
                </a:solidFill>
              </a:rPr>
              <a:t> test</a:t>
            </a:r>
            <a:r>
              <a:rPr lang="en-AU" b="1" dirty="0">
                <a:solidFill>
                  <a:srgbClr val="FF0000"/>
                </a:solidFill>
              </a:rPr>
              <a:t>)</a:t>
            </a:r>
            <a:endParaRPr lang="en-AU" dirty="0">
              <a:solidFill>
                <a:srgbClr val="00B0F0"/>
              </a:solidFill>
            </a:endParaRPr>
          </a:p>
          <a:p>
            <a:pPr lvl="1"/>
            <a:r>
              <a:rPr lang="el-GR" dirty="0"/>
              <a:t>χ</a:t>
            </a:r>
            <a:r>
              <a:rPr lang="el-GR" baseline="30000" dirty="0"/>
              <a:t>2</a:t>
            </a:r>
            <a:r>
              <a:rPr lang="en-AU" dirty="0"/>
              <a:t> = 0 with perfect model fit, and increases as model misspecification increases.</a:t>
            </a:r>
          </a:p>
          <a:p>
            <a:pPr lvl="1"/>
            <a:r>
              <a:rPr lang="en-AU" dirty="0"/>
              <a:t>Significance tests are available for this, but are a bit terrible </a:t>
            </a:r>
          </a:p>
          <a:p>
            <a:pPr lvl="1"/>
            <a:r>
              <a:rPr lang="en-AU" dirty="0"/>
              <a:t>Significance test tends to be too lenient to the model when sample sizes are small, and will reject models for trivial misspecification at larger sample sizes, better to use fit indices or interpret chi square directly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699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Fit Indices</a:t>
            </a:r>
          </a:p>
        </p:txBody>
      </p:sp>
      <p:sp>
        <p:nvSpPr>
          <p:cNvPr id="3" name="Content Placeholder 2"/>
          <p:cNvSpPr>
            <a:spLocks noGrp="1"/>
          </p:cNvSpPr>
          <p:nvPr>
            <p:ph idx="1"/>
          </p:nvPr>
        </p:nvSpPr>
        <p:spPr/>
        <p:txBody>
          <a:bodyPr>
            <a:normAutofit fontScale="92500"/>
          </a:bodyPr>
          <a:lstStyle/>
          <a:p>
            <a:r>
              <a:rPr lang="en-AU" dirty="0"/>
              <a:t>Approximate Fit Indices ignore the issue of sampling error and take different perspectives on providing a continuous measure of model-data correspondence.</a:t>
            </a:r>
          </a:p>
          <a:p>
            <a:endParaRPr lang="en-AU" b="1" dirty="0"/>
          </a:p>
          <a:p>
            <a:r>
              <a:rPr lang="en-AU" dirty="0"/>
              <a:t>Three main flavours available under ML estimation:</a:t>
            </a:r>
          </a:p>
          <a:p>
            <a:pPr marL="457200" lvl="1" indent="0">
              <a:buNone/>
            </a:pPr>
            <a:r>
              <a:rPr lang="en-AU" dirty="0"/>
              <a:t>1. Absolute Fit Indices (proportion of the observed variance-covariance matrix explained by model), e.g. SRMR.</a:t>
            </a:r>
          </a:p>
          <a:p>
            <a:pPr marL="457200" lvl="1" indent="0">
              <a:buNone/>
            </a:pPr>
            <a:r>
              <a:rPr lang="en-AU" dirty="0"/>
              <a:t>2. Comparative Fit Indices (relative improvement in fit compared to a baseline), e.g. CFI.</a:t>
            </a:r>
          </a:p>
          <a:p>
            <a:pPr marL="457200" lvl="1" indent="0">
              <a:buNone/>
            </a:pPr>
            <a:r>
              <a:rPr lang="en-AU" dirty="0"/>
              <a:t>3. Parsimony-adjusted-indices (compare model to observed data but penalise models with greater complexity) e.g. RMSEA.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5304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Absolute Fit Indices</a:t>
            </a:r>
          </a:p>
        </p:txBody>
      </p:sp>
      <p:sp>
        <p:nvSpPr>
          <p:cNvPr id="3" name="Content Placeholder 2"/>
          <p:cNvSpPr>
            <a:spLocks noGrp="1"/>
          </p:cNvSpPr>
          <p:nvPr>
            <p:ph idx="1"/>
          </p:nvPr>
        </p:nvSpPr>
        <p:spPr/>
        <p:txBody>
          <a:bodyPr>
            <a:normAutofit/>
          </a:bodyPr>
          <a:lstStyle/>
          <a:p>
            <a:r>
              <a:rPr lang="en-AU" dirty="0">
                <a:solidFill>
                  <a:srgbClr val="FF0000"/>
                </a:solidFill>
              </a:rPr>
              <a:t>RMR</a:t>
            </a:r>
            <a:r>
              <a:rPr lang="en-AU" dirty="0"/>
              <a:t>: </a:t>
            </a:r>
            <a:r>
              <a:rPr lang="en-AU" dirty="0">
                <a:solidFill>
                  <a:srgbClr val="00B0F0"/>
                </a:solidFill>
              </a:rPr>
              <a:t>Root mean square residual</a:t>
            </a:r>
          </a:p>
          <a:p>
            <a:pPr lvl="1"/>
            <a:r>
              <a:rPr lang="en-AU" dirty="0"/>
              <a:t>Average differences between observed and model-estimated covariance matrices</a:t>
            </a:r>
          </a:p>
          <a:p>
            <a:pPr lvl="1"/>
            <a:r>
              <a:rPr lang="en-AU" dirty="0"/>
              <a:t>Small indicates good fit, 0 = perfect fit</a:t>
            </a:r>
          </a:p>
          <a:p>
            <a:pPr lvl="1"/>
            <a:r>
              <a:rPr lang="en-AU" dirty="0"/>
              <a:t>Hard to interpret because RMR’s range depends on the range of the observed variables</a:t>
            </a:r>
          </a:p>
          <a:p>
            <a:r>
              <a:rPr lang="en-AU" dirty="0">
                <a:solidFill>
                  <a:srgbClr val="FF0000"/>
                </a:solidFill>
              </a:rPr>
              <a:t>SRMR</a:t>
            </a:r>
            <a:r>
              <a:rPr lang="en-AU" dirty="0"/>
              <a:t>: </a:t>
            </a:r>
            <a:r>
              <a:rPr lang="en-AU" dirty="0">
                <a:solidFill>
                  <a:srgbClr val="00B0F0"/>
                </a:solidFill>
              </a:rPr>
              <a:t>Standardized RMR</a:t>
            </a:r>
          </a:p>
          <a:p>
            <a:pPr lvl="1"/>
            <a:r>
              <a:rPr lang="en-AU" dirty="0"/>
              <a:t>Transforms the sample and model-estimated covariance matrices into correlation matrices.</a:t>
            </a:r>
          </a:p>
          <a:p>
            <a:pPr lvl="1"/>
            <a:r>
              <a:rPr lang="en-AU" dirty="0"/>
              <a:t>Ranges from 0 to 1, with 0 = perfect fit.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9969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Absolute Fit Indices</a:t>
            </a:r>
          </a:p>
        </p:txBody>
      </p:sp>
      <p:sp>
        <p:nvSpPr>
          <p:cNvPr id="3" name="Content Placeholder 2"/>
          <p:cNvSpPr>
            <a:spLocks noGrp="1"/>
          </p:cNvSpPr>
          <p:nvPr>
            <p:ph idx="1"/>
          </p:nvPr>
        </p:nvSpPr>
        <p:spPr/>
        <p:txBody>
          <a:bodyPr>
            <a:normAutofit fontScale="92500" lnSpcReduction="20000"/>
          </a:bodyPr>
          <a:lstStyle/>
          <a:p>
            <a:r>
              <a:rPr lang="en-AU" dirty="0">
                <a:solidFill>
                  <a:srgbClr val="FF0000"/>
                </a:solidFill>
              </a:rPr>
              <a:t>NFI: </a:t>
            </a:r>
            <a:r>
              <a:rPr lang="en-AU" dirty="0"/>
              <a:t>Normed fit index</a:t>
            </a:r>
            <a:endParaRPr lang="en-AU" dirty="0">
              <a:solidFill>
                <a:srgbClr val="00B0F0"/>
              </a:solidFill>
            </a:endParaRPr>
          </a:p>
          <a:p>
            <a:pPr lvl="1"/>
            <a:r>
              <a:rPr lang="en-US" dirty="0"/>
              <a:t>This statistic assesses the model by comparing the χ2 value of the model to the χ2 of the null model. </a:t>
            </a:r>
          </a:p>
          <a:p>
            <a:pPr lvl="1"/>
            <a:r>
              <a:rPr lang="en-US" dirty="0"/>
              <a:t>The null/independence model is the worst case scenario as it specifies that all measured variables are uncorrelated</a:t>
            </a:r>
          </a:p>
          <a:p>
            <a:pPr lvl="1"/>
            <a:r>
              <a:rPr lang="en-AU" dirty="0"/>
              <a:t>High values (&gt; 0.95) indicate good fit – this has been much criticized, can (rarely) go above 1.</a:t>
            </a:r>
            <a:endParaRPr lang="en-AU" dirty="0">
              <a:solidFill>
                <a:srgbClr val="FF0000"/>
              </a:solidFill>
            </a:endParaRPr>
          </a:p>
          <a:p>
            <a:r>
              <a:rPr lang="en-AU" dirty="0">
                <a:solidFill>
                  <a:srgbClr val="FF0000"/>
                </a:solidFill>
              </a:rPr>
              <a:t>CFI</a:t>
            </a:r>
            <a:r>
              <a:rPr lang="en-AU" dirty="0"/>
              <a:t>: </a:t>
            </a:r>
            <a:r>
              <a:rPr lang="en-AU" dirty="0" err="1"/>
              <a:t>Bentler’s</a:t>
            </a:r>
            <a:r>
              <a:rPr lang="en-AU" dirty="0"/>
              <a:t> </a:t>
            </a:r>
            <a:r>
              <a:rPr lang="en-AU" dirty="0">
                <a:solidFill>
                  <a:srgbClr val="00B0F0"/>
                </a:solidFill>
              </a:rPr>
              <a:t>Comparative Fit Index</a:t>
            </a:r>
          </a:p>
          <a:p>
            <a:pPr lvl="1"/>
            <a:r>
              <a:rPr lang="en-US" dirty="0"/>
              <a:t>The Comparative Fit Index (CFI: </a:t>
            </a:r>
            <a:r>
              <a:rPr lang="en-US" dirty="0" err="1"/>
              <a:t>Bentler</a:t>
            </a:r>
            <a:r>
              <a:rPr lang="en-US" dirty="0"/>
              <a:t>, 1990) is a revised form of the NFI which takes into account sample size (Byrne, 1998)</a:t>
            </a:r>
          </a:p>
          <a:p>
            <a:pPr lvl="1"/>
            <a:r>
              <a:rPr lang="en-US" dirty="0"/>
              <a:t>Bounded between 0 and 1</a:t>
            </a:r>
          </a:p>
          <a:p>
            <a:pPr lvl="1"/>
            <a:r>
              <a:rPr lang="en-AU" dirty="0"/>
              <a:t>High values (&gt; 0.95) regarded by Hu and </a:t>
            </a:r>
            <a:r>
              <a:rPr lang="en-AU" dirty="0" err="1"/>
              <a:t>Bentler</a:t>
            </a:r>
            <a:r>
              <a:rPr lang="en-AU" dirty="0"/>
              <a:t> (1999) as indicating good fit – again this has been much criticized.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8276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Parsimony-adjusted indices</a:t>
            </a:r>
          </a:p>
        </p:txBody>
      </p:sp>
      <p:sp>
        <p:nvSpPr>
          <p:cNvPr id="3" name="Content Placeholder 2"/>
          <p:cNvSpPr>
            <a:spLocks noGrp="1"/>
          </p:cNvSpPr>
          <p:nvPr>
            <p:ph idx="1"/>
          </p:nvPr>
        </p:nvSpPr>
        <p:spPr/>
        <p:txBody>
          <a:bodyPr>
            <a:normAutofit/>
          </a:bodyPr>
          <a:lstStyle/>
          <a:p>
            <a:r>
              <a:rPr lang="en-AU" dirty="0">
                <a:solidFill>
                  <a:srgbClr val="FF0000"/>
                </a:solidFill>
              </a:rPr>
              <a:t>RMSEA</a:t>
            </a:r>
            <a:r>
              <a:rPr lang="en-AU" dirty="0"/>
              <a:t>: </a:t>
            </a:r>
            <a:r>
              <a:rPr lang="en-US" dirty="0">
                <a:solidFill>
                  <a:srgbClr val="00B0F0"/>
                </a:solidFill>
              </a:rPr>
              <a:t>Root Mean Square Error of Approximation</a:t>
            </a:r>
            <a:r>
              <a:rPr lang="en-AU" dirty="0"/>
              <a:t>. </a:t>
            </a:r>
          </a:p>
          <a:p>
            <a:pPr marL="457200" lvl="1" indent="0">
              <a:buNone/>
            </a:pPr>
            <a:endParaRPr lang="en-AU" dirty="0"/>
          </a:p>
          <a:p>
            <a:pPr lvl="1"/>
            <a:endParaRPr lang="en-AU" dirty="0"/>
          </a:p>
          <a:p>
            <a:pPr lvl="1"/>
            <a:r>
              <a:rPr lang="en-AU" dirty="0"/>
              <a:t>Acts to ‘reward’ models analysed with larger samples, and models with more degrees of freedom.</a:t>
            </a:r>
          </a:p>
          <a:p>
            <a:pPr lvl="1"/>
            <a:r>
              <a:rPr lang="en-AU" dirty="0"/>
              <a:t>Badness of fit statistic – lower is better and zero is best. </a:t>
            </a:r>
          </a:p>
          <a:p>
            <a:pPr lvl="1"/>
            <a:r>
              <a:rPr lang="en-AU" dirty="0"/>
              <a:t>If it turns out to be less than zero, treat it as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5" name="Picture 4">
            <a:extLst>
              <a:ext uri="{FF2B5EF4-FFF2-40B4-BE49-F238E27FC236}">
                <a16:creationId xmlns:a16="http://schemas.microsoft.com/office/drawing/2014/main" id="{C897E5D5-92EC-4B3D-8D53-FE98B7F27F9B}"/>
              </a:ext>
            </a:extLst>
          </p:cNvPr>
          <p:cNvPicPr>
            <a:picLocks noChangeAspect="1"/>
          </p:cNvPicPr>
          <p:nvPr/>
        </p:nvPicPr>
        <p:blipFill>
          <a:blip r:embed="rId3"/>
          <a:stretch>
            <a:fillRect/>
          </a:stretch>
        </p:blipFill>
        <p:spPr>
          <a:xfrm>
            <a:off x="1883229" y="2040757"/>
            <a:ext cx="3810000" cy="1025051"/>
          </a:xfrm>
          <a:prstGeom prst="rect">
            <a:avLst/>
          </a:prstGeom>
        </p:spPr>
      </p:pic>
      <p:sp>
        <p:nvSpPr>
          <p:cNvPr id="6" name="TextBox 5">
            <a:extLst>
              <a:ext uri="{FF2B5EF4-FFF2-40B4-BE49-F238E27FC236}">
                <a16:creationId xmlns:a16="http://schemas.microsoft.com/office/drawing/2014/main" id="{55D1AAC7-4AC4-4A00-9C03-3250337FA1D6}"/>
              </a:ext>
            </a:extLst>
          </p:cNvPr>
          <p:cNvSpPr txBox="1"/>
          <p:nvPr/>
        </p:nvSpPr>
        <p:spPr>
          <a:xfrm>
            <a:off x="2590801" y="4795472"/>
            <a:ext cx="4539256" cy="175432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a:t>RMSEA less than  0.05 – close fit</a:t>
            </a:r>
          </a:p>
          <a:p>
            <a:r>
              <a:rPr lang="en-US" dirty="0"/>
              <a:t>RMSEA between 0.05 and 0.08 – fair fit</a:t>
            </a:r>
          </a:p>
          <a:p>
            <a:r>
              <a:rPr lang="en-US" dirty="0"/>
              <a:t>RMSEA between 0.08 and 0.10 – mediocre fit</a:t>
            </a:r>
          </a:p>
          <a:p>
            <a:r>
              <a:rPr lang="en-US" dirty="0"/>
              <a:t>RMSEA over 0.10 – unacceptable fit.</a:t>
            </a:r>
          </a:p>
          <a:p>
            <a:pPr lvl="1"/>
            <a:r>
              <a:rPr lang="en-US" dirty="0"/>
              <a:t>Browne &amp; </a:t>
            </a:r>
            <a:r>
              <a:rPr lang="en-US" dirty="0" err="1"/>
              <a:t>Cudeck</a:t>
            </a:r>
            <a:r>
              <a:rPr lang="en-US" dirty="0"/>
              <a:t> (1993)</a:t>
            </a:r>
            <a:endParaRPr lang="en-AU" dirty="0"/>
          </a:p>
          <a:p>
            <a:endParaRPr lang="en-AU" dirty="0"/>
          </a:p>
        </p:txBody>
      </p:sp>
    </p:spTree>
    <p:extLst>
      <p:ext uri="{BB962C8B-B14F-4D97-AF65-F5344CB8AC3E}">
        <p14:creationId xmlns:p14="http://schemas.microsoft.com/office/powerpoint/2010/main" val="31248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Limitations of fit statistics</a:t>
            </a:r>
          </a:p>
        </p:txBody>
      </p:sp>
      <p:sp>
        <p:nvSpPr>
          <p:cNvPr id="5" name="Content Placeholder 4"/>
          <p:cNvSpPr>
            <a:spLocks noGrp="1"/>
          </p:cNvSpPr>
          <p:nvPr>
            <p:ph idx="1"/>
          </p:nvPr>
        </p:nvSpPr>
        <p:spPr>
          <a:xfrm>
            <a:off x="457200" y="1295400"/>
            <a:ext cx="8229600" cy="5060950"/>
          </a:xfrm>
        </p:spPr>
        <p:txBody>
          <a:bodyPr>
            <a:noAutofit/>
          </a:bodyPr>
          <a:lstStyle/>
          <a:p>
            <a:pPr marL="0" indent="0">
              <a:buNone/>
            </a:pPr>
            <a:r>
              <a:rPr lang="en-AU" sz="2220" dirty="0"/>
              <a:t>Kline (2016) lists six main limitations of fit statistics:</a:t>
            </a:r>
          </a:p>
          <a:p>
            <a:pPr marL="0" indent="0">
              <a:buNone/>
            </a:pPr>
            <a:endParaRPr lang="en-AU" sz="2220" dirty="0"/>
          </a:p>
          <a:p>
            <a:pPr marL="0" indent="0">
              <a:buNone/>
            </a:pPr>
            <a:r>
              <a:rPr lang="en-AU" sz="2220" dirty="0"/>
              <a:t>1. They test only the average/overall fit of a model.</a:t>
            </a:r>
            <a:br>
              <a:rPr lang="en-AU" sz="2220" dirty="0"/>
            </a:br>
            <a:endParaRPr lang="en-AU" sz="2220" dirty="0"/>
          </a:p>
          <a:p>
            <a:pPr marL="0" indent="0">
              <a:buNone/>
            </a:pPr>
            <a:r>
              <a:rPr lang="en-AU" sz="2220" dirty="0"/>
              <a:t>2. Each statistic reflects only a specific aspect of fit.</a:t>
            </a:r>
            <a:br>
              <a:rPr lang="en-AU" sz="2220" dirty="0"/>
            </a:br>
            <a:endParaRPr lang="en-AU" sz="2220" dirty="0"/>
          </a:p>
          <a:p>
            <a:pPr marL="0" indent="0">
              <a:buNone/>
            </a:pPr>
            <a:r>
              <a:rPr lang="en-AU" sz="2220" dirty="0"/>
              <a:t>3. They don’t relate clearly to the degree/type of model misspecification.</a:t>
            </a:r>
          </a:p>
          <a:p>
            <a:pPr marL="0" indent="0">
              <a:buNone/>
            </a:pPr>
            <a:br>
              <a:rPr lang="en-AU" sz="2220" dirty="0"/>
            </a:br>
            <a:r>
              <a:rPr lang="en-AU" sz="2220" dirty="0"/>
              <a:t>4. Well-fitting models do not necessarily have high explanatory power.</a:t>
            </a:r>
          </a:p>
          <a:p>
            <a:pPr marL="0" indent="0">
              <a:buNone/>
            </a:pPr>
            <a:endParaRPr lang="en-AU" sz="2220" dirty="0"/>
          </a:p>
          <a:p>
            <a:pPr marL="0" indent="0">
              <a:buNone/>
            </a:pPr>
            <a:r>
              <a:rPr lang="en-AU" sz="2220" dirty="0"/>
              <a:t>5. They cannot indicate whether results are theoretically meaningful.</a:t>
            </a:r>
          </a:p>
          <a:p>
            <a:pPr marL="0" indent="0">
              <a:buNone/>
            </a:pPr>
            <a:endParaRPr lang="en-AU" sz="2220" dirty="0"/>
          </a:p>
          <a:p>
            <a:pPr marL="0" indent="0">
              <a:buNone/>
            </a:pPr>
            <a:r>
              <a:rPr lang="en-AU" sz="2220" dirty="0"/>
              <a:t>6. Fit statistics say little about person-level fit.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1052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914400"/>
            <a:ext cx="7924800" cy="3785652"/>
          </a:xfrm>
          <a:prstGeom prst="rect">
            <a:avLst/>
          </a:prstGeom>
          <a:solidFill>
            <a:srgbClr val="0070C0"/>
          </a:solidFill>
          <a:ln>
            <a:solidFill>
              <a:schemeClr val="tx1"/>
            </a:solidFill>
          </a:ln>
        </p:spPr>
        <p:txBody>
          <a:bodyPr wrap="square" rtlCol="0">
            <a:spAutoFit/>
          </a:bodyPr>
          <a:lstStyle/>
          <a:p>
            <a:r>
              <a:rPr lang="en-AU" sz="2400" dirty="0">
                <a:solidFill>
                  <a:schemeClr val="bg1"/>
                </a:solidFill>
              </a:rPr>
              <a:t>IN THIS LECTURE, you will learn:</a:t>
            </a:r>
          </a:p>
          <a:p>
            <a:pPr marL="342900" indent="-342900">
              <a:buFont typeface="Arial" pitchFamily="34" charset="0"/>
              <a:buChar char="•"/>
            </a:pPr>
            <a:r>
              <a:rPr lang="en-AU" sz="2400" dirty="0">
                <a:solidFill>
                  <a:schemeClr val="bg1"/>
                </a:solidFill>
              </a:rPr>
              <a:t>how SEM is akin to a combination of regression and CFA</a:t>
            </a:r>
          </a:p>
          <a:p>
            <a:pPr marL="342900" indent="-342900">
              <a:buFont typeface="Arial" pitchFamily="34" charset="0"/>
              <a:buChar char="•"/>
            </a:pPr>
            <a:r>
              <a:rPr lang="en-AU" sz="2400" dirty="0">
                <a:solidFill>
                  <a:schemeClr val="bg1"/>
                </a:solidFill>
              </a:rPr>
              <a:t>how to conduct path analyses in AMOS</a:t>
            </a:r>
          </a:p>
          <a:p>
            <a:pPr marL="342900" indent="-342900">
              <a:buFont typeface="Arial" pitchFamily="34" charset="0"/>
              <a:buChar char="•"/>
            </a:pPr>
            <a:r>
              <a:rPr lang="en-AU" sz="2400" dirty="0">
                <a:solidFill>
                  <a:schemeClr val="bg1"/>
                </a:solidFill>
              </a:rPr>
              <a:t>about the different types of SEM indices of model fit</a:t>
            </a:r>
          </a:p>
          <a:p>
            <a:pPr marL="342900" indent="-342900">
              <a:buFont typeface="Arial" pitchFamily="34" charset="0"/>
              <a:buChar char="•"/>
            </a:pPr>
            <a:r>
              <a:rPr lang="en-AU" sz="2400" dirty="0">
                <a:solidFill>
                  <a:schemeClr val="bg1"/>
                </a:solidFill>
              </a:rPr>
              <a:t>why overfitting is evil, and a bit about how to detect it</a:t>
            </a:r>
          </a:p>
          <a:p>
            <a:pPr marL="342900" indent="-342900">
              <a:buFont typeface="Arial" pitchFamily="34" charset="0"/>
              <a:buChar char="•"/>
            </a:pPr>
            <a:r>
              <a:rPr lang="en-AU" sz="2400" dirty="0">
                <a:solidFill>
                  <a:schemeClr val="bg1"/>
                </a:solidFill>
              </a:rPr>
              <a:t>how to fit a latent variable model in AMOS, and how to use modification indices to improve the model.</a:t>
            </a:r>
          </a:p>
          <a:p>
            <a:pPr marL="342900" indent="-342900">
              <a:buFont typeface="Arial" pitchFamily="34" charset="0"/>
              <a:buChar char="•"/>
            </a:pPr>
            <a:r>
              <a:rPr lang="en-AU" sz="2400" dirty="0">
                <a:solidFill>
                  <a:schemeClr val="bg1"/>
                </a:solidFill>
              </a:rPr>
              <a:t>about bootstrapping methods that can be applied in AMOS when assumptions of normality are not met.</a:t>
            </a:r>
          </a:p>
          <a:p>
            <a:pPr marL="342900" indent="-342900">
              <a:buFont typeface="Arial" pitchFamily="34" charset="0"/>
              <a:buChar char="•"/>
            </a:pPr>
            <a:endParaRPr lang="en-AU" sz="2400" dirty="0">
              <a:solidFill>
                <a:schemeClr val="bg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4630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D21E-62FE-4963-A277-CE51FDA3725D}"/>
              </a:ext>
            </a:extLst>
          </p:cNvPr>
          <p:cNvSpPr>
            <a:spLocks noGrp="1"/>
          </p:cNvSpPr>
          <p:nvPr>
            <p:ph type="title"/>
          </p:nvPr>
        </p:nvSpPr>
        <p:spPr/>
        <p:txBody>
          <a:bodyPr/>
          <a:lstStyle/>
          <a:p>
            <a:r>
              <a:rPr lang="en-AU" dirty="0"/>
              <a:t>SEM</a:t>
            </a:r>
          </a:p>
        </p:txBody>
      </p:sp>
      <p:sp>
        <p:nvSpPr>
          <p:cNvPr id="4" name="Slide Number Placeholder 3">
            <a:extLst>
              <a:ext uri="{FF2B5EF4-FFF2-40B4-BE49-F238E27FC236}">
                <a16:creationId xmlns:a16="http://schemas.microsoft.com/office/drawing/2014/main" id="{5445A0CF-0D3E-4CE0-8001-0E841E4A87C3}"/>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Rectangle 6">
            <a:extLst>
              <a:ext uri="{FF2B5EF4-FFF2-40B4-BE49-F238E27FC236}">
                <a16:creationId xmlns:a16="http://schemas.microsoft.com/office/drawing/2014/main" id="{5D1FC0B5-1572-4074-A337-25D02EDC7FBD}"/>
              </a:ext>
            </a:extLst>
          </p:cNvPr>
          <p:cNvSpPr/>
          <p:nvPr/>
        </p:nvSpPr>
        <p:spPr>
          <a:xfrm>
            <a:off x="1447800" y="1828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8" name="Rectangle 7">
            <a:extLst>
              <a:ext uri="{FF2B5EF4-FFF2-40B4-BE49-F238E27FC236}">
                <a16:creationId xmlns:a16="http://schemas.microsoft.com/office/drawing/2014/main" id="{E54A29CA-454D-4D32-977C-037724F01866}"/>
              </a:ext>
            </a:extLst>
          </p:cNvPr>
          <p:cNvSpPr/>
          <p:nvPr/>
        </p:nvSpPr>
        <p:spPr>
          <a:xfrm>
            <a:off x="2819400" y="1828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x2</a:t>
            </a:r>
          </a:p>
        </p:txBody>
      </p:sp>
      <p:sp>
        <p:nvSpPr>
          <p:cNvPr id="9" name="Rectangle 8">
            <a:extLst>
              <a:ext uri="{FF2B5EF4-FFF2-40B4-BE49-F238E27FC236}">
                <a16:creationId xmlns:a16="http://schemas.microsoft.com/office/drawing/2014/main" id="{B4C0F72A-0F8E-40A4-B946-618665163FF6}"/>
              </a:ext>
            </a:extLst>
          </p:cNvPr>
          <p:cNvSpPr/>
          <p:nvPr/>
        </p:nvSpPr>
        <p:spPr>
          <a:xfrm>
            <a:off x="990600" y="3276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10" name="Rectangle 9">
            <a:extLst>
              <a:ext uri="{FF2B5EF4-FFF2-40B4-BE49-F238E27FC236}">
                <a16:creationId xmlns:a16="http://schemas.microsoft.com/office/drawing/2014/main" id="{A5A8C103-5E5B-4E23-84A1-0483536C01DC}"/>
              </a:ext>
            </a:extLst>
          </p:cNvPr>
          <p:cNvSpPr/>
          <p:nvPr/>
        </p:nvSpPr>
        <p:spPr>
          <a:xfrm>
            <a:off x="3238500" y="3276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y</a:t>
            </a:r>
          </a:p>
        </p:txBody>
      </p:sp>
      <p:sp>
        <p:nvSpPr>
          <p:cNvPr id="11" name="Rectangle 10">
            <a:extLst>
              <a:ext uri="{FF2B5EF4-FFF2-40B4-BE49-F238E27FC236}">
                <a16:creationId xmlns:a16="http://schemas.microsoft.com/office/drawing/2014/main" id="{A4540672-8E01-4D94-99AF-16DD1D91248B}"/>
              </a:ext>
            </a:extLst>
          </p:cNvPr>
          <p:cNvSpPr/>
          <p:nvPr/>
        </p:nvSpPr>
        <p:spPr>
          <a:xfrm>
            <a:off x="9906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x1</a:t>
            </a:r>
          </a:p>
        </p:txBody>
      </p:sp>
      <p:sp>
        <p:nvSpPr>
          <p:cNvPr id="12" name="Rectangle 11">
            <a:extLst>
              <a:ext uri="{FF2B5EF4-FFF2-40B4-BE49-F238E27FC236}">
                <a16:creationId xmlns:a16="http://schemas.microsoft.com/office/drawing/2014/main" id="{F1FC4DA9-5123-49D9-87A6-7DE512B0AC09}"/>
              </a:ext>
            </a:extLst>
          </p:cNvPr>
          <p:cNvSpPr/>
          <p:nvPr/>
        </p:nvSpPr>
        <p:spPr>
          <a:xfrm>
            <a:off x="990600" y="578485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x2</a:t>
            </a:r>
          </a:p>
        </p:txBody>
      </p:sp>
      <p:sp>
        <p:nvSpPr>
          <p:cNvPr id="13" name="Rectangle 12">
            <a:extLst>
              <a:ext uri="{FF2B5EF4-FFF2-40B4-BE49-F238E27FC236}">
                <a16:creationId xmlns:a16="http://schemas.microsoft.com/office/drawing/2014/main" id="{09CB9835-6DB6-439D-B838-3544DDFBBEE6}"/>
              </a:ext>
            </a:extLst>
          </p:cNvPr>
          <p:cNvSpPr/>
          <p:nvPr/>
        </p:nvSpPr>
        <p:spPr>
          <a:xfrm>
            <a:off x="3238500" y="5232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y</a:t>
            </a:r>
          </a:p>
        </p:txBody>
      </p:sp>
      <p:cxnSp>
        <p:nvCxnSpPr>
          <p:cNvPr id="15" name="Straight Arrow Connector 14">
            <a:extLst>
              <a:ext uri="{FF2B5EF4-FFF2-40B4-BE49-F238E27FC236}">
                <a16:creationId xmlns:a16="http://schemas.microsoft.com/office/drawing/2014/main" id="{C36FD524-DE72-4BB2-8BDB-2FAD9F07CE9D}"/>
              </a:ext>
            </a:extLst>
          </p:cNvPr>
          <p:cNvCxnSpPr>
            <a:stCxn id="9" idx="3"/>
            <a:endCxn id="10" idx="1"/>
          </p:cNvCxnSpPr>
          <p:nvPr/>
        </p:nvCxnSpPr>
        <p:spPr>
          <a:xfrm>
            <a:off x="2057400" y="3581400"/>
            <a:ext cx="1181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CCC04B4-F924-4D89-BEF7-BA0CF7376D7F}"/>
              </a:ext>
            </a:extLst>
          </p:cNvPr>
          <p:cNvCxnSpPr>
            <a:stCxn id="11" idx="3"/>
            <a:endCxn id="13" idx="1"/>
          </p:cNvCxnSpPr>
          <p:nvPr/>
        </p:nvCxnSpPr>
        <p:spPr>
          <a:xfrm>
            <a:off x="2057400" y="5029200"/>
            <a:ext cx="11811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362F69B-AF14-40F1-B158-1FAAD4A8955D}"/>
              </a:ext>
            </a:extLst>
          </p:cNvPr>
          <p:cNvCxnSpPr>
            <a:stCxn id="12" idx="3"/>
            <a:endCxn id="13" idx="1"/>
          </p:cNvCxnSpPr>
          <p:nvPr/>
        </p:nvCxnSpPr>
        <p:spPr>
          <a:xfrm flipV="1">
            <a:off x="2057400" y="5537200"/>
            <a:ext cx="1181100" cy="5524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DB1A512-A446-4704-9707-2269441D5E47}"/>
              </a:ext>
            </a:extLst>
          </p:cNvPr>
          <p:cNvSpPr txBox="1"/>
          <p:nvPr/>
        </p:nvSpPr>
        <p:spPr>
          <a:xfrm>
            <a:off x="5715000" y="2069068"/>
            <a:ext cx="2133600" cy="369332"/>
          </a:xfrm>
          <a:prstGeom prst="rect">
            <a:avLst/>
          </a:prstGeom>
          <a:noFill/>
        </p:spPr>
        <p:txBody>
          <a:bodyPr wrap="square" rtlCol="0">
            <a:spAutoFit/>
          </a:bodyPr>
          <a:lstStyle/>
          <a:p>
            <a:r>
              <a:rPr lang="en-AU" dirty="0"/>
              <a:t>Correlation </a:t>
            </a:r>
          </a:p>
        </p:txBody>
      </p:sp>
      <p:sp>
        <p:nvSpPr>
          <p:cNvPr id="32" name="TextBox 31">
            <a:extLst>
              <a:ext uri="{FF2B5EF4-FFF2-40B4-BE49-F238E27FC236}">
                <a16:creationId xmlns:a16="http://schemas.microsoft.com/office/drawing/2014/main" id="{71708518-925E-4F9E-BFD0-9FAEF5852758}"/>
              </a:ext>
            </a:extLst>
          </p:cNvPr>
          <p:cNvSpPr txBox="1"/>
          <p:nvPr/>
        </p:nvSpPr>
        <p:spPr>
          <a:xfrm>
            <a:off x="5486400" y="5352534"/>
            <a:ext cx="2133600" cy="369332"/>
          </a:xfrm>
          <a:prstGeom prst="rect">
            <a:avLst/>
          </a:prstGeom>
          <a:noFill/>
        </p:spPr>
        <p:txBody>
          <a:bodyPr wrap="square" rtlCol="0">
            <a:spAutoFit/>
          </a:bodyPr>
          <a:lstStyle/>
          <a:p>
            <a:r>
              <a:rPr lang="en-AU" dirty="0"/>
              <a:t>Multiple regression </a:t>
            </a:r>
          </a:p>
        </p:txBody>
      </p:sp>
      <p:sp>
        <p:nvSpPr>
          <p:cNvPr id="33" name="TextBox 32">
            <a:extLst>
              <a:ext uri="{FF2B5EF4-FFF2-40B4-BE49-F238E27FC236}">
                <a16:creationId xmlns:a16="http://schemas.microsoft.com/office/drawing/2014/main" id="{9BD86208-3AB8-4AB1-859F-DFFA45F55962}"/>
              </a:ext>
            </a:extLst>
          </p:cNvPr>
          <p:cNvSpPr txBox="1"/>
          <p:nvPr/>
        </p:nvSpPr>
        <p:spPr>
          <a:xfrm>
            <a:off x="5791200" y="3523734"/>
            <a:ext cx="2133600" cy="369332"/>
          </a:xfrm>
          <a:prstGeom prst="rect">
            <a:avLst/>
          </a:prstGeom>
          <a:noFill/>
        </p:spPr>
        <p:txBody>
          <a:bodyPr wrap="square" rtlCol="0">
            <a:spAutoFit/>
          </a:bodyPr>
          <a:lstStyle/>
          <a:p>
            <a:r>
              <a:rPr lang="en-AU" dirty="0"/>
              <a:t>Regression </a:t>
            </a:r>
          </a:p>
        </p:txBody>
      </p:sp>
      <p:cxnSp>
        <p:nvCxnSpPr>
          <p:cNvPr id="44" name="Connector: Curved 43">
            <a:extLst>
              <a:ext uri="{FF2B5EF4-FFF2-40B4-BE49-F238E27FC236}">
                <a16:creationId xmlns:a16="http://schemas.microsoft.com/office/drawing/2014/main" id="{9033A1C5-48CA-4C73-8BF8-822F2F23CE12}"/>
              </a:ext>
            </a:extLst>
          </p:cNvPr>
          <p:cNvCxnSpPr>
            <a:stCxn id="11" idx="1"/>
            <a:endCxn id="12" idx="1"/>
          </p:cNvCxnSpPr>
          <p:nvPr/>
        </p:nvCxnSpPr>
        <p:spPr>
          <a:xfrm rot="10800000" flipV="1">
            <a:off x="990600" y="5029200"/>
            <a:ext cx="12700" cy="1060450"/>
          </a:xfrm>
          <a:prstGeom prst="curvedConnector3">
            <a:avLst>
              <a:gd name="adj1" fmla="val 468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Connector: Curved 46">
            <a:extLst>
              <a:ext uri="{FF2B5EF4-FFF2-40B4-BE49-F238E27FC236}">
                <a16:creationId xmlns:a16="http://schemas.microsoft.com/office/drawing/2014/main" id="{15117E7C-87F5-4332-8816-00891992028F}"/>
              </a:ext>
            </a:extLst>
          </p:cNvPr>
          <p:cNvCxnSpPr>
            <a:stCxn id="8" idx="0"/>
            <a:endCxn id="7" idx="0"/>
          </p:cNvCxnSpPr>
          <p:nvPr/>
        </p:nvCxnSpPr>
        <p:spPr>
          <a:xfrm rot="16200000" flipV="1">
            <a:off x="2667000" y="1143000"/>
            <a:ext cx="12700" cy="1371600"/>
          </a:xfrm>
          <a:prstGeom prst="curvedConnector3">
            <a:avLst>
              <a:gd name="adj1" fmla="val 4520000"/>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26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solidFill>
            <a:schemeClr val="tx2">
              <a:lumMod val="20000"/>
              <a:lumOff val="80000"/>
            </a:schemeClr>
          </a:solidFill>
        </p:spPr>
        <p:txBody>
          <a:bodyPr/>
          <a:lstStyle/>
          <a:p>
            <a:r>
              <a:rPr lang="en-AU"/>
              <a:t>Latent Variable regression</a:t>
            </a:r>
          </a:p>
        </p:txBody>
      </p:sp>
      <p:sp>
        <p:nvSpPr>
          <p:cNvPr id="2" name="TextBox 1"/>
          <p:cNvSpPr txBox="1"/>
          <p:nvPr/>
        </p:nvSpPr>
        <p:spPr>
          <a:xfrm>
            <a:off x="533400" y="1219200"/>
            <a:ext cx="8361263" cy="646331"/>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pPr>
              <a:lnSpc>
                <a:spcPct val="90000"/>
              </a:lnSpc>
            </a:pPr>
            <a:r>
              <a:rPr lang="en-AU" sz="2000" dirty="0"/>
              <a:t>Some real advantages come about when we have latent variables in the model</a:t>
            </a:r>
          </a:p>
          <a:p>
            <a:pPr lvl="1">
              <a:lnSpc>
                <a:spcPct val="90000"/>
              </a:lnSpc>
            </a:pPr>
            <a:r>
              <a:rPr lang="en-AU" sz="2000" dirty="0" err="1"/>
              <a:t>ie</a:t>
            </a:r>
            <a:r>
              <a:rPr lang="en-AU" sz="2000" dirty="0"/>
              <a:t> a combined factor-regression analysis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a:extLst>
              <a:ext uri="{FF2B5EF4-FFF2-40B4-BE49-F238E27FC236}">
                <a16:creationId xmlns:a16="http://schemas.microsoft.com/office/drawing/2014/main" id="{075DAF5E-FF47-463B-949D-9D11C9FD22D0}"/>
              </a:ext>
            </a:extLst>
          </p:cNvPr>
          <p:cNvSpPr/>
          <p:nvPr/>
        </p:nvSpPr>
        <p:spPr>
          <a:xfrm>
            <a:off x="3238500" y="288798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Positive affect</a:t>
            </a:r>
          </a:p>
        </p:txBody>
      </p:sp>
      <p:sp>
        <p:nvSpPr>
          <p:cNvPr id="7" name="Rectangle 6">
            <a:extLst>
              <a:ext uri="{FF2B5EF4-FFF2-40B4-BE49-F238E27FC236}">
                <a16:creationId xmlns:a16="http://schemas.microsoft.com/office/drawing/2014/main" id="{ED0D7A4B-DFFB-4043-8199-A52E336419F2}"/>
              </a:ext>
            </a:extLst>
          </p:cNvPr>
          <p:cNvSpPr/>
          <p:nvPr/>
        </p:nvSpPr>
        <p:spPr>
          <a:xfrm>
            <a:off x="3238500" y="394843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Negative affect</a:t>
            </a:r>
          </a:p>
        </p:txBody>
      </p:sp>
      <p:sp>
        <p:nvSpPr>
          <p:cNvPr id="8" name="Rectangle 7">
            <a:extLst>
              <a:ext uri="{FF2B5EF4-FFF2-40B4-BE49-F238E27FC236}">
                <a16:creationId xmlns:a16="http://schemas.microsoft.com/office/drawing/2014/main" id="{F3849BFA-6526-45E9-973B-B64817113DB4}"/>
              </a:ext>
            </a:extLst>
          </p:cNvPr>
          <p:cNvSpPr/>
          <p:nvPr/>
        </p:nvSpPr>
        <p:spPr>
          <a:xfrm>
            <a:off x="5463538" y="3836134"/>
            <a:ext cx="1409671"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Job performance</a:t>
            </a:r>
          </a:p>
        </p:txBody>
      </p:sp>
      <p:cxnSp>
        <p:nvCxnSpPr>
          <p:cNvPr id="9" name="Straight Arrow Connector 8">
            <a:extLst>
              <a:ext uri="{FF2B5EF4-FFF2-40B4-BE49-F238E27FC236}">
                <a16:creationId xmlns:a16="http://schemas.microsoft.com/office/drawing/2014/main" id="{05B88EBD-5AB3-4632-948B-7A9FBA43A53E}"/>
              </a:ext>
            </a:extLst>
          </p:cNvPr>
          <p:cNvCxnSpPr>
            <a:cxnSpLocks/>
            <a:stCxn id="6" idx="3"/>
            <a:endCxn id="8" idx="1"/>
          </p:cNvCxnSpPr>
          <p:nvPr/>
        </p:nvCxnSpPr>
        <p:spPr>
          <a:xfrm>
            <a:off x="4305300" y="3192780"/>
            <a:ext cx="1158238" cy="1055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DB6C9ED-35F0-49B1-8CD9-7BB83DCAC762}"/>
              </a:ext>
            </a:extLst>
          </p:cNvPr>
          <p:cNvCxnSpPr>
            <a:cxnSpLocks/>
            <a:stCxn id="7" idx="3"/>
            <a:endCxn id="8" idx="1"/>
          </p:cNvCxnSpPr>
          <p:nvPr/>
        </p:nvCxnSpPr>
        <p:spPr>
          <a:xfrm flipV="1">
            <a:off x="4305300" y="4248249"/>
            <a:ext cx="1158238" cy="4981"/>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D4273E57-4B98-4297-86FF-C05452FA3C5E}"/>
              </a:ext>
            </a:extLst>
          </p:cNvPr>
          <p:cNvSpPr/>
          <p:nvPr/>
        </p:nvSpPr>
        <p:spPr>
          <a:xfrm>
            <a:off x="3238500" y="500888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Openness</a:t>
            </a:r>
          </a:p>
        </p:txBody>
      </p:sp>
      <p:cxnSp>
        <p:nvCxnSpPr>
          <p:cNvPr id="12" name="Straight Arrow Connector 11">
            <a:extLst>
              <a:ext uri="{FF2B5EF4-FFF2-40B4-BE49-F238E27FC236}">
                <a16:creationId xmlns:a16="http://schemas.microsoft.com/office/drawing/2014/main" id="{BA728B44-B789-49C5-9913-6B7E29ABAA01}"/>
              </a:ext>
            </a:extLst>
          </p:cNvPr>
          <p:cNvCxnSpPr>
            <a:cxnSpLocks/>
            <a:stCxn id="13" idx="3"/>
            <a:endCxn id="8" idx="1"/>
          </p:cNvCxnSpPr>
          <p:nvPr/>
        </p:nvCxnSpPr>
        <p:spPr>
          <a:xfrm flipV="1">
            <a:off x="4305300" y="4248249"/>
            <a:ext cx="1158238" cy="1065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Curved 15">
            <a:extLst>
              <a:ext uri="{FF2B5EF4-FFF2-40B4-BE49-F238E27FC236}">
                <a16:creationId xmlns:a16="http://schemas.microsoft.com/office/drawing/2014/main" id="{43E4EFAE-EA8E-4B63-9667-C93F461F5643}"/>
              </a:ext>
            </a:extLst>
          </p:cNvPr>
          <p:cNvCxnSpPr>
            <a:stCxn id="6" idx="1"/>
            <a:endCxn id="7" idx="1"/>
          </p:cNvCxnSpPr>
          <p:nvPr/>
        </p:nvCxnSpPr>
        <p:spPr>
          <a:xfrm rot="10800000" flipV="1">
            <a:off x="3238500" y="3192780"/>
            <a:ext cx="12700" cy="1060450"/>
          </a:xfrm>
          <a:prstGeom prst="curvedConnector3">
            <a:avLst>
              <a:gd name="adj1" fmla="val 34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BA4E8661-290D-4EA7-9074-DF8B5C8FAFBE}"/>
              </a:ext>
            </a:extLst>
          </p:cNvPr>
          <p:cNvCxnSpPr>
            <a:cxnSpLocks/>
          </p:cNvCxnSpPr>
          <p:nvPr/>
        </p:nvCxnSpPr>
        <p:spPr>
          <a:xfrm rot="10800000" flipV="1">
            <a:off x="3251200" y="4248249"/>
            <a:ext cx="12700" cy="1060450"/>
          </a:xfrm>
          <a:prstGeom prst="curvedConnector3">
            <a:avLst>
              <a:gd name="adj1" fmla="val 340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8AD45DB0-D7AA-428B-B5EA-184B63229393}"/>
              </a:ext>
            </a:extLst>
          </p:cNvPr>
          <p:cNvCxnSpPr>
            <a:stCxn id="6" idx="1"/>
            <a:endCxn id="13" idx="1"/>
          </p:cNvCxnSpPr>
          <p:nvPr/>
        </p:nvCxnSpPr>
        <p:spPr>
          <a:xfrm rot="10800000" flipV="1">
            <a:off x="3238500" y="3192780"/>
            <a:ext cx="12700" cy="2120900"/>
          </a:xfrm>
          <a:prstGeom prst="curvedConnector3">
            <a:avLst>
              <a:gd name="adj1" fmla="val 7080000"/>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0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a:t>
            </a:fld>
            <a:endParaRPr lang="en-US"/>
          </a:p>
        </p:txBody>
      </p:sp>
      <p:sp>
        <p:nvSpPr>
          <p:cNvPr id="5" name="Oval 4">
            <a:extLst>
              <a:ext uri="{FF2B5EF4-FFF2-40B4-BE49-F238E27FC236}">
                <a16:creationId xmlns:a16="http://schemas.microsoft.com/office/drawing/2014/main" id="{E550B13E-4DA7-43CE-A35E-1FDBBA6E1CC9}"/>
              </a:ext>
            </a:extLst>
          </p:cNvPr>
          <p:cNvSpPr/>
          <p:nvPr/>
        </p:nvSpPr>
        <p:spPr>
          <a:xfrm>
            <a:off x="3944619" y="2222797"/>
            <a:ext cx="1432562" cy="893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Positive affect</a:t>
            </a:r>
          </a:p>
        </p:txBody>
      </p:sp>
      <p:sp>
        <p:nvSpPr>
          <p:cNvPr id="6" name="Oval 5">
            <a:extLst>
              <a:ext uri="{FF2B5EF4-FFF2-40B4-BE49-F238E27FC236}">
                <a16:creationId xmlns:a16="http://schemas.microsoft.com/office/drawing/2014/main" id="{BA1A0C00-4721-426C-8680-B4C544437AA9}"/>
              </a:ext>
            </a:extLst>
          </p:cNvPr>
          <p:cNvSpPr/>
          <p:nvPr/>
        </p:nvSpPr>
        <p:spPr>
          <a:xfrm>
            <a:off x="3944619" y="3329503"/>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Negative affect</a:t>
            </a:r>
          </a:p>
        </p:txBody>
      </p:sp>
      <p:sp>
        <p:nvSpPr>
          <p:cNvPr id="7" name="Rectangle 6">
            <a:extLst>
              <a:ext uri="{FF2B5EF4-FFF2-40B4-BE49-F238E27FC236}">
                <a16:creationId xmlns:a16="http://schemas.microsoft.com/office/drawing/2014/main" id="{96766235-FADE-4303-AACF-575DE572A16F}"/>
              </a:ext>
            </a:extLst>
          </p:cNvPr>
          <p:cNvSpPr/>
          <p:nvPr/>
        </p:nvSpPr>
        <p:spPr>
          <a:xfrm>
            <a:off x="6457965" y="3358614"/>
            <a:ext cx="1409671"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Job performance</a:t>
            </a:r>
          </a:p>
        </p:txBody>
      </p:sp>
      <p:cxnSp>
        <p:nvCxnSpPr>
          <p:cNvPr id="8" name="Straight Arrow Connector 7">
            <a:extLst>
              <a:ext uri="{FF2B5EF4-FFF2-40B4-BE49-F238E27FC236}">
                <a16:creationId xmlns:a16="http://schemas.microsoft.com/office/drawing/2014/main" id="{E9D4EB6D-1FC6-4193-B229-CC0F1BF583DB}"/>
              </a:ext>
            </a:extLst>
          </p:cNvPr>
          <p:cNvCxnSpPr>
            <a:cxnSpLocks/>
            <a:stCxn id="5" idx="6"/>
            <a:endCxn id="7" idx="1"/>
          </p:cNvCxnSpPr>
          <p:nvPr/>
        </p:nvCxnSpPr>
        <p:spPr>
          <a:xfrm>
            <a:off x="5377181" y="2669421"/>
            <a:ext cx="1080784" cy="1101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F350F2E-7A48-447F-9995-7F958A298EB9}"/>
              </a:ext>
            </a:extLst>
          </p:cNvPr>
          <p:cNvCxnSpPr>
            <a:cxnSpLocks/>
            <a:stCxn id="6" idx="6"/>
            <a:endCxn id="7" idx="1"/>
          </p:cNvCxnSpPr>
          <p:nvPr/>
        </p:nvCxnSpPr>
        <p:spPr>
          <a:xfrm>
            <a:off x="5382261" y="3756174"/>
            <a:ext cx="1075704" cy="14555"/>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125CA68-1A21-4BA5-8898-11AD516E64FF}"/>
              </a:ext>
            </a:extLst>
          </p:cNvPr>
          <p:cNvCxnSpPr>
            <a:cxnSpLocks/>
            <a:stCxn id="15" idx="6"/>
            <a:endCxn id="7" idx="1"/>
          </p:cNvCxnSpPr>
          <p:nvPr/>
        </p:nvCxnSpPr>
        <p:spPr>
          <a:xfrm flipV="1">
            <a:off x="5351780" y="3770729"/>
            <a:ext cx="1106185" cy="99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C1987328-D6DE-4B30-908A-5AF42705B400}"/>
              </a:ext>
            </a:extLst>
          </p:cNvPr>
          <p:cNvCxnSpPr/>
          <p:nvPr/>
        </p:nvCxnSpPr>
        <p:spPr>
          <a:xfrm rot="10800000" flipV="1">
            <a:off x="3914139" y="2670175"/>
            <a:ext cx="12700" cy="1060450"/>
          </a:xfrm>
          <a:prstGeom prst="curvedConnector3">
            <a:avLst>
              <a:gd name="adj1" fmla="val 164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E4E10FA5-1158-4904-85F4-F4AA356CEC6D}"/>
              </a:ext>
            </a:extLst>
          </p:cNvPr>
          <p:cNvCxnSpPr>
            <a:cxnSpLocks/>
            <a:stCxn id="6" idx="2"/>
            <a:endCxn id="15" idx="2"/>
          </p:cNvCxnSpPr>
          <p:nvPr/>
        </p:nvCxnSpPr>
        <p:spPr>
          <a:xfrm rot="10800000" flipV="1">
            <a:off x="3914139" y="3756174"/>
            <a:ext cx="30481" cy="1005742"/>
          </a:xfrm>
          <a:prstGeom prst="curvedConnector3">
            <a:avLst>
              <a:gd name="adj1" fmla="val 84997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A3D30C07-4FCB-4D10-BD42-55D2AD584586}"/>
              </a:ext>
            </a:extLst>
          </p:cNvPr>
          <p:cNvCxnSpPr>
            <a:cxnSpLocks/>
            <a:stCxn id="5" idx="2"/>
            <a:endCxn id="15" idx="2"/>
          </p:cNvCxnSpPr>
          <p:nvPr/>
        </p:nvCxnSpPr>
        <p:spPr>
          <a:xfrm rot="10800000" flipV="1">
            <a:off x="3914139" y="2669420"/>
            <a:ext cx="30481" cy="2092495"/>
          </a:xfrm>
          <a:prstGeom prst="curvedConnector3">
            <a:avLst>
              <a:gd name="adj1" fmla="val 15832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B3C3821B-6F8C-4F80-958D-6903361AC102}"/>
              </a:ext>
            </a:extLst>
          </p:cNvPr>
          <p:cNvSpPr/>
          <p:nvPr/>
        </p:nvSpPr>
        <p:spPr>
          <a:xfrm>
            <a:off x="3914138" y="4335245"/>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Openness</a:t>
            </a:r>
          </a:p>
        </p:txBody>
      </p:sp>
      <p:sp>
        <p:nvSpPr>
          <p:cNvPr id="30" name="Rectangle 4">
            <a:extLst>
              <a:ext uri="{FF2B5EF4-FFF2-40B4-BE49-F238E27FC236}">
                <a16:creationId xmlns:a16="http://schemas.microsoft.com/office/drawing/2014/main" id="{7548B568-CDFF-4BBD-A4A3-FD95E3EC98A2}"/>
              </a:ext>
            </a:extLst>
          </p:cNvPr>
          <p:cNvSpPr txBox="1">
            <a:spLocks noChangeArrowheads="1"/>
          </p:cNvSpPr>
          <p:nvPr/>
        </p:nvSpPr>
        <p:spPr>
          <a:xfrm>
            <a:off x="0" y="0"/>
            <a:ext cx="9144000" cy="914400"/>
          </a:xfrm>
          <a:prstGeom prst="rect">
            <a:avLst/>
          </a:prstGeom>
          <a:solidFill>
            <a:schemeClr val="tx2">
              <a:lumMod val="20000"/>
              <a:lumOff val="80000"/>
            </a:schemeClr>
          </a:solidFill>
        </p:spPr>
        <p:txBody>
          <a:bodyPr/>
          <a:lstStyle>
            <a:lvl1pPr algn="ctr" defTabSz="914400" rtl="0" eaLnBrk="1" latinLnBrk="0" hangingPunct="1">
              <a:spcBef>
                <a:spcPct val="0"/>
              </a:spcBef>
              <a:buNone/>
              <a:defRPr sz="3200" kern="1200">
                <a:solidFill>
                  <a:schemeClr val="tx2"/>
                </a:solidFill>
                <a:latin typeface="+mj-lt"/>
                <a:ea typeface="+mj-ea"/>
                <a:cs typeface="+mj-cs"/>
              </a:defRPr>
            </a:lvl1pPr>
          </a:lstStyle>
          <a:p>
            <a:pPr>
              <a:lnSpc>
                <a:spcPct val="150000"/>
              </a:lnSpc>
            </a:pPr>
            <a:r>
              <a:rPr lang="en-AU" dirty="0"/>
              <a:t>Latent Variable regression</a:t>
            </a:r>
          </a:p>
        </p:txBody>
      </p:sp>
      <p:sp>
        <p:nvSpPr>
          <p:cNvPr id="32" name="Rectangle 31">
            <a:extLst>
              <a:ext uri="{FF2B5EF4-FFF2-40B4-BE49-F238E27FC236}">
                <a16:creationId xmlns:a16="http://schemas.microsoft.com/office/drawing/2014/main" id="{B8062675-3C3C-42DC-B3B4-7C8C86928FA6}"/>
              </a:ext>
            </a:extLst>
          </p:cNvPr>
          <p:cNvSpPr/>
          <p:nvPr/>
        </p:nvSpPr>
        <p:spPr>
          <a:xfrm>
            <a:off x="2163262" y="1816720"/>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PA1</a:t>
            </a:r>
          </a:p>
        </p:txBody>
      </p:sp>
      <p:sp>
        <p:nvSpPr>
          <p:cNvPr id="33" name="Rectangle 32">
            <a:extLst>
              <a:ext uri="{FF2B5EF4-FFF2-40B4-BE49-F238E27FC236}">
                <a16:creationId xmlns:a16="http://schemas.microsoft.com/office/drawing/2014/main" id="{50556ADB-E76B-416D-AD36-439541FCB32A}"/>
              </a:ext>
            </a:extLst>
          </p:cNvPr>
          <p:cNvSpPr/>
          <p:nvPr/>
        </p:nvSpPr>
        <p:spPr>
          <a:xfrm>
            <a:off x="2158880" y="228789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PA2</a:t>
            </a:r>
          </a:p>
        </p:txBody>
      </p:sp>
      <p:sp>
        <p:nvSpPr>
          <p:cNvPr id="34" name="Rectangle 33">
            <a:extLst>
              <a:ext uri="{FF2B5EF4-FFF2-40B4-BE49-F238E27FC236}">
                <a16:creationId xmlns:a16="http://schemas.microsoft.com/office/drawing/2014/main" id="{F61AA19E-241A-446D-BF8F-DC6D4F04BD8F}"/>
              </a:ext>
            </a:extLst>
          </p:cNvPr>
          <p:cNvSpPr/>
          <p:nvPr/>
        </p:nvSpPr>
        <p:spPr>
          <a:xfrm>
            <a:off x="2158880" y="275906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PA3</a:t>
            </a:r>
          </a:p>
        </p:txBody>
      </p:sp>
      <p:sp>
        <p:nvSpPr>
          <p:cNvPr id="28" name="Oval 27">
            <a:extLst>
              <a:ext uri="{FF2B5EF4-FFF2-40B4-BE49-F238E27FC236}">
                <a16:creationId xmlns:a16="http://schemas.microsoft.com/office/drawing/2014/main" id="{B9640971-EEE3-4417-AA12-1A2E70C72BC2}"/>
              </a:ext>
            </a:extLst>
          </p:cNvPr>
          <p:cNvSpPr/>
          <p:nvPr/>
        </p:nvSpPr>
        <p:spPr>
          <a:xfrm>
            <a:off x="1602222" y="168919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6" name="Oval 35">
            <a:extLst>
              <a:ext uri="{FF2B5EF4-FFF2-40B4-BE49-F238E27FC236}">
                <a16:creationId xmlns:a16="http://schemas.microsoft.com/office/drawing/2014/main" id="{75B58DCC-0D46-4946-B313-8DBD33E0AFDA}"/>
              </a:ext>
            </a:extLst>
          </p:cNvPr>
          <p:cNvSpPr/>
          <p:nvPr/>
        </p:nvSpPr>
        <p:spPr>
          <a:xfrm>
            <a:off x="1602222" y="215686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7" name="Oval 36">
            <a:extLst>
              <a:ext uri="{FF2B5EF4-FFF2-40B4-BE49-F238E27FC236}">
                <a16:creationId xmlns:a16="http://schemas.microsoft.com/office/drawing/2014/main" id="{C5F6B3F4-FCED-4844-9E03-05AB1F7D21F2}"/>
              </a:ext>
            </a:extLst>
          </p:cNvPr>
          <p:cNvSpPr/>
          <p:nvPr/>
        </p:nvSpPr>
        <p:spPr>
          <a:xfrm>
            <a:off x="1602222" y="264243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35" name="Straight Arrow Connector 34">
            <a:extLst>
              <a:ext uri="{FF2B5EF4-FFF2-40B4-BE49-F238E27FC236}">
                <a16:creationId xmlns:a16="http://schemas.microsoft.com/office/drawing/2014/main" id="{B20112A5-E0FD-4BBB-9A0D-D8B35B4D15F3}"/>
              </a:ext>
            </a:extLst>
          </p:cNvPr>
          <p:cNvCxnSpPr>
            <a:stCxn id="28" idx="6"/>
            <a:endCxn id="32" idx="1"/>
          </p:cNvCxnSpPr>
          <p:nvPr/>
        </p:nvCxnSpPr>
        <p:spPr>
          <a:xfrm>
            <a:off x="1907022" y="1841591"/>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75A0494-EE9C-408A-A832-76F80F9ECED7}"/>
              </a:ext>
            </a:extLst>
          </p:cNvPr>
          <p:cNvCxnSpPr>
            <a:stCxn id="36" idx="6"/>
            <a:endCxn id="33" idx="1"/>
          </p:cNvCxnSpPr>
          <p:nvPr/>
        </p:nvCxnSpPr>
        <p:spPr>
          <a:xfrm>
            <a:off x="1907022" y="2309261"/>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6030C6-CDB6-4751-A156-73ED417B047B}"/>
              </a:ext>
            </a:extLst>
          </p:cNvPr>
          <p:cNvCxnSpPr>
            <a:stCxn id="37" idx="6"/>
            <a:endCxn id="34" idx="1"/>
          </p:cNvCxnSpPr>
          <p:nvPr/>
        </p:nvCxnSpPr>
        <p:spPr>
          <a:xfrm>
            <a:off x="1907022" y="2794833"/>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74F5068-39DD-4288-8C8C-1E6CA3DEBDA5}"/>
              </a:ext>
            </a:extLst>
          </p:cNvPr>
          <p:cNvSpPr/>
          <p:nvPr/>
        </p:nvSpPr>
        <p:spPr>
          <a:xfrm>
            <a:off x="2147810" y="3215633"/>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NA1</a:t>
            </a:r>
          </a:p>
        </p:txBody>
      </p:sp>
      <p:sp>
        <p:nvSpPr>
          <p:cNvPr id="45" name="Rectangle 44">
            <a:extLst>
              <a:ext uri="{FF2B5EF4-FFF2-40B4-BE49-F238E27FC236}">
                <a16:creationId xmlns:a16="http://schemas.microsoft.com/office/drawing/2014/main" id="{FB621F65-2A25-44CB-A62B-EE8F88E18CCB}"/>
              </a:ext>
            </a:extLst>
          </p:cNvPr>
          <p:cNvSpPr/>
          <p:nvPr/>
        </p:nvSpPr>
        <p:spPr>
          <a:xfrm>
            <a:off x="2143428" y="368680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NA2</a:t>
            </a:r>
          </a:p>
        </p:txBody>
      </p:sp>
      <p:sp>
        <p:nvSpPr>
          <p:cNvPr id="46" name="Rectangle 45">
            <a:extLst>
              <a:ext uri="{FF2B5EF4-FFF2-40B4-BE49-F238E27FC236}">
                <a16:creationId xmlns:a16="http://schemas.microsoft.com/office/drawing/2014/main" id="{ED9606DC-F978-4F54-BF8F-CF6FC52774C6}"/>
              </a:ext>
            </a:extLst>
          </p:cNvPr>
          <p:cNvSpPr/>
          <p:nvPr/>
        </p:nvSpPr>
        <p:spPr>
          <a:xfrm>
            <a:off x="2143428" y="415797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NA3</a:t>
            </a:r>
          </a:p>
        </p:txBody>
      </p:sp>
      <p:sp>
        <p:nvSpPr>
          <p:cNvPr id="47" name="Oval 46">
            <a:extLst>
              <a:ext uri="{FF2B5EF4-FFF2-40B4-BE49-F238E27FC236}">
                <a16:creationId xmlns:a16="http://schemas.microsoft.com/office/drawing/2014/main" id="{60549898-4201-4350-8523-DC2B587EB836}"/>
              </a:ext>
            </a:extLst>
          </p:cNvPr>
          <p:cNvSpPr/>
          <p:nvPr/>
        </p:nvSpPr>
        <p:spPr>
          <a:xfrm>
            <a:off x="1586770" y="30881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8" name="Oval 47">
            <a:extLst>
              <a:ext uri="{FF2B5EF4-FFF2-40B4-BE49-F238E27FC236}">
                <a16:creationId xmlns:a16="http://schemas.microsoft.com/office/drawing/2014/main" id="{2F1A11D7-8845-437C-A623-1CE7089DDCD5}"/>
              </a:ext>
            </a:extLst>
          </p:cNvPr>
          <p:cNvSpPr/>
          <p:nvPr/>
        </p:nvSpPr>
        <p:spPr>
          <a:xfrm>
            <a:off x="1586770" y="355577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9" name="Oval 48">
            <a:extLst>
              <a:ext uri="{FF2B5EF4-FFF2-40B4-BE49-F238E27FC236}">
                <a16:creationId xmlns:a16="http://schemas.microsoft.com/office/drawing/2014/main" id="{5B2B83AA-7F5C-45C3-845D-B2E7EF919BA1}"/>
              </a:ext>
            </a:extLst>
          </p:cNvPr>
          <p:cNvSpPr/>
          <p:nvPr/>
        </p:nvSpPr>
        <p:spPr>
          <a:xfrm>
            <a:off x="1586770" y="404134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0" name="Straight Arrow Connector 49">
            <a:extLst>
              <a:ext uri="{FF2B5EF4-FFF2-40B4-BE49-F238E27FC236}">
                <a16:creationId xmlns:a16="http://schemas.microsoft.com/office/drawing/2014/main" id="{1233DD45-1DA2-4D8F-A878-7DB8FC3DA0DC}"/>
              </a:ext>
            </a:extLst>
          </p:cNvPr>
          <p:cNvCxnSpPr>
            <a:stCxn id="47" idx="6"/>
            <a:endCxn id="44" idx="1"/>
          </p:cNvCxnSpPr>
          <p:nvPr/>
        </p:nvCxnSpPr>
        <p:spPr>
          <a:xfrm>
            <a:off x="1891570" y="3240504"/>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3798B57-F361-4356-87EA-5AACEAED711C}"/>
              </a:ext>
            </a:extLst>
          </p:cNvPr>
          <p:cNvCxnSpPr>
            <a:stCxn id="48" idx="6"/>
            <a:endCxn id="45" idx="1"/>
          </p:cNvCxnSpPr>
          <p:nvPr/>
        </p:nvCxnSpPr>
        <p:spPr>
          <a:xfrm>
            <a:off x="1891570" y="3708174"/>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B5A474C-3C1A-4D92-9565-ED2F1F46EF50}"/>
              </a:ext>
            </a:extLst>
          </p:cNvPr>
          <p:cNvCxnSpPr>
            <a:stCxn id="49" idx="6"/>
            <a:endCxn id="46" idx="1"/>
          </p:cNvCxnSpPr>
          <p:nvPr/>
        </p:nvCxnSpPr>
        <p:spPr>
          <a:xfrm>
            <a:off x="1891570" y="4193746"/>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9F620D90-3E9F-410E-8A0A-778A51E51C6D}"/>
              </a:ext>
            </a:extLst>
          </p:cNvPr>
          <p:cNvSpPr/>
          <p:nvPr/>
        </p:nvSpPr>
        <p:spPr>
          <a:xfrm>
            <a:off x="2147810" y="4669777"/>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O1</a:t>
            </a:r>
          </a:p>
        </p:txBody>
      </p:sp>
      <p:sp>
        <p:nvSpPr>
          <p:cNvPr id="54" name="Rectangle 53">
            <a:extLst>
              <a:ext uri="{FF2B5EF4-FFF2-40B4-BE49-F238E27FC236}">
                <a16:creationId xmlns:a16="http://schemas.microsoft.com/office/drawing/2014/main" id="{454EB67A-4E07-4AE6-B51E-3A3537055259}"/>
              </a:ext>
            </a:extLst>
          </p:cNvPr>
          <p:cNvSpPr/>
          <p:nvPr/>
        </p:nvSpPr>
        <p:spPr>
          <a:xfrm>
            <a:off x="2143428" y="514094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O2</a:t>
            </a:r>
          </a:p>
        </p:txBody>
      </p:sp>
      <p:sp>
        <p:nvSpPr>
          <p:cNvPr id="55" name="Rectangle 54">
            <a:extLst>
              <a:ext uri="{FF2B5EF4-FFF2-40B4-BE49-F238E27FC236}">
                <a16:creationId xmlns:a16="http://schemas.microsoft.com/office/drawing/2014/main" id="{642C3B55-5549-4328-B2BA-DE2BEFAF22DA}"/>
              </a:ext>
            </a:extLst>
          </p:cNvPr>
          <p:cNvSpPr/>
          <p:nvPr/>
        </p:nvSpPr>
        <p:spPr>
          <a:xfrm>
            <a:off x="2143428" y="561211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O3</a:t>
            </a:r>
          </a:p>
        </p:txBody>
      </p:sp>
      <p:sp>
        <p:nvSpPr>
          <p:cNvPr id="56" name="Oval 55">
            <a:extLst>
              <a:ext uri="{FF2B5EF4-FFF2-40B4-BE49-F238E27FC236}">
                <a16:creationId xmlns:a16="http://schemas.microsoft.com/office/drawing/2014/main" id="{2C363632-A395-454C-BFE9-A75CDD5558F2}"/>
              </a:ext>
            </a:extLst>
          </p:cNvPr>
          <p:cNvSpPr/>
          <p:nvPr/>
        </p:nvSpPr>
        <p:spPr>
          <a:xfrm>
            <a:off x="1586770" y="45422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7" name="Oval 56">
            <a:extLst>
              <a:ext uri="{FF2B5EF4-FFF2-40B4-BE49-F238E27FC236}">
                <a16:creationId xmlns:a16="http://schemas.microsoft.com/office/drawing/2014/main" id="{704260BE-1144-4125-8604-2A03FEA36A1F}"/>
              </a:ext>
            </a:extLst>
          </p:cNvPr>
          <p:cNvSpPr/>
          <p:nvPr/>
        </p:nvSpPr>
        <p:spPr>
          <a:xfrm>
            <a:off x="1586770" y="50099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8" name="Oval 57">
            <a:extLst>
              <a:ext uri="{FF2B5EF4-FFF2-40B4-BE49-F238E27FC236}">
                <a16:creationId xmlns:a16="http://schemas.microsoft.com/office/drawing/2014/main" id="{8DABC244-F5F5-444A-8035-979973F375C8}"/>
              </a:ext>
            </a:extLst>
          </p:cNvPr>
          <p:cNvSpPr/>
          <p:nvPr/>
        </p:nvSpPr>
        <p:spPr>
          <a:xfrm>
            <a:off x="1586770" y="549549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9" name="Straight Arrow Connector 58">
            <a:extLst>
              <a:ext uri="{FF2B5EF4-FFF2-40B4-BE49-F238E27FC236}">
                <a16:creationId xmlns:a16="http://schemas.microsoft.com/office/drawing/2014/main" id="{B00ACACD-BF58-42AA-BB97-466A5BDD592E}"/>
              </a:ext>
            </a:extLst>
          </p:cNvPr>
          <p:cNvCxnSpPr>
            <a:stCxn id="56" idx="6"/>
            <a:endCxn id="53" idx="1"/>
          </p:cNvCxnSpPr>
          <p:nvPr/>
        </p:nvCxnSpPr>
        <p:spPr>
          <a:xfrm>
            <a:off x="1891570" y="4694648"/>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511EE8E6-07B1-4EC9-B9CE-D228ACB80056}"/>
              </a:ext>
            </a:extLst>
          </p:cNvPr>
          <p:cNvCxnSpPr>
            <a:stCxn id="57" idx="6"/>
            <a:endCxn id="54" idx="1"/>
          </p:cNvCxnSpPr>
          <p:nvPr/>
        </p:nvCxnSpPr>
        <p:spPr>
          <a:xfrm>
            <a:off x="1891570" y="5162318"/>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2707AEF-AB10-4841-9F4E-542438D9594D}"/>
              </a:ext>
            </a:extLst>
          </p:cNvPr>
          <p:cNvCxnSpPr>
            <a:stCxn id="58" idx="6"/>
            <a:endCxn id="55" idx="1"/>
          </p:cNvCxnSpPr>
          <p:nvPr/>
        </p:nvCxnSpPr>
        <p:spPr>
          <a:xfrm>
            <a:off x="1891570" y="5647890"/>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7D87DFC-7796-434D-A16E-F4FFA3B48A2E}"/>
              </a:ext>
            </a:extLst>
          </p:cNvPr>
          <p:cNvCxnSpPr>
            <a:stCxn id="32" idx="3"/>
            <a:endCxn id="5" idx="2"/>
          </p:cNvCxnSpPr>
          <p:nvPr/>
        </p:nvCxnSpPr>
        <p:spPr>
          <a:xfrm>
            <a:off x="2743872" y="1993992"/>
            <a:ext cx="1200747" cy="67542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2" name="Straight Arrow Connector 33791">
            <a:extLst>
              <a:ext uri="{FF2B5EF4-FFF2-40B4-BE49-F238E27FC236}">
                <a16:creationId xmlns:a16="http://schemas.microsoft.com/office/drawing/2014/main" id="{31BC2697-664B-4C13-9D98-1CA38AAE6DA9}"/>
              </a:ext>
            </a:extLst>
          </p:cNvPr>
          <p:cNvCxnSpPr>
            <a:stCxn id="33" idx="3"/>
            <a:endCxn id="5" idx="2"/>
          </p:cNvCxnSpPr>
          <p:nvPr/>
        </p:nvCxnSpPr>
        <p:spPr>
          <a:xfrm>
            <a:off x="2743872" y="2465162"/>
            <a:ext cx="1200747" cy="20425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6" name="Straight Arrow Connector 33795">
            <a:extLst>
              <a:ext uri="{FF2B5EF4-FFF2-40B4-BE49-F238E27FC236}">
                <a16:creationId xmlns:a16="http://schemas.microsoft.com/office/drawing/2014/main" id="{CC09045E-F7AA-482C-93C0-9DB3F19796C1}"/>
              </a:ext>
            </a:extLst>
          </p:cNvPr>
          <p:cNvCxnSpPr>
            <a:stCxn id="34" idx="3"/>
            <a:endCxn id="5" idx="2"/>
          </p:cNvCxnSpPr>
          <p:nvPr/>
        </p:nvCxnSpPr>
        <p:spPr>
          <a:xfrm flipV="1">
            <a:off x="2743872" y="2669421"/>
            <a:ext cx="1200747" cy="26691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8" name="Straight Arrow Connector 33797">
            <a:extLst>
              <a:ext uri="{FF2B5EF4-FFF2-40B4-BE49-F238E27FC236}">
                <a16:creationId xmlns:a16="http://schemas.microsoft.com/office/drawing/2014/main" id="{5CEB4F61-6AA1-4F5B-871D-8861FE88A2F8}"/>
              </a:ext>
            </a:extLst>
          </p:cNvPr>
          <p:cNvCxnSpPr>
            <a:stCxn id="44" idx="3"/>
            <a:endCxn id="6" idx="2"/>
          </p:cNvCxnSpPr>
          <p:nvPr/>
        </p:nvCxnSpPr>
        <p:spPr>
          <a:xfrm>
            <a:off x="2728420" y="3392905"/>
            <a:ext cx="1216199" cy="36326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0" name="Straight Arrow Connector 33799">
            <a:extLst>
              <a:ext uri="{FF2B5EF4-FFF2-40B4-BE49-F238E27FC236}">
                <a16:creationId xmlns:a16="http://schemas.microsoft.com/office/drawing/2014/main" id="{D8FCCC8E-EF4F-451F-9544-A873254A37A9}"/>
              </a:ext>
            </a:extLst>
          </p:cNvPr>
          <p:cNvCxnSpPr>
            <a:stCxn id="45" idx="3"/>
            <a:endCxn id="6" idx="2"/>
          </p:cNvCxnSpPr>
          <p:nvPr/>
        </p:nvCxnSpPr>
        <p:spPr>
          <a:xfrm flipV="1">
            <a:off x="2728420" y="3756174"/>
            <a:ext cx="1216199" cy="10790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2" name="Straight Arrow Connector 33801">
            <a:extLst>
              <a:ext uri="{FF2B5EF4-FFF2-40B4-BE49-F238E27FC236}">
                <a16:creationId xmlns:a16="http://schemas.microsoft.com/office/drawing/2014/main" id="{2EB6C9AA-2C40-4FEF-B3A3-3A6C62AE99DC}"/>
              </a:ext>
            </a:extLst>
          </p:cNvPr>
          <p:cNvCxnSpPr>
            <a:stCxn id="46" idx="3"/>
            <a:endCxn id="6" idx="2"/>
          </p:cNvCxnSpPr>
          <p:nvPr/>
        </p:nvCxnSpPr>
        <p:spPr>
          <a:xfrm flipV="1">
            <a:off x="2728420" y="3756174"/>
            <a:ext cx="1216199" cy="57907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4" name="Straight Arrow Connector 33803">
            <a:extLst>
              <a:ext uri="{FF2B5EF4-FFF2-40B4-BE49-F238E27FC236}">
                <a16:creationId xmlns:a16="http://schemas.microsoft.com/office/drawing/2014/main" id="{651F183B-F481-4F9F-B76C-76AF7180F13E}"/>
              </a:ext>
            </a:extLst>
          </p:cNvPr>
          <p:cNvCxnSpPr>
            <a:stCxn id="53" idx="3"/>
            <a:endCxn id="15" idx="2"/>
          </p:cNvCxnSpPr>
          <p:nvPr/>
        </p:nvCxnSpPr>
        <p:spPr>
          <a:xfrm flipV="1">
            <a:off x="2728420" y="4761916"/>
            <a:ext cx="1185718" cy="8513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6" name="Straight Arrow Connector 33805">
            <a:extLst>
              <a:ext uri="{FF2B5EF4-FFF2-40B4-BE49-F238E27FC236}">
                <a16:creationId xmlns:a16="http://schemas.microsoft.com/office/drawing/2014/main" id="{CFE9C055-C92E-4E84-A17B-6E60097D6802}"/>
              </a:ext>
            </a:extLst>
          </p:cNvPr>
          <p:cNvCxnSpPr>
            <a:stCxn id="54" idx="3"/>
            <a:endCxn id="15" idx="2"/>
          </p:cNvCxnSpPr>
          <p:nvPr/>
        </p:nvCxnSpPr>
        <p:spPr>
          <a:xfrm flipV="1">
            <a:off x="2728420" y="4761916"/>
            <a:ext cx="1185718" cy="55630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8" name="Straight Arrow Connector 33807">
            <a:extLst>
              <a:ext uri="{FF2B5EF4-FFF2-40B4-BE49-F238E27FC236}">
                <a16:creationId xmlns:a16="http://schemas.microsoft.com/office/drawing/2014/main" id="{5B60C394-B2D6-4DAD-A41F-6B4353025926}"/>
              </a:ext>
            </a:extLst>
          </p:cNvPr>
          <p:cNvCxnSpPr>
            <a:stCxn id="55" idx="3"/>
            <a:endCxn id="15" idx="2"/>
          </p:cNvCxnSpPr>
          <p:nvPr/>
        </p:nvCxnSpPr>
        <p:spPr>
          <a:xfrm flipV="1">
            <a:off x="2728420" y="4761916"/>
            <a:ext cx="1185718" cy="1027473"/>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E6BC0021-CA57-4CDF-A3E6-BC52A9F73F2C}"/>
              </a:ext>
            </a:extLst>
          </p:cNvPr>
          <p:cNvSpPr/>
          <p:nvPr/>
        </p:nvSpPr>
        <p:spPr>
          <a:xfrm>
            <a:off x="71628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82" name="Straight Arrow Connector 81">
            <a:extLst>
              <a:ext uri="{FF2B5EF4-FFF2-40B4-BE49-F238E27FC236}">
                <a16:creationId xmlns:a16="http://schemas.microsoft.com/office/drawing/2014/main" id="{18D22D54-DDA2-4F2D-B732-C884C84A74D1}"/>
              </a:ext>
            </a:extLst>
          </p:cNvPr>
          <p:cNvCxnSpPr>
            <a:cxnSpLocks/>
            <a:stCxn id="81" idx="4"/>
            <a:endCxn id="7" idx="0"/>
          </p:cNvCxnSpPr>
          <p:nvPr/>
        </p:nvCxnSpPr>
        <p:spPr>
          <a:xfrm flipH="1">
            <a:off x="7162801" y="3200400"/>
            <a:ext cx="152399" cy="15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13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a:t>
            </a:fld>
            <a:endParaRPr lang="en-US"/>
          </a:p>
        </p:txBody>
      </p:sp>
      <p:sp>
        <p:nvSpPr>
          <p:cNvPr id="5" name="Oval 4">
            <a:extLst>
              <a:ext uri="{FF2B5EF4-FFF2-40B4-BE49-F238E27FC236}">
                <a16:creationId xmlns:a16="http://schemas.microsoft.com/office/drawing/2014/main" id="{E550B13E-4DA7-43CE-A35E-1FDBBA6E1CC9}"/>
              </a:ext>
            </a:extLst>
          </p:cNvPr>
          <p:cNvSpPr/>
          <p:nvPr/>
        </p:nvSpPr>
        <p:spPr>
          <a:xfrm>
            <a:off x="3944619" y="2222797"/>
            <a:ext cx="1432562" cy="893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Positive affect</a:t>
            </a:r>
          </a:p>
        </p:txBody>
      </p:sp>
      <p:sp>
        <p:nvSpPr>
          <p:cNvPr id="6" name="Oval 5">
            <a:extLst>
              <a:ext uri="{FF2B5EF4-FFF2-40B4-BE49-F238E27FC236}">
                <a16:creationId xmlns:a16="http://schemas.microsoft.com/office/drawing/2014/main" id="{BA1A0C00-4721-426C-8680-B4C544437AA9}"/>
              </a:ext>
            </a:extLst>
          </p:cNvPr>
          <p:cNvSpPr/>
          <p:nvPr/>
        </p:nvSpPr>
        <p:spPr>
          <a:xfrm>
            <a:off x="3944619" y="3329503"/>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Negative affect</a:t>
            </a:r>
          </a:p>
        </p:txBody>
      </p:sp>
      <p:sp>
        <p:nvSpPr>
          <p:cNvPr id="7" name="Rectangle 6">
            <a:extLst>
              <a:ext uri="{FF2B5EF4-FFF2-40B4-BE49-F238E27FC236}">
                <a16:creationId xmlns:a16="http://schemas.microsoft.com/office/drawing/2014/main" id="{96766235-FADE-4303-AACF-575DE572A16F}"/>
              </a:ext>
            </a:extLst>
          </p:cNvPr>
          <p:cNvSpPr/>
          <p:nvPr/>
        </p:nvSpPr>
        <p:spPr>
          <a:xfrm>
            <a:off x="6457965" y="3358614"/>
            <a:ext cx="1409671"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Job performance</a:t>
            </a:r>
          </a:p>
        </p:txBody>
      </p:sp>
      <p:cxnSp>
        <p:nvCxnSpPr>
          <p:cNvPr id="8" name="Straight Arrow Connector 7">
            <a:extLst>
              <a:ext uri="{FF2B5EF4-FFF2-40B4-BE49-F238E27FC236}">
                <a16:creationId xmlns:a16="http://schemas.microsoft.com/office/drawing/2014/main" id="{E9D4EB6D-1FC6-4193-B229-CC0F1BF583DB}"/>
              </a:ext>
            </a:extLst>
          </p:cNvPr>
          <p:cNvCxnSpPr>
            <a:cxnSpLocks/>
            <a:stCxn id="5" idx="6"/>
            <a:endCxn id="7" idx="1"/>
          </p:cNvCxnSpPr>
          <p:nvPr/>
        </p:nvCxnSpPr>
        <p:spPr>
          <a:xfrm>
            <a:off x="5377181" y="2669421"/>
            <a:ext cx="1080784" cy="1101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F350F2E-7A48-447F-9995-7F958A298EB9}"/>
              </a:ext>
            </a:extLst>
          </p:cNvPr>
          <p:cNvCxnSpPr>
            <a:cxnSpLocks/>
            <a:stCxn id="6" idx="6"/>
            <a:endCxn id="7" idx="1"/>
          </p:cNvCxnSpPr>
          <p:nvPr/>
        </p:nvCxnSpPr>
        <p:spPr>
          <a:xfrm>
            <a:off x="5382261" y="3756174"/>
            <a:ext cx="1075704" cy="14555"/>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125CA68-1A21-4BA5-8898-11AD516E64FF}"/>
              </a:ext>
            </a:extLst>
          </p:cNvPr>
          <p:cNvCxnSpPr>
            <a:cxnSpLocks/>
            <a:stCxn id="15" idx="6"/>
            <a:endCxn id="7" idx="1"/>
          </p:cNvCxnSpPr>
          <p:nvPr/>
        </p:nvCxnSpPr>
        <p:spPr>
          <a:xfrm flipV="1">
            <a:off x="5351780" y="3770729"/>
            <a:ext cx="1106185" cy="99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C1987328-D6DE-4B30-908A-5AF42705B400}"/>
              </a:ext>
            </a:extLst>
          </p:cNvPr>
          <p:cNvCxnSpPr/>
          <p:nvPr/>
        </p:nvCxnSpPr>
        <p:spPr>
          <a:xfrm rot="10800000" flipV="1">
            <a:off x="3914139" y="2670175"/>
            <a:ext cx="12700" cy="1060450"/>
          </a:xfrm>
          <a:prstGeom prst="curvedConnector3">
            <a:avLst>
              <a:gd name="adj1" fmla="val 164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E4E10FA5-1158-4904-85F4-F4AA356CEC6D}"/>
              </a:ext>
            </a:extLst>
          </p:cNvPr>
          <p:cNvCxnSpPr>
            <a:cxnSpLocks/>
            <a:stCxn id="6" idx="2"/>
            <a:endCxn id="15" idx="2"/>
          </p:cNvCxnSpPr>
          <p:nvPr/>
        </p:nvCxnSpPr>
        <p:spPr>
          <a:xfrm rot="10800000" flipV="1">
            <a:off x="3914139" y="3756174"/>
            <a:ext cx="30481" cy="1005742"/>
          </a:xfrm>
          <a:prstGeom prst="curvedConnector3">
            <a:avLst>
              <a:gd name="adj1" fmla="val 84997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A3D30C07-4FCB-4D10-BD42-55D2AD584586}"/>
              </a:ext>
            </a:extLst>
          </p:cNvPr>
          <p:cNvCxnSpPr>
            <a:cxnSpLocks/>
            <a:stCxn id="5" idx="2"/>
            <a:endCxn id="15" idx="2"/>
          </p:cNvCxnSpPr>
          <p:nvPr/>
        </p:nvCxnSpPr>
        <p:spPr>
          <a:xfrm rot="10800000" flipV="1">
            <a:off x="3914139" y="2669420"/>
            <a:ext cx="30481" cy="2092495"/>
          </a:xfrm>
          <a:prstGeom prst="curvedConnector3">
            <a:avLst>
              <a:gd name="adj1" fmla="val 15832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B3C3821B-6F8C-4F80-958D-6903361AC102}"/>
              </a:ext>
            </a:extLst>
          </p:cNvPr>
          <p:cNvSpPr/>
          <p:nvPr/>
        </p:nvSpPr>
        <p:spPr>
          <a:xfrm>
            <a:off x="3914138" y="4335245"/>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Openness</a:t>
            </a:r>
          </a:p>
        </p:txBody>
      </p:sp>
      <p:sp>
        <p:nvSpPr>
          <p:cNvPr id="30" name="Rectangle 4">
            <a:extLst>
              <a:ext uri="{FF2B5EF4-FFF2-40B4-BE49-F238E27FC236}">
                <a16:creationId xmlns:a16="http://schemas.microsoft.com/office/drawing/2014/main" id="{7548B568-CDFF-4BBD-A4A3-FD95E3EC98A2}"/>
              </a:ext>
            </a:extLst>
          </p:cNvPr>
          <p:cNvSpPr txBox="1">
            <a:spLocks noChangeArrowheads="1"/>
          </p:cNvSpPr>
          <p:nvPr/>
        </p:nvSpPr>
        <p:spPr>
          <a:xfrm>
            <a:off x="0" y="0"/>
            <a:ext cx="9144000" cy="914400"/>
          </a:xfrm>
          <a:prstGeom prst="rect">
            <a:avLst/>
          </a:prstGeom>
          <a:solidFill>
            <a:schemeClr val="tx2">
              <a:lumMod val="20000"/>
              <a:lumOff val="80000"/>
            </a:schemeClr>
          </a:solidFill>
        </p:spPr>
        <p:txBody>
          <a:bodyPr/>
          <a:lstStyle>
            <a:lvl1pPr algn="ctr" defTabSz="914400" rtl="0" eaLnBrk="1" latinLnBrk="0" hangingPunct="1">
              <a:spcBef>
                <a:spcPct val="0"/>
              </a:spcBef>
              <a:buNone/>
              <a:defRPr sz="3200" kern="1200">
                <a:solidFill>
                  <a:schemeClr val="tx2"/>
                </a:solidFill>
                <a:latin typeface="+mj-lt"/>
                <a:ea typeface="+mj-ea"/>
                <a:cs typeface="+mj-cs"/>
              </a:defRPr>
            </a:lvl1pPr>
          </a:lstStyle>
          <a:p>
            <a:pPr>
              <a:lnSpc>
                <a:spcPct val="150000"/>
              </a:lnSpc>
            </a:pPr>
            <a:r>
              <a:rPr lang="en-AU" dirty="0"/>
              <a:t>Latent Variable regression</a:t>
            </a:r>
          </a:p>
        </p:txBody>
      </p:sp>
      <p:sp>
        <p:nvSpPr>
          <p:cNvPr id="32" name="Rectangle 31">
            <a:extLst>
              <a:ext uri="{FF2B5EF4-FFF2-40B4-BE49-F238E27FC236}">
                <a16:creationId xmlns:a16="http://schemas.microsoft.com/office/drawing/2014/main" id="{B8062675-3C3C-42DC-B3B4-7C8C86928FA6}"/>
              </a:ext>
            </a:extLst>
          </p:cNvPr>
          <p:cNvSpPr/>
          <p:nvPr/>
        </p:nvSpPr>
        <p:spPr>
          <a:xfrm>
            <a:off x="2163262" y="1816720"/>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PA1</a:t>
            </a:r>
          </a:p>
        </p:txBody>
      </p:sp>
      <p:sp>
        <p:nvSpPr>
          <p:cNvPr id="33" name="Rectangle 32">
            <a:extLst>
              <a:ext uri="{FF2B5EF4-FFF2-40B4-BE49-F238E27FC236}">
                <a16:creationId xmlns:a16="http://schemas.microsoft.com/office/drawing/2014/main" id="{50556ADB-E76B-416D-AD36-439541FCB32A}"/>
              </a:ext>
            </a:extLst>
          </p:cNvPr>
          <p:cNvSpPr/>
          <p:nvPr/>
        </p:nvSpPr>
        <p:spPr>
          <a:xfrm>
            <a:off x="2158880" y="228789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PA2</a:t>
            </a:r>
          </a:p>
        </p:txBody>
      </p:sp>
      <p:sp>
        <p:nvSpPr>
          <p:cNvPr id="34" name="Rectangle 33">
            <a:extLst>
              <a:ext uri="{FF2B5EF4-FFF2-40B4-BE49-F238E27FC236}">
                <a16:creationId xmlns:a16="http://schemas.microsoft.com/office/drawing/2014/main" id="{F61AA19E-241A-446D-BF8F-DC6D4F04BD8F}"/>
              </a:ext>
            </a:extLst>
          </p:cNvPr>
          <p:cNvSpPr/>
          <p:nvPr/>
        </p:nvSpPr>
        <p:spPr>
          <a:xfrm>
            <a:off x="2158880" y="275906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PA3</a:t>
            </a:r>
          </a:p>
        </p:txBody>
      </p:sp>
      <p:sp>
        <p:nvSpPr>
          <p:cNvPr id="28" name="Oval 27">
            <a:extLst>
              <a:ext uri="{FF2B5EF4-FFF2-40B4-BE49-F238E27FC236}">
                <a16:creationId xmlns:a16="http://schemas.microsoft.com/office/drawing/2014/main" id="{B9640971-EEE3-4417-AA12-1A2E70C72BC2}"/>
              </a:ext>
            </a:extLst>
          </p:cNvPr>
          <p:cNvSpPr/>
          <p:nvPr/>
        </p:nvSpPr>
        <p:spPr>
          <a:xfrm>
            <a:off x="1602222" y="168919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6" name="Oval 35">
            <a:extLst>
              <a:ext uri="{FF2B5EF4-FFF2-40B4-BE49-F238E27FC236}">
                <a16:creationId xmlns:a16="http://schemas.microsoft.com/office/drawing/2014/main" id="{75B58DCC-0D46-4946-B313-8DBD33E0AFDA}"/>
              </a:ext>
            </a:extLst>
          </p:cNvPr>
          <p:cNvSpPr/>
          <p:nvPr/>
        </p:nvSpPr>
        <p:spPr>
          <a:xfrm>
            <a:off x="1602222" y="215686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7" name="Oval 36">
            <a:extLst>
              <a:ext uri="{FF2B5EF4-FFF2-40B4-BE49-F238E27FC236}">
                <a16:creationId xmlns:a16="http://schemas.microsoft.com/office/drawing/2014/main" id="{C5F6B3F4-FCED-4844-9E03-05AB1F7D21F2}"/>
              </a:ext>
            </a:extLst>
          </p:cNvPr>
          <p:cNvSpPr/>
          <p:nvPr/>
        </p:nvSpPr>
        <p:spPr>
          <a:xfrm>
            <a:off x="1602222" y="264243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35" name="Straight Arrow Connector 34">
            <a:extLst>
              <a:ext uri="{FF2B5EF4-FFF2-40B4-BE49-F238E27FC236}">
                <a16:creationId xmlns:a16="http://schemas.microsoft.com/office/drawing/2014/main" id="{B20112A5-E0FD-4BBB-9A0D-D8B35B4D15F3}"/>
              </a:ext>
            </a:extLst>
          </p:cNvPr>
          <p:cNvCxnSpPr>
            <a:stCxn id="28" idx="6"/>
            <a:endCxn id="32" idx="1"/>
          </p:cNvCxnSpPr>
          <p:nvPr/>
        </p:nvCxnSpPr>
        <p:spPr>
          <a:xfrm>
            <a:off x="1907022" y="1841591"/>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75A0494-EE9C-408A-A832-76F80F9ECED7}"/>
              </a:ext>
            </a:extLst>
          </p:cNvPr>
          <p:cNvCxnSpPr>
            <a:stCxn id="36" idx="6"/>
            <a:endCxn id="33" idx="1"/>
          </p:cNvCxnSpPr>
          <p:nvPr/>
        </p:nvCxnSpPr>
        <p:spPr>
          <a:xfrm>
            <a:off x="1907022" y="2309261"/>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6030C6-CDB6-4751-A156-73ED417B047B}"/>
              </a:ext>
            </a:extLst>
          </p:cNvPr>
          <p:cNvCxnSpPr>
            <a:stCxn id="37" idx="6"/>
            <a:endCxn id="34" idx="1"/>
          </p:cNvCxnSpPr>
          <p:nvPr/>
        </p:nvCxnSpPr>
        <p:spPr>
          <a:xfrm>
            <a:off x="1907022" y="2794833"/>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74F5068-39DD-4288-8C8C-1E6CA3DEBDA5}"/>
              </a:ext>
            </a:extLst>
          </p:cNvPr>
          <p:cNvSpPr/>
          <p:nvPr/>
        </p:nvSpPr>
        <p:spPr>
          <a:xfrm>
            <a:off x="2147810" y="3215633"/>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NA1</a:t>
            </a:r>
          </a:p>
        </p:txBody>
      </p:sp>
      <p:sp>
        <p:nvSpPr>
          <p:cNvPr id="45" name="Rectangle 44">
            <a:extLst>
              <a:ext uri="{FF2B5EF4-FFF2-40B4-BE49-F238E27FC236}">
                <a16:creationId xmlns:a16="http://schemas.microsoft.com/office/drawing/2014/main" id="{FB621F65-2A25-44CB-A62B-EE8F88E18CCB}"/>
              </a:ext>
            </a:extLst>
          </p:cNvPr>
          <p:cNvSpPr/>
          <p:nvPr/>
        </p:nvSpPr>
        <p:spPr>
          <a:xfrm>
            <a:off x="2143428" y="368680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NA2</a:t>
            </a:r>
          </a:p>
        </p:txBody>
      </p:sp>
      <p:sp>
        <p:nvSpPr>
          <p:cNvPr id="46" name="Rectangle 45">
            <a:extLst>
              <a:ext uri="{FF2B5EF4-FFF2-40B4-BE49-F238E27FC236}">
                <a16:creationId xmlns:a16="http://schemas.microsoft.com/office/drawing/2014/main" id="{ED9606DC-F978-4F54-BF8F-CF6FC52774C6}"/>
              </a:ext>
            </a:extLst>
          </p:cNvPr>
          <p:cNvSpPr/>
          <p:nvPr/>
        </p:nvSpPr>
        <p:spPr>
          <a:xfrm>
            <a:off x="2143428" y="415797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NA3</a:t>
            </a:r>
          </a:p>
        </p:txBody>
      </p:sp>
      <p:sp>
        <p:nvSpPr>
          <p:cNvPr id="47" name="Oval 46">
            <a:extLst>
              <a:ext uri="{FF2B5EF4-FFF2-40B4-BE49-F238E27FC236}">
                <a16:creationId xmlns:a16="http://schemas.microsoft.com/office/drawing/2014/main" id="{60549898-4201-4350-8523-DC2B587EB836}"/>
              </a:ext>
            </a:extLst>
          </p:cNvPr>
          <p:cNvSpPr/>
          <p:nvPr/>
        </p:nvSpPr>
        <p:spPr>
          <a:xfrm>
            <a:off x="1586770" y="30881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8" name="Oval 47">
            <a:extLst>
              <a:ext uri="{FF2B5EF4-FFF2-40B4-BE49-F238E27FC236}">
                <a16:creationId xmlns:a16="http://schemas.microsoft.com/office/drawing/2014/main" id="{2F1A11D7-8845-437C-A623-1CE7089DDCD5}"/>
              </a:ext>
            </a:extLst>
          </p:cNvPr>
          <p:cNvSpPr/>
          <p:nvPr/>
        </p:nvSpPr>
        <p:spPr>
          <a:xfrm>
            <a:off x="1586770" y="355577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9" name="Oval 48">
            <a:extLst>
              <a:ext uri="{FF2B5EF4-FFF2-40B4-BE49-F238E27FC236}">
                <a16:creationId xmlns:a16="http://schemas.microsoft.com/office/drawing/2014/main" id="{5B2B83AA-7F5C-45C3-845D-B2E7EF919BA1}"/>
              </a:ext>
            </a:extLst>
          </p:cNvPr>
          <p:cNvSpPr/>
          <p:nvPr/>
        </p:nvSpPr>
        <p:spPr>
          <a:xfrm>
            <a:off x="1586770" y="404134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0" name="Straight Arrow Connector 49">
            <a:extLst>
              <a:ext uri="{FF2B5EF4-FFF2-40B4-BE49-F238E27FC236}">
                <a16:creationId xmlns:a16="http://schemas.microsoft.com/office/drawing/2014/main" id="{1233DD45-1DA2-4D8F-A878-7DB8FC3DA0DC}"/>
              </a:ext>
            </a:extLst>
          </p:cNvPr>
          <p:cNvCxnSpPr>
            <a:stCxn id="47" idx="6"/>
            <a:endCxn id="44" idx="1"/>
          </p:cNvCxnSpPr>
          <p:nvPr/>
        </p:nvCxnSpPr>
        <p:spPr>
          <a:xfrm>
            <a:off x="1891570" y="3240504"/>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3798B57-F361-4356-87EA-5AACEAED711C}"/>
              </a:ext>
            </a:extLst>
          </p:cNvPr>
          <p:cNvCxnSpPr>
            <a:stCxn id="48" idx="6"/>
            <a:endCxn id="45" idx="1"/>
          </p:cNvCxnSpPr>
          <p:nvPr/>
        </p:nvCxnSpPr>
        <p:spPr>
          <a:xfrm>
            <a:off x="1891570" y="3708174"/>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B5A474C-3C1A-4D92-9565-ED2F1F46EF50}"/>
              </a:ext>
            </a:extLst>
          </p:cNvPr>
          <p:cNvCxnSpPr>
            <a:stCxn id="49" idx="6"/>
            <a:endCxn id="46" idx="1"/>
          </p:cNvCxnSpPr>
          <p:nvPr/>
        </p:nvCxnSpPr>
        <p:spPr>
          <a:xfrm>
            <a:off x="1891570" y="4193746"/>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9F620D90-3E9F-410E-8A0A-778A51E51C6D}"/>
              </a:ext>
            </a:extLst>
          </p:cNvPr>
          <p:cNvSpPr/>
          <p:nvPr/>
        </p:nvSpPr>
        <p:spPr>
          <a:xfrm>
            <a:off x="2147810" y="4669777"/>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O1</a:t>
            </a:r>
          </a:p>
        </p:txBody>
      </p:sp>
      <p:sp>
        <p:nvSpPr>
          <p:cNvPr id="54" name="Rectangle 53">
            <a:extLst>
              <a:ext uri="{FF2B5EF4-FFF2-40B4-BE49-F238E27FC236}">
                <a16:creationId xmlns:a16="http://schemas.microsoft.com/office/drawing/2014/main" id="{454EB67A-4E07-4AE6-B51E-3A3537055259}"/>
              </a:ext>
            </a:extLst>
          </p:cNvPr>
          <p:cNvSpPr/>
          <p:nvPr/>
        </p:nvSpPr>
        <p:spPr>
          <a:xfrm>
            <a:off x="2143428" y="514094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O2</a:t>
            </a:r>
          </a:p>
        </p:txBody>
      </p:sp>
      <p:sp>
        <p:nvSpPr>
          <p:cNvPr id="55" name="Rectangle 54">
            <a:extLst>
              <a:ext uri="{FF2B5EF4-FFF2-40B4-BE49-F238E27FC236}">
                <a16:creationId xmlns:a16="http://schemas.microsoft.com/office/drawing/2014/main" id="{642C3B55-5549-4328-B2BA-DE2BEFAF22DA}"/>
              </a:ext>
            </a:extLst>
          </p:cNvPr>
          <p:cNvSpPr/>
          <p:nvPr/>
        </p:nvSpPr>
        <p:spPr>
          <a:xfrm>
            <a:off x="2143428" y="561211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O3</a:t>
            </a:r>
          </a:p>
        </p:txBody>
      </p:sp>
      <p:sp>
        <p:nvSpPr>
          <p:cNvPr id="56" name="Oval 55">
            <a:extLst>
              <a:ext uri="{FF2B5EF4-FFF2-40B4-BE49-F238E27FC236}">
                <a16:creationId xmlns:a16="http://schemas.microsoft.com/office/drawing/2014/main" id="{2C363632-A395-454C-BFE9-A75CDD5558F2}"/>
              </a:ext>
            </a:extLst>
          </p:cNvPr>
          <p:cNvSpPr/>
          <p:nvPr/>
        </p:nvSpPr>
        <p:spPr>
          <a:xfrm>
            <a:off x="1586770" y="45422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7" name="Oval 56">
            <a:extLst>
              <a:ext uri="{FF2B5EF4-FFF2-40B4-BE49-F238E27FC236}">
                <a16:creationId xmlns:a16="http://schemas.microsoft.com/office/drawing/2014/main" id="{704260BE-1144-4125-8604-2A03FEA36A1F}"/>
              </a:ext>
            </a:extLst>
          </p:cNvPr>
          <p:cNvSpPr/>
          <p:nvPr/>
        </p:nvSpPr>
        <p:spPr>
          <a:xfrm>
            <a:off x="1586770" y="50099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8" name="Oval 57">
            <a:extLst>
              <a:ext uri="{FF2B5EF4-FFF2-40B4-BE49-F238E27FC236}">
                <a16:creationId xmlns:a16="http://schemas.microsoft.com/office/drawing/2014/main" id="{8DABC244-F5F5-444A-8035-979973F375C8}"/>
              </a:ext>
            </a:extLst>
          </p:cNvPr>
          <p:cNvSpPr/>
          <p:nvPr/>
        </p:nvSpPr>
        <p:spPr>
          <a:xfrm>
            <a:off x="1586770" y="549549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9" name="Straight Arrow Connector 58">
            <a:extLst>
              <a:ext uri="{FF2B5EF4-FFF2-40B4-BE49-F238E27FC236}">
                <a16:creationId xmlns:a16="http://schemas.microsoft.com/office/drawing/2014/main" id="{B00ACACD-BF58-42AA-BB97-466A5BDD592E}"/>
              </a:ext>
            </a:extLst>
          </p:cNvPr>
          <p:cNvCxnSpPr>
            <a:stCxn id="56" idx="6"/>
            <a:endCxn id="53" idx="1"/>
          </p:cNvCxnSpPr>
          <p:nvPr/>
        </p:nvCxnSpPr>
        <p:spPr>
          <a:xfrm>
            <a:off x="1891570" y="4694648"/>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511EE8E6-07B1-4EC9-B9CE-D228ACB80056}"/>
              </a:ext>
            </a:extLst>
          </p:cNvPr>
          <p:cNvCxnSpPr>
            <a:stCxn id="57" idx="6"/>
            <a:endCxn id="54" idx="1"/>
          </p:cNvCxnSpPr>
          <p:nvPr/>
        </p:nvCxnSpPr>
        <p:spPr>
          <a:xfrm>
            <a:off x="1891570" y="5162318"/>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2707AEF-AB10-4841-9F4E-542438D9594D}"/>
              </a:ext>
            </a:extLst>
          </p:cNvPr>
          <p:cNvCxnSpPr>
            <a:stCxn id="58" idx="6"/>
            <a:endCxn id="55" idx="1"/>
          </p:cNvCxnSpPr>
          <p:nvPr/>
        </p:nvCxnSpPr>
        <p:spPr>
          <a:xfrm>
            <a:off x="1891570" y="5647890"/>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7D87DFC-7796-434D-A16E-F4FFA3B48A2E}"/>
              </a:ext>
            </a:extLst>
          </p:cNvPr>
          <p:cNvCxnSpPr>
            <a:stCxn id="32" idx="3"/>
            <a:endCxn id="5" idx="2"/>
          </p:cNvCxnSpPr>
          <p:nvPr/>
        </p:nvCxnSpPr>
        <p:spPr>
          <a:xfrm>
            <a:off x="2743872" y="1993992"/>
            <a:ext cx="1200747" cy="67542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2" name="Straight Arrow Connector 33791">
            <a:extLst>
              <a:ext uri="{FF2B5EF4-FFF2-40B4-BE49-F238E27FC236}">
                <a16:creationId xmlns:a16="http://schemas.microsoft.com/office/drawing/2014/main" id="{31BC2697-664B-4C13-9D98-1CA38AAE6DA9}"/>
              </a:ext>
            </a:extLst>
          </p:cNvPr>
          <p:cNvCxnSpPr>
            <a:stCxn id="33" idx="3"/>
            <a:endCxn id="5" idx="2"/>
          </p:cNvCxnSpPr>
          <p:nvPr/>
        </p:nvCxnSpPr>
        <p:spPr>
          <a:xfrm>
            <a:off x="2743872" y="2465162"/>
            <a:ext cx="1200747" cy="20425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6" name="Straight Arrow Connector 33795">
            <a:extLst>
              <a:ext uri="{FF2B5EF4-FFF2-40B4-BE49-F238E27FC236}">
                <a16:creationId xmlns:a16="http://schemas.microsoft.com/office/drawing/2014/main" id="{CC09045E-F7AA-482C-93C0-9DB3F19796C1}"/>
              </a:ext>
            </a:extLst>
          </p:cNvPr>
          <p:cNvCxnSpPr>
            <a:stCxn id="34" idx="3"/>
            <a:endCxn id="5" idx="2"/>
          </p:cNvCxnSpPr>
          <p:nvPr/>
        </p:nvCxnSpPr>
        <p:spPr>
          <a:xfrm flipV="1">
            <a:off x="2743872" y="2669421"/>
            <a:ext cx="1200747" cy="26691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8" name="Straight Arrow Connector 33797">
            <a:extLst>
              <a:ext uri="{FF2B5EF4-FFF2-40B4-BE49-F238E27FC236}">
                <a16:creationId xmlns:a16="http://schemas.microsoft.com/office/drawing/2014/main" id="{5CEB4F61-6AA1-4F5B-871D-8861FE88A2F8}"/>
              </a:ext>
            </a:extLst>
          </p:cNvPr>
          <p:cNvCxnSpPr>
            <a:stCxn id="44" idx="3"/>
            <a:endCxn id="6" idx="2"/>
          </p:cNvCxnSpPr>
          <p:nvPr/>
        </p:nvCxnSpPr>
        <p:spPr>
          <a:xfrm>
            <a:off x="2728420" y="3392905"/>
            <a:ext cx="1216199" cy="36326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0" name="Straight Arrow Connector 33799">
            <a:extLst>
              <a:ext uri="{FF2B5EF4-FFF2-40B4-BE49-F238E27FC236}">
                <a16:creationId xmlns:a16="http://schemas.microsoft.com/office/drawing/2014/main" id="{D8FCCC8E-EF4F-451F-9544-A873254A37A9}"/>
              </a:ext>
            </a:extLst>
          </p:cNvPr>
          <p:cNvCxnSpPr>
            <a:stCxn id="45" idx="3"/>
            <a:endCxn id="6" idx="2"/>
          </p:cNvCxnSpPr>
          <p:nvPr/>
        </p:nvCxnSpPr>
        <p:spPr>
          <a:xfrm flipV="1">
            <a:off x="2728420" y="3756174"/>
            <a:ext cx="1216199" cy="10790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2" name="Straight Arrow Connector 33801">
            <a:extLst>
              <a:ext uri="{FF2B5EF4-FFF2-40B4-BE49-F238E27FC236}">
                <a16:creationId xmlns:a16="http://schemas.microsoft.com/office/drawing/2014/main" id="{2EB6C9AA-2C40-4FEF-B3A3-3A6C62AE99DC}"/>
              </a:ext>
            </a:extLst>
          </p:cNvPr>
          <p:cNvCxnSpPr>
            <a:stCxn id="46" idx="3"/>
            <a:endCxn id="6" idx="2"/>
          </p:cNvCxnSpPr>
          <p:nvPr/>
        </p:nvCxnSpPr>
        <p:spPr>
          <a:xfrm flipV="1">
            <a:off x="2728420" y="3756174"/>
            <a:ext cx="1216199" cy="57907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4" name="Straight Arrow Connector 33803">
            <a:extLst>
              <a:ext uri="{FF2B5EF4-FFF2-40B4-BE49-F238E27FC236}">
                <a16:creationId xmlns:a16="http://schemas.microsoft.com/office/drawing/2014/main" id="{651F183B-F481-4F9F-B76C-76AF7180F13E}"/>
              </a:ext>
            </a:extLst>
          </p:cNvPr>
          <p:cNvCxnSpPr>
            <a:stCxn id="53" idx="3"/>
            <a:endCxn id="15" idx="2"/>
          </p:cNvCxnSpPr>
          <p:nvPr/>
        </p:nvCxnSpPr>
        <p:spPr>
          <a:xfrm flipV="1">
            <a:off x="2728420" y="4761916"/>
            <a:ext cx="1185718" cy="8513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6" name="Straight Arrow Connector 33805">
            <a:extLst>
              <a:ext uri="{FF2B5EF4-FFF2-40B4-BE49-F238E27FC236}">
                <a16:creationId xmlns:a16="http://schemas.microsoft.com/office/drawing/2014/main" id="{CFE9C055-C92E-4E84-A17B-6E60097D6802}"/>
              </a:ext>
            </a:extLst>
          </p:cNvPr>
          <p:cNvCxnSpPr>
            <a:stCxn id="54" idx="3"/>
            <a:endCxn id="15" idx="2"/>
          </p:cNvCxnSpPr>
          <p:nvPr/>
        </p:nvCxnSpPr>
        <p:spPr>
          <a:xfrm flipV="1">
            <a:off x="2728420" y="4761916"/>
            <a:ext cx="1185718" cy="55630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8" name="Straight Arrow Connector 33807">
            <a:extLst>
              <a:ext uri="{FF2B5EF4-FFF2-40B4-BE49-F238E27FC236}">
                <a16:creationId xmlns:a16="http://schemas.microsoft.com/office/drawing/2014/main" id="{5B60C394-B2D6-4DAD-A41F-6B4353025926}"/>
              </a:ext>
            </a:extLst>
          </p:cNvPr>
          <p:cNvCxnSpPr>
            <a:stCxn id="55" idx="3"/>
            <a:endCxn id="15" idx="2"/>
          </p:cNvCxnSpPr>
          <p:nvPr/>
        </p:nvCxnSpPr>
        <p:spPr>
          <a:xfrm flipV="1">
            <a:off x="2728420" y="4761916"/>
            <a:ext cx="1185718" cy="1027473"/>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E6BC0021-CA57-4CDF-A3E6-BC52A9F73F2C}"/>
              </a:ext>
            </a:extLst>
          </p:cNvPr>
          <p:cNvSpPr/>
          <p:nvPr/>
        </p:nvSpPr>
        <p:spPr>
          <a:xfrm>
            <a:off x="71628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82" name="Straight Arrow Connector 81">
            <a:extLst>
              <a:ext uri="{FF2B5EF4-FFF2-40B4-BE49-F238E27FC236}">
                <a16:creationId xmlns:a16="http://schemas.microsoft.com/office/drawing/2014/main" id="{18D22D54-DDA2-4F2D-B732-C884C84A74D1}"/>
              </a:ext>
            </a:extLst>
          </p:cNvPr>
          <p:cNvCxnSpPr>
            <a:cxnSpLocks/>
            <a:stCxn id="81" idx="4"/>
            <a:endCxn id="7" idx="0"/>
          </p:cNvCxnSpPr>
          <p:nvPr/>
        </p:nvCxnSpPr>
        <p:spPr>
          <a:xfrm flipH="1">
            <a:off x="7162801" y="3200400"/>
            <a:ext cx="152399" cy="15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8ED8E01-6CBD-4508-BD15-7816ECE61327}"/>
              </a:ext>
            </a:extLst>
          </p:cNvPr>
          <p:cNvSpPr/>
          <p:nvPr/>
        </p:nvSpPr>
        <p:spPr>
          <a:xfrm>
            <a:off x="1586770" y="1295400"/>
            <a:ext cx="3798030" cy="5060950"/>
          </a:xfrm>
          <a:prstGeom prst="rect">
            <a:avLst/>
          </a:prstGeom>
          <a:solidFill>
            <a:srgbClr val="00B0F0">
              <a:alpha val="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Measurement model</a:t>
            </a:r>
          </a:p>
        </p:txBody>
      </p:sp>
    </p:spTree>
    <p:extLst>
      <p:ext uri="{BB962C8B-B14F-4D97-AF65-F5344CB8AC3E}">
        <p14:creationId xmlns:p14="http://schemas.microsoft.com/office/powerpoint/2010/main" val="269458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a:t>
            </a:fld>
            <a:endParaRPr lang="en-US"/>
          </a:p>
        </p:txBody>
      </p:sp>
      <p:sp>
        <p:nvSpPr>
          <p:cNvPr id="5" name="Oval 4">
            <a:extLst>
              <a:ext uri="{FF2B5EF4-FFF2-40B4-BE49-F238E27FC236}">
                <a16:creationId xmlns:a16="http://schemas.microsoft.com/office/drawing/2014/main" id="{E550B13E-4DA7-43CE-A35E-1FDBBA6E1CC9}"/>
              </a:ext>
            </a:extLst>
          </p:cNvPr>
          <p:cNvSpPr/>
          <p:nvPr/>
        </p:nvSpPr>
        <p:spPr>
          <a:xfrm>
            <a:off x="3944619" y="2222797"/>
            <a:ext cx="1432562" cy="893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Positive affect</a:t>
            </a:r>
          </a:p>
        </p:txBody>
      </p:sp>
      <p:sp>
        <p:nvSpPr>
          <p:cNvPr id="6" name="Oval 5">
            <a:extLst>
              <a:ext uri="{FF2B5EF4-FFF2-40B4-BE49-F238E27FC236}">
                <a16:creationId xmlns:a16="http://schemas.microsoft.com/office/drawing/2014/main" id="{BA1A0C00-4721-426C-8680-B4C544437AA9}"/>
              </a:ext>
            </a:extLst>
          </p:cNvPr>
          <p:cNvSpPr/>
          <p:nvPr/>
        </p:nvSpPr>
        <p:spPr>
          <a:xfrm>
            <a:off x="3944619" y="3329503"/>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Negative affect</a:t>
            </a:r>
          </a:p>
        </p:txBody>
      </p:sp>
      <p:sp>
        <p:nvSpPr>
          <p:cNvPr id="7" name="Rectangle 6">
            <a:extLst>
              <a:ext uri="{FF2B5EF4-FFF2-40B4-BE49-F238E27FC236}">
                <a16:creationId xmlns:a16="http://schemas.microsoft.com/office/drawing/2014/main" id="{96766235-FADE-4303-AACF-575DE572A16F}"/>
              </a:ext>
            </a:extLst>
          </p:cNvPr>
          <p:cNvSpPr/>
          <p:nvPr/>
        </p:nvSpPr>
        <p:spPr>
          <a:xfrm>
            <a:off x="6457965" y="3358614"/>
            <a:ext cx="1409671" cy="82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Job performance</a:t>
            </a:r>
          </a:p>
        </p:txBody>
      </p:sp>
      <p:cxnSp>
        <p:nvCxnSpPr>
          <p:cNvPr id="8" name="Straight Arrow Connector 7">
            <a:extLst>
              <a:ext uri="{FF2B5EF4-FFF2-40B4-BE49-F238E27FC236}">
                <a16:creationId xmlns:a16="http://schemas.microsoft.com/office/drawing/2014/main" id="{E9D4EB6D-1FC6-4193-B229-CC0F1BF583DB}"/>
              </a:ext>
            </a:extLst>
          </p:cNvPr>
          <p:cNvCxnSpPr>
            <a:cxnSpLocks/>
            <a:stCxn id="5" idx="6"/>
            <a:endCxn id="7" idx="1"/>
          </p:cNvCxnSpPr>
          <p:nvPr/>
        </p:nvCxnSpPr>
        <p:spPr>
          <a:xfrm>
            <a:off x="5377181" y="2669421"/>
            <a:ext cx="1080784" cy="1101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F350F2E-7A48-447F-9995-7F958A298EB9}"/>
              </a:ext>
            </a:extLst>
          </p:cNvPr>
          <p:cNvCxnSpPr>
            <a:cxnSpLocks/>
            <a:stCxn id="6" idx="6"/>
            <a:endCxn id="7" idx="1"/>
          </p:cNvCxnSpPr>
          <p:nvPr/>
        </p:nvCxnSpPr>
        <p:spPr>
          <a:xfrm>
            <a:off x="5382261" y="3756174"/>
            <a:ext cx="1075704" cy="14555"/>
          </a:xfrm>
          <a:prstGeom prst="straightConnector1">
            <a:avLst/>
          </a:prstGeom>
          <a:ln>
            <a:tailEnd type="triangle" w="lg" len="lg"/>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125CA68-1A21-4BA5-8898-11AD516E64FF}"/>
              </a:ext>
            </a:extLst>
          </p:cNvPr>
          <p:cNvCxnSpPr>
            <a:cxnSpLocks/>
            <a:stCxn id="15" idx="6"/>
            <a:endCxn id="7" idx="1"/>
          </p:cNvCxnSpPr>
          <p:nvPr/>
        </p:nvCxnSpPr>
        <p:spPr>
          <a:xfrm flipV="1">
            <a:off x="5351780" y="3770729"/>
            <a:ext cx="1106185" cy="991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C1987328-D6DE-4B30-908A-5AF42705B400}"/>
              </a:ext>
            </a:extLst>
          </p:cNvPr>
          <p:cNvCxnSpPr/>
          <p:nvPr/>
        </p:nvCxnSpPr>
        <p:spPr>
          <a:xfrm rot="10800000" flipV="1">
            <a:off x="3914139" y="2670175"/>
            <a:ext cx="12700" cy="1060450"/>
          </a:xfrm>
          <a:prstGeom prst="curvedConnector3">
            <a:avLst>
              <a:gd name="adj1" fmla="val 164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E4E10FA5-1158-4904-85F4-F4AA356CEC6D}"/>
              </a:ext>
            </a:extLst>
          </p:cNvPr>
          <p:cNvCxnSpPr>
            <a:cxnSpLocks/>
            <a:stCxn id="6" idx="2"/>
            <a:endCxn id="15" idx="2"/>
          </p:cNvCxnSpPr>
          <p:nvPr/>
        </p:nvCxnSpPr>
        <p:spPr>
          <a:xfrm rot="10800000" flipV="1">
            <a:off x="3914139" y="3756174"/>
            <a:ext cx="30481" cy="1005742"/>
          </a:xfrm>
          <a:prstGeom prst="curvedConnector3">
            <a:avLst>
              <a:gd name="adj1" fmla="val 849975"/>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A3D30C07-4FCB-4D10-BD42-55D2AD584586}"/>
              </a:ext>
            </a:extLst>
          </p:cNvPr>
          <p:cNvCxnSpPr>
            <a:cxnSpLocks/>
            <a:stCxn id="5" idx="2"/>
            <a:endCxn id="15" idx="2"/>
          </p:cNvCxnSpPr>
          <p:nvPr/>
        </p:nvCxnSpPr>
        <p:spPr>
          <a:xfrm rot="10800000" flipV="1">
            <a:off x="3914139" y="2669420"/>
            <a:ext cx="30481" cy="2092495"/>
          </a:xfrm>
          <a:prstGeom prst="curvedConnector3">
            <a:avLst>
              <a:gd name="adj1" fmla="val 1583285"/>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B3C3821B-6F8C-4F80-958D-6903361AC102}"/>
              </a:ext>
            </a:extLst>
          </p:cNvPr>
          <p:cNvSpPr/>
          <p:nvPr/>
        </p:nvSpPr>
        <p:spPr>
          <a:xfrm>
            <a:off x="3914138" y="4335245"/>
            <a:ext cx="1437642" cy="8533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Openness</a:t>
            </a:r>
          </a:p>
        </p:txBody>
      </p:sp>
      <p:sp>
        <p:nvSpPr>
          <p:cNvPr id="30" name="Rectangle 4">
            <a:extLst>
              <a:ext uri="{FF2B5EF4-FFF2-40B4-BE49-F238E27FC236}">
                <a16:creationId xmlns:a16="http://schemas.microsoft.com/office/drawing/2014/main" id="{7548B568-CDFF-4BBD-A4A3-FD95E3EC98A2}"/>
              </a:ext>
            </a:extLst>
          </p:cNvPr>
          <p:cNvSpPr txBox="1">
            <a:spLocks noChangeArrowheads="1"/>
          </p:cNvSpPr>
          <p:nvPr/>
        </p:nvSpPr>
        <p:spPr>
          <a:xfrm>
            <a:off x="0" y="0"/>
            <a:ext cx="9144000" cy="914400"/>
          </a:xfrm>
          <a:prstGeom prst="rect">
            <a:avLst/>
          </a:prstGeom>
          <a:solidFill>
            <a:schemeClr val="tx2">
              <a:lumMod val="20000"/>
              <a:lumOff val="80000"/>
            </a:schemeClr>
          </a:solidFill>
        </p:spPr>
        <p:txBody>
          <a:bodyPr/>
          <a:lstStyle>
            <a:lvl1pPr algn="ctr" defTabSz="914400" rtl="0" eaLnBrk="1" latinLnBrk="0" hangingPunct="1">
              <a:spcBef>
                <a:spcPct val="0"/>
              </a:spcBef>
              <a:buNone/>
              <a:defRPr sz="3200" kern="1200">
                <a:solidFill>
                  <a:schemeClr val="tx2"/>
                </a:solidFill>
                <a:latin typeface="+mj-lt"/>
                <a:ea typeface="+mj-ea"/>
                <a:cs typeface="+mj-cs"/>
              </a:defRPr>
            </a:lvl1pPr>
          </a:lstStyle>
          <a:p>
            <a:pPr>
              <a:lnSpc>
                <a:spcPct val="150000"/>
              </a:lnSpc>
            </a:pPr>
            <a:r>
              <a:rPr lang="en-AU" dirty="0"/>
              <a:t>Latent Variable regression</a:t>
            </a:r>
          </a:p>
        </p:txBody>
      </p:sp>
      <p:sp>
        <p:nvSpPr>
          <p:cNvPr id="32" name="Rectangle 31">
            <a:extLst>
              <a:ext uri="{FF2B5EF4-FFF2-40B4-BE49-F238E27FC236}">
                <a16:creationId xmlns:a16="http://schemas.microsoft.com/office/drawing/2014/main" id="{B8062675-3C3C-42DC-B3B4-7C8C86928FA6}"/>
              </a:ext>
            </a:extLst>
          </p:cNvPr>
          <p:cNvSpPr/>
          <p:nvPr/>
        </p:nvSpPr>
        <p:spPr>
          <a:xfrm>
            <a:off x="2163262" y="1816720"/>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PA1</a:t>
            </a:r>
          </a:p>
        </p:txBody>
      </p:sp>
      <p:sp>
        <p:nvSpPr>
          <p:cNvPr id="33" name="Rectangle 32">
            <a:extLst>
              <a:ext uri="{FF2B5EF4-FFF2-40B4-BE49-F238E27FC236}">
                <a16:creationId xmlns:a16="http://schemas.microsoft.com/office/drawing/2014/main" id="{50556ADB-E76B-416D-AD36-439541FCB32A}"/>
              </a:ext>
            </a:extLst>
          </p:cNvPr>
          <p:cNvSpPr/>
          <p:nvPr/>
        </p:nvSpPr>
        <p:spPr>
          <a:xfrm>
            <a:off x="2158880" y="228789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PA2</a:t>
            </a:r>
          </a:p>
        </p:txBody>
      </p:sp>
      <p:sp>
        <p:nvSpPr>
          <p:cNvPr id="34" name="Rectangle 33">
            <a:extLst>
              <a:ext uri="{FF2B5EF4-FFF2-40B4-BE49-F238E27FC236}">
                <a16:creationId xmlns:a16="http://schemas.microsoft.com/office/drawing/2014/main" id="{F61AA19E-241A-446D-BF8F-DC6D4F04BD8F}"/>
              </a:ext>
            </a:extLst>
          </p:cNvPr>
          <p:cNvSpPr/>
          <p:nvPr/>
        </p:nvSpPr>
        <p:spPr>
          <a:xfrm>
            <a:off x="2158880" y="2759060"/>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PA3</a:t>
            </a:r>
          </a:p>
        </p:txBody>
      </p:sp>
      <p:sp>
        <p:nvSpPr>
          <p:cNvPr id="28" name="Oval 27">
            <a:extLst>
              <a:ext uri="{FF2B5EF4-FFF2-40B4-BE49-F238E27FC236}">
                <a16:creationId xmlns:a16="http://schemas.microsoft.com/office/drawing/2014/main" id="{B9640971-EEE3-4417-AA12-1A2E70C72BC2}"/>
              </a:ext>
            </a:extLst>
          </p:cNvPr>
          <p:cNvSpPr/>
          <p:nvPr/>
        </p:nvSpPr>
        <p:spPr>
          <a:xfrm>
            <a:off x="1602222" y="168919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6" name="Oval 35">
            <a:extLst>
              <a:ext uri="{FF2B5EF4-FFF2-40B4-BE49-F238E27FC236}">
                <a16:creationId xmlns:a16="http://schemas.microsoft.com/office/drawing/2014/main" id="{75B58DCC-0D46-4946-B313-8DBD33E0AFDA}"/>
              </a:ext>
            </a:extLst>
          </p:cNvPr>
          <p:cNvSpPr/>
          <p:nvPr/>
        </p:nvSpPr>
        <p:spPr>
          <a:xfrm>
            <a:off x="1602222" y="215686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37" name="Oval 36">
            <a:extLst>
              <a:ext uri="{FF2B5EF4-FFF2-40B4-BE49-F238E27FC236}">
                <a16:creationId xmlns:a16="http://schemas.microsoft.com/office/drawing/2014/main" id="{C5F6B3F4-FCED-4844-9E03-05AB1F7D21F2}"/>
              </a:ext>
            </a:extLst>
          </p:cNvPr>
          <p:cNvSpPr/>
          <p:nvPr/>
        </p:nvSpPr>
        <p:spPr>
          <a:xfrm>
            <a:off x="1602222" y="264243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35" name="Straight Arrow Connector 34">
            <a:extLst>
              <a:ext uri="{FF2B5EF4-FFF2-40B4-BE49-F238E27FC236}">
                <a16:creationId xmlns:a16="http://schemas.microsoft.com/office/drawing/2014/main" id="{B20112A5-E0FD-4BBB-9A0D-D8B35B4D15F3}"/>
              </a:ext>
            </a:extLst>
          </p:cNvPr>
          <p:cNvCxnSpPr>
            <a:stCxn id="28" idx="6"/>
            <a:endCxn id="32" idx="1"/>
          </p:cNvCxnSpPr>
          <p:nvPr/>
        </p:nvCxnSpPr>
        <p:spPr>
          <a:xfrm>
            <a:off x="1907022" y="1841591"/>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75A0494-EE9C-408A-A832-76F80F9ECED7}"/>
              </a:ext>
            </a:extLst>
          </p:cNvPr>
          <p:cNvCxnSpPr>
            <a:stCxn id="36" idx="6"/>
            <a:endCxn id="33" idx="1"/>
          </p:cNvCxnSpPr>
          <p:nvPr/>
        </p:nvCxnSpPr>
        <p:spPr>
          <a:xfrm>
            <a:off x="1907022" y="2309261"/>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E6030C6-CDB6-4751-A156-73ED417B047B}"/>
              </a:ext>
            </a:extLst>
          </p:cNvPr>
          <p:cNvCxnSpPr>
            <a:stCxn id="37" idx="6"/>
            <a:endCxn id="34" idx="1"/>
          </p:cNvCxnSpPr>
          <p:nvPr/>
        </p:nvCxnSpPr>
        <p:spPr>
          <a:xfrm>
            <a:off x="1907022" y="2794833"/>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B74F5068-39DD-4288-8C8C-1E6CA3DEBDA5}"/>
              </a:ext>
            </a:extLst>
          </p:cNvPr>
          <p:cNvSpPr/>
          <p:nvPr/>
        </p:nvSpPr>
        <p:spPr>
          <a:xfrm>
            <a:off x="2147810" y="3215633"/>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NA1</a:t>
            </a:r>
          </a:p>
        </p:txBody>
      </p:sp>
      <p:sp>
        <p:nvSpPr>
          <p:cNvPr id="45" name="Rectangle 44">
            <a:extLst>
              <a:ext uri="{FF2B5EF4-FFF2-40B4-BE49-F238E27FC236}">
                <a16:creationId xmlns:a16="http://schemas.microsoft.com/office/drawing/2014/main" id="{FB621F65-2A25-44CB-A62B-EE8F88E18CCB}"/>
              </a:ext>
            </a:extLst>
          </p:cNvPr>
          <p:cNvSpPr/>
          <p:nvPr/>
        </p:nvSpPr>
        <p:spPr>
          <a:xfrm>
            <a:off x="2143428" y="368680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NA2</a:t>
            </a:r>
          </a:p>
        </p:txBody>
      </p:sp>
      <p:sp>
        <p:nvSpPr>
          <p:cNvPr id="46" name="Rectangle 45">
            <a:extLst>
              <a:ext uri="{FF2B5EF4-FFF2-40B4-BE49-F238E27FC236}">
                <a16:creationId xmlns:a16="http://schemas.microsoft.com/office/drawing/2014/main" id="{ED9606DC-F978-4F54-BF8F-CF6FC52774C6}"/>
              </a:ext>
            </a:extLst>
          </p:cNvPr>
          <p:cNvSpPr/>
          <p:nvPr/>
        </p:nvSpPr>
        <p:spPr>
          <a:xfrm>
            <a:off x="2143428" y="4157973"/>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NA3</a:t>
            </a:r>
          </a:p>
        </p:txBody>
      </p:sp>
      <p:sp>
        <p:nvSpPr>
          <p:cNvPr id="47" name="Oval 46">
            <a:extLst>
              <a:ext uri="{FF2B5EF4-FFF2-40B4-BE49-F238E27FC236}">
                <a16:creationId xmlns:a16="http://schemas.microsoft.com/office/drawing/2014/main" id="{60549898-4201-4350-8523-DC2B587EB836}"/>
              </a:ext>
            </a:extLst>
          </p:cNvPr>
          <p:cNvSpPr/>
          <p:nvPr/>
        </p:nvSpPr>
        <p:spPr>
          <a:xfrm>
            <a:off x="1586770" y="30881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8" name="Oval 47">
            <a:extLst>
              <a:ext uri="{FF2B5EF4-FFF2-40B4-BE49-F238E27FC236}">
                <a16:creationId xmlns:a16="http://schemas.microsoft.com/office/drawing/2014/main" id="{2F1A11D7-8845-437C-A623-1CE7089DDCD5}"/>
              </a:ext>
            </a:extLst>
          </p:cNvPr>
          <p:cNvSpPr/>
          <p:nvPr/>
        </p:nvSpPr>
        <p:spPr>
          <a:xfrm>
            <a:off x="1586770" y="355577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49" name="Oval 48">
            <a:extLst>
              <a:ext uri="{FF2B5EF4-FFF2-40B4-BE49-F238E27FC236}">
                <a16:creationId xmlns:a16="http://schemas.microsoft.com/office/drawing/2014/main" id="{5B2B83AA-7F5C-45C3-845D-B2E7EF919BA1}"/>
              </a:ext>
            </a:extLst>
          </p:cNvPr>
          <p:cNvSpPr/>
          <p:nvPr/>
        </p:nvSpPr>
        <p:spPr>
          <a:xfrm>
            <a:off x="1586770" y="404134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0" name="Straight Arrow Connector 49">
            <a:extLst>
              <a:ext uri="{FF2B5EF4-FFF2-40B4-BE49-F238E27FC236}">
                <a16:creationId xmlns:a16="http://schemas.microsoft.com/office/drawing/2014/main" id="{1233DD45-1DA2-4D8F-A878-7DB8FC3DA0DC}"/>
              </a:ext>
            </a:extLst>
          </p:cNvPr>
          <p:cNvCxnSpPr>
            <a:stCxn id="47" idx="6"/>
            <a:endCxn id="44" idx="1"/>
          </p:cNvCxnSpPr>
          <p:nvPr/>
        </p:nvCxnSpPr>
        <p:spPr>
          <a:xfrm>
            <a:off x="1891570" y="3240504"/>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3798B57-F361-4356-87EA-5AACEAED711C}"/>
              </a:ext>
            </a:extLst>
          </p:cNvPr>
          <p:cNvCxnSpPr>
            <a:stCxn id="48" idx="6"/>
            <a:endCxn id="45" idx="1"/>
          </p:cNvCxnSpPr>
          <p:nvPr/>
        </p:nvCxnSpPr>
        <p:spPr>
          <a:xfrm>
            <a:off x="1891570" y="3708174"/>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B5A474C-3C1A-4D92-9565-ED2F1F46EF50}"/>
              </a:ext>
            </a:extLst>
          </p:cNvPr>
          <p:cNvCxnSpPr>
            <a:stCxn id="49" idx="6"/>
            <a:endCxn id="46" idx="1"/>
          </p:cNvCxnSpPr>
          <p:nvPr/>
        </p:nvCxnSpPr>
        <p:spPr>
          <a:xfrm>
            <a:off x="1891570" y="4193746"/>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9F620D90-3E9F-410E-8A0A-778A51E51C6D}"/>
              </a:ext>
            </a:extLst>
          </p:cNvPr>
          <p:cNvSpPr/>
          <p:nvPr/>
        </p:nvSpPr>
        <p:spPr>
          <a:xfrm>
            <a:off x="2147810" y="4669777"/>
            <a:ext cx="580610"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O1</a:t>
            </a:r>
          </a:p>
        </p:txBody>
      </p:sp>
      <p:sp>
        <p:nvSpPr>
          <p:cNvPr id="54" name="Rectangle 53">
            <a:extLst>
              <a:ext uri="{FF2B5EF4-FFF2-40B4-BE49-F238E27FC236}">
                <a16:creationId xmlns:a16="http://schemas.microsoft.com/office/drawing/2014/main" id="{454EB67A-4E07-4AE6-B51E-3A3537055259}"/>
              </a:ext>
            </a:extLst>
          </p:cNvPr>
          <p:cNvSpPr/>
          <p:nvPr/>
        </p:nvSpPr>
        <p:spPr>
          <a:xfrm>
            <a:off x="2143428" y="514094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O2</a:t>
            </a:r>
          </a:p>
        </p:txBody>
      </p:sp>
      <p:sp>
        <p:nvSpPr>
          <p:cNvPr id="55" name="Rectangle 54">
            <a:extLst>
              <a:ext uri="{FF2B5EF4-FFF2-40B4-BE49-F238E27FC236}">
                <a16:creationId xmlns:a16="http://schemas.microsoft.com/office/drawing/2014/main" id="{642C3B55-5549-4328-B2BA-DE2BEFAF22DA}"/>
              </a:ext>
            </a:extLst>
          </p:cNvPr>
          <p:cNvSpPr/>
          <p:nvPr/>
        </p:nvSpPr>
        <p:spPr>
          <a:xfrm>
            <a:off x="2143428" y="5612117"/>
            <a:ext cx="584992" cy="35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700" dirty="0"/>
              <a:t>O3</a:t>
            </a:r>
          </a:p>
        </p:txBody>
      </p:sp>
      <p:sp>
        <p:nvSpPr>
          <p:cNvPr id="56" name="Oval 55">
            <a:extLst>
              <a:ext uri="{FF2B5EF4-FFF2-40B4-BE49-F238E27FC236}">
                <a16:creationId xmlns:a16="http://schemas.microsoft.com/office/drawing/2014/main" id="{2C363632-A395-454C-BFE9-A75CDD5558F2}"/>
              </a:ext>
            </a:extLst>
          </p:cNvPr>
          <p:cNvSpPr/>
          <p:nvPr/>
        </p:nvSpPr>
        <p:spPr>
          <a:xfrm>
            <a:off x="1586770" y="45422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7" name="Oval 56">
            <a:extLst>
              <a:ext uri="{FF2B5EF4-FFF2-40B4-BE49-F238E27FC236}">
                <a16:creationId xmlns:a16="http://schemas.microsoft.com/office/drawing/2014/main" id="{704260BE-1144-4125-8604-2A03FEA36A1F}"/>
              </a:ext>
            </a:extLst>
          </p:cNvPr>
          <p:cNvSpPr/>
          <p:nvPr/>
        </p:nvSpPr>
        <p:spPr>
          <a:xfrm>
            <a:off x="1586770" y="500991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sp>
        <p:nvSpPr>
          <p:cNvPr id="58" name="Oval 57">
            <a:extLst>
              <a:ext uri="{FF2B5EF4-FFF2-40B4-BE49-F238E27FC236}">
                <a16:creationId xmlns:a16="http://schemas.microsoft.com/office/drawing/2014/main" id="{8DABC244-F5F5-444A-8035-979973F375C8}"/>
              </a:ext>
            </a:extLst>
          </p:cNvPr>
          <p:cNvSpPr/>
          <p:nvPr/>
        </p:nvSpPr>
        <p:spPr>
          <a:xfrm>
            <a:off x="1586770" y="549549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59" name="Straight Arrow Connector 58">
            <a:extLst>
              <a:ext uri="{FF2B5EF4-FFF2-40B4-BE49-F238E27FC236}">
                <a16:creationId xmlns:a16="http://schemas.microsoft.com/office/drawing/2014/main" id="{B00ACACD-BF58-42AA-BB97-466A5BDD592E}"/>
              </a:ext>
            </a:extLst>
          </p:cNvPr>
          <p:cNvCxnSpPr>
            <a:stCxn id="56" idx="6"/>
            <a:endCxn id="53" idx="1"/>
          </p:cNvCxnSpPr>
          <p:nvPr/>
        </p:nvCxnSpPr>
        <p:spPr>
          <a:xfrm>
            <a:off x="1891570" y="4694648"/>
            <a:ext cx="256240" cy="152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511EE8E6-07B1-4EC9-B9CE-D228ACB80056}"/>
              </a:ext>
            </a:extLst>
          </p:cNvPr>
          <p:cNvCxnSpPr>
            <a:stCxn id="57" idx="6"/>
            <a:endCxn id="54" idx="1"/>
          </p:cNvCxnSpPr>
          <p:nvPr/>
        </p:nvCxnSpPr>
        <p:spPr>
          <a:xfrm>
            <a:off x="1891570" y="5162318"/>
            <a:ext cx="251858" cy="155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82707AEF-AB10-4841-9F4E-542438D9594D}"/>
              </a:ext>
            </a:extLst>
          </p:cNvPr>
          <p:cNvCxnSpPr>
            <a:stCxn id="58" idx="6"/>
            <a:endCxn id="55" idx="1"/>
          </p:cNvCxnSpPr>
          <p:nvPr/>
        </p:nvCxnSpPr>
        <p:spPr>
          <a:xfrm>
            <a:off x="1891570" y="5647890"/>
            <a:ext cx="251858" cy="141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7D87DFC-7796-434D-A16E-F4FFA3B48A2E}"/>
              </a:ext>
            </a:extLst>
          </p:cNvPr>
          <p:cNvCxnSpPr>
            <a:stCxn id="32" idx="3"/>
            <a:endCxn id="5" idx="2"/>
          </p:cNvCxnSpPr>
          <p:nvPr/>
        </p:nvCxnSpPr>
        <p:spPr>
          <a:xfrm>
            <a:off x="2743872" y="1993992"/>
            <a:ext cx="1200747" cy="67542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2" name="Straight Arrow Connector 33791">
            <a:extLst>
              <a:ext uri="{FF2B5EF4-FFF2-40B4-BE49-F238E27FC236}">
                <a16:creationId xmlns:a16="http://schemas.microsoft.com/office/drawing/2014/main" id="{31BC2697-664B-4C13-9D98-1CA38AAE6DA9}"/>
              </a:ext>
            </a:extLst>
          </p:cNvPr>
          <p:cNvCxnSpPr>
            <a:stCxn id="33" idx="3"/>
            <a:endCxn id="5" idx="2"/>
          </p:cNvCxnSpPr>
          <p:nvPr/>
        </p:nvCxnSpPr>
        <p:spPr>
          <a:xfrm>
            <a:off x="2743872" y="2465162"/>
            <a:ext cx="1200747" cy="20425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6" name="Straight Arrow Connector 33795">
            <a:extLst>
              <a:ext uri="{FF2B5EF4-FFF2-40B4-BE49-F238E27FC236}">
                <a16:creationId xmlns:a16="http://schemas.microsoft.com/office/drawing/2014/main" id="{CC09045E-F7AA-482C-93C0-9DB3F19796C1}"/>
              </a:ext>
            </a:extLst>
          </p:cNvPr>
          <p:cNvCxnSpPr>
            <a:stCxn id="34" idx="3"/>
            <a:endCxn id="5" idx="2"/>
          </p:cNvCxnSpPr>
          <p:nvPr/>
        </p:nvCxnSpPr>
        <p:spPr>
          <a:xfrm flipV="1">
            <a:off x="2743872" y="2669421"/>
            <a:ext cx="1200747" cy="26691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798" name="Straight Arrow Connector 33797">
            <a:extLst>
              <a:ext uri="{FF2B5EF4-FFF2-40B4-BE49-F238E27FC236}">
                <a16:creationId xmlns:a16="http://schemas.microsoft.com/office/drawing/2014/main" id="{5CEB4F61-6AA1-4F5B-871D-8861FE88A2F8}"/>
              </a:ext>
            </a:extLst>
          </p:cNvPr>
          <p:cNvCxnSpPr>
            <a:stCxn id="44" idx="3"/>
            <a:endCxn id="6" idx="2"/>
          </p:cNvCxnSpPr>
          <p:nvPr/>
        </p:nvCxnSpPr>
        <p:spPr>
          <a:xfrm>
            <a:off x="2728420" y="3392905"/>
            <a:ext cx="1216199" cy="363269"/>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0" name="Straight Arrow Connector 33799">
            <a:extLst>
              <a:ext uri="{FF2B5EF4-FFF2-40B4-BE49-F238E27FC236}">
                <a16:creationId xmlns:a16="http://schemas.microsoft.com/office/drawing/2014/main" id="{D8FCCC8E-EF4F-451F-9544-A873254A37A9}"/>
              </a:ext>
            </a:extLst>
          </p:cNvPr>
          <p:cNvCxnSpPr>
            <a:stCxn id="45" idx="3"/>
            <a:endCxn id="6" idx="2"/>
          </p:cNvCxnSpPr>
          <p:nvPr/>
        </p:nvCxnSpPr>
        <p:spPr>
          <a:xfrm flipV="1">
            <a:off x="2728420" y="3756174"/>
            <a:ext cx="1216199" cy="10790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2" name="Straight Arrow Connector 33801">
            <a:extLst>
              <a:ext uri="{FF2B5EF4-FFF2-40B4-BE49-F238E27FC236}">
                <a16:creationId xmlns:a16="http://schemas.microsoft.com/office/drawing/2014/main" id="{2EB6C9AA-2C40-4FEF-B3A3-3A6C62AE99DC}"/>
              </a:ext>
            </a:extLst>
          </p:cNvPr>
          <p:cNvCxnSpPr>
            <a:stCxn id="46" idx="3"/>
            <a:endCxn id="6" idx="2"/>
          </p:cNvCxnSpPr>
          <p:nvPr/>
        </p:nvCxnSpPr>
        <p:spPr>
          <a:xfrm flipV="1">
            <a:off x="2728420" y="3756174"/>
            <a:ext cx="1216199" cy="579071"/>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4" name="Straight Arrow Connector 33803">
            <a:extLst>
              <a:ext uri="{FF2B5EF4-FFF2-40B4-BE49-F238E27FC236}">
                <a16:creationId xmlns:a16="http://schemas.microsoft.com/office/drawing/2014/main" id="{651F183B-F481-4F9F-B76C-76AF7180F13E}"/>
              </a:ext>
            </a:extLst>
          </p:cNvPr>
          <p:cNvCxnSpPr>
            <a:stCxn id="53" idx="3"/>
            <a:endCxn id="15" idx="2"/>
          </p:cNvCxnSpPr>
          <p:nvPr/>
        </p:nvCxnSpPr>
        <p:spPr>
          <a:xfrm flipV="1">
            <a:off x="2728420" y="4761916"/>
            <a:ext cx="1185718" cy="8513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6" name="Straight Arrow Connector 33805">
            <a:extLst>
              <a:ext uri="{FF2B5EF4-FFF2-40B4-BE49-F238E27FC236}">
                <a16:creationId xmlns:a16="http://schemas.microsoft.com/office/drawing/2014/main" id="{CFE9C055-C92E-4E84-A17B-6E60097D6802}"/>
              </a:ext>
            </a:extLst>
          </p:cNvPr>
          <p:cNvCxnSpPr>
            <a:stCxn id="54" idx="3"/>
            <a:endCxn id="15" idx="2"/>
          </p:cNvCxnSpPr>
          <p:nvPr/>
        </p:nvCxnSpPr>
        <p:spPr>
          <a:xfrm flipV="1">
            <a:off x="2728420" y="4761916"/>
            <a:ext cx="1185718" cy="556303"/>
          </a:xfrm>
          <a:prstGeom prst="straightConnector1">
            <a:avLst/>
          </a:prstGeom>
          <a:ln>
            <a:headEnd type="stealth"/>
            <a:tailEnd type="none"/>
          </a:ln>
        </p:spPr>
        <p:style>
          <a:lnRef idx="1">
            <a:schemeClr val="dk1"/>
          </a:lnRef>
          <a:fillRef idx="0">
            <a:schemeClr val="dk1"/>
          </a:fillRef>
          <a:effectRef idx="0">
            <a:schemeClr val="dk1"/>
          </a:effectRef>
          <a:fontRef idx="minor">
            <a:schemeClr val="tx1"/>
          </a:fontRef>
        </p:style>
      </p:cxnSp>
      <p:cxnSp>
        <p:nvCxnSpPr>
          <p:cNvPr id="33808" name="Straight Arrow Connector 33807">
            <a:extLst>
              <a:ext uri="{FF2B5EF4-FFF2-40B4-BE49-F238E27FC236}">
                <a16:creationId xmlns:a16="http://schemas.microsoft.com/office/drawing/2014/main" id="{5B60C394-B2D6-4DAD-A41F-6B4353025926}"/>
              </a:ext>
            </a:extLst>
          </p:cNvPr>
          <p:cNvCxnSpPr>
            <a:stCxn id="55" idx="3"/>
            <a:endCxn id="15" idx="2"/>
          </p:cNvCxnSpPr>
          <p:nvPr/>
        </p:nvCxnSpPr>
        <p:spPr>
          <a:xfrm flipV="1">
            <a:off x="2728420" y="4761916"/>
            <a:ext cx="1185718" cy="1027473"/>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E6BC0021-CA57-4CDF-A3E6-BC52A9F73F2C}"/>
              </a:ext>
            </a:extLst>
          </p:cNvPr>
          <p:cNvSpPr/>
          <p:nvPr/>
        </p:nvSpPr>
        <p:spPr>
          <a:xfrm>
            <a:off x="7162800" y="2895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e</a:t>
            </a:r>
          </a:p>
        </p:txBody>
      </p:sp>
      <p:cxnSp>
        <p:nvCxnSpPr>
          <p:cNvPr id="82" name="Straight Arrow Connector 81">
            <a:extLst>
              <a:ext uri="{FF2B5EF4-FFF2-40B4-BE49-F238E27FC236}">
                <a16:creationId xmlns:a16="http://schemas.microsoft.com/office/drawing/2014/main" id="{18D22D54-DDA2-4F2D-B732-C884C84A74D1}"/>
              </a:ext>
            </a:extLst>
          </p:cNvPr>
          <p:cNvCxnSpPr>
            <a:cxnSpLocks/>
            <a:stCxn id="81" idx="4"/>
            <a:endCxn id="7" idx="0"/>
          </p:cNvCxnSpPr>
          <p:nvPr/>
        </p:nvCxnSpPr>
        <p:spPr>
          <a:xfrm flipH="1">
            <a:off x="7162801" y="3200400"/>
            <a:ext cx="152399" cy="158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8ED8E01-6CBD-4508-BD15-7816ECE61327}"/>
              </a:ext>
            </a:extLst>
          </p:cNvPr>
          <p:cNvSpPr/>
          <p:nvPr/>
        </p:nvSpPr>
        <p:spPr>
          <a:xfrm>
            <a:off x="3324482" y="1323960"/>
            <a:ext cx="4676518" cy="5060950"/>
          </a:xfrm>
          <a:prstGeom prst="rect">
            <a:avLst/>
          </a:prstGeom>
          <a:solidFill>
            <a:srgbClr val="FFC000">
              <a:alpha val="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ysClr val="windowText" lastClr="000000"/>
                </a:solidFill>
              </a:rPr>
              <a:t>Structural model</a:t>
            </a:r>
          </a:p>
        </p:txBody>
      </p:sp>
    </p:spTree>
    <p:extLst>
      <p:ext uri="{BB962C8B-B14F-4D97-AF65-F5344CB8AC3E}">
        <p14:creationId xmlns:p14="http://schemas.microsoft.com/office/powerpoint/2010/main" val="28722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sz="4400" dirty="0"/>
              <a:t>Model fit</a:t>
            </a:r>
            <a:br>
              <a:rPr lang="en-AU" dirty="0"/>
            </a:br>
            <a:br>
              <a:rPr lang="en-AU" dirty="0"/>
            </a:br>
            <a:endParaRPr lang="en-AU" dirty="0"/>
          </a:p>
        </p:txBody>
      </p:sp>
      <p:sp>
        <p:nvSpPr>
          <p:cNvPr id="5" name="Text Placeholder 4"/>
          <p:cNvSpPr>
            <a:spLocks noGrp="1"/>
          </p:cNvSpPr>
          <p:nvPr>
            <p:ph type="body" idx="1"/>
          </p:nvPr>
        </p:nvSpPr>
        <p:spPr/>
        <p:txBody>
          <a:bodyPr/>
          <a:lstStyle/>
          <a:p>
            <a:r>
              <a:rPr lang="en-AU" dirty="0"/>
              <a:t>Section 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16671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Assessing fit</a:t>
            </a:r>
          </a:p>
        </p:txBody>
      </p:sp>
      <p:sp>
        <p:nvSpPr>
          <p:cNvPr id="5" name="Content Placeholder 4"/>
          <p:cNvSpPr>
            <a:spLocks noGrp="1"/>
          </p:cNvSpPr>
          <p:nvPr>
            <p:ph idx="1"/>
          </p:nvPr>
        </p:nvSpPr>
        <p:spPr>
          <a:xfrm>
            <a:off x="457200" y="2514601"/>
            <a:ext cx="8229600" cy="2133600"/>
          </a:xfrm>
        </p:spPr>
        <p:txBody>
          <a:bodyPr>
            <a:normAutofit/>
          </a:bodyPr>
          <a:lstStyle/>
          <a:p>
            <a:pPr marL="0" indent="0">
              <a:buNone/>
            </a:pPr>
            <a:r>
              <a:rPr lang="en-AU" dirty="0"/>
              <a:t>“… a finding of good fit does not imply that a model is correct or true, but only plausible. These facts must temper conclusions drawn about good-fitting models. (</a:t>
            </a:r>
            <a:r>
              <a:rPr lang="en-AU" dirty="0" err="1"/>
              <a:t>MacCallum</a:t>
            </a:r>
            <a:r>
              <a:rPr lang="en-AU" dirty="0"/>
              <a:t> &amp; Austin 2000, p.218)</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3931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12761</TotalTime>
  <Words>1271</Words>
  <Application>Microsoft Office PowerPoint</Application>
  <PresentationFormat>On-screen Show (4:3)</PresentationFormat>
  <Paragraphs>211</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Lecture 6: Structural equation modelling 2: Path analysis </vt:lpstr>
      <vt:lpstr>PowerPoint Presentation</vt:lpstr>
      <vt:lpstr>SEM</vt:lpstr>
      <vt:lpstr>Latent Variable regression</vt:lpstr>
      <vt:lpstr>PowerPoint Presentation</vt:lpstr>
      <vt:lpstr>PowerPoint Presentation</vt:lpstr>
      <vt:lpstr>PowerPoint Presentation</vt:lpstr>
      <vt:lpstr>Model fit  </vt:lpstr>
      <vt:lpstr>Assessing fit</vt:lpstr>
      <vt:lpstr>Model Test Statistics</vt:lpstr>
      <vt:lpstr>Fit Indices</vt:lpstr>
      <vt:lpstr>Absolute Fit Indices</vt:lpstr>
      <vt:lpstr>Absolute Fit Indices</vt:lpstr>
      <vt:lpstr>Parsimony-adjusted indices</vt:lpstr>
      <vt:lpstr>Limitations of fit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Structural equation modelling 2: Path analysis </dc:title>
  <cp:lastModifiedBy>fsingletonthorn</cp:lastModifiedBy>
  <cp:revision>99</cp:revision>
  <cp:lastPrinted>2012-03-04T21:47:56Z</cp:lastPrinted>
  <dcterms:created xsi:type="dcterms:W3CDTF">2006-08-16T00:00:00Z</dcterms:created>
  <dcterms:modified xsi:type="dcterms:W3CDTF">2019-02-06T01:37:31Z</dcterms:modified>
</cp:coreProperties>
</file>