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4" r:id="rId7"/>
    <p:sldId id="263" r:id="rId8"/>
    <p:sldId id="265" r:id="rId9"/>
    <p:sldId id="266" r:id="rId10"/>
    <p:sldId id="262"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3F2A7-429C-444C-96EF-E1EC98ECA9CE}" type="datetimeFigureOut">
              <a:rPr lang="en-US" smtClean="0"/>
              <a:t>3/19/2019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1C7EE-3B76-4D3A-BE5A-EAD80A00E7D3}" type="slidenum">
              <a:rPr lang="en-US" smtClean="0"/>
              <a:t>‹#›</a:t>
            </a:fld>
            <a:endParaRPr lang="en-US"/>
          </a:p>
        </p:txBody>
      </p:sp>
    </p:spTree>
    <p:extLst>
      <p:ext uri="{BB962C8B-B14F-4D97-AF65-F5344CB8AC3E}">
        <p14:creationId xmlns:p14="http://schemas.microsoft.com/office/powerpoint/2010/main" val="269326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7802-64DD-462A-96BA-BDB36ABDA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409563-6DE5-4281-96A2-B21A8C5C2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011F2C-24A9-45C1-A4D7-CBDC5E6C0C80}"/>
              </a:ext>
            </a:extLst>
          </p:cNvPr>
          <p:cNvSpPr>
            <a:spLocks noGrp="1"/>
          </p:cNvSpPr>
          <p:nvPr>
            <p:ph type="dt" sz="half" idx="10"/>
          </p:nvPr>
        </p:nvSpPr>
        <p:spPr/>
        <p:txBody>
          <a:bodyPr/>
          <a:lstStyle/>
          <a:p>
            <a:fld id="{55C0D3AC-6458-4A9A-A9A2-F24256CF88A0}" type="datetime1">
              <a:rPr lang="en-US" smtClean="0"/>
              <a:t>3/19/2019</a:t>
            </a:fld>
            <a:endParaRPr lang="en-US"/>
          </a:p>
        </p:txBody>
      </p:sp>
      <p:sp>
        <p:nvSpPr>
          <p:cNvPr id="5" name="Footer Placeholder 4">
            <a:extLst>
              <a:ext uri="{FF2B5EF4-FFF2-40B4-BE49-F238E27FC236}">
                <a16:creationId xmlns:a16="http://schemas.microsoft.com/office/drawing/2014/main" id="{D021BCC1-AB2A-4D7C-BF9C-261750D6A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5B66F-0EB8-48FA-A3AD-52D02F7CD295}"/>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86599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072B-AC79-4521-B74E-A4EFA78EE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B19065-3052-4AD5-A749-C26C0A6CCD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47B78-2B04-441D-9C49-A22E5AC171C6}"/>
              </a:ext>
            </a:extLst>
          </p:cNvPr>
          <p:cNvSpPr>
            <a:spLocks noGrp="1"/>
          </p:cNvSpPr>
          <p:nvPr>
            <p:ph type="dt" sz="half" idx="10"/>
          </p:nvPr>
        </p:nvSpPr>
        <p:spPr/>
        <p:txBody>
          <a:bodyPr/>
          <a:lstStyle/>
          <a:p>
            <a:fld id="{C72C222C-8640-41D7-91B1-DE634B8073E4}" type="datetime1">
              <a:rPr lang="en-US" smtClean="0"/>
              <a:t>3/19/2019</a:t>
            </a:fld>
            <a:endParaRPr lang="en-US"/>
          </a:p>
        </p:txBody>
      </p:sp>
      <p:sp>
        <p:nvSpPr>
          <p:cNvPr id="5" name="Footer Placeholder 4">
            <a:extLst>
              <a:ext uri="{FF2B5EF4-FFF2-40B4-BE49-F238E27FC236}">
                <a16:creationId xmlns:a16="http://schemas.microsoft.com/office/drawing/2014/main" id="{8EA0E9AA-012F-4A98-BFBF-197872DE5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2C0DE-6D7E-469D-8963-8E30B8D4A552}"/>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416474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704AF-6079-4AF2-B68D-6094DC310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AE80C2-5BD7-45B5-A6B4-C8A5A2674A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CFC71-605D-440E-8613-2441D27E56C2}"/>
              </a:ext>
            </a:extLst>
          </p:cNvPr>
          <p:cNvSpPr>
            <a:spLocks noGrp="1"/>
          </p:cNvSpPr>
          <p:nvPr>
            <p:ph type="dt" sz="half" idx="10"/>
          </p:nvPr>
        </p:nvSpPr>
        <p:spPr/>
        <p:txBody>
          <a:bodyPr/>
          <a:lstStyle/>
          <a:p>
            <a:fld id="{C04A6336-15D3-45EB-BDD8-4C4244278386}" type="datetime1">
              <a:rPr lang="en-US" smtClean="0"/>
              <a:t>3/19/2019</a:t>
            </a:fld>
            <a:endParaRPr lang="en-US"/>
          </a:p>
        </p:txBody>
      </p:sp>
      <p:sp>
        <p:nvSpPr>
          <p:cNvPr id="5" name="Footer Placeholder 4">
            <a:extLst>
              <a:ext uri="{FF2B5EF4-FFF2-40B4-BE49-F238E27FC236}">
                <a16:creationId xmlns:a16="http://schemas.microsoft.com/office/drawing/2014/main" id="{FF0AFB4E-F1AF-405C-BD98-3B44FD904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0BFE1-D04E-49C5-8880-966D5A46E11A}"/>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184968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4ECA-58F8-401C-9546-FF4F8BF53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447E1-EA32-44BB-9813-1FB51042E8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81431-3BB0-4D14-993B-0BC903322C54}"/>
              </a:ext>
            </a:extLst>
          </p:cNvPr>
          <p:cNvSpPr>
            <a:spLocks noGrp="1"/>
          </p:cNvSpPr>
          <p:nvPr>
            <p:ph type="dt" sz="half" idx="10"/>
          </p:nvPr>
        </p:nvSpPr>
        <p:spPr/>
        <p:txBody>
          <a:bodyPr/>
          <a:lstStyle/>
          <a:p>
            <a:fld id="{F6B9A843-8FFA-46F0-A982-D40034D80431}" type="datetime1">
              <a:rPr lang="en-US" smtClean="0"/>
              <a:t>3/19/2019</a:t>
            </a:fld>
            <a:endParaRPr lang="en-US"/>
          </a:p>
        </p:txBody>
      </p:sp>
      <p:sp>
        <p:nvSpPr>
          <p:cNvPr id="5" name="Footer Placeholder 4">
            <a:extLst>
              <a:ext uri="{FF2B5EF4-FFF2-40B4-BE49-F238E27FC236}">
                <a16:creationId xmlns:a16="http://schemas.microsoft.com/office/drawing/2014/main" id="{AD423E27-9461-4D47-AB65-E70E1B5F8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CC232-1FBC-4ABA-B064-564881857084}"/>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319745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4696-CBFE-4928-BA8B-6DA9A451D8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E9B1EE-345C-4A63-B62D-7E7DF0966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D5FFC5-0823-4813-B688-940D896FEFB6}"/>
              </a:ext>
            </a:extLst>
          </p:cNvPr>
          <p:cNvSpPr>
            <a:spLocks noGrp="1"/>
          </p:cNvSpPr>
          <p:nvPr>
            <p:ph type="dt" sz="half" idx="10"/>
          </p:nvPr>
        </p:nvSpPr>
        <p:spPr/>
        <p:txBody>
          <a:bodyPr/>
          <a:lstStyle/>
          <a:p>
            <a:fld id="{39C0D4B7-0154-4CB7-94C6-9C10FD0878A2}" type="datetime1">
              <a:rPr lang="en-US" smtClean="0"/>
              <a:t>3/19/2019</a:t>
            </a:fld>
            <a:endParaRPr lang="en-US"/>
          </a:p>
        </p:txBody>
      </p:sp>
      <p:sp>
        <p:nvSpPr>
          <p:cNvPr id="5" name="Footer Placeholder 4">
            <a:extLst>
              <a:ext uri="{FF2B5EF4-FFF2-40B4-BE49-F238E27FC236}">
                <a16:creationId xmlns:a16="http://schemas.microsoft.com/office/drawing/2014/main" id="{9CBF9B54-C526-4EAF-AB8C-04BE90AE5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E2925-323C-47E2-976C-A964AB377809}"/>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307726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4457-7B68-4238-A71C-64E633B10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B14EC-C632-42CE-883A-EA63AE53A2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D58DA0-85FE-4AF2-B4E5-52CCF4CCA0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DFE2-941B-4A43-92C4-CE337297CFB4}"/>
              </a:ext>
            </a:extLst>
          </p:cNvPr>
          <p:cNvSpPr>
            <a:spLocks noGrp="1"/>
          </p:cNvSpPr>
          <p:nvPr>
            <p:ph type="dt" sz="half" idx="10"/>
          </p:nvPr>
        </p:nvSpPr>
        <p:spPr/>
        <p:txBody>
          <a:bodyPr/>
          <a:lstStyle/>
          <a:p>
            <a:fld id="{09A5B80A-0C6C-45CA-B8AE-1028BF97072E}" type="datetime1">
              <a:rPr lang="en-US" smtClean="0"/>
              <a:t>3/19/2019</a:t>
            </a:fld>
            <a:endParaRPr lang="en-US"/>
          </a:p>
        </p:txBody>
      </p:sp>
      <p:sp>
        <p:nvSpPr>
          <p:cNvPr id="6" name="Footer Placeholder 5">
            <a:extLst>
              <a:ext uri="{FF2B5EF4-FFF2-40B4-BE49-F238E27FC236}">
                <a16:creationId xmlns:a16="http://schemas.microsoft.com/office/drawing/2014/main" id="{2D996056-45EF-4430-AD29-1D5BF36EF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FC80C-78BD-434E-9077-8E41EC549E54}"/>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308891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10E9-4308-4F25-A87C-D0C337746B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871078-1337-4575-8FD0-DE3605FD8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2C6816-2F6C-429A-AC3C-997E152819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64CE51-25EB-46C8-B44B-1C2D44BDD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7CCEA3-864A-422F-B1C9-E699F8F71B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10911-FA09-4D44-9B8D-E5387BD7B8A0}"/>
              </a:ext>
            </a:extLst>
          </p:cNvPr>
          <p:cNvSpPr>
            <a:spLocks noGrp="1"/>
          </p:cNvSpPr>
          <p:nvPr>
            <p:ph type="dt" sz="half" idx="10"/>
          </p:nvPr>
        </p:nvSpPr>
        <p:spPr/>
        <p:txBody>
          <a:bodyPr/>
          <a:lstStyle/>
          <a:p>
            <a:fld id="{D7EEBBBF-BA66-4B79-BCA0-C6ADA11B7FCF}" type="datetime1">
              <a:rPr lang="en-US" smtClean="0"/>
              <a:t>3/19/2019</a:t>
            </a:fld>
            <a:endParaRPr lang="en-US"/>
          </a:p>
        </p:txBody>
      </p:sp>
      <p:sp>
        <p:nvSpPr>
          <p:cNvPr id="8" name="Footer Placeholder 7">
            <a:extLst>
              <a:ext uri="{FF2B5EF4-FFF2-40B4-BE49-F238E27FC236}">
                <a16:creationId xmlns:a16="http://schemas.microsoft.com/office/drawing/2014/main" id="{3B8AEC2F-9CD6-4076-A5AF-4DEFE37722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4C0702-F965-4713-910D-B7237DFB3A88}"/>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3097029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1D76-E642-4578-ADBE-5821AE23E2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58C83-CBA9-41C8-A35A-BDED73DAF6B4}"/>
              </a:ext>
            </a:extLst>
          </p:cNvPr>
          <p:cNvSpPr>
            <a:spLocks noGrp="1"/>
          </p:cNvSpPr>
          <p:nvPr>
            <p:ph type="dt" sz="half" idx="10"/>
          </p:nvPr>
        </p:nvSpPr>
        <p:spPr/>
        <p:txBody>
          <a:bodyPr/>
          <a:lstStyle/>
          <a:p>
            <a:fld id="{46DB413C-25E8-4F0F-BFEA-38AAEE53306B}" type="datetime1">
              <a:rPr lang="en-US" smtClean="0"/>
              <a:t>3/19/2019</a:t>
            </a:fld>
            <a:endParaRPr lang="en-US"/>
          </a:p>
        </p:txBody>
      </p:sp>
      <p:sp>
        <p:nvSpPr>
          <p:cNvPr id="4" name="Footer Placeholder 3">
            <a:extLst>
              <a:ext uri="{FF2B5EF4-FFF2-40B4-BE49-F238E27FC236}">
                <a16:creationId xmlns:a16="http://schemas.microsoft.com/office/drawing/2014/main" id="{986C27E8-ACCB-4D94-BC18-643232A2AA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55423-54B1-4DC2-88A6-98B2D7B1F7E2}"/>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422930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1D829-7FF8-4632-B0F5-41936CD48260}"/>
              </a:ext>
            </a:extLst>
          </p:cNvPr>
          <p:cNvSpPr>
            <a:spLocks noGrp="1"/>
          </p:cNvSpPr>
          <p:nvPr>
            <p:ph type="dt" sz="half" idx="10"/>
          </p:nvPr>
        </p:nvSpPr>
        <p:spPr/>
        <p:txBody>
          <a:bodyPr/>
          <a:lstStyle/>
          <a:p>
            <a:fld id="{E57EEA7F-18FC-4865-93D5-6F0FB1489A9D}" type="datetime1">
              <a:rPr lang="en-US" smtClean="0"/>
              <a:t>3/19/2019</a:t>
            </a:fld>
            <a:endParaRPr lang="en-US"/>
          </a:p>
        </p:txBody>
      </p:sp>
      <p:sp>
        <p:nvSpPr>
          <p:cNvPr id="3" name="Footer Placeholder 2">
            <a:extLst>
              <a:ext uri="{FF2B5EF4-FFF2-40B4-BE49-F238E27FC236}">
                <a16:creationId xmlns:a16="http://schemas.microsoft.com/office/drawing/2014/main" id="{59F2F4F6-E0E1-4F48-8DED-BE57F4F9B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AAED84-C8BF-4A0F-9100-8E28EF8AEEF0}"/>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377999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5A41-A156-431A-8313-DB7D9F1BA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2E2EDB-BAB3-4C03-B0EE-6CCDC9915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40AEF4-FABB-4998-88B6-065E5BE11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49773B-D993-4246-A98F-339D331A253D}"/>
              </a:ext>
            </a:extLst>
          </p:cNvPr>
          <p:cNvSpPr>
            <a:spLocks noGrp="1"/>
          </p:cNvSpPr>
          <p:nvPr>
            <p:ph type="dt" sz="half" idx="10"/>
          </p:nvPr>
        </p:nvSpPr>
        <p:spPr/>
        <p:txBody>
          <a:bodyPr/>
          <a:lstStyle/>
          <a:p>
            <a:fld id="{E78DEC17-3462-4B4F-9DFD-50D1F95527F8}" type="datetime1">
              <a:rPr lang="en-US" smtClean="0"/>
              <a:t>3/19/2019</a:t>
            </a:fld>
            <a:endParaRPr lang="en-US"/>
          </a:p>
        </p:txBody>
      </p:sp>
      <p:sp>
        <p:nvSpPr>
          <p:cNvPr id="6" name="Footer Placeholder 5">
            <a:extLst>
              <a:ext uri="{FF2B5EF4-FFF2-40B4-BE49-F238E27FC236}">
                <a16:creationId xmlns:a16="http://schemas.microsoft.com/office/drawing/2014/main" id="{9A15A1A2-D060-4481-958A-922305B65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53575F-7FB4-46F5-A371-2EE3ED66A257}"/>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216484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7174-C20A-4066-BE5F-348E3B9F0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EB76E3-3CFB-4E6D-A359-8E8B41238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3158CD-B060-40B6-B180-0C9AED12E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E07B8F-678F-4BA9-B239-7BB2ABFF037F}"/>
              </a:ext>
            </a:extLst>
          </p:cNvPr>
          <p:cNvSpPr>
            <a:spLocks noGrp="1"/>
          </p:cNvSpPr>
          <p:nvPr>
            <p:ph type="dt" sz="half" idx="10"/>
          </p:nvPr>
        </p:nvSpPr>
        <p:spPr/>
        <p:txBody>
          <a:bodyPr/>
          <a:lstStyle/>
          <a:p>
            <a:fld id="{BB0B657B-0D2A-4F5D-BF0B-ED690D1B1A28}" type="datetime1">
              <a:rPr lang="en-US" smtClean="0"/>
              <a:t>3/19/2019</a:t>
            </a:fld>
            <a:endParaRPr lang="en-US"/>
          </a:p>
        </p:txBody>
      </p:sp>
      <p:sp>
        <p:nvSpPr>
          <p:cNvPr id="6" name="Footer Placeholder 5">
            <a:extLst>
              <a:ext uri="{FF2B5EF4-FFF2-40B4-BE49-F238E27FC236}">
                <a16:creationId xmlns:a16="http://schemas.microsoft.com/office/drawing/2014/main" id="{3EAD5F44-7C4A-4F19-8E01-E8CA70C4D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0BC68-AC2B-488B-9970-966C231EAA19}"/>
              </a:ext>
            </a:extLst>
          </p:cNvPr>
          <p:cNvSpPr>
            <a:spLocks noGrp="1"/>
          </p:cNvSpPr>
          <p:nvPr>
            <p:ph type="sldNum" sz="quarter" idx="12"/>
          </p:nvPr>
        </p:nvSpPr>
        <p:spPr/>
        <p:txBody>
          <a:bodyPr/>
          <a:lstStyle/>
          <a:p>
            <a:fld id="{82707C41-6BC3-4DCF-96CC-DCE9848F2B93}" type="slidenum">
              <a:rPr lang="en-US" smtClean="0"/>
              <a:t>‹#›</a:t>
            </a:fld>
            <a:endParaRPr lang="en-US"/>
          </a:p>
        </p:txBody>
      </p:sp>
    </p:spTree>
    <p:extLst>
      <p:ext uri="{BB962C8B-B14F-4D97-AF65-F5344CB8AC3E}">
        <p14:creationId xmlns:p14="http://schemas.microsoft.com/office/powerpoint/2010/main" val="18610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79E0E-63AF-4A7E-8BF7-444840C35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0EB97B-344C-414B-90EE-01308FB90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92425-9AEA-4AF9-ABE2-5E9A2B8E8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C373F-87FE-42A7-BF85-3B6DFBF5E137}" type="datetime1">
              <a:rPr lang="en-US" smtClean="0"/>
              <a:t>3/19/2019</a:t>
            </a:fld>
            <a:endParaRPr lang="en-US"/>
          </a:p>
        </p:txBody>
      </p:sp>
      <p:sp>
        <p:nvSpPr>
          <p:cNvPr id="5" name="Footer Placeholder 4">
            <a:extLst>
              <a:ext uri="{FF2B5EF4-FFF2-40B4-BE49-F238E27FC236}">
                <a16:creationId xmlns:a16="http://schemas.microsoft.com/office/drawing/2014/main" id="{CC414ED7-DC38-49ED-BD8A-AB2438DD1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1F29D1-228C-4C95-A0FF-3AFFC30A1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07C41-6BC3-4DCF-96CC-DCE9848F2B93}" type="slidenum">
              <a:rPr lang="en-US" smtClean="0"/>
              <a:t>‹#›</a:t>
            </a:fld>
            <a:endParaRPr lang="en-US"/>
          </a:p>
        </p:txBody>
      </p:sp>
    </p:spTree>
    <p:extLst>
      <p:ext uri="{BB962C8B-B14F-4D97-AF65-F5344CB8AC3E}">
        <p14:creationId xmlns:p14="http://schemas.microsoft.com/office/powerpoint/2010/main" val="1453741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Faisal@uetpeshawar.edu.p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45D2-BC1C-4015-BC42-EA86861194F5}"/>
              </a:ext>
            </a:extLst>
          </p:cNvPr>
          <p:cNvSpPr>
            <a:spLocks noGrp="1"/>
          </p:cNvSpPr>
          <p:nvPr>
            <p:ph type="ctrTitle"/>
          </p:nvPr>
        </p:nvSpPr>
        <p:spPr>
          <a:xfrm>
            <a:off x="958788" y="1122363"/>
            <a:ext cx="9709212" cy="2387600"/>
          </a:xfrm>
        </p:spPr>
        <p:txBody>
          <a:bodyPr/>
          <a:lstStyle/>
          <a:p>
            <a:r>
              <a:rPr lang="en-US" dirty="0"/>
              <a:t>Building Information Modeling</a:t>
            </a:r>
          </a:p>
        </p:txBody>
      </p:sp>
      <p:sp>
        <p:nvSpPr>
          <p:cNvPr id="3" name="Subtitle 2">
            <a:extLst>
              <a:ext uri="{FF2B5EF4-FFF2-40B4-BE49-F238E27FC236}">
                <a16:creationId xmlns:a16="http://schemas.microsoft.com/office/drawing/2014/main" id="{E85C4640-94D6-4DA4-BF8D-62FAF9447AE7}"/>
              </a:ext>
            </a:extLst>
          </p:cNvPr>
          <p:cNvSpPr>
            <a:spLocks noGrp="1"/>
          </p:cNvSpPr>
          <p:nvPr>
            <p:ph type="subTitle" idx="1"/>
          </p:nvPr>
        </p:nvSpPr>
        <p:spPr/>
        <p:txBody>
          <a:bodyPr/>
          <a:lstStyle/>
          <a:p>
            <a:r>
              <a:rPr lang="en-US" dirty="0"/>
              <a:t>Engr. Faisal Rehman</a:t>
            </a:r>
          </a:p>
          <a:p>
            <a:r>
              <a:rPr lang="en-US" dirty="0"/>
              <a:t>Assistant Professor</a:t>
            </a:r>
          </a:p>
          <a:p>
            <a:r>
              <a:rPr lang="en-US" dirty="0"/>
              <a:t>UET Peshawar</a:t>
            </a:r>
          </a:p>
        </p:txBody>
      </p:sp>
      <p:sp>
        <p:nvSpPr>
          <p:cNvPr id="4" name="Slide Number Placeholder 3">
            <a:extLst>
              <a:ext uri="{FF2B5EF4-FFF2-40B4-BE49-F238E27FC236}">
                <a16:creationId xmlns:a16="http://schemas.microsoft.com/office/drawing/2014/main" id="{BA2A73A7-FA61-4D9B-A6B9-7227364522FA}"/>
              </a:ext>
            </a:extLst>
          </p:cNvPr>
          <p:cNvSpPr>
            <a:spLocks noGrp="1"/>
          </p:cNvSpPr>
          <p:nvPr>
            <p:ph type="sldNum" sz="quarter" idx="12"/>
          </p:nvPr>
        </p:nvSpPr>
        <p:spPr/>
        <p:txBody>
          <a:bodyPr/>
          <a:lstStyle/>
          <a:p>
            <a:fld id="{82707C41-6BC3-4DCF-96CC-DCE9848F2B93}" type="slidenum">
              <a:rPr lang="en-US" smtClean="0"/>
              <a:t>1</a:t>
            </a:fld>
            <a:endParaRPr lang="en-US"/>
          </a:p>
        </p:txBody>
      </p:sp>
    </p:spTree>
    <p:extLst>
      <p:ext uri="{BB962C8B-B14F-4D97-AF65-F5344CB8AC3E}">
        <p14:creationId xmlns:p14="http://schemas.microsoft.com/office/powerpoint/2010/main" val="3367405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01E5-ADFF-46DD-8C1E-C6BEFD48DA5A}"/>
              </a:ext>
            </a:extLst>
          </p:cNvPr>
          <p:cNvSpPr>
            <a:spLocks noGrp="1"/>
          </p:cNvSpPr>
          <p:nvPr>
            <p:ph type="title"/>
          </p:nvPr>
        </p:nvSpPr>
        <p:spPr/>
        <p:txBody>
          <a:bodyPr/>
          <a:lstStyle/>
          <a:p>
            <a:r>
              <a:rPr lang="en-US" dirty="0"/>
              <a:t>BIM Development in Different Countries</a:t>
            </a:r>
          </a:p>
        </p:txBody>
      </p:sp>
      <p:sp>
        <p:nvSpPr>
          <p:cNvPr id="3" name="Content Placeholder 2">
            <a:extLst>
              <a:ext uri="{FF2B5EF4-FFF2-40B4-BE49-F238E27FC236}">
                <a16:creationId xmlns:a16="http://schemas.microsoft.com/office/drawing/2014/main" id="{E1489DD3-5472-4473-BE99-7F194914DFE7}"/>
              </a:ext>
            </a:extLst>
          </p:cNvPr>
          <p:cNvSpPr>
            <a:spLocks noGrp="1"/>
          </p:cNvSpPr>
          <p:nvPr>
            <p:ph idx="1"/>
          </p:nvPr>
        </p:nvSpPr>
        <p:spPr/>
        <p:txBody>
          <a:bodyPr/>
          <a:lstStyle/>
          <a:p>
            <a:r>
              <a:rPr lang="en-US" dirty="0"/>
              <a:t>Most of the countries adopted the technique on BIM in their policy at government level from 2012 and onwards.</a:t>
            </a:r>
          </a:p>
        </p:txBody>
      </p:sp>
      <p:sp>
        <p:nvSpPr>
          <p:cNvPr id="4" name="Slide Number Placeholder 3">
            <a:extLst>
              <a:ext uri="{FF2B5EF4-FFF2-40B4-BE49-F238E27FC236}">
                <a16:creationId xmlns:a16="http://schemas.microsoft.com/office/drawing/2014/main" id="{1657972D-D8A8-47B8-8777-DF8B386C6388}"/>
              </a:ext>
            </a:extLst>
          </p:cNvPr>
          <p:cNvSpPr>
            <a:spLocks noGrp="1"/>
          </p:cNvSpPr>
          <p:nvPr>
            <p:ph type="sldNum" sz="quarter" idx="12"/>
          </p:nvPr>
        </p:nvSpPr>
        <p:spPr/>
        <p:txBody>
          <a:bodyPr/>
          <a:lstStyle/>
          <a:p>
            <a:fld id="{82707C41-6BC3-4DCF-96CC-DCE9848F2B93}" type="slidenum">
              <a:rPr lang="en-US" smtClean="0"/>
              <a:t>10</a:t>
            </a:fld>
            <a:endParaRPr lang="en-US"/>
          </a:p>
        </p:txBody>
      </p:sp>
    </p:spTree>
    <p:extLst>
      <p:ext uri="{BB962C8B-B14F-4D97-AF65-F5344CB8AC3E}">
        <p14:creationId xmlns:p14="http://schemas.microsoft.com/office/powerpoint/2010/main" val="416602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99DF-8926-41A0-A0D6-3FBC0AC5ABF0}"/>
              </a:ext>
            </a:extLst>
          </p:cNvPr>
          <p:cNvSpPr>
            <a:spLocks noGrp="1"/>
          </p:cNvSpPr>
          <p:nvPr>
            <p:ph type="title"/>
          </p:nvPr>
        </p:nvSpPr>
        <p:spPr/>
        <p:txBody>
          <a:bodyPr/>
          <a:lstStyle/>
          <a:p>
            <a:r>
              <a:rPr lang="en-US" dirty="0"/>
              <a:t>HW01 Tasks</a:t>
            </a:r>
          </a:p>
        </p:txBody>
      </p:sp>
      <p:sp>
        <p:nvSpPr>
          <p:cNvPr id="3" name="Content Placeholder 2">
            <a:extLst>
              <a:ext uri="{FF2B5EF4-FFF2-40B4-BE49-F238E27FC236}">
                <a16:creationId xmlns:a16="http://schemas.microsoft.com/office/drawing/2014/main" id="{619B68B1-5CCA-414A-BE82-2A04015EDA3B}"/>
              </a:ext>
            </a:extLst>
          </p:cNvPr>
          <p:cNvSpPr>
            <a:spLocks noGrp="1"/>
          </p:cNvSpPr>
          <p:nvPr>
            <p:ph idx="1"/>
          </p:nvPr>
        </p:nvSpPr>
        <p:spPr/>
        <p:txBody>
          <a:bodyPr>
            <a:normAutofit fontScale="55000" lnSpcReduction="20000"/>
          </a:bodyPr>
          <a:lstStyle/>
          <a:p>
            <a:r>
              <a:rPr lang="en-US" dirty="0"/>
              <a:t>Email me </a:t>
            </a:r>
            <a:r>
              <a:rPr lang="en-US" b="1" dirty="0"/>
              <a:t>today</a:t>
            </a:r>
            <a:r>
              <a:rPr lang="en-US" dirty="0"/>
              <a:t> on </a:t>
            </a:r>
            <a:r>
              <a:rPr lang="en-US" dirty="0">
                <a:hlinkClick r:id="rId2"/>
              </a:rPr>
              <a:t>Faisal@uetpeshawar.edu.pk</a:t>
            </a:r>
            <a:r>
              <a:rPr lang="en-US" dirty="0"/>
              <a:t> for following info:</a:t>
            </a:r>
          </a:p>
          <a:p>
            <a:pPr lvl="1"/>
            <a:r>
              <a:rPr lang="en-US" dirty="0"/>
              <a:t>Your Full Name</a:t>
            </a:r>
          </a:p>
          <a:p>
            <a:pPr lvl="1"/>
            <a:r>
              <a:rPr lang="en-US" dirty="0"/>
              <a:t>Registration #</a:t>
            </a:r>
          </a:p>
          <a:p>
            <a:pPr lvl="1"/>
            <a:r>
              <a:rPr lang="en-US" dirty="0"/>
              <a:t>Class #</a:t>
            </a:r>
          </a:p>
          <a:p>
            <a:pPr lvl="1"/>
            <a:r>
              <a:rPr lang="en-US" dirty="0"/>
              <a:t>Cell #</a:t>
            </a:r>
          </a:p>
          <a:p>
            <a:pPr lvl="1"/>
            <a:r>
              <a:rPr lang="en-US" dirty="0"/>
              <a:t>Email ID that you use frequently</a:t>
            </a:r>
          </a:p>
          <a:p>
            <a:pPr lvl="1"/>
            <a:r>
              <a:rPr lang="en-US" dirty="0"/>
              <a:t>One paragraph summary </a:t>
            </a:r>
          </a:p>
          <a:p>
            <a:pPr lvl="1"/>
            <a:r>
              <a:rPr lang="en-US" dirty="0"/>
              <a:t>Subject of email will be </a:t>
            </a:r>
            <a:r>
              <a:rPr lang="en-US" b="1" dirty="0"/>
              <a:t>HW1</a:t>
            </a:r>
          </a:p>
          <a:p>
            <a:pPr marL="457200" lvl="1" indent="0">
              <a:buNone/>
            </a:pPr>
            <a:r>
              <a:rPr lang="en-US" dirty="0"/>
              <a:t> </a:t>
            </a:r>
          </a:p>
          <a:p>
            <a:r>
              <a:rPr lang="en-US" dirty="0"/>
              <a:t>Summary of Lecture 01 in notebook copy. (definition, explanation, history, uses, 7D)</a:t>
            </a:r>
          </a:p>
          <a:p>
            <a:endParaRPr lang="en-US" dirty="0"/>
          </a:p>
          <a:p>
            <a:r>
              <a:rPr lang="en-US" dirty="0"/>
              <a:t>Buy a project notebook. BIM lectures and work will be noted on that single copy alone with no other course work. Copy type as described in class.</a:t>
            </a:r>
          </a:p>
          <a:p>
            <a:endParaRPr lang="en-US" dirty="0"/>
          </a:p>
          <a:p>
            <a:r>
              <a:rPr lang="en-US" dirty="0"/>
              <a:t>Questions Answers will be in next lecture.  </a:t>
            </a:r>
          </a:p>
          <a:p>
            <a:endParaRPr lang="en-US" dirty="0"/>
          </a:p>
          <a:p>
            <a:r>
              <a:rPr lang="en-US" dirty="0"/>
              <a:t>Bring Laptops in next class. </a:t>
            </a:r>
          </a:p>
          <a:p>
            <a:endParaRPr lang="en-US" dirty="0"/>
          </a:p>
        </p:txBody>
      </p:sp>
      <p:sp>
        <p:nvSpPr>
          <p:cNvPr id="4" name="Slide Number Placeholder 3">
            <a:extLst>
              <a:ext uri="{FF2B5EF4-FFF2-40B4-BE49-F238E27FC236}">
                <a16:creationId xmlns:a16="http://schemas.microsoft.com/office/drawing/2014/main" id="{1F94940A-7C02-4559-A35E-47A20BBCFF36}"/>
              </a:ext>
            </a:extLst>
          </p:cNvPr>
          <p:cNvSpPr>
            <a:spLocks noGrp="1"/>
          </p:cNvSpPr>
          <p:nvPr>
            <p:ph type="sldNum" sz="quarter" idx="12"/>
          </p:nvPr>
        </p:nvSpPr>
        <p:spPr/>
        <p:txBody>
          <a:bodyPr/>
          <a:lstStyle/>
          <a:p>
            <a:fld id="{82707C41-6BC3-4DCF-96CC-DCE9848F2B93}" type="slidenum">
              <a:rPr lang="en-US" smtClean="0"/>
              <a:t>11</a:t>
            </a:fld>
            <a:endParaRPr lang="en-US"/>
          </a:p>
        </p:txBody>
      </p:sp>
    </p:spTree>
    <p:extLst>
      <p:ext uri="{BB962C8B-B14F-4D97-AF65-F5344CB8AC3E}">
        <p14:creationId xmlns:p14="http://schemas.microsoft.com/office/powerpoint/2010/main" val="61260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FBB6-45C4-45D1-81A3-E078F9F7728A}"/>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B3F0AADA-D34E-410F-96A6-253F981EF645}"/>
              </a:ext>
            </a:extLst>
          </p:cNvPr>
          <p:cNvSpPr>
            <a:spLocks noGrp="1"/>
          </p:cNvSpPr>
          <p:nvPr>
            <p:ph idx="1"/>
          </p:nvPr>
        </p:nvSpPr>
        <p:spPr/>
        <p:txBody>
          <a:bodyPr/>
          <a:lstStyle/>
          <a:p>
            <a:r>
              <a:rPr lang="en-US" dirty="0"/>
              <a:t>The US National Building Information Model Standard Project Committee has the following definition:</a:t>
            </a:r>
          </a:p>
          <a:p>
            <a:endParaRPr lang="en-US" dirty="0"/>
          </a:p>
          <a:p>
            <a:r>
              <a:rPr lang="en-US" i="1" dirty="0"/>
              <a:t>“Building Information Modeling (BIM) is a digital representation of physical and functional characteristics of a facility. A BIM is a shared knowledge resource for information about a facility forming a reliable basis for decisions during its life-cycle; defined as existing from earliest conception to demolition.”</a:t>
            </a:r>
          </a:p>
          <a:p>
            <a:endParaRPr lang="en-US" dirty="0"/>
          </a:p>
        </p:txBody>
      </p:sp>
      <p:sp>
        <p:nvSpPr>
          <p:cNvPr id="4" name="Slide Number Placeholder 3">
            <a:extLst>
              <a:ext uri="{FF2B5EF4-FFF2-40B4-BE49-F238E27FC236}">
                <a16:creationId xmlns:a16="http://schemas.microsoft.com/office/drawing/2014/main" id="{999765E8-808D-4BC0-8BBB-E3F84B03B3E9}"/>
              </a:ext>
            </a:extLst>
          </p:cNvPr>
          <p:cNvSpPr>
            <a:spLocks noGrp="1"/>
          </p:cNvSpPr>
          <p:nvPr>
            <p:ph type="sldNum" sz="quarter" idx="12"/>
          </p:nvPr>
        </p:nvSpPr>
        <p:spPr/>
        <p:txBody>
          <a:bodyPr/>
          <a:lstStyle/>
          <a:p>
            <a:fld id="{82707C41-6BC3-4DCF-96CC-DCE9848F2B93}" type="slidenum">
              <a:rPr lang="en-US" smtClean="0"/>
              <a:t>2</a:t>
            </a:fld>
            <a:endParaRPr lang="en-US"/>
          </a:p>
        </p:txBody>
      </p:sp>
    </p:spTree>
    <p:extLst>
      <p:ext uri="{BB962C8B-B14F-4D97-AF65-F5344CB8AC3E}">
        <p14:creationId xmlns:p14="http://schemas.microsoft.com/office/powerpoint/2010/main" val="218340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4F33-0688-4EBE-ABDA-DD052A84699E}"/>
              </a:ext>
            </a:extLst>
          </p:cNvPr>
          <p:cNvSpPr>
            <a:spLocks noGrp="1"/>
          </p:cNvSpPr>
          <p:nvPr>
            <p:ph type="title"/>
          </p:nvPr>
        </p:nvSpPr>
        <p:spPr/>
        <p:txBody>
          <a:bodyPr/>
          <a:lstStyle/>
          <a:p>
            <a:r>
              <a:rPr lang="en-US" dirty="0"/>
              <a:t>Sharing Knowledge</a:t>
            </a:r>
          </a:p>
        </p:txBody>
      </p:sp>
      <p:sp>
        <p:nvSpPr>
          <p:cNvPr id="3" name="Content Placeholder 2">
            <a:extLst>
              <a:ext uri="{FF2B5EF4-FFF2-40B4-BE49-F238E27FC236}">
                <a16:creationId xmlns:a16="http://schemas.microsoft.com/office/drawing/2014/main" id="{36A56FB8-1421-4EF4-8084-161EED6CFE30}"/>
              </a:ext>
            </a:extLst>
          </p:cNvPr>
          <p:cNvSpPr>
            <a:spLocks noGrp="1"/>
          </p:cNvSpPr>
          <p:nvPr>
            <p:ph idx="1"/>
          </p:nvPr>
        </p:nvSpPr>
        <p:spPr/>
        <p:txBody>
          <a:bodyPr>
            <a:normAutofit lnSpcReduction="10000"/>
          </a:bodyPr>
          <a:lstStyle/>
          <a:p>
            <a:r>
              <a:rPr lang="en-US" dirty="0"/>
              <a:t>Information is shared among:</a:t>
            </a:r>
          </a:p>
          <a:p>
            <a:pPr lvl="1"/>
            <a:r>
              <a:rPr lang="en-US" dirty="0"/>
              <a:t>Owner</a:t>
            </a:r>
          </a:p>
          <a:p>
            <a:pPr lvl="1"/>
            <a:r>
              <a:rPr lang="en-US" dirty="0"/>
              <a:t>Architect/Engineer</a:t>
            </a:r>
          </a:p>
          <a:p>
            <a:pPr lvl="1"/>
            <a:r>
              <a:rPr lang="en-US" dirty="0"/>
              <a:t>Surveyor</a:t>
            </a:r>
          </a:p>
          <a:p>
            <a:pPr lvl="1"/>
            <a:r>
              <a:rPr lang="en-US" dirty="0"/>
              <a:t>Contractor</a:t>
            </a:r>
          </a:p>
          <a:p>
            <a:r>
              <a:rPr lang="en-US" dirty="0"/>
              <a:t>Information contains:</a:t>
            </a:r>
          </a:p>
          <a:p>
            <a:pPr lvl="1"/>
            <a:r>
              <a:rPr lang="en-US" dirty="0"/>
              <a:t>Budgeted Cost</a:t>
            </a:r>
          </a:p>
          <a:p>
            <a:pPr lvl="1"/>
            <a:r>
              <a:rPr lang="en-US" dirty="0"/>
              <a:t>Design (Planning, Requirements, Purpose of Building, Capacity, No. of Stories, Bedrooms, Washrooms, Drawings, Plumbing and Electric Work)</a:t>
            </a:r>
          </a:p>
          <a:p>
            <a:pPr lvl="1"/>
            <a:r>
              <a:rPr lang="en-US" dirty="0"/>
              <a:t>Land information (Area, Location, Soil Condition, Water requirement, Surrounding Environment and history, past earthquake, Measurements)</a:t>
            </a:r>
          </a:p>
          <a:p>
            <a:pPr lvl="1"/>
            <a:r>
              <a:rPr lang="en-US" dirty="0"/>
              <a:t>Material.</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DA8DF379-E9D5-40CB-9146-4855D34E1E27}"/>
              </a:ext>
            </a:extLst>
          </p:cNvPr>
          <p:cNvSpPr>
            <a:spLocks noGrp="1"/>
          </p:cNvSpPr>
          <p:nvPr>
            <p:ph type="sldNum" sz="quarter" idx="12"/>
          </p:nvPr>
        </p:nvSpPr>
        <p:spPr/>
        <p:txBody>
          <a:bodyPr/>
          <a:lstStyle/>
          <a:p>
            <a:fld id="{82707C41-6BC3-4DCF-96CC-DCE9848F2B93}" type="slidenum">
              <a:rPr lang="en-US" smtClean="0"/>
              <a:t>3</a:t>
            </a:fld>
            <a:endParaRPr lang="en-US"/>
          </a:p>
        </p:txBody>
      </p:sp>
    </p:spTree>
    <p:extLst>
      <p:ext uri="{BB962C8B-B14F-4D97-AF65-F5344CB8AC3E}">
        <p14:creationId xmlns:p14="http://schemas.microsoft.com/office/powerpoint/2010/main" val="67710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9753-420E-4C32-A4F8-89042799897D}"/>
              </a:ext>
            </a:extLst>
          </p:cNvPr>
          <p:cNvSpPr>
            <a:spLocks noGrp="1"/>
          </p:cNvSpPr>
          <p:nvPr>
            <p:ph type="title"/>
          </p:nvPr>
        </p:nvSpPr>
        <p:spPr/>
        <p:txBody>
          <a:bodyPr/>
          <a:lstStyle/>
          <a:p>
            <a:r>
              <a:rPr lang="en-US" dirty="0"/>
              <a:t>What are 6D/7D?</a:t>
            </a:r>
          </a:p>
        </p:txBody>
      </p:sp>
      <p:sp>
        <p:nvSpPr>
          <p:cNvPr id="3" name="Content Placeholder 2">
            <a:extLst>
              <a:ext uri="{FF2B5EF4-FFF2-40B4-BE49-F238E27FC236}">
                <a16:creationId xmlns:a16="http://schemas.microsoft.com/office/drawing/2014/main" id="{B24688A6-B373-4509-984E-F9C2B559CD9D}"/>
              </a:ext>
            </a:extLst>
          </p:cNvPr>
          <p:cNvSpPr>
            <a:spLocks noGrp="1"/>
          </p:cNvSpPr>
          <p:nvPr>
            <p:ph idx="1"/>
          </p:nvPr>
        </p:nvSpPr>
        <p:spPr/>
        <p:txBody>
          <a:bodyPr>
            <a:normAutofit fontScale="92500"/>
          </a:bodyPr>
          <a:lstStyle/>
          <a:p>
            <a:r>
              <a:rPr lang="en-US" dirty="0"/>
              <a:t>Building information modeling extends this beyond </a:t>
            </a:r>
            <a:r>
              <a:rPr lang="en-US" dirty="0">
                <a:highlight>
                  <a:srgbClr val="FFFF00"/>
                </a:highlight>
              </a:rPr>
              <a:t>3D</a:t>
            </a:r>
            <a:r>
              <a:rPr lang="en-US" dirty="0"/>
              <a:t>, augmenting the three primary spatial dimensions (</a:t>
            </a:r>
            <a:r>
              <a:rPr lang="en-US" dirty="0">
                <a:highlight>
                  <a:srgbClr val="FFFF00"/>
                </a:highlight>
              </a:rPr>
              <a:t>width, height and depth</a:t>
            </a:r>
            <a:r>
              <a:rPr lang="en-US" dirty="0"/>
              <a:t>) with </a:t>
            </a:r>
            <a:r>
              <a:rPr lang="en-US" dirty="0">
                <a:highlight>
                  <a:srgbClr val="FFFF00"/>
                </a:highlight>
              </a:rPr>
              <a:t>time</a:t>
            </a:r>
            <a:r>
              <a:rPr lang="en-US" dirty="0"/>
              <a:t> as the </a:t>
            </a:r>
            <a:r>
              <a:rPr lang="en-US" dirty="0">
                <a:highlight>
                  <a:srgbClr val="FFFF00"/>
                </a:highlight>
              </a:rPr>
              <a:t>fourth dimension (4D)</a:t>
            </a:r>
            <a:r>
              <a:rPr lang="en-US" dirty="0"/>
              <a:t> and </a:t>
            </a:r>
            <a:r>
              <a:rPr lang="en-US" dirty="0">
                <a:highlight>
                  <a:srgbClr val="FFFF00"/>
                </a:highlight>
              </a:rPr>
              <a:t>cost as the fifth (5D)</a:t>
            </a:r>
            <a:r>
              <a:rPr lang="en-US" dirty="0"/>
              <a:t>. More recently there are also references to a sixth dimension </a:t>
            </a:r>
            <a:r>
              <a:rPr lang="en-US" dirty="0">
                <a:highlight>
                  <a:srgbClr val="FFFF00"/>
                </a:highlight>
              </a:rPr>
              <a:t>(6D)</a:t>
            </a:r>
            <a:r>
              <a:rPr lang="en-US" dirty="0"/>
              <a:t> representing </a:t>
            </a:r>
            <a:r>
              <a:rPr lang="en-US" dirty="0">
                <a:highlight>
                  <a:srgbClr val="FFFF00"/>
                </a:highlight>
              </a:rPr>
              <a:t>building environmental and sustainability aspects</a:t>
            </a:r>
            <a:r>
              <a:rPr lang="en-US" dirty="0"/>
              <a:t>, and a seventh dimension </a:t>
            </a:r>
            <a:r>
              <a:rPr lang="en-US" dirty="0">
                <a:highlight>
                  <a:srgbClr val="FFFF00"/>
                </a:highlight>
              </a:rPr>
              <a:t>(7D) </a:t>
            </a:r>
            <a:r>
              <a:rPr lang="en-US" dirty="0"/>
              <a:t>for </a:t>
            </a:r>
            <a:r>
              <a:rPr lang="en-US" dirty="0">
                <a:highlight>
                  <a:srgbClr val="FFFF00"/>
                </a:highlight>
              </a:rPr>
              <a:t>through-life facility management</a:t>
            </a:r>
            <a:r>
              <a:rPr lang="en-US" dirty="0"/>
              <a:t>, </a:t>
            </a:r>
            <a:r>
              <a:rPr lang="en-US" dirty="0">
                <a:highlight>
                  <a:srgbClr val="FFFF00"/>
                </a:highlight>
              </a:rPr>
              <a:t>although there are conflicting definitions (6D BIM).</a:t>
            </a:r>
            <a:r>
              <a:rPr lang="en-US" dirty="0"/>
              <a:t> </a:t>
            </a:r>
          </a:p>
          <a:p>
            <a:endParaRPr lang="en-US" dirty="0"/>
          </a:p>
          <a:p>
            <a:r>
              <a:rPr lang="en-US" dirty="0"/>
              <a:t>BIM therefore covers </a:t>
            </a:r>
            <a:r>
              <a:rPr lang="en-US" i="1" dirty="0"/>
              <a:t>more than just geometry</a:t>
            </a:r>
            <a:r>
              <a:rPr lang="en-US" dirty="0"/>
              <a:t>. It also covers </a:t>
            </a:r>
            <a:r>
              <a:rPr lang="en-US" i="1" dirty="0"/>
              <a:t>spatial relationships, light analysis, geographic information, and quantities and properties of building components</a:t>
            </a:r>
            <a:r>
              <a:rPr lang="en-US" dirty="0"/>
              <a:t> (for example, manufacturers' details).</a:t>
            </a:r>
          </a:p>
          <a:p>
            <a:endParaRPr lang="en-US" dirty="0"/>
          </a:p>
        </p:txBody>
      </p:sp>
      <p:sp>
        <p:nvSpPr>
          <p:cNvPr id="4" name="Slide Number Placeholder 3">
            <a:extLst>
              <a:ext uri="{FF2B5EF4-FFF2-40B4-BE49-F238E27FC236}">
                <a16:creationId xmlns:a16="http://schemas.microsoft.com/office/drawing/2014/main" id="{ADD7903B-3037-4A55-8E49-93D66C92DCE5}"/>
              </a:ext>
            </a:extLst>
          </p:cNvPr>
          <p:cNvSpPr>
            <a:spLocks noGrp="1"/>
          </p:cNvSpPr>
          <p:nvPr>
            <p:ph type="sldNum" sz="quarter" idx="12"/>
          </p:nvPr>
        </p:nvSpPr>
        <p:spPr/>
        <p:txBody>
          <a:bodyPr/>
          <a:lstStyle/>
          <a:p>
            <a:fld id="{82707C41-6BC3-4DCF-96CC-DCE9848F2B93}" type="slidenum">
              <a:rPr lang="en-US" smtClean="0"/>
              <a:t>4</a:t>
            </a:fld>
            <a:endParaRPr lang="en-US"/>
          </a:p>
        </p:txBody>
      </p:sp>
    </p:spTree>
    <p:extLst>
      <p:ext uri="{BB962C8B-B14F-4D97-AF65-F5344CB8AC3E}">
        <p14:creationId xmlns:p14="http://schemas.microsoft.com/office/powerpoint/2010/main" val="190704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197A-D3A8-44A5-8477-CC8E2BD06F9A}"/>
              </a:ext>
            </a:extLst>
          </p:cNvPr>
          <p:cNvSpPr>
            <a:spLocks noGrp="1"/>
          </p:cNvSpPr>
          <p:nvPr>
            <p:ph type="title"/>
          </p:nvPr>
        </p:nvSpPr>
        <p:spPr/>
        <p:txBody>
          <a:bodyPr/>
          <a:lstStyle/>
          <a:p>
            <a:r>
              <a:rPr lang="en-US" dirty="0"/>
              <a:t>What BIM Contains?</a:t>
            </a:r>
            <a:br>
              <a:rPr lang="en-US" dirty="0"/>
            </a:br>
            <a:r>
              <a:rPr lang="en-US" dirty="0"/>
              <a:t>(Objects, Tools, Parametric, Attributes) </a:t>
            </a:r>
          </a:p>
        </p:txBody>
      </p:sp>
      <p:sp>
        <p:nvSpPr>
          <p:cNvPr id="3" name="Content Placeholder 2">
            <a:extLst>
              <a:ext uri="{FF2B5EF4-FFF2-40B4-BE49-F238E27FC236}">
                <a16:creationId xmlns:a16="http://schemas.microsoft.com/office/drawing/2014/main" id="{86D0A1F1-B98A-478B-8B4D-6FB25EFF8CCF}"/>
              </a:ext>
            </a:extLst>
          </p:cNvPr>
          <p:cNvSpPr>
            <a:spLocks noGrp="1"/>
          </p:cNvSpPr>
          <p:nvPr>
            <p:ph idx="1"/>
          </p:nvPr>
        </p:nvSpPr>
        <p:spPr/>
        <p:txBody>
          <a:bodyPr>
            <a:normAutofit fontScale="85000" lnSpcReduction="10000"/>
          </a:bodyPr>
          <a:lstStyle/>
          <a:p>
            <a:r>
              <a:rPr lang="en-US" dirty="0"/>
              <a:t>BIM involves representing a design as </a:t>
            </a:r>
            <a:r>
              <a:rPr lang="en-US" dirty="0">
                <a:highlight>
                  <a:srgbClr val="FFFF00"/>
                </a:highlight>
              </a:rPr>
              <a:t>combinations of "objects" </a:t>
            </a:r>
            <a:r>
              <a:rPr lang="en-US" dirty="0"/>
              <a:t>– vague and undefined, generic or product-specific, </a:t>
            </a:r>
            <a:r>
              <a:rPr lang="en-US" dirty="0">
                <a:highlight>
                  <a:srgbClr val="FFFF00"/>
                </a:highlight>
              </a:rPr>
              <a:t>solid shapes or void-space oriented</a:t>
            </a:r>
            <a:r>
              <a:rPr lang="en-US" dirty="0"/>
              <a:t> (like the shape of a room), </a:t>
            </a:r>
            <a:r>
              <a:rPr lang="en-US" dirty="0">
                <a:highlight>
                  <a:srgbClr val="FFFF00"/>
                </a:highlight>
              </a:rPr>
              <a:t>that carry their geometry, relations and attributes. </a:t>
            </a:r>
          </a:p>
          <a:p>
            <a:r>
              <a:rPr lang="en-US" dirty="0">
                <a:highlight>
                  <a:srgbClr val="FFFF00"/>
                </a:highlight>
              </a:rPr>
              <a:t>BIM design tools allow extraction</a:t>
            </a:r>
            <a:r>
              <a:rPr lang="en-US" dirty="0"/>
              <a:t> of different views </a:t>
            </a:r>
            <a:r>
              <a:rPr lang="en-US" dirty="0">
                <a:highlight>
                  <a:srgbClr val="FFFF00"/>
                </a:highlight>
              </a:rPr>
              <a:t>from a building model </a:t>
            </a:r>
            <a:r>
              <a:rPr lang="en-US" dirty="0"/>
              <a:t>for </a:t>
            </a:r>
            <a:r>
              <a:rPr lang="en-US" dirty="0">
                <a:highlight>
                  <a:srgbClr val="FFFF00"/>
                </a:highlight>
              </a:rPr>
              <a:t>drawing production </a:t>
            </a:r>
            <a:r>
              <a:rPr lang="en-US" dirty="0"/>
              <a:t>and other uses. </a:t>
            </a:r>
          </a:p>
          <a:p>
            <a:r>
              <a:rPr lang="en-US" dirty="0">
                <a:highlight>
                  <a:srgbClr val="FFFF00"/>
                </a:highlight>
              </a:rPr>
              <a:t>These different views </a:t>
            </a:r>
            <a:r>
              <a:rPr lang="en-US" dirty="0"/>
              <a:t>are automatically consistent, being </a:t>
            </a:r>
            <a:r>
              <a:rPr lang="en-US" dirty="0">
                <a:highlight>
                  <a:srgbClr val="FFFF00"/>
                </a:highlight>
              </a:rPr>
              <a:t>based on a single definition of each object instance</a:t>
            </a:r>
            <a:r>
              <a:rPr lang="en-US" dirty="0"/>
              <a:t>. </a:t>
            </a:r>
          </a:p>
          <a:p>
            <a:r>
              <a:rPr lang="en-US" dirty="0">
                <a:highlight>
                  <a:srgbClr val="FFFF00"/>
                </a:highlight>
              </a:rPr>
              <a:t>BIM software also defines objects parametrically; </a:t>
            </a:r>
            <a:r>
              <a:rPr lang="en-US" dirty="0"/>
              <a:t>that is, the objects are defined as parameters and relations to other objects, so that if a </a:t>
            </a:r>
            <a:r>
              <a:rPr lang="en-US" dirty="0">
                <a:highlight>
                  <a:srgbClr val="FFFF00"/>
                </a:highlight>
              </a:rPr>
              <a:t>related object is amended, dependent ones will automatically also change. </a:t>
            </a:r>
          </a:p>
          <a:p>
            <a:r>
              <a:rPr lang="en-US" dirty="0">
                <a:highlight>
                  <a:srgbClr val="FFFF00"/>
                </a:highlight>
              </a:rPr>
              <a:t>Each model element can carry attributes </a:t>
            </a:r>
            <a:r>
              <a:rPr lang="en-US" dirty="0"/>
              <a:t>for selecting and ordering them </a:t>
            </a:r>
            <a:r>
              <a:rPr lang="en-US" dirty="0">
                <a:highlight>
                  <a:srgbClr val="FFFF00"/>
                </a:highlight>
              </a:rPr>
              <a:t>automatically, providing cost estimates </a:t>
            </a:r>
            <a:r>
              <a:rPr lang="en-US" dirty="0"/>
              <a:t>as well as </a:t>
            </a:r>
            <a:r>
              <a:rPr lang="en-US" dirty="0">
                <a:highlight>
                  <a:srgbClr val="FFFF00"/>
                </a:highlight>
              </a:rPr>
              <a:t>material tracking and ordering.</a:t>
            </a:r>
          </a:p>
          <a:p>
            <a:endParaRPr lang="en-US" dirty="0"/>
          </a:p>
        </p:txBody>
      </p:sp>
      <p:sp>
        <p:nvSpPr>
          <p:cNvPr id="4" name="Slide Number Placeholder 3">
            <a:extLst>
              <a:ext uri="{FF2B5EF4-FFF2-40B4-BE49-F238E27FC236}">
                <a16:creationId xmlns:a16="http://schemas.microsoft.com/office/drawing/2014/main" id="{3E8A7C38-7B4D-40B0-A30B-BAC6C8FABED7}"/>
              </a:ext>
            </a:extLst>
          </p:cNvPr>
          <p:cNvSpPr>
            <a:spLocks noGrp="1"/>
          </p:cNvSpPr>
          <p:nvPr>
            <p:ph type="sldNum" sz="quarter" idx="12"/>
          </p:nvPr>
        </p:nvSpPr>
        <p:spPr/>
        <p:txBody>
          <a:bodyPr/>
          <a:lstStyle/>
          <a:p>
            <a:fld id="{82707C41-6BC3-4DCF-96CC-DCE9848F2B93}" type="slidenum">
              <a:rPr lang="en-US" smtClean="0"/>
              <a:t>5</a:t>
            </a:fld>
            <a:endParaRPr lang="en-US"/>
          </a:p>
        </p:txBody>
      </p:sp>
    </p:spTree>
    <p:extLst>
      <p:ext uri="{BB962C8B-B14F-4D97-AF65-F5344CB8AC3E}">
        <p14:creationId xmlns:p14="http://schemas.microsoft.com/office/powerpoint/2010/main" val="203500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8B16-CFB5-4F23-B6CF-C50FC2CBE9AB}"/>
              </a:ext>
            </a:extLst>
          </p:cNvPr>
          <p:cNvSpPr>
            <a:spLocks noGrp="1"/>
          </p:cNvSpPr>
          <p:nvPr>
            <p:ph type="title"/>
          </p:nvPr>
        </p:nvSpPr>
        <p:spPr/>
        <p:txBody>
          <a:bodyPr/>
          <a:lstStyle/>
          <a:p>
            <a:r>
              <a:rPr lang="en-US" dirty="0"/>
              <a:t>Who work in BIM?</a:t>
            </a:r>
          </a:p>
        </p:txBody>
      </p:sp>
      <p:sp>
        <p:nvSpPr>
          <p:cNvPr id="3" name="Content Placeholder 2">
            <a:extLst>
              <a:ext uri="{FF2B5EF4-FFF2-40B4-BE49-F238E27FC236}">
                <a16:creationId xmlns:a16="http://schemas.microsoft.com/office/drawing/2014/main" id="{34D18D74-103C-40D8-AB3D-5A2EA79779E5}"/>
              </a:ext>
            </a:extLst>
          </p:cNvPr>
          <p:cNvSpPr>
            <a:spLocks noGrp="1"/>
          </p:cNvSpPr>
          <p:nvPr>
            <p:ph idx="1"/>
          </p:nvPr>
        </p:nvSpPr>
        <p:spPr/>
        <p:txBody>
          <a:bodyPr/>
          <a:lstStyle/>
          <a:p>
            <a:r>
              <a:rPr lang="en-US" dirty="0"/>
              <a:t>Professionals from Architecture Engineering Construction (AEC).</a:t>
            </a:r>
          </a:p>
          <a:p>
            <a:r>
              <a:rPr lang="en-US" dirty="0"/>
              <a:t>BIM enables a virtual information model to be handed from the design team (architects, landscape architects, surveyors, civil, structural and building services engineers, etc.) to the main contractor and subcontractors and then on to the owner/operator; </a:t>
            </a:r>
          </a:p>
          <a:p>
            <a:r>
              <a:rPr lang="en-US" dirty="0"/>
              <a:t>Each professional adds discipline-specific data to the single shared model. </a:t>
            </a:r>
          </a:p>
          <a:p>
            <a:r>
              <a:rPr lang="en-US" dirty="0"/>
              <a:t>This reduces information losses.</a:t>
            </a:r>
          </a:p>
          <a:p>
            <a:endParaRPr lang="en-US" dirty="0"/>
          </a:p>
        </p:txBody>
      </p:sp>
      <p:sp>
        <p:nvSpPr>
          <p:cNvPr id="4" name="Slide Number Placeholder 3">
            <a:extLst>
              <a:ext uri="{FF2B5EF4-FFF2-40B4-BE49-F238E27FC236}">
                <a16:creationId xmlns:a16="http://schemas.microsoft.com/office/drawing/2014/main" id="{C7EBD0A9-0BCD-4C2E-A48B-A60A45004D92}"/>
              </a:ext>
            </a:extLst>
          </p:cNvPr>
          <p:cNvSpPr>
            <a:spLocks noGrp="1"/>
          </p:cNvSpPr>
          <p:nvPr>
            <p:ph type="sldNum" sz="quarter" idx="12"/>
          </p:nvPr>
        </p:nvSpPr>
        <p:spPr/>
        <p:txBody>
          <a:bodyPr/>
          <a:lstStyle/>
          <a:p>
            <a:fld id="{82707C41-6BC3-4DCF-96CC-DCE9848F2B93}" type="slidenum">
              <a:rPr lang="en-US" smtClean="0"/>
              <a:t>6</a:t>
            </a:fld>
            <a:endParaRPr lang="en-US"/>
          </a:p>
        </p:txBody>
      </p:sp>
    </p:spTree>
    <p:extLst>
      <p:ext uri="{BB962C8B-B14F-4D97-AF65-F5344CB8AC3E}">
        <p14:creationId xmlns:p14="http://schemas.microsoft.com/office/powerpoint/2010/main" val="152823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E46F-8CFA-4BF5-840A-E0FB56B90295}"/>
              </a:ext>
            </a:extLst>
          </p:cNvPr>
          <p:cNvSpPr>
            <a:spLocks noGrp="1"/>
          </p:cNvSpPr>
          <p:nvPr>
            <p:ph type="title"/>
          </p:nvPr>
        </p:nvSpPr>
        <p:spPr/>
        <p:txBody>
          <a:bodyPr/>
          <a:lstStyle/>
          <a:p>
            <a:r>
              <a:rPr lang="en-US" dirty="0"/>
              <a:t>Who Manages BIM?</a:t>
            </a:r>
          </a:p>
        </p:txBody>
      </p:sp>
      <p:sp>
        <p:nvSpPr>
          <p:cNvPr id="3" name="Content Placeholder 2">
            <a:extLst>
              <a:ext uri="{FF2B5EF4-FFF2-40B4-BE49-F238E27FC236}">
                <a16:creationId xmlns:a16="http://schemas.microsoft.com/office/drawing/2014/main" id="{F4AF36A2-D7A7-466F-97F8-80C156D4F815}"/>
              </a:ext>
            </a:extLst>
          </p:cNvPr>
          <p:cNvSpPr>
            <a:spLocks noGrp="1"/>
          </p:cNvSpPr>
          <p:nvPr>
            <p:ph idx="1"/>
          </p:nvPr>
        </p:nvSpPr>
        <p:spPr/>
        <p:txBody>
          <a:bodyPr/>
          <a:lstStyle/>
          <a:p>
            <a:r>
              <a:rPr lang="en-US" dirty="0"/>
              <a:t>A BIM manager (also sometimes defined as a virtual design-to-construction VDC, project manager –VDCPM) manages BIM. </a:t>
            </a:r>
          </a:p>
          <a:p>
            <a:r>
              <a:rPr lang="en-US" dirty="0"/>
              <a:t>The BIM manager is retained by a design build team on the client's behalf from the pre-design phase onwards.</a:t>
            </a:r>
          </a:p>
          <a:p>
            <a:r>
              <a:rPr lang="en-US" dirty="0"/>
              <a:t>In order to develop and to track the object-oriented BIM against predicted and measured performance objectives.</a:t>
            </a:r>
          </a:p>
          <a:p>
            <a:r>
              <a:rPr lang="en-US" dirty="0"/>
              <a:t>And supporting multi-disciplinary building information models that drive analysis, schedules, take-off and logistics</a:t>
            </a:r>
          </a:p>
          <a:p>
            <a:endParaRPr lang="en-US" dirty="0"/>
          </a:p>
        </p:txBody>
      </p:sp>
      <p:sp>
        <p:nvSpPr>
          <p:cNvPr id="4" name="Slide Number Placeholder 3">
            <a:extLst>
              <a:ext uri="{FF2B5EF4-FFF2-40B4-BE49-F238E27FC236}">
                <a16:creationId xmlns:a16="http://schemas.microsoft.com/office/drawing/2014/main" id="{661EBE17-2F5F-4D13-8E9C-54B91F8744AE}"/>
              </a:ext>
            </a:extLst>
          </p:cNvPr>
          <p:cNvSpPr>
            <a:spLocks noGrp="1"/>
          </p:cNvSpPr>
          <p:nvPr>
            <p:ph type="sldNum" sz="quarter" idx="12"/>
          </p:nvPr>
        </p:nvSpPr>
        <p:spPr/>
        <p:txBody>
          <a:bodyPr/>
          <a:lstStyle/>
          <a:p>
            <a:fld id="{82707C41-6BC3-4DCF-96CC-DCE9848F2B93}" type="slidenum">
              <a:rPr lang="en-US" smtClean="0"/>
              <a:t>7</a:t>
            </a:fld>
            <a:endParaRPr lang="en-US"/>
          </a:p>
        </p:txBody>
      </p:sp>
    </p:spTree>
    <p:extLst>
      <p:ext uri="{BB962C8B-B14F-4D97-AF65-F5344CB8AC3E}">
        <p14:creationId xmlns:p14="http://schemas.microsoft.com/office/powerpoint/2010/main" val="263347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6B8A-6DC3-45A0-9DBE-7C479D80C3CB}"/>
              </a:ext>
            </a:extLst>
          </p:cNvPr>
          <p:cNvSpPr>
            <a:spLocks noGrp="1"/>
          </p:cNvSpPr>
          <p:nvPr>
            <p:ph type="title"/>
          </p:nvPr>
        </p:nvSpPr>
        <p:spPr/>
        <p:txBody>
          <a:bodyPr/>
          <a:lstStyle/>
          <a:p>
            <a:r>
              <a:rPr lang="en-US" dirty="0"/>
              <a:t>Managements in BIM</a:t>
            </a:r>
          </a:p>
        </p:txBody>
      </p:sp>
      <p:sp>
        <p:nvSpPr>
          <p:cNvPr id="3" name="Content Placeholder 2">
            <a:extLst>
              <a:ext uri="{FF2B5EF4-FFF2-40B4-BE49-F238E27FC236}">
                <a16:creationId xmlns:a16="http://schemas.microsoft.com/office/drawing/2014/main" id="{8BBB2ED9-9905-4F83-A046-D19FF355BDC1}"/>
              </a:ext>
            </a:extLst>
          </p:cNvPr>
          <p:cNvSpPr>
            <a:spLocks noGrp="1"/>
          </p:cNvSpPr>
          <p:nvPr>
            <p:ph idx="1"/>
          </p:nvPr>
        </p:nvSpPr>
        <p:spPr/>
        <p:txBody>
          <a:bodyPr/>
          <a:lstStyle/>
          <a:p>
            <a:r>
              <a:rPr lang="en-US" dirty="0"/>
              <a:t>Cost management</a:t>
            </a:r>
          </a:p>
          <a:p>
            <a:r>
              <a:rPr lang="en-US" dirty="0"/>
              <a:t>Construction management</a:t>
            </a:r>
          </a:p>
          <a:p>
            <a:r>
              <a:rPr lang="en-US" dirty="0"/>
              <a:t>Project management</a:t>
            </a:r>
          </a:p>
          <a:p>
            <a:r>
              <a:rPr lang="en-US" dirty="0"/>
              <a:t>Facility operation</a:t>
            </a:r>
          </a:p>
          <a:p>
            <a:r>
              <a:rPr lang="en-US" dirty="0"/>
              <a:t>Application in green building</a:t>
            </a:r>
          </a:p>
          <a:p>
            <a:endParaRPr lang="en-US" dirty="0"/>
          </a:p>
        </p:txBody>
      </p:sp>
      <p:sp>
        <p:nvSpPr>
          <p:cNvPr id="4" name="Slide Number Placeholder 3">
            <a:extLst>
              <a:ext uri="{FF2B5EF4-FFF2-40B4-BE49-F238E27FC236}">
                <a16:creationId xmlns:a16="http://schemas.microsoft.com/office/drawing/2014/main" id="{36F7E00B-26CF-4260-A9FC-54AB56E45B67}"/>
              </a:ext>
            </a:extLst>
          </p:cNvPr>
          <p:cNvSpPr>
            <a:spLocks noGrp="1"/>
          </p:cNvSpPr>
          <p:nvPr>
            <p:ph type="sldNum" sz="quarter" idx="12"/>
          </p:nvPr>
        </p:nvSpPr>
        <p:spPr/>
        <p:txBody>
          <a:bodyPr/>
          <a:lstStyle/>
          <a:p>
            <a:fld id="{82707C41-6BC3-4DCF-96CC-DCE9848F2B93}" type="slidenum">
              <a:rPr lang="en-US" smtClean="0"/>
              <a:t>8</a:t>
            </a:fld>
            <a:endParaRPr lang="en-US"/>
          </a:p>
        </p:txBody>
      </p:sp>
    </p:spTree>
    <p:extLst>
      <p:ext uri="{BB962C8B-B14F-4D97-AF65-F5344CB8AC3E}">
        <p14:creationId xmlns:p14="http://schemas.microsoft.com/office/powerpoint/2010/main" val="386535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7D36-8A0B-4E20-8314-458E1A90DE4A}"/>
              </a:ext>
            </a:extLst>
          </p:cNvPr>
          <p:cNvSpPr>
            <a:spLocks noGrp="1"/>
          </p:cNvSpPr>
          <p:nvPr>
            <p:ph type="title"/>
          </p:nvPr>
        </p:nvSpPr>
        <p:spPr/>
        <p:txBody>
          <a:bodyPr/>
          <a:lstStyle/>
          <a:p>
            <a:r>
              <a:rPr lang="en-US" dirty="0"/>
              <a:t>BIM in Construction Management</a:t>
            </a:r>
          </a:p>
        </p:txBody>
      </p:sp>
      <p:sp>
        <p:nvSpPr>
          <p:cNvPr id="3" name="Content Placeholder 2">
            <a:extLst>
              <a:ext uri="{FF2B5EF4-FFF2-40B4-BE49-F238E27FC236}">
                <a16:creationId xmlns:a16="http://schemas.microsoft.com/office/drawing/2014/main" id="{09A4E97F-ABF9-49CC-B37B-7B3DD7C8F353}"/>
              </a:ext>
            </a:extLst>
          </p:cNvPr>
          <p:cNvSpPr>
            <a:spLocks noGrp="1"/>
          </p:cNvSpPr>
          <p:nvPr>
            <p:ph idx="1"/>
          </p:nvPr>
        </p:nvSpPr>
        <p:spPr/>
        <p:txBody>
          <a:bodyPr>
            <a:normAutofit fontScale="62500" lnSpcReduction="20000"/>
          </a:bodyPr>
          <a:lstStyle/>
          <a:p>
            <a:r>
              <a:rPr lang="en-US" dirty="0"/>
              <a:t>Project stakeholders are challenged to deliver successful projects despite tight budgets, limited manpower, accelerated schedules, and limited or conflicting information. </a:t>
            </a:r>
          </a:p>
          <a:p>
            <a:r>
              <a:rPr lang="en-US" dirty="0"/>
              <a:t>The significant disciplines such as architectural, structural and Mechanical, Electrical and Plumbing (MEP) designs should be well coordinated, as two things can’t take place at the same place and time.</a:t>
            </a:r>
          </a:p>
          <a:p>
            <a:r>
              <a:rPr lang="en-US" dirty="0"/>
              <a:t>Building Information Modeling aids in collision detection at the initial stage, identifying the exact location of discrepancies.</a:t>
            </a:r>
          </a:p>
          <a:p>
            <a:r>
              <a:rPr lang="en-US" dirty="0"/>
              <a:t>The BIM concept envisages prior to actual physical construction</a:t>
            </a:r>
          </a:p>
          <a:p>
            <a:r>
              <a:rPr lang="en-US" dirty="0"/>
              <a:t>Reduces uncertainty, improve safety, work out problems, and simulate and analyze potential impacts.</a:t>
            </a:r>
          </a:p>
          <a:p>
            <a:r>
              <a:rPr lang="en-US" dirty="0"/>
              <a:t>Sub-contractors can input critical information to pre-fabricate or pre-assemble some systems off-site.</a:t>
            </a:r>
          </a:p>
          <a:p>
            <a:r>
              <a:rPr lang="en-US" dirty="0"/>
              <a:t>Waste can be minimized on-site and prod delivered on a just-in-time basis rather than being stock-piled on-site.</a:t>
            </a:r>
          </a:p>
          <a:p>
            <a:r>
              <a:rPr lang="en-US" dirty="0"/>
              <a:t>Quantities and shared properties of materials can be extracted easily. </a:t>
            </a:r>
          </a:p>
          <a:p>
            <a:r>
              <a:rPr lang="en-US" dirty="0"/>
              <a:t>Scopes of work can be isolated and defined. </a:t>
            </a:r>
          </a:p>
          <a:p>
            <a:r>
              <a:rPr lang="en-US" dirty="0"/>
              <a:t>BIM also prevents errors by enabling conflict or 'clash detection' whereby the computer model visually highlights to the team where parts of the building (</a:t>
            </a:r>
            <a:r>
              <a:rPr lang="en-US" dirty="0" err="1"/>
              <a:t>e.g.:structural</a:t>
            </a:r>
            <a:r>
              <a:rPr lang="en-US" dirty="0"/>
              <a:t> frame and building services pipes or ducts) may wrongly intersect.</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B6A8726-0385-418C-AEA0-D87ADD988E64}"/>
              </a:ext>
            </a:extLst>
          </p:cNvPr>
          <p:cNvSpPr>
            <a:spLocks noGrp="1"/>
          </p:cNvSpPr>
          <p:nvPr>
            <p:ph type="sldNum" sz="quarter" idx="12"/>
          </p:nvPr>
        </p:nvSpPr>
        <p:spPr/>
        <p:txBody>
          <a:bodyPr/>
          <a:lstStyle/>
          <a:p>
            <a:fld id="{82707C41-6BC3-4DCF-96CC-DCE9848F2B93}" type="slidenum">
              <a:rPr lang="en-US" smtClean="0"/>
              <a:t>9</a:t>
            </a:fld>
            <a:endParaRPr lang="en-US"/>
          </a:p>
        </p:txBody>
      </p:sp>
    </p:spTree>
    <p:extLst>
      <p:ext uri="{BB962C8B-B14F-4D97-AF65-F5344CB8AC3E}">
        <p14:creationId xmlns:p14="http://schemas.microsoft.com/office/powerpoint/2010/main" val="1165257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924</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Building Information Modeling</vt:lpstr>
      <vt:lpstr>Definition</vt:lpstr>
      <vt:lpstr>Sharing Knowledge</vt:lpstr>
      <vt:lpstr>What are 6D/7D?</vt:lpstr>
      <vt:lpstr>What BIM Contains? (Objects, Tools, Parametric, Attributes) </vt:lpstr>
      <vt:lpstr>Who work in BIM?</vt:lpstr>
      <vt:lpstr>Who Manages BIM?</vt:lpstr>
      <vt:lpstr>Managements in BIM</vt:lpstr>
      <vt:lpstr>BIM in Construction Management</vt:lpstr>
      <vt:lpstr>BIM Development in Different Countries</vt:lpstr>
      <vt:lpstr>HW01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BIM</dc:title>
  <dc:creator>Faisal Rehman</dc:creator>
  <cp:lastModifiedBy>Faisal Rehman</cp:lastModifiedBy>
  <cp:revision>13</cp:revision>
  <dcterms:created xsi:type="dcterms:W3CDTF">2019-02-26T07:40:59Z</dcterms:created>
  <dcterms:modified xsi:type="dcterms:W3CDTF">2019-03-18T21:09:40Z</dcterms:modified>
</cp:coreProperties>
</file>