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D290233-0DD1-4A80-BB1E-9ADC3556DBB6}" type="datetimeFigureOut">
              <a:rPr lang="en-US" smtClean="0"/>
              <a:t>3/15/19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Springboard ​Intermediate Data Science: Python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Author: Faisal Mahmood</a:t>
            </a:r>
          </a:p>
          <a:p>
            <a:r>
              <a:rPr lang="en-US" dirty="0" smtClean="0"/>
              <a:t>March 2019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35122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Analysis of Air Quality and Weather in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the Baltimore Area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7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Analysis: Summer months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67008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Similar analysis was done with an exclusive focus on the summer months (June to September for the purpose of this analysis).</a:t>
            </a:r>
          </a:p>
          <a:p>
            <a:r>
              <a:rPr lang="en-US" dirty="0" smtClean="0"/>
              <a:t>Training set consisted of data for the summers of 2008 through 2014. Test set consisted of data for summer 2015.</a:t>
            </a:r>
          </a:p>
          <a:p>
            <a:r>
              <a:rPr lang="en-US" dirty="0" smtClean="0"/>
              <a:t>Baseline model produced R</a:t>
            </a:r>
            <a:r>
              <a:rPr lang="en-US" baseline="30000" dirty="0" smtClean="0"/>
              <a:t>2</a:t>
            </a:r>
            <a:r>
              <a:rPr lang="en-US" dirty="0" smtClean="0"/>
              <a:t> scores near 0.62 for both the summer training and test sets. Mean absolute error (MAE) and root mean square error (RMSE) were both similar.</a:t>
            </a:r>
          </a:p>
          <a:p>
            <a:r>
              <a:rPr lang="en-US" dirty="0" smtClean="0"/>
              <a:t>Additional adjustments to the baseline model produced no meaningful improvements, because there was no </a:t>
            </a:r>
            <a:r>
              <a:rPr lang="en-US" dirty="0" err="1" smtClean="0"/>
              <a:t>overfitting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the baseline model, 95% of residual values ranged from -0.019 to +0.023 ppm. No other regularized model had any improved residual spread.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22" y="4197128"/>
            <a:ext cx="6415331" cy="223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5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Ideas for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Summer-only model was far more effective than a model trained on data from throughout the year, based on R</a:t>
            </a:r>
            <a:r>
              <a:rPr lang="en-US" baseline="30000" dirty="0" smtClean="0"/>
              <a:t>2</a:t>
            </a:r>
            <a:r>
              <a:rPr lang="en-US" dirty="0" smtClean="0"/>
              <a:t> accuracy scores. Due to seasonal changes in weather, predictive models that account for those seasonal differences will produce far better results</a:t>
            </a:r>
          </a:p>
          <a:p>
            <a:r>
              <a:rPr lang="en-US" dirty="0" smtClean="0"/>
              <a:t>Ideas for future work may include the following:</a:t>
            </a:r>
          </a:p>
          <a:p>
            <a:pPr lvl="1"/>
            <a:r>
              <a:rPr lang="en-US" dirty="0" smtClean="0"/>
              <a:t>Creating similar predictive models for other cities or regions.</a:t>
            </a:r>
          </a:p>
          <a:p>
            <a:pPr lvl="1"/>
            <a:r>
              <a:rPr lang="en-US" dirty="0" smtClean="0"/>
              <a:t>Evaluating </a:t>
            </a:r>
            <a:r>
              <a:rPr lang="en-US" dirty="0"/>
              <a:t>the concentration of pollutants other than ground-level ozone</a:t>
            </a:r>
            <a:r>
              <a:rPr lang="en-US" dirty="0" smtClean="0"/>
              <a:t>, and creating a similar model based on that data.</a:t>
            </a:r>
          </a:p>
          <a:p>
            <a:pPr lvl="1"/>
            <a:r>
              <a:rPr lang="en-US" dirty="0"/>
              <a:t>Fully </a:t>
            </a:r>
            <a:r>
              <a:rPr lang="en-US" dirty="0" smtClean="0"/>
              <a:t>analyzing </a:t>
            </a:r>
            <a:r>
              <a:rPr lang="en-US" dirty="0"/>
              <a:t>all pollutants tracked by the EPA to create a classification model that predicts the general AQI (air quality index) by color </a:t>
            </a:r>
            <a:r>
              <a:rPr lang="en-US" dirty="0" smtClean="0"/>
              <a:t>code.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0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Recommendations for Client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Baseline model for summer months is recommended, since summer is the most likely time for hazardous air quality.</a:t>
            </a:r>
          </a:p>
          <a:p>
            <a:r>
              <a:rPr lang="en-US"/>
              <a:t>H</a:t>
            </a:r>
            <a:r>
              <a:rPr lang="en-US" smtClean="0"/>
              <a:t>igh </a:t>
            </a:r>
            <a:r>
              <a:rPr lang="en-US" dirty="0"/>
              <a:t>correlation and relatively low error rate can help the clients use weather forecasts to devise a more effective way to predict air </a:t>
            </a:r>
            <a:r>
              <a:rPr lang="en-US"/>
              <a:t>quality </a:t>
            </a:r>
            <a:r>
              <a:rPr lang="en-US" smtClean="0"/>
              <a:t>levels.</a:t>
            </a:r>
            <a:endParaRPr lang="en-US" dirty="0" smtClean="0"/>
          </a:p>
          <a:p>
            <a:r>
              <a:rPr lang="en-US" dirty="0" smtClean="0"/>
              <a:t>If a general margin of error of 0.02 ppm is satisfactory for clients, then this model will be highly effective.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9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Air quality affects the livelihood of millions of people, especially the vulnerable.</a:t>
            </a:r>
          </a:p>
          <a:p>
            <a:r>
              <a:rPr lang="en-US" dirty="0" smtClean="0"/>
              <a:t>Ground-level ozone is one of six pollutants being regularly tracked for determining air quality.</a:t>
            </a:r>
          </a:p>
          <a:p>
            <a:r>
              <a:rPr lang="en-US" dirty="0" smtClean="0"/>
              <a:t>Predictive model will be built to predict ozone levels based on hourly weather observations.</a:t>
            </a:r>
          </a:p>
          <a:p>
            <a:r>
              <a:rPr lang="en-US" dirty="0" smtClean="0"/>
              <a:t>Model is to be used by potential stakeholders, such as health or wellness firms, or summer tourism businesses, to determine if ozone levels will be at a healthy level. An effective model would benefit the clients.</a:t>
            </a:r>
          </a:p>
          <a:p>
            <a:r>
              <a:rPr lang="en-US" dirty="0" smtClean="0"/>
              <a:t>Ozone concentration of 0.075 parts per million (ppm) averaged over a period of 8 hours can affect sensitive groups.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3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 and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Two sets of hourly data ranging from 2006 to 2015 were obtained.</a:t>
            </a:r>
          </a:p>
          <a:p>
            <a:pPr lvl="1"/>
            <a:r>
              <a:rPr lang="en-US" dirty="0" smtClean="0"/>
              <a:t>One set from the Environmental Protection Agency (EPA) consisted of hourly ozone concentration data for a station in Essex, MD.</a:t>
            </a:r>
          </a:p>
          <a:p>
            <a:pPr lvl="1"/>
            <a:r>
              <a:rPr lang="en-US" dirty="0" smtClean="0"/>
              <a:t>The other set consisted of hourly weather observations for Martin State Airport, MD, located 3 miles from the Essex station where ozone levels were measured.</a:t>
            </a:r>
          </a:p>
          <a:p>
            <a:r>
              <a:rPr lang="en-US" dirty="0" smtClean="0"/>
              <a:t>The goal was to combine the datasets to ensure that hourly observations would be available for the duration of the period being studied.</a:t>
            </a:r>
          </a:p>
          <a:p>
            <a:r>
              <a:rPr lang="en-US" dirty="0" smtClean="0"/>
              <a:t>The merged dataset consisted of hourly data from 2008 to 2015.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4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Since ozone levels of 0.075 ppm or higher (averaged over an 8-hour period) can affect sensitive groups, the prevalence of those levels was plotted on a monthly basis.</a:t>
            </a:r>
          </a:p>
          <a:p>
            <a:r>
              <a:rPr lang="en-US" sz="2400" dirty="0" smtClean="0"/>
              <a:t>Hazardous ozone </a:t>
            </a:r>
            <a:br>
              <a:rPr lang="en-US" sz="2400" dirty="0" smtClean="0"/>
            </a:br>
            <a:r>
              <a:rPr lang="en-US" sz="2400" dirty="0" smtClean="0"/>
              <a:t>levels were found</a:t>
            </a:r>
            <a:br>
              <a:rPr lang="en-US" sz="2400" dirty="0" smtClean="0"/>
            </a:br>
            <a:r>
              <a:rPr lang="en-US" sz="2400" dirty="0" smtClean="0"/>
              <a:t>to</a:t>
            </a:r>
            <a:r>
              <a:rPr lang="en-US" sz="2400" dirty="0"/>
              <a:t> </a:t>
            </a:r>
            <a:r>
              <a:rPr lang="en-US" sz="2400" dirty="0" smtClean="0"/>
              <a:t>be the most </a:t>
            </a:r>
            <a:br>
              <a:rPr lang="en-US" sz="2400" dirty="0" smtClean="0"/>
            </a:br>
            <a:r>
              <a:rPr lang="en-US" sz="2400" dirty="0" smtClean="0"/>
              <a:t>common from </a:t>
            </a:r>
            <a:br>
              <a:rPr lang="en-US" sz="2400" dirty="0" smtClean="0"/>
            </a:br>
            <a:r>
              <a:rPr lang="en-US" sz="2400" dirty="0" smtClean="0"/>
              <a:t>June to August</a:t>
            </a:r>
          </a:p>
          <a:p>
            <a:r>
              <a:rPr lang="en-US" sz="2400" dirty="0" smtClean="0"/>
              <a:t>Spring and early </a:t>
            </a:r>
            <a:br>
              <a:rPr lang="en-US" sz="2400" dirty="0" smtClean="0"/>
            </a:br>
            <a:r>
              <a:rPr lang="en-US" sz="2400" dirty="0" smtClean="0"/>
              <a:t>fall also had</a:t>
            </a:r>
            <a:br>
              <a:rPr lang="en-US" sz="2400" dirty="0" smtClean="0"/>
            </a:br>
            <a:r>
              <a:rPr lang="en-US" sz="2400" dirty="0" smtClean="0"/>
              <a:t>occasional days </a:t>
            </a:r>
            <a:br>
              <a:rPr lang="en-US" sz="2400" dirty="0" smtClean="0"/>
            </a:br>
            <a:r>
              <a:rPr lang="en-US" sz="2400" dirty="0" smtClean="0"/>
              <a:t>with high ozone</a:t>
            </a:r>
            <a:br>
              <a:rPr lang="en-US" sz="2400" dirty="0" smtClean="0"/>
            </a:br>
            <a:r>
              <a:rPr lang="en-US" sz="2400" dirty="0" smtClean="0"/>
              <a:t>levels.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082" y="2976358"/>
            <a:ext cx="5693070" cy="340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6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Correlations among the variables were evaluated. Correlations of ozone levels to the remaining variables were of </a:t>
            </a:r>
            <a:br>
              <a:rPr lang="en-US" dirty="0" smtClean="0"/>
            </a:br>
            <a:r>
              <a:rPr lang="en-US" dirty="0" smtClean="0"/>
              <a:t>particular interest.</a:t>
            </a:r>
          </a:p>
          <a:p>
            <a:r>
              <a:rPr lang="en-US" dirty="0" smtClean="0"/>
              <a:t>Temperature and wind</a:t>
            </a:r>
            <a:br>
              <a:rPr lang="en-US" dirty="0" smtClean="0"/>
            </a:br>
            <a:r>
              <a:rPr lang="en-US" dirty="0" smtClean="0"/>
              <a:t>speed had the highest</a:t>
            </a:r>
            <a:br>
              <a:rPr lang="en-US" dirty="0" smtClean="0"/>
            </a:br>
            <a:r>
              <a:rPr lang="en-US" dirty="0" smtClean="0"/>
              <a:t>correlations with ozone</a:t>
            </a:r>
            <a:br>
              <a:rPr lang="en-US" dirty="0" smtClean="0"/>
            </a:br>
            <a:r>
              <a:rPr lang="en-US" dirty="0" smtClean="0"/>
              <a:t>concentration.</a:t>
            </a:r>
          </a:p>
          <a:p>
            <a:r>
              <a:rPr lang="en-US" dirty="0" smtClean="0"/>
              <a:t>What are the seasonal</a:t>
            </a:r>
            <a:br>
              <a:rPr lang="en-US" dirty="0" smtClean="0"/>
            </a:br>
            <a:r>
              <a:rPr lang="en-US" dirty="0" smtClean="0"/>
              <a:t>variations of these</a:t>
            </a:r>
            <a:br>
              <a:rPr lang="en-US" dirty="0" smtClean="0"/>
            </a:br>
            <a:r>
              <a:rPr lang="en-US" dirty="0" smtClean="0"/>
              <a:t>correlations?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536" y="2491635"/>
            <a:ext cx="4543135" cy="38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5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Temperature has the highest correlation with ozone in the summer and early fall, while wind speed has the highest correlation in</a:t>
            </a:r>
            <a:r>
              <a:rPr lang="en-US" sz="2400" dirty="0"/>
              <a:t> </a:t>
            </a:r>
            <a:r>
              <a:rPr lang="en-US" sz="2400" dirty="0" smtClean="0"/>
              <a:t>the cooler months.</a:t>
            </a:r>
          </a:p>
          <a:p>
            <a:r>
              <a:rPr lang="en-US" sz="2400" dirty="0" smtClean="0"/>
              <a:t>Are these </a:t>
            </a:r>
            <a:br>
              <a:rPr lang="en-US" sz="2400" dirty="0" smtClean="0"/>
            </a:br>
            <a:r>
              <a:rPr lang="en-US" sz="2400" dirty="0" smtClean="0"/>
              <a:t>correlations</a:t>
            </a:r>
            <a:br>
              <a:rPr lang="en-US" sz="2400" dirty="0" smtClean="0"/>
            </a:br>
            <a:r>
              <a:rPr lang="en-US" sz="2400" dirty="0" smtClean="0"/>
              <a:t>statistically</a:t>
            </a:r>
            <a:br>
              <a:rPr lang="en-US" sz="2400" dirty="0" smtClean="0"/>
            </a:br>
            <a:r>
              <a:rPr lang="en-US" sz="2400" dirty="0" smtClean="0"/>
              <a:t>significant?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526" y="2668943"/>
            <a:ext cx="6078626" cy="365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3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Average monthly </a:t>
            </a:r>
            <a:r>
              <a:rPr lang="en-US" dirty="0" err="1" smtClean="0"/>
              <a:t>pearson</a:t>
            </a:r>
            <a:r>
              <a:rPr lang="en-US" dirty="0" smtClean="0"/>
              <a:t> correlations with ozone concentration were calculated for all weather variables.</a:t>
            </a:r>
          </a:p>
          <a:p>
            <a:r>
              <a:rPr lang="en-US" dirty="0" smtClean="0"/>
              <a:t>Those correlations were evaluated for statistical significance.</a:t>
            </a:r>
          </a:p>
          <a:p>
            <a:r>
              <a:rPr lang="en-US" dirty="0" smtClean="0"/>
              <a:t>Null hypothesis assumed no relationship, and alpha was set to 0.01 due to large size of dataset.</a:t>
            </a:r>
          </a:p>
          <a:p>
            <a:r>
              <a:rPr lang="en-US" dirty="0" smtClean="0"/>
              <a:t>54 out of 60 tests (12 monthly tests for all 5 weather variables) had p-values below the value of alpha.</a:t>
            </a:r>
          </a:p>
          <a:p>
            <a:r>
              <a:rPr lang="en-US" dirty="0" smtClean="0"/>
              <a:t>Results suggest that for 54 of those tests, a statistically significant relationship exists with the ozone concentration, even among correlations that were very low.</a:t>
            </a:r>
          </a:p>
          <a:p>
            <a:r>
              <a:rPr lang="en-US" dirty="0" smtClean="0"/>
              <a:t>With such a large dataset, a statistically significant model can be constructed even with very low predictability. Statistical significance does not always reveal much information about </a:t>
            </a:r>
            <a:r>
              <a:rPr lang="en-US" i="1" dirty="0" smtClean="0"/>
              <a:t>practical</a:t>
            </a:r>
            <a:r>
              <a:rPr lang="en-US" dirty="0" smtClean="0"/>
              <a:t> significance.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3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39027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Dataframe</a:t>
            </a:r>
            <a:r>
              <a:rPr lang="en-US" dirty="0" smtClean="0"/>
              <a:t> was split to training and test sets.</a:t>
            </a:r>
          </a:p>
          <a:p>
            <a:pPr lvl="1"/>
            <a:r>
              <a:rPr lang="en-US" dirty="0" smtClean="0"/>
              <a:t>Training set consisted of data from January 2008 to November 2015.</a:t>
            </a:r>
          </a:p>
          <a:p>
            <a:pPr lvl="1"/>
            <a:r>
              <a:rPr lang="en-US" dirty="0" smtClean="0"/>
              <a:t>Test set consisted of data for December 2015.</a:t>
            </a:r>
          </a:p>
          <a:p>
            <a:r>
              <a:rPr lang="en-US" dirty="0" smtClean="0"/>
              <a:t>A baseline linear regression model was built to attempt to predict ozone levels in the test set.</a:t>
            </a:r>
          </a:p>
          <a:p>
            <a:r>
              <a:rPr lang="en-US" dirty="0" smtClean="0"/>
              <a:t>Baseline model had a very low R</a:t>
            </a:r>
            <a:r>
              <a:rPr lang="en-US" baseline="30000" dirty="0" smtClean="0"/>
              <a:t>2</a:t>
            </a:r>
            <a:r>
              <a:rPr lang="en-US" dirty="0" smtClean="0"/>
              <a:t> accuracy score for the test set, so a better model was needed.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4089509"/>
            <a:ext cx="8775192" cy="216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3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0458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Lasso and Ridge regularization were both attempted, and Random Forest </a:t>
            </a:r>
            <a:r>
              <a:rPr lang="en-US" dirty="0" err="1" smtClean="0"/>
              <a:t>regressors</a:t>
            </a:r>
            <a:r>
              <a:rPr lang="en-US" dirty="0" smtClean="0"/>
              <a:t> were investigated. However, even the best available models did not offer any meaningful improvements from the baseline model.</a:t>
            </a:r>
          </a:p>
          <a:p>
            <a:r>
              <a:rPr lang="en-US" dirty="0" smtClean="0"/>
              <a:t>Perhaps an analysis with test set focused on a single month was not going to produce an effective model.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91" y="3572941"/>
            <a:ext cx="7276089" cy="27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43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9406</TotalTime>
  <Words>883</Words>
  <Application>Microsoft Macintosh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Analysis of Air Quality and Weather in  the Baltimore Area  </vt:lpstr>
      <vt:lpstr>Introduction</vt:lpstr>
      <vt:lpstr>Data Acquisition and Wrangling</vt:lpstr>
      <vt:lpstr>Exploratory Analysis</vt:lpstr>
      <vt:lpstr>Exploratory Analysis</vt:lpstr>
      <vt:lpstr>Exploratory Analysis</vt:lpstr>
      <vt:lpstr>Inferential Statistics</vt:lpstr>
      <vt:lpstr>Baseline Modeling</vt:lpstr>
      <vt:lpstr>Extended Analysis</vt:lpstr>
      <vt:lpstr>Extended Analysis: Summer months</vt:lpstr>
      <vt:lpstr>Conclusion and Ideas for Future Work</vt:lpstr>
      <vt:lpstr>Recommendations for Client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Air Quality and Weather in  the Baltimore Area  </dc:title>
  <dc:creator>Faisal Mahmood</dc:creator>
  <cp:lastModifiedBy>Faisal Mahmood</cp:lastModifiedBy>
  <cp:revision>10</cp:revision>
  <dcterms:created xsi:type="dcterms:W3CDTF">2019-03-15T13:31:29Z</dcterms:created>
  <dcterms:modified xsi:type="dcterms:W3CDTF">2019-03-22T02:17:52Z</dcterms:modified>
</cp:coreProperties>
</file>