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71" r:id="rId11"/>
    <p:sldId id="266" r:id="rId12"/>
    <p:sldId id="267" r:id="rId13"/>
    <p:sldId id="268" r:id="rId14"/>
    <p:sldId id="269"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10"/>
    <p:restoredTop sz="94663"/>
  </p:normalViewPr>
  <p:slideViewPr>
    <p:cSldViewPr snapToGrid="0" snapToObjects="1">
      <p:cViewPr varScale="1">
        <p:scale>
          <a:sx n="113" d="100"/>
          <a:sy n="113" d="100"/>
        </p:scale>
        <p:origin x="20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AC6B-D3C7-4A4C-A59E-14024A2E19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CA1C93-AEF8-F048-9BBA-54DF40C58E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E1E000-36ED-DF47-BA90-555720A9B96D}"/>
              </a:ext>
            </a:extLst>
          </p:cNvPr>
          <p:cNvSpPr>
            <a:spLocks noGrp="1"/>
          </p:cNvSpPr>
          <p:nvPr>
            <p:ph type="dt" sz="half" idx="10"/>
          </p:nvPr>
        </p:nvSpPr>
        <p:spPr/>
        <p:txBody>
          <a:bodyPr/>
          <a:lstStyle/>
          <a:p>
            <a:fld id="{7240EC89-AE3E-0A4F-8B39-0B9A84B3B7D8}" type="datetimeFigureOut">
              <a:rPr lang="en-US" smtClean="0"/>
              <a:t>3/15/19</a:t>
            </a:fld>
            <a:endParaRPr lang="en-US" dirty="0"/>
          </a:p>
        </p:txBody>
      </p:sp>
      <p:sp>
        <p:nvSpPr>
          <p:cNvPr id="5" name="Footer Placeholder 4">
            <a:extLst>
              <a:ext uri="{FF2B5EF4-FFF2-40B4-BE49-F238E27FC236}">
                <a16:creationId xmlns:a16="http://schemas.microsoft.com/office/drawing/2014/main" id="{3B76397D-7F33-B14C-9CB3-7857B9E717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F4193E-F1C9-844D-9E89-A7D985D10B17}"/>
              </a:ext>
            </a:extLst>
          </p:cNvPr>
          <p:cNvSpPr>
            <a:spLocks noGrp="1"/>
          </p:cNvSpPr>
          <p:nvPr>
            <p:ph type="sldNum" sz="quarter" idx="12"/>
          </p:nvPr>
        </p:nvSpPr>
        <p:spPr/>
        <p:txBody>
          <a:bodyPr/>
          <a:lstStyle/>
          <a:p>
            <a:fld id="{FA2A0D8C-D826-2248-BA9B-24C645A921B4}" type="slidenum">
              <a:rPr lang="en-US" smtClean="0"/>
              <a:t>‹#›</a:t>
            </a:fld>
            <a:endParaRPr lang="en-US" dirty="0"/>
          </a:p>
        </p:txBody>
      </p:sp>
    </p:spTree>
    <p:extLst>
      <p:ext uri="{BB962C8B-B14F-4D97-AF65-F5344CB8AC3E}">
        <p14:creationId xmlns:p14="http://schemas.microsoft.com/office/powerpoint/2010/main" val="2564649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4A76-BB4F-8D40-8B42-7CDFDF040B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B81D65-31DD-AB4A-BA00-D79082AE83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4F74DE-6AFD-FC4D-92BD-6520CF0CACEC}"/>
              </a:ext>
            </a:extLst>
          </p:cNvPr>
          <p:cNvSpPr>
            <a:spLocks noGrp="1"/>
          </p:cNvSpPr>
          <p:nvPr>
            <p:ph type="dt" sz="half" idx="10"/>
          </p:nvPr>
        </p:nvSpPr>
        <p:spPr/>
        <p:txBody>
          <a:bodyPr/>
          <a:lstStyle/>
          <a:p>
            <a:fld id="{7240EC89-AE3E-0A4F-8B39-0B9A84B3B7D8}" type="datetimeFigureOut">
              <a:rPr lang="en-US" smtClean="0"/>
              <a:t>3/15/19</a:t>
            </a:fld>
            <a:endParaRPr lang="en-US" dirty="0"/>
          </a:p>
        </p:txBody>
      </p:sp>
      <p:sp>
        <p:nvSpPr>
          <p:cNvPr id="5" name="Footer Placeholder 4">
            <a:extLst>
              <a:ext uri="{FF2B5EF4-FFF2-40B4-BE49-F238E27FC236}">
                <a16:creationId xmlns:a16="http://schemas.microsoft.com/office/drawing/2014/main" id="{2C32D65D-61C2-4A4B-9DE7-1CEC5D87B1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B8EE775-B2D5-324D-8FA3-2397B77BC5DD}"/>
              </a:ext>
            </a:extLst>
          </p:cNvPr>
          <p:cNvSpPr>
            <a:spLocks noGrp="1"/>
          </p:cNvSpPr>
          <p:nvPr>
            <p:ph type="sldNum" sz="quarter" idx="12"/>
          </p:nvPr>
        </p:nvSpPr>
        <p:spPr/>
        <p:txBody>
          <a:bodyPr/>
          <a:lstStyle/>
          <a:p>
            <a:fld id="{FA2A0D8C-D826-2248-BA9B-24C645A921B4}" type="slidenum">
              <a:rPr lang="en-US" smtClean="0"/>
              <a:t>‹#›</a:t>
            </a:fld>
            <a:endParaRPr lang="en-US" dirty="0"/>
          </a:p>
        </p:txBody>
      </p:sp>
    </p:spTree>
    <p:extLst>
      <p:ext uri="{BB962C8B-B14F-4D97-AF65-F5344CB8AC3E}">
        <p14:creationId xmlns:p14="http://schemas.microsoft.com/office/powerpoint/2010/main" val="127482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C6B619-9220-AB48-9F2B-BC0FAEAFD6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A5DBE4-5ECC-7849-B5BB-17B91FE793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BD948B-227E-4B4D-A9F6-616E4A73AA83}"/>
              </a:ext>
            </a:extLst>
          </p:cNvPr>
          <p:cNvSpPr>
            <a:spLocks noGrp="1"/>
          </p:cNvSpPr>
          <p:nvPr>
            <p:ph type="dt" sz="half" idx="10"/>
          </p:nvPr>
        </p:nvSpPr>
        <p:spPr/>
        <p:txBody>
          <a:bodyPr/>
          <a:lstStyle/>
          <a:p>
            <a:fld id="{7240EC89-AE3E-0A4F-8B39-0B9A84B3B7D8}" type="datetimeFigureOut">
              <a:rPr lang="en-US" smtClean="0"/>
              <a:t>3/15/19</a:t>
            </a:fld>
            <a:endParaRPr lang="en-US" dirty="0"/>
          </a:p>
        </p:txBody>
      </p:sp>
      <p:sp>
        <p:nvSpPr>
          <p:cNvPr id="5" name="Footer Placeholder 4">
            <a:extLst>
              <a:ext uri="{FF2B5EF4-FFF2-40B4-BE49-F238E27FC236}">
                <a16:creationId xmlns:a16="http://schemas.microsoft.com/office/drawing/2014/main" id="{1669159A-D8B4-8346-A0EA-B4EF5A3418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42A67C-49CB-A544-85B0-022D90DB94F8}"/>
              </a:ext>
            </a:extLst>
          </p:cNvPr>
          <p:cNvSpPr>
            <a:spLocks noGrp="1"/>
          </p:cNvSpPr>
          <p:nvPr>
            <p:ph type="sldNum" sz="quarter" idx="12"/>
          </p:nvPr>
        </p:nvSpPr>
        <p:spPr/>
        <p:txBody>
          <a:bodyPr/>
          <a:lstStyle/>
          <a:p>
            <a:fld id="{FA2A0D8C-D826-2248-BA9B-24C645A921B4}" type="slidenum">
              <a:rPr lang="en-US" smtClean="0"/>
              <a:t>‹#›</a:t>
            </a:fld>
            <a:endParaRPr lang="en-US" dirty="0"/>
          </a:p>
        </p:txBody>
      </p:sp>
    </p:spTree>
    <p:extLst>
      <p:ext uri="{BB962C8B-B14F-4D97-AF65-F5344CB8AC3E}">
        <p14:creationId xmlns:p14="http://schemas.microsoft.com/office/powerpoint/2010/main" val="3263151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B881A-D690-DC41-B93F-3C4679DACD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422EBA-DFB3-7647-930E-128A41B4CD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D232CF-5EA6-D54B-A7AF-1DBC866BD8C4}"/>
              </a:ext>
            </a:extLst>
          </p:cNvPr>
          <p:cNvSpPr>
            <a:spLocks noGrp="1"/>
          </p:cNvSpPr>
          <p:nvPr>
            <p:ph type="dt" sz="half" idx="10"/>
          </p:nvPr>
        </p:nvSpPr>
        <p:spPr/>
        <p:txBody>
          <a:bodyPr/>
          <a:lstStyle/>
          <a:p>
            <a:fld id="{7240EC89-AE3E-0A4F-8B39-0B9A84B3B7D8}" type="datetimeFigureOut">
              <a:rPr lang="en-US" smtClean="0"/>
              <a:t>3/15/19</a:t>
            </a:fld>
            <a:endParaRPr lang="en-US" dirty="0"/>
          </a:p>
        </p:txBody>
      </p:sp>
      <p:sp>
        <p:nvSpPr>
          <p:cNvPr id="5" name="Footer Placeholder 4">
            <a:extLst>
              <a:ext uri="{FF2B5EF4-FFF2-40B4-BE49-F238E27FC236}">
                <a16:creationId xmlns:a16="http://schemas.microsoft.com/office/drawing/2014/main" id="{95A0E8A3-4FBE-4949-A356-EAE2518048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1F0CD6-2A9D-C14B-A32E-EC8CA2E2D5A8}"/>
              </a:ext>
            </a:extLst>
          </p:cNvPr>
          <p:cNvSpPr>
            <a:spLocks noGrp="1"/>
          </p:cNvSpPr>
          <p:nvPr>
            <p:ph type="sldNum" sz="quarter" idx="12"/>
          </p:nvPr>
        </p:nvSpPr>
        <p:spPr/>
        <p:txBody>
          <a:bodyPr/>
          <a:lstStyle/>
          <a:p>
            <a:fld id="{FA2A0D8C-D826-2248-BA9B-24C645A921B4}" type="slidenum">
              <a:rPr lang="en-US" smtClean="0"/>
              <a:t>‹#›</a:t>
            </a:fld>
            <a:endParaRPr lang="en-US" dirty="0"/>
          </a:p>
        </p:txBody>
      </p:sp>
    </p:spTree>
    <p:extLst>
      <p:ext uri="{BB962C8B-B14F-4D97-AF65-F5344CB8AC3E}">
        <p14:creationId xmlns:p14="http://schemas.microsoft.com/office/powerpoint/2010/main" val="419576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EB356-E2FA-3F43-85E3-85BE8FB0E8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0BD981-A044-FB47-840A-0124BE3AEB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F1CD7D-75E1-A448-BCD6-11FCA874D3FE}"/>
              </a:ext>
            </a:extLst>
          </p:cNvPr>
          <p:cNvSpPr>
            <a:spLocks noGrp="1"/>
          </p:cNvSpPr>
          <p:nvPr>
            <p:ph type="dt" sz="half" idx="10"/>
          </p:nvPr>
        </p:nvSpPr>
        <p:spPr/>
        <p:txBody>
          <a:bodyPr/>
          <a:lstStyle/>
          <a:p>
            <a:fld id="{7240EC89-AE3E-0A4F-8B39-0B9A84B3B7D8}" type="datetimeFigureOut">
              <a:rPr lang="en-US" smtClean="0"/>
              <a:t>3/15/19</a:t>
            </a:fld>
            <a:endParaRPr lang="en-US" dirty="0"/>
          </a:p>
        </p:txBody>
      </p:sp>
      <p:sp>
        <p:nvSpPr>
          <p:cNvPr id="5" name="Footer Placeholder 4">
            <a:extLst>
              <a:ext uri="{FF2B5EF4-FFF2-40B4-BE49-F238E27FC236}">
                <a16:creationId xmlns:a16="http://schemas.microsoft.com/office/drawing/2014/main" id="{873FF285-4FE3-4A47-94DA-997F3C99091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8226BC9-FD86-1642-A3F6-B9C3BE2FBA7C}"/>
              </a:ext>
            </a:extLst>
          </p:cNvPr>
          <p:cNvSpPr>
            <a:spLocks noGrp="1"/>
          </p:cNvSpPr>
          <p:nvPr>
            <p:ph type="sldNum" sz="quarter" idx="12"/>
          </p:nvPr>
        </p:nvSpPr>
        <p:spPr/>
        <p:txBody>
          <a:bodyPr/>
          <a:lstStyle/>
          <a:p>
            <a:fld id="{FA2A0D8C-D826-2248-BA9B-24C645A921B4}" type="slidenum">
              <a:rPr lang="en-US" smtClean="0"/>
              <a:t>‹#›</a:t>
            </a:fld>
            <a:endParaRPr lang="en-US" dirty="0"/>
          </a:p>
        </p:txBody>
      </p:sp>
    </p:spTree>
    <p:extLst>
      <p:ext uri="{BB962C8B-B14F-4D97-AF65-F5344CB8AC3E}">
        <p14:creationId xmlns:p14="http://schemas.microsoft.com/office/powerpoint/2010/main" val="3221584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8B87-76C2-0B4C-B9AB-54DEB80BB0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9435D7-CEDE-A74D-9F47-090758D23E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DFE22D-2AE1-A54C-A490-3B398E7C59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E28BB2-134D-034C-9CFC-604E78304D50}"/>
              </a:ext>
            </a:extLst>
          </p:cNvPr>
          <p:cNvSpPr>
            <a:spLocks noGrp="1"/>
          </p:cNvSpPr>
          <p:nvPr>
            <p:ph type="dt" sz="half" idx="10"/>
          </p:nvPr>
        </p:nvSpPr>
        <p:spPr/>
        <p:txBody>
          <a:bodyPr/>
          <a:lstStyle/>
          <a:p>
            <a:fld id="{7240EC89-AE3E-0A4F-8B39-0B9A84B3B7D8}" type="datetimeFigureOut">
              <a:rPr lang="en-US" smtClean="0"/>
              <a:t>3/15/19</a:t>
            </a:fld>
            <a:endParaRPr lang="en-US" dirty="0"/>
          </a:p>
        </p:txBody>
      </p:sp>
      <p:sp>
        <p:nvSpPr>
          <p:cNvPr id="6" name="Footer Placeholder 5">
            <a:extLst>
              <a:ext uri="{FF2B5EF4-FFF2-40B4-BE49-F238E27FC236}">
                <a16:creationId xmlns:a16="http://schemas.microsoft.com/office/drawing/2014/main" id="{A29A87DD-879A-524F-ACF1-540AD733CF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94ECFA-781D-AD42-B35E-D7EDC210EEFD}"/>
              </a:ext>
            </a:extLst>
          </p:cNvPr>
          <p:cNvSpPr>
            <a:spLocks noGrp="1"/>
          </p:cNvSpPr>
          <p:nvPr>
            <p:ph type="sldNum" sz="quarter" idx="12"/>
          </p:nvPr>
        </p:nvSpPr>
        <p:spPr/>
        <p:txBody>
          <a:bodyPr/>
          <a:lstStyle/>
          <a:p>
            <a:fld id="{FA2A0D8C-D826-2248-BA9B-24C645A921B4}" type="slidenum">
              <a:rPr lang="en-US" smtClean="0"/>
              <a:t>‹#›</a:t>
            </a:fld>
            <a:endParaRPr lang="en-US" dirty="0"/>
          </a:p>
        </p:txBody>
      </p:sp>
    </p:spTree>
    <p:extLst>
      <p:ext uri="{BB962C8B-B14F-4D97-AF65-F5344CB8AC3E}">
        <p14:creationId xmlns:p14="http://schemas.microsoft.com/office/powerpoint/2010/main" val="2255434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6E72E-CF22-B047-96A0-3DD5738C53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6A821A-67C2-2E4D-B3F1-015D0A63BB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B1ACF8-206B-084D-B403-912166929C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0F37F9-B56F-1240-8F3C-05CC8AB35F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8CB873-81EB-5B44-B06F-5B900938F9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2F76EE-AA99-094F-9587-76012BEBD215}"/>
              </a:ext>
            </a:extLst>
          </p:cNvPr>
          <p:cNvSpPr>
            <a:spLocks noGrp="1"/>
          </p:cNvSpPr>
          <p:nvPr>
            <p:ph type="dt" sz="half" idx="10"/>
          </p:nvPr>
        </p:nvSpPr>
        <p:spPr/>
        <p:txBody>
          <a:bodyPr/>
          <a:lstStyle/>
          <a:p>
            <a:fld id="{7240EC89-AE3E-0A4F-8B39-0B9A84B3B7D8}" type="datetimeFigureOut">
              <a:rPr lang="en-US" smtClean="0"/>
              <a:t>3/15/19</a:t>
            </a:fld>
            <a:endParaRPr lang="en-US" dirty="0"/>
          </a:p>
        </p:txBody>
      </p:sp>
      <p:sp>
        <p:nvSpPr>
          <p:cNvPr id="8" name="Footer Placeholder 7">
            <a:extLst>
              <a:ext uri="{FF2B5EF4-FFF2-40B4-BE49-F238E27FC236}">
                <a16:creationId xmlns:a16="http://schemas.microsoft.com/office/drawing/2014/main" id="{72D3C7F6-C639-0A4A-955D-4FA56B4384B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D6CE087-FDD8-CC49-99BC-6860C4075935}"/>
              </a:ext>
            </a:extLst>
          </p:cNvPr>
          <p:cNvSpPr>
            <a:spLocks noGrp="1"/>
          </p:cNvSpPr>
          <p:nvPr>
            <p:ph type="sldNum" sz="quarter" idx="12"/>
          </p:nvPr>
        </p:nvSpPr>
        <p:spPr/>
        <p:txBody>
          <a:bodyPr/>
          <a:lstStyle/>
          <a:p>
            <a:fld id="{FA2A0D8C-D826-2248-BA9B-24C645A921B4}" type="slidenum">
              <a:rPr lang="en-US" smtClean="0"/>
              <a:t>‹#›</a:t>
            </a:fld>
            <a:endParaRPr lang="en-US" dirty="0"/>
          </a:p>
        </p:txBody>
      </p:sp>
    </p:spTree>
    <p:extLst>
      <p:ext uri="{BB962C8B-B14F-4D97-AF65-F5344CB8AC3E}">
        <p14:creationId xmlns:p14="http://schemas.microsoft.com/office/powerpoint/2010/main" val="260941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36B92-E540-6D4D-A1A9-A403892249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BC5D0-3579-3E49-A201-EEB79F29BD5E}"/>
              </a:ext>
            </a:extLst>
          </p:cNvPr>
          <p:cNvSpPr>
            <a:spLocks noGrp="1"/>
          </p:cNvSpPr>
          <p:nvPr>
            <p:ph type="dt" sz="half" idx="10"/>
          </p:nvPr>
        </p:nvSpPr>
        <p:spPr/>
        <p:txBody>
          <a:bodyPr/>
          <a:lstStyle/>
          <a:p>
            <a:fld id="{7240EC89-AE3E-0A4F-8B39-0B9A84B3B7D8}" type="datetimeFigureOut">
              <a:rPr lang="en-US" smtClean="0"/>
              <a:t>3/15/19</a:t>
            </a:fld>
            <a:endParaRPr lang="en-US" dirty="0"/>
          </a:p>
        </p:txBody>
      </p:sp>
      <p:sp>
        <p:nvSpPr>
          <p:cNvPr id="4" name="Footer Placeholder 3">
            <a:extLst>
              <a:ext uri="{FF2B5EF4-FFF2-40B4-BE49-F238E27FC236}">
                <a16:creationId xmlns:a16="http://schemas.microsoft.com/office/drawing/2014/main" id="{07DC97CA-EAE7-0045-BEFF-425FBF224AF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7C8E899-56AC-CC4F-82C3-E1234984243A}"/>
              </a:ext>
            </a:extLst>
          </p:cNvPr>
          <p:cNvSpPr>
            <a:spLocks noGrp="1"/>
          </p:cNvSpPr>
          <p:nvPr>
            <p:ph type="sldNum" sz="quarter" idx="12"/>
          </p:nvPr>
        </p:nvSpPr>
        <p:spPr/>
        <p:txBody>
          <a:bodyPr/>
          <a:lstStyle/>
          <a:p>
            <a:fld id="{FA2A0D8C-D826-2248-BA9B-24C645A921B4}" type="slidenum">
              <a:rPr lang="en-US" smtClean="0"/>
              <a:t>‹#›</a:t>
            </a:fld>
            <a:endParaRPr lang="en-US" dirty="0"/>
          </a:p>
        </p:txBody>
      </p:sp>
    </p:spTree>
    <p:extLst>
      <p:ext uri="{BB962C8B-B14F-4D97-AF65-F5344CB8AC3E}">
        <p14:creationId xmlns:p14="http://schemas.microsoft.com/office/powerpoint/2010/main" val="147933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D16A56-2241-B641-8599-0F8EAA81C142}"/>
              </a:ext>
            </a:extLst>
          </p:cNvPr>
          <p:cNvSpPr>
            <a:spLocks noGrp="1"/>
          </p:cNvSpPr>
          <p:nvPr>
            <p:ph type="dt" sz="half" idx="10"/>
          </p:nvPr>
        </p:nvSpPr>
        <p:spPr/>
        <p:txBody>
          <a:bodyPr/>
          <a:lstStyle/>
          <a:p>
            <a:fld id="{7240EC89-AE3E-0A4F-8B39-0B9A84B3B7D8}" type="datetimeFigureOut">
              <a:rPr lang="en-US" smtClean="0"/>
              <a:t>3/15/19</a:t>
            </a:fld>
            <a:endParaRPr lang="en-US" dirty="0"/>
          </a:p>
        </p:txBody>
      </p:sp>
      <p:sp>
        <p:nvSpPr>
          <p:cNvPr id="3" name="Footer Placeholder 2">
            <a:extLst>
              <a:ext uri="{FF2B5EF4-FFF2-40B4-BE49-F238E27FC236}">
                <a16:creationId xmlns:a16="http://schemas.microsoft.com/office/drawing/2014/main" id="{A1F8A80C-BE8B-0D49-AA63-51E2CED5553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0BE5F69-E010-B845-9282-BABA5655E81E}"/>
              </a:ext>
            </a:extLst>
          </p:cNvPr>
          <p:cNvSpPr>
            <a:spLocks noGrp="1"/>
          </p:cNvSpPr>
          <p:nvPr>
            <p:ph type="sldNum" sz="quarter" idx="12"/>
          </p:nvPr>
        </p:nvSpPr>
        <p:spPr/>
        <p:txBody>
          <a:bodyPr/>
          <a:lstStyle/>
          <a:p>
            <a:fld id="{FA2A0D8C-D826-2248-BA9B-24C645A921B4}" type="slidenum">
              <a:rPr lang="en-US" smtClean="0"/>
              <a:t>‹#›</a:t>
            </a:fld>
            <a:endParaRPr lang="en-US" dirty="0"/>
          </a:p>
        </p:txBody>
      </p:sp>
    </p:spTree>
    <p:extLst>
      <p:ext uri="{BB962C8B-B14F-4D97-AF65-F5344CB8AC3E}">
        <p14:creationId xmlns:p14="http://schemas.microsoft.com/office/powerpoint/2010/main" val="984240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C89D-FC39-4248-8B21-DF639847E6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600050-0BF0-EC47-AA77-776C6FB0BA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45DB60-3EB0-B149-80F1-98C82CD25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D5ED4-E2FC-5B46-8C3B-940119B101C4}"/>
              </a:ext>
            </a:extLst>
          </p:cNvPr>
          <p:cNvSpPr>
            <a:spLocks noGrp="1"/>
          </p:cNvSpPr>
          <p:nvPr>
            <p:ph type="dt" sz="half" idx="10"/>
          </p:nvPr>
        </p:nvSpPr>
        <p:spPr/>
        <p:txBody>
          <a:bodyPr/>
          <a:lstStyle/>
          <a:p>
            <a:fld id="{7240EC89-AE3E-0A4F-8B39-0B9A84B3B7D8}" type="datetimeFigureOut">
              <a:rPr lang="en-US" smtClean="0"/>
              <a:t>3/15/19</a:t>
            </a:fld>
            <a:endParaRPr lang="en-US" dirty="0"/>
          </a:p>
        </p:txBody>
      </p:sp>
      <p:sp>
        <p:nvSpPr>
          <p:cNvPr id="6" name="Footer Placeholder 5">
            <a:extLst>
              <a:ext uri="{FF2B5EF4-FFF2-40B4-BE49-F238E27FC236}">
                <a16:creationId xmlns:a16="http://schemas.microsoft.com/office/drawing/2014/main" id="{048CDF1B-975D-0741-B8C3-CD48CB15B3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4CC980-87B3-3E47-AF26-F350C371B8C6}"/>
              </a:ext>
            </a:extLst>
          </p:cNvPr>
          <p:cNvSpPr>
            <a:spLocks noGrp="1"/>
          </p:cNvSpPr>
          <p:nvPr>
            <p:ph type="sldNum" sz="quarter" idx="12"/>
          </p:nvPr>
        </p:nvSpPr>
        <p:spPr/>
        <p:txBody>
          <a:bodyPr/>
          <a:lstStyle/>
          <a:p>
            <a:fld id="{FA2A0D8C-D826-2248-BA9B-24C645A921B4}" type="slidenum">
              <a:rPr lang="en-US" smtClean="0"/>
              <a:t>‹#›</a:t>
            </a:fld>
            <a:endParaRPr lang="en-US" dirty="0"/>
          </a:p>
        </p:txBody>
      </p:sp>
    </p:spTree>
    <p:extLst>
      <p:ext uri="{BB962C8B-B14F-4D97-AF65-F5344CB8AC3E}">
        <p14:creationId xmlns:p14="http://schemas.microsoft.com/office/powerpoint/2010/main" val="1291369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ABA9-E08A-B94C-B651-29343D92C3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573FB6-8E6A-DC4A-8FF2-89A46AE6A0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6C4B31F-4893-AD49-9091-7D1F94027C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2A0A79-26C8-4948-88D7-23ABB1AC9327}"/>
              </a:ext>
            </a:extLst>
          </p:cNvPr>
          <p:cNvSpPr>
            <a:spLocks noGrp="1"/>
          </p:cNvSpPr>
          <p:nvPr>
            <p:ph type="dt" sz="half" idx="10"/>
          </p:nvPr>
        </p:nvSpPr>
        <p:spPr/>
        <p:txBody>
          <a:bodyPr/>
          <a:lstStyle/>
          <a:p>
            <a:fld id="{7240EC89-AE3E-0A4F-8B39-0B9A84B3B7D8}" type="datetimeFigureOut">
              <a:rPr lang="en-US" smtClean="0"/>
              <a:t>3/15/19</a:t>
            </a:fld>
            <a:endParaRPr lang="en-US" dirty="0"/>
          </a:p>
        </p:txBody>
      </p:sp>
      <p:sp>
        <p:nvSpPr>
          <p:cNvPr id="6" name="Footer Placeholder 5">
            <a:extLst>
              <a:ext uri="{FF2B5EF4-FFF2-40B4-BE49-F238E27FC236}">
                <a16:creationId xmlns:a16="http://schemas.microsoft.com/office/drawing/2014/main" id="{8006D04F-D897-F647-8511-C8B29C6516D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FB5B71-E0E0-FF4B-BFCA-AB3A22249700}"/>
              </a:ext>
            </a:extLst>
          </p:cNvPr>
          <p:cNvSpPr>
            <a:spLocks noGrp="1"/>
          </p:cNvSpPr>
          <p:nvPr>
            <p:ph type="sldNum" sz="quarter" idx="12"/>
          </p:nvPr>
        </p:nvSpPr>
        <p:spPr/>
        <p:txBody>
          <a:bodyPr/>
          <a:lstStyle/>
          <a:p>
            <a:fld id="{FA2A0D8C-D826-2248-BA9B-24C645A921B4}" type="slidenum">
              <a:rPr lang="en-US" smtClean="0"/>
              <a:t>‹#›</a:t>
            </a:fld>
            <a:endParaRPr lang="en-US" dirty="0"/>
          </a:p>
        </p:txBody>
      </p:sp>
    </p:spTree>
    <p:extLst>
      <p:ext uri="{BB962C8B-B14F-4D97-AF65-F5344CB8AC3E}">
        <p14:creationId xmlns:p14="http://schemas.microsoft.com/office/powerpoint/2010/main" val="1782530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FC61F8-ED8F-6B4E-9B1A-05034F44AC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2F1E42-C14E-3F4B-AF8D-173D3A402A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C92A5-11A0-A045-9063-BC266CB43E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40EC89-AE3E-0A4F-8B39-0B9A84B3B7D8}" type="datetimeFigureOut">
              <a:rPr lang="en-US" smtClean="0"/>
              <a:t>3/15/19</a:t>
            </a:fld>
            <a:endParaRPr lang="en-US" dirty="0"/>
          </a:p>
        </p:txBody>
      </p:sp>
      <p:sp>
        <p:nvSpPr>
          <p:cNvPr id="5" name="Footer Placeholder 4">
            <a:extLst>
              <a:ext uri="{FF2B5EF4-FFF2-40B4-BE49-F238E27FC236}">
                <a16:creationId xmlns:a16="http://schemas.microsoft.com/office/drawing/2014/main" id="{95F98EE6-BEF5-8746-BDE2-A35E76963E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F1824F8-FA65-C445-952F-326D2C5CCC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2A0D8C-D826-2248-BA9B-24C645A921B4}" type="slidenum">
              <a:rPr lang="en-US" smtClean="0"/>
              <a:t>‹#›</a:t>
            </a:fld>
            <a:endParaRPr lang="en-US" dirty="0"/>
          </a:p>
        </p:txBody>
      </p:sp>
    </p:spTree>
    <p:extLst>
      <p:ext uri="{BB962C8B-B14F-4D97-AF65-F5344CB8AC3E}">
        <p14:creationId xmlns:p14="http://schemas.microsoft.com/office/powerpoint/2010/main" val="2405837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s://nickjanetakis.com/assets/blog/cards/differences-between-a-dockerfile-docker-image-and-docker-container-001320c81dd8d2989df10d0bec36341fd6a94b043f6f9de1c26ee79eaf16e566.jpg"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contino.io/insights/whos-using-docker" TargetMode="External"/><Relationship Id="rId2" Type="http://schemas.openxmlformats.org/officeDocument/2006/relationships/hyperlink" Target="https://kubernetes.io/docs/concepts/overview/what-is-kubernetes/" TargetMode="External"/><Relationship Id="rId1" Type="http://schemas.openxmlformats.org/officeDocument/2006/relationships/slideLayout" Target="../slideLayouts/slideLayout2.xml"/><Relationship Id="rId6" Type="http://schemas.openxmlformats.org/officeDocument/2006/relationships/hyperlink" Target="https://docs.docker.com/get-started/" TargetMode="External"/><Relationship Id="rId5" Type="http://schemas.openxmlformats.org/officeDocument/2006/relationships/hyperlink" Target="http://mcnair.ucsb.edu/documents/HowtoCreateaResearchPresentation_000.pdf" TargetMode="External"/><Relationship Id="rId4" Type="http://schemas.openxmlformats.org/officeDocument/2006/relationships/hyperlink" Target="https://en.wikipedia.org/wiki/Docker,_Inc.#cite_note-1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ocker,_Inc.#cite_note-14" TargetMode="External"/><Relationship Id="rId2" Type="http://schemas.openxmlformats.org/officeDocument/2006/relationships/hyperlink" Target="https://en.wikipedia.org/wiki/Greylock_Partners"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en.wikipedia.org/wiki/Insight_Venture_Partners" TargetMode="External"/><Relationship Id="rId4" Type="http://schemas.openxmlformats.org/officeDocument/2006/relationships/hyperlink" Target="https://en.wikipedia.org/wiki/Sequoia_Capita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C920E3-FF3E-5246-8365-8D644CA16D6E}"/>
              </a:ext>
            </a:extLst>
          </p:cNvPr>
          <p:cNvSpPr>
            <a:spLocks noGrp="1"/>
          </p:cNvSpPr>
          <p:nvPr>
            <p:ph type="ctrTitle"/>
          </p:nvPr>
        </p:nvSpPr>
        <p:spPr>
          <a:xfrm>
            <a:off x="674237" y="914400"/>
            <a:ext cx="3657600" cy="2887579"/>
          </a:xfrm>
        </p:spPr>
        <p:txBody>
          <a:bodyPr>
            <a:normAutofit/>
          </a:bodyPr>
          <a:lstStyle/>
          <a:p>
            <a:r>
              <a:rPr lang="en-US" sz="4100" dirty="0">
                <a:solidFill>
                  <a:srgbClr val="FFFFFF"/>
                </a:solidFill>
              </a:rPr>
              <a:t>Automating Dev Ops with Docker Automation Script</a:t>
            </a:r>
          </a:p>
        </p:txBody>
      </p:sp>
      <p:sp>
        <p:nvSpPr>
          <p:cNvPr id="3" name="Subtitle 2">
            <a:extLst>
              <a:ext uri="{FF2B5EF4-FFF2-40B4-BE49-F238E27FC236}">
                <a16:creationId xmlns:a16="http://schemas.microsoft.com/office/drawing/2014/main" id="{9C7553E2-5092-254F-8A41-8BA598313D67}"/>
              </a:ext>
            </a:extLst>
          </p:cNvPr>
          <p:cNvSpPr>
            <a:spLocks noGrp="1"/>
          </p:cNvSpPr>
          <p:nvPr>
            <p:ph type="subTitle" idx="1"/>
          </p:nvPr>
        </p:nvSpPr>
        <p:spPr>
          <a:xfrm>
            <a:off x="674237" y="4170501"/>
            <a:ext cx="3657600" cy="1525597"/>
          </a:xfrm>
        </p:spPr>
        <p:txBody>
          <a:bodyPr>
            <a:normAutofit/>
          </a:bodyPr>
          <a:lstStyle/>
          <a:p>
            <a:r>
              <a:rPr lang="en-US" sz="2000" dirty="0">
                <a:solidFill>
                  <a:srgbClr val="FFFFFF"/>
                </a:solidFill>
              </a:rPr>
              <a:t>Franklin Smith</a:t>
            </a:r>
          </a:p>
          <a:p>
            <a:r>
              <a:rPr lang="en-US" sz="2000" dirty="0">
                <a:solidFill>
                  <a:srgbClr val="FFFFFF"/>
                </a:solidFill>
              </a:rPr>
              <a:t>CIS 410 Winter 2019</a:t>
            </a:r>
          </a:p>
        </p:txBody>
      </p:sp>
      <p:cxnSp>
        <p:nvCxnSpPr>
          <p:cNvPr id="72" name="Straight Connector 7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5" name="Picture 6" descr="Image result for docker containers">
            <a:extLst>
              <a:ext uri="{FF2B5EF4-FFF2-40B4-BE49-F238E27FC236}">
                <a16:creationId xmlns:a16="http://schemas.microsoft.com/office/drawing/2014/main" id="{12209CA2-9927-7244-B077-A3195EE19816}"/>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153822" y="1589786"/>
            <a:ext cx="6553545" cy="36863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5ED86C77-F909-DA4F-885D-69EE2457FC11}"/>
              </a:ext>
            </a:extLst>
          </p:cNvPr>
          <p:cNvSpPr>
            <a:spLocks noChangeArrowheads="1"/>
          </p:cNvSpPr>
          <p:nvPr/>
        </p:nvSpPr>
        <p:spPr bwMode="auto">
          <a:xfrm>
            <a:off x="6647770" y="41658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3714223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415CB-770F-5347-9A59-BDFCC244682A}"/>
              </a:ext>
            </a:extLst>
          </p:cNvPr>
          <p:cNvSpPr>
            <a:spLocks noGrp="1"/>
          </p:cNvSpPr>
          <p:nvPr>
            <p:ph type="title"/>
          </p:nvPr>
        </p:nvSpPr>
        <p:spPr/>
        <p:txBody>
          <a:bodyPr/>
          <a:lstStyle/>
          <a:p>
            <a:r>
              <a:rPr lang="en-US" dirty="0"/>
              <a:t>What the script does</a:t>
            </a:r>
          </a:p>
        </p:txBody>
      </p:sp>
      <p:sp>
        <p:nvSpPr>
          <p:cNvPr id="3" name="Content Placeholder 2">
            <a:extLst>
              <a:ext uri="{FF2B5EF4-FFF2-40B4-BE49-F238E27FC236}">
                <a16:creationId xmlns:a16="http://schemas.microsoft.com/office/drawing/2014/main" id="{0B519316-4A63-484A-8C40-1F71F881231B}"/>
              </a:ext>
            </a:extLst>
          </p:cNvPr>
          <p:cNvSpPr>
            <a:spLocks noGrp="1"/>
          </p:cNvSpPr>
          <p:nvPr>
            <p:ph idx="1"/>
          </p:nvPr>
        </p:nvSpPr>
        <p:spPr/>
        <p:txBody>
          <a:bodyPr>
            <a:normAutofit/>
          </a:bodyPr>
          <a:lstStyle/>
          <a:p>
            <a:r>
              <a:rPr lang="en-US" dirty="0"/>
              <a:t>What the script does</a:t>
            </a:r>
          </a:p>
          <a:p>
            <a:pPr lvl="1"/>
            <a:r>
              <a:rPr lang="en-US" dirty="0"/>
              <a:t>Sets up environment</a:t>
            </a:r>
          </a:p>
          <a:p>
            <a:pPr lvl="1"/>
            <a:r>
              <a:rPr lang="en-US" dirty="0"/>
              <a:t>Builds Image</a:t>
            </a:r>
          </a:p>
          <a:p>
            <a:pPr lvl="1"/>
            <a:r>
              <a:rPr lang="en-US" dirty="0"/>
              <a:t>Runs as containers</a:t>
            </a:r>
          </a:p>
          <a:p>
            <a:pPr lvl="1"/>
            <a:r>
              <a:rPr lang="en-US" dirty="0"/>
              <a:t>Scales app and runs multiple containers</a:t>
            </a:r>
          </a:p>
          <a:p>
            <a:pPr lvl="1"/>
            <a:r>
              <a:rPr lang="en-US" dirty="0"/>
              <a:t>Distributes App across cluster</a:t>
            </a:r>
          </a:p>
          <a:p>
            <a:r>
              <a:rPr lang="en-US" dirty="0"/>
              <a:t>Takes around 2-3 minutes to run depending on network connection and machine capabilities</a:t>
            </a:r>
          </a:p>
          <a:p>
            <a:pPr lvl="1"/>
            <a:endParaRPr lang="en-US" dirty="0"/>
          </a:p>
        </p:txBody>
      </p:sp>
    </p:spTree>
    <p:extLst>
      <p:ext uri="{BB962C8B-B14F-4D97-AF65-F5344CB8AC3E}">
        <p14:creationId xmlns:p14="http://schemas.microsoft.com/office/powerpoint/2010/main" val="1329387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FE901-C9F5-6C48-9669-EF5603F30E32}"/>
              </a:ext>
            </a:extLst>
          </p:cNvPr>
          <p:cNvSpPr>
            <a:spLocks noGrp="1"/>
          </p:cNvSpPr>
          <p:nvPr>
            <p:ph type="title"/>
          </p:nvPr>
        </p:nvSpPr>
        <p:spPr/>
        <p:txBody>
          <a:bodyPr/>
          <a:lstStyle/>
          <a:p>
            <a:pPr algn="ctr"/>
            <a:r>
              <a:rPr lang="en-US" dirty="0"/>
              <a:t>Results</a:t>
            </a:r>
          </a:p>
        </p:txBody>
      </p:sp>
      <p:sp>
        <p:nvSpPr>
          <p:cNvPr id="3" name="Content Placeholder 2">
            <a:extLst>
              <a:ext uri="{FF2B5EF4-FFF2-40B4-BE49-F238E27FC236}">
                <a16:creationId xmlns:a16="http://schemas.microsoft.com/office/drawing/2014/main" id="{35117EB9-D1EE-6643-9CAE-00B35A66BEF2}"/>
              </a:ext>
            </a:extLst>
          </p:cNvPr>
          <p:cNvSpPr>
            <a:spLocks noGrp="1"/>
          </p:cNvSpPr>
          <p:nvPr>
            <p:ph idx="1"/>
          </p:nvPr>
        </p:nvSpPr>
        <p:spPr/>
        <p:txBody>
          <a:bodyPr/>
          <a:lstStyle/>
          <a:p>
            <a:r>
              <a:rPr lang="en-US" dirty="0"/>
              <a:t>Shell script, necessary files, and readme file available to download quickly from a repo.</a:t>
            </a:r>
          </a:p>
          <a:p>
            <a:endParaRPr lang="en-US" dirty="0"/>
          </a:p>
        </p:txBody>
      </p:sp>
      <p:pic>
        <p:nvPicPr>
          <p:cNvPr id="4" name="Picture 3">
            <a:extLst>
              <a:ext uri="{FF2B5EF4-FFF2-40B4-BE49-F238E27FC236}">
                <a16:creationId xmlns:a16="http://schemas.microsoft.com/office/drawing/2014/main" id="{884C528B-3F90-A044-B116-44159AE96452}"/>
              </a:ext>
            </a:extLst>
          </p:cNvPr>
          <p:cNvPicPr>
            <a:picLocks noChangeAspect="1"/>
          </p:cNvPicPr>
          <p:nvPr/>
        </p:nvPicPr>
        <p:blipFill>
          <a:blip r:embed="rId2"/>
          <a:stretch>
            <a:fillRect/>
          </a:stretch>
        </p:blipFill>
        <p:spPr>
          <a:xfrm>
            <a:off x="3749675" y="3429000"/>
            <a:ext cx="4692650" cy="2863025"/>
          </a:xfrm>
          <a:prstGeom prst="rect">
            <a:avLst/>
          </a:prstGeom>
        </p:spPr>
      </p:pic>
    </p:spTree>
    <p:extLst>
      <p:ext uri="{BB962C8B-B14F-4D97-AF65-F5344CB8AC3E}">
        <p14:creationId xmlns:p14="http://schemas.microsoft.com/office/powerpoint/2010/main" val="2390248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01742-D001-2C4F-8BD3-88DAA6856E19}"/>
              </a:ext>
            </a:extLst>
          </p:cNvPr>
          <p:cNvSpPr>
            <a:spLocks noGrp="1"/>
          </p:cNvSpPr>
          <p:nvPr>
            <p:ph type="title"/>
          </p:nvPr>
        </p:nvSpPr>
        <p:spPr/>
        <p:txBody>
          <a:bodyPr/>
          <a:lstStyle/>
          <a:p>
            <a:pPr algn="ctr"/>
            <a:r>
              <a:rPr lang="en-US" dirty="0"/>
              <a:t>Future Work</a:t>
            </a:r>
          </a:p>
        </p:txBody>
      </p:sp>
      <p:sp>
        <p:nvSpPr>
          <p:cNvPr id="3" name="Content Placeholder 2">
            <a:extLst>
              <a:ext uri="{FF2B5EF4-FFF2-40B4-BE49-F238E27FC236}">
                <a16:creationId xmlns:a16="http://schemas.microsoft.com/office/drawing/2014/main" id="{F829331B-81C2-7943-9120-49A9118DED83}"/>
              </a:ext>
            </a:extLst>
          </p:cNvPr>
          <p:cNvSpPr>
            <a:spLocks noGrp="1"/>
          </p:cNvSpPr>
          <p:nvPr>
            <p:ph idx="1"/>
          </p:nvPr>
        </p:nvSpPr>
        <p:spPr/>
        <p:txBody>
          <a:bodyPr/>
          <a:lstStyle/>
          <a:p>
            <a:r>
              <a:rPr lang="en-US" dirty="0"/>
              <a:t>For new technologies, creators can make a shell script that can install and get the program up and running for the user.</a:t>
            </a:r>
          </a:p>
          <a:p>
            <a:r>
              <a:rPr lang="en-US" dirty="0"/>
              <a:t>User can modify script or input to represent their specific project ideas or technology they want to create</a:t>
            </a:r>
          </a:p>
          <a:p>
            <a:r>
              <a:rPr lang="en-US" dirty="0"/>
              <a:t>Don’t have to watch time consuming you tube tutorials anymore</a:t>
            </a:r>
          </a:p>
        </p:txBody>
      </p:sp>
    </p:spTree>
    <p:extLst>
      <p:ext uri="{BB962C8B-B14F-4D97-AF65-F5344CB8AC3E}">
        <p14:creationId xmlns:p14="http://schemas.microsoft.com/office/powerpoint/2010/main" val="2059463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35254-1384-FF48-B3DA-665373E98BBE}"/>
              </a:ext>
            </a:extLst>
          </p:cNvPr>
          <p:cNvSpPr>
            <a:spLocks noGrp="1"/>
          </p:cNvSpPr>
          <p:nvPr>
            <p:ph type="title"/>
          </p:nvPr>
        </p:nvSpPr>
        <p:spPr/>
        <p:txBody>
          <a:bodyPr/>
          <a:lstStyle/>
          <a:p>
            <a:pPr algn="ctr"/>
            <a:r>
              <a:rPr lang="en-US" dirty="0"/>
              <a:t>Accomplishments</a:t>
            </a:r>
          </a:p>
        </p:txBody>
      </p:sp>
      <p:sp>
        <p:nvSpPr>
          <p:cNvPr id="3" name="Content Placeholder 2">
            <a:extLst>
              <a:ext uri="{FF2B5EF4-FFF2-40B4-BE49-F238E27FC236}">
                <a16:creationId xmlns:a16="http://schemas.microsoft.com/office/drawing/2014/main" id="{8DB30C58-D103-2144-80D1-2D084A56B2DF}"/>
              </a:ext>
            </a:extLst>
          </p:cNvPr>
          <p:cNvSpPr>
            <a:spLocks noGrp="1"/>
          </p:cNvSpPr>
          <p:nvPr>
            <p:ph idx="1"/>
          </p:nvPr>
        </p:nvSpPr>
        <p:spPr/>
        <p:txBody>
          <a:bodyPr/>
          <a:lstStyle/>
          <a:p>
            <a:r>
              <a:rPr lang="en-US" dirty="0"/>
              <a:t>Gained knowledge of docker</a:t>
            </a:r>
          </a:p>
          <a:p>
            <a:r>
              <a:rPr lang="en-US" dirty="0"/>
              <a:t>Shell scripting skills</a:t>
            </a:r>
          </a:p>
          <a:p>
            <a:r>
              <a:rPr lang="en-US" dirty="0"/>
              <a:t>Trouble shooting the script and docker technologies setup</a:t>
            </a:r>
          </a:p>
          <a:p>
            <a:r>
              <a:rPr lang="en-US" dirty="0"/>
              <a:t>What I would have done differently:</a:t>
            </a:r>
          </a:p>
          <a:p>
            <a:pPr lvl="1"/>
            <a:r>
              <a:rPr lang="en-US" dirty="0"/>
              <a:t>Gathered users to do research about the behavior, likes and dislikes of the user experience for the script. Allows me to collect feedback and create improvements</a:t>
            </a:r>
          </a:p>
          <a:p>
            <a:pPr lvl="1"/>
            <a:r>
              <a:rPr lang="en-US" dirty="0"/>
              <a:t>Add user interface</a:t>
            </a:r>
          </a:p>
        </p:txBody>
      </p:sp>
    </p:spTree>
    <p:extLst>
      <p:ext uri="{BB962C8B-B14F-4D97-AF65-F5344CB8AC3E}">
        <p14:creationId xmlns:p14="http://schemas.microsoft.com/office/powerpoint/2010/main" val="1491554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017-1C7E-3D44-8F6B-7B2E9B5F9A7F}"/>
              </a:ext>
            </a:extLst>
          </p:cNvPr>
          <p:cNvSpPr>
            <a:spLocks noGrp="1"/>
          </p:cNvSpPr>
          <p:nvPr>
            <p:ph type="title"/>
          </p:nvPr>
        </p:nvSpPr>
        <p:spPr/>
        <p:txBody>
          <a:bodyPr/>
          <a:lstStyle/>
          <a:p>
            <a:r>
              <a:rPr lang="en-US" dirty="0"/>
              <a:t>Acknowledgements	</a:t>
            </a:r>
          </a:p>
        </p:txBody>
      </p:sp>
      <p:sp>
        <p:nvSpPr>
          <p:cNvPr id="3" name="Content Placeholder 2">
            <a:extLst>
              <a:ext uri="{FF2B5EF4-FFF2-40B4-BE49-F238E27FC236}">
                <a16:creationId xmlns:a16="http://schemas.microsoft.com/office/drawing/2014/main" id="{248B6089-DDCF-4F4A-A575-945BCFB87FAF}"/>
              </a:ext>
            </a:extLst>
          </p:cNvPr>
          <p:cNvSpPr>
            <a:spLocks noGrp="1"/>
          </p:cNvSpPr>
          <p:nvPr>
            <p:ph idx="1"/>
          </p:nvPr>
        </p:nvSpPr>
        <p:spPr/>
        <p:txBody>
          <a:bodyPr/>
          <a:lstStyle/>
          <a:p>
            <a:r>
              <a:rPr lang="en-US" dirty="0"/>
              <a:t>Professor </a:t>
            </a:r>
            <a:r>
              <a:rPr lang="en-US" b="1" dirty="0"/>
              <a:t>Ramakrishnan Durairajan</a:t>
            </a:r>
          </a:p>
          <a:p>
            <a:endParaRPr lang="en-US" dirty="0"/>
          </a:p>
        </p:txBody>
      </p:sp>
    </p:spTree>
    <p:extLst>
      <p:ext uri="{BB962C8B-B14F-4D97-AF65-F5344CB8AC3E}">
        <p14:creationId xmlns:p14="http://schemas.microsoft.com/office/powerpoint/2010/main" val="1781709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4F25F-2E1F-D84D-94AC-4750E3D1888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C072DF1-957E-9046-90D7-0E57FAE83A5C}"/>
              </a:ext>
            </a:extLst>
          </p:cNvPr>
          <p:cNvSpPr>
            <a:spLocks noGrp="1"/>
          </p:cNvSpPr>
          <p:nvPr>
            <p:ph idx="1"/>
          </p:nvPr>
        </p:nvSpPr>
        <p:spPr/>
        <p:txBody>
          <a:bodyPr/>
          <a:lstStyle/>
          <a:p>
            <a:r>
              <a:rPr lang="en-US" sz="1800" dirty="0">
                <a:hlinkClick r:id="rId2"/>
              </a:rPr>
              <a:t>https://kubernetes.io/docs/concepts/overview/what-is-kubernetes/</a:t>
            </a:r>
            <a:endParaRPr lang="en-US" sz="1800" dirty="0"/>
          </a:p>
          <a:p>
            <a:r>
              <a:rPr lang="en-US" sz="1800" dirty="0">
                <a:hlinkClick r:id="rId3"/>
              </a:rPr>
              <a:t>https://www.contino.io/insights/whos-using-docker</a:t>
            </a:r>
            <a:endParaRPr lang="en-US" sz="1800" dirty="0"/>
          </a:p>
          <a:p>
            <a:r>
              <a:rPr lang="en-US" sz="1800" dirty="0">
                <a:hlinkClick r:id="rId4"/>
              </a:rPr>
              <a:t>https://en.wikipedia.org/wiki/Docker,_Inc.#cite_note-15</a:t>
            </a:r>
            <a:endParaRPr lang="en-US" sz="1800" dirty="0"/>
          </a:p>
          <a:p>
            <a:r>
              <a:rPr lang="en-US" sz="1800" dirty="0">
                <a:hlinkClick r:id="rId5"/>
              </a:rPr>
              <a:t>http://mcnair.ucsb.edu/documents/HowtoCreateaResearchPresentation_000.pdf</a:t>
            </a:r>
            <a:endParaRPr lang="en-US" sz="1800" dirty="0"/>
          </a:p>
          <a:p>
            <a:r>
              <a:rPr lang="en-US" sz="1800" dirty="0">
                <a:hlinkClick r:id="rId6"/>
              </a:rPr>
              <a:t>https://docs.docker.com/get-started/</a:t>
            </a:r>
            <a:endParaRPr lang="en-US" sz="1800" dirty="0"/>
          </a:p>
          <a:p>
            <a:endParaRPr lang="en-US" sz="1800" dirty="0"/>
          </a:p>
          <a:p>
            <a:endParaRPr lang="en-US" dirty="0"/>
          </a:p>
        </p:txBody>
      </p:sp>
    </p:spTree>
    <p:extLst>
      <p:ext uri="{BB962C8B-B14F-4D97-AF65-F5344CB8AC3E}">
        <p14:creationId xmlns:p14="http://schemas.microsoft.com/office/powerpoint/2010/main" val="1980449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D76E1-8597-6548-81F7-EC8582212F5A}"/>
              </a:ext>
            </a:extLst>
          </p:cNvPr>
          <p:cNvSpPr>
            <a:spLocks noGrp="1"/>
          </p:cNvSpPr>
          <p:nvPr>
            <p:ph type="title"/>
          </p:nvPr>
        </p:nvSpPr>
        <p:spPr/>
        <p:txBody>
          <a:bodyPr/>
          <a:lstStyle/>
          <a:p>
            <a:pPr algn="ctr"/>
            <a:r>
              <a:rPr lang="en-US" dirty="0"/>
              <a:t>Docker</a:t>
            </a:r>
          </a:p>
        </p:txBody>
      </p:sp>
      <p:sp>
        <p:nvSpPr>
          <p:cNvPr id="3" name="Content Placeholder 2">
            <a:extLst>
              <a:ext uri="{FF2B5EF4-FFF2-40B4-BE49-F238E27FC236}">
                <a16:creationId xmlns:a16="http://schemas.microsoft.com/office/drawing/2014/main" id="{72C34DC2-967D-C04A-AF9C-E53EBFE19983}"/>
              </a:ext>
            </a:extLst>
          </p:cNvPr>
          <p:cNvSpPr>
            <a:spLocks noGrp="1"/>
          </p:cNvSpPr>
          <p:nvPr>
            <p:ph idx="1"/>
          </p:nvPr>
        </p:nvSpPr>
        <p:spPr/>
        <p:txBody>
          <a:bodyPr/>
          <a:lstStyle/>
          <a:p>
            <a:r>
              <a:rPr lang="en-US" dirty="0"/>
              <a:t>Docker is a platform for engineers, developers, and sysadmins to create, develop, run, and deploy applications with containers</a:t>
            </a:r>
            <a:r>
              <a:rPr lang="en-US" dirty="0">
                <a:effectLst/>
              </a:rPr>
              <a:t> </a:t>
            </a:r>
          </a:p>
          <a:p>
            <a:r>
              <a:rPr lang="en-US" dirty="0"/>
              <a:t>Using Linux containers to launch applications is called containerization. </a:t>
            </a:r>
          </a:p>
          <a:p>
            <a:r>
              <a:rPr lang="en-US" dirty="0"/>
              <a:t>Containers and growing in popularity due to the fact that they make it possible to get more apps running on the same old servers and its easy to ship and package programs.</a:t>
            </a:r>
            <a:r>
              <a:rPr lang="en-US" dirty="0">
                <a:effectLst/>
              </a:rPr>
              <a:t> </a:t>
            </a:r>
            <a:endParaRPr lang="en-US" dirty="0"/>
          </a:p>
        </p:txBody>
      </p:sp>
    </p:spTree>
    <p:extLst>
      <p:ext uri="{BB962C8B-B14F-4D97-AF65-F5344CB8AC3E}">
        <p14:creationId xmlns:p14="http://schemas.microsoft.com/office/powerpoint/2010/main" val="1170380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7A15-4FCB-BE4E-9114-0670C89930D1}"/>
              </a:ext>
            </a:extLst>
          </p:cNvPr>
          <p:cNvSpPr>
            <a:spLocks noGrp="1"/>
          </p:cNvSpPr>
          <p:nvPr>
            <p:ph type="title"/>
          </p:nvPr>
        </p:nvSpPr>
        <p:spPr/>
        <p:txBody>
          <a:bodyPr/>
          <a:lstStyle/>
          <a:p>
            <a:r>
              <a:rPr lang="en-US" dirty="0"/>
              <a:t>Dev Ops</a:t>
            </a:r>
          </a:p>
        </p:txBody>
      </p:sp>
      <p:sp>
        <p:nvSpPr>
          <p:cNvPr id="3" name="Content Placeholder 2">
            <a:extLst>
              <a:ext uri="{FF2B5EF4-FFF2-40B4-BE49-F238E27FC236}">
                <a16:creationId xmlns:a16="http://schemas.microsoft.com/office/drawing/2014/main" id="{2174A42D-DF2B-CF46-ADB5-E5CE0ABD1821}"/>
              </a:ext>
            </a:extLst>
          </p:cNvPr>
          <p:cNvSpPr>
            <a:spLocks noGrp="1"/>
          </p:cNvSpPr>
          <p:nvPr>
            <p:ph idx="1"/>
          </p:nvPr>
        </p:nvSpPr>
        <p:spPr/>
        <p:txBody>
          <a:bodyPr/>
          <a:lstStyle/>
          <a:p>
            <a:r>
              <a:rPr lang="en-US" dirty="0"/>
              <a:t>Dev ops is the practice of operations and development engineers working together in entire service lifecycle from design through development process to production support</a:t>
            </a:r>
          </a:p>
          <a:p>
            <a:r>
              <a:rPr lang="en-US" dirty="0"/>
              <a:t>Sparked IT talent war</a:t>
            </a:r>
          </a:p>
          <a:p>
            <a:r>
              <a:rPr lang="en-US" dirty="0"/>
              <a:t>“60 % of hiring managers looking to fill dev ops engineer positions” </a:t>
            </a:r>
          </a:p>
          <a:p>
            <a:pPr lvl="1"/>
            <a:r>
              <a:rPr lang="en-US" dirty="0"/>
              <a:t>-2017 open source jobs report</a:t>
            </a:r>
          </a:p>
          <a:p>
            <a:r>
              <a:rPr lang="en-US" dirty="0"/>
              <a:t>“The flexibility of the [DevOps engineer] role and ability to be nimble is very attractive as employers look for tech pros who can understand the many sides of the tech organization”</a:t>
            </a:r>
          </a:p>
          <a:p>
            <a:pPr lvl="1"/>
            <a:r>
              <a:rPr lang="en-US" dirty="0"/>
              <a:t>- Random Tech CEO</a:t>
            </a:r>
          </a:p>
          <a:p>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397849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CA10C-8E4C-4F42-A361-20C733F61A95}"/>
              </a:ext>
            </a:extLst>
          </p:cNvPr>
          <p:cNvSpPr>
            <a:spLocks noGrp="1"/>
          </p:cNvSpPr>
          <p:nvPr>
            <p:ph type="title"/>
          </p:nvPr>
        </p:nvSpPr>
        <p:spPr/>
        <p:txBody>
          <a:bodyPr/>
          <a:lstStyle/>
          <a:p>
            <a:r>
              <a:rPr lang="en-US" dirty="0"/>
              <a:t>Docker Company Background</a:t>
            </a:r>
          </a:p>
        </p:txBody>
      </p:sp>
      <p:sp>
        <p:nvSpPr>
          <p:cNvPr id="3" name="Content Placeholder 2">
            <a:extLst>
              <a:ext uri="{FF2B5EF4-FFF2-40B4-BE49-F238E27FC236}">
                <a16:creationId xmlns:a16="http://schemas.microsoft.com/office/drawing/2014/main" id="{ACD4363E-1DDD-B649-9271-ADDC9ED0E559}"/>
              </a:ext>
            </a:extLst>
          </p:cNvPr>
          <p:cNvSpPr>
            <a:spLocks noGrp="1"/>
          </p:cNvSpPr>
          <p:nvPr>
            <p:ph idx="1"/>
          </p:nvPr>
        </p:nvSpPr>
        <p:spPr/>
        <p:txBody>
          <a:bodyPr/>
          <a:lstStyle/>
          <a:p>
            <a:r>
              <a:rPr lang="en-US" sz="1600" dirty="0"/>
              <a:t>Originally founded called dot cloud in 2010 in san Francisco by YC alum Solomon Hykes</a:t>
            </a:r>
          </a:p>
          <a:p>
            <a:r>
              <a:rPr lang="en-US" sz="1600" dirty="0"/>
              <a:t>1.3 Billion $ Valuation last year</a:t>
            </a:r>
          </a:p>
          <a:p>
            <a:r>
              <a:rPr lang="en-US" sz="1600" dirty="0"/>
              <a:t>Funding</a:t>
            </a:r>
          </a:p>
          <a:p>
            <a:pPr lvl="1"/>
            <a:r>
              <a:rPr lang="en-US" sz="1400" dirty="0"/>
              <a:t>January 21, 2014 - $15 million Series B - Led by </a:t>
            </a:r>
            <a:r>
              <a:rPr lang="en-US" sz="1400" dirty="0">
                <a:hlinkClick r:id="rId2" tooltip="Greylock Partners"/>
              </a:rPr>
              <a:t>Greylock Partners</a:t>
            </a:r>
            <a:r>
              <a:rPr lang="en-US" sz="1400" baseline="30000" dirty="0">
                <a:hlinkClick r:id="rId3"/>
              </a:rPr>
              <a:t>[14]</a:t>
            </a:r>
            <a:endParaRPr lang="en-US" sz="1400" dirty="0"/>
          </a:p>
          <a:p>
            <a:pPr lvl="1"/>
            <a:r>
              <a:rPr lang="en-US" sz="1400" dirty="0"/>
              <a:t>September 16, 2014 - $40 million Series C - Led by </a:t>
            </a:r>
            <a:r>
              <a:rPr lang="en-US" sz="1400" dirty="0">
                <a:hlinkClick r:id="rId4" tooltip="Sequoia Capital"/>
              </a:rPr>
              <a:t>Sequoia Capital</a:t>
            </a:r>
            <a:endParaRPr lang="en-US" sz="1400" dirty="0"/>
          </a:p>
          <a:p>
            <a:pPr lvl="1"/>
            <a:r>
              <a:rPr lang="en-US" sz="1400" dirty="0"/>
              <a:t>April 14, 2015 - $95 million Series D - Led by </a:t>
            </a:r>
            <a:r>
              <a:rPr lang="en-US" sz="1400" u="sng" dirty="0">
                <a:hlinkClick r:id="rId5"/>
              </a:rPr>
              <a:t>Insight Venture Partners</a:t>
            </a:r>
            <a:endParaRPr lang="en-US" sz="1400" u="sng" dirty="0"/>
          </a:p>
          <a:p>
            <a:pPr lvl="1"/>
            <a:r>
              <a:rPr lang="en-US" sz="1400" dirty="0"/>
              <a:t>November 2015 - $18 million Series D</a:t>
            </a:r>
          </a:p>
          <a:p>
            <a:pPr lvl="1"/>
            <a:r>
              <a:rPr lang="en-US" sz="1400" dirty="0"/>
              <a:t>October 2018 - $92 million Venture Round</a:t>
            </a:r>
          </a:p>
          <a:p>
            <a:pPr lvl="1"/>
            <a:endParaRPr lang="en-US" sz="1400" dirty="0"/>
          </a:p>
          <a:p>
            <a:pPr lvl="1"/>
            <a:endParaRPr lang="en-US" sz="1400" dirty="0"/>
          </a:p>
          <a:p>
            <a:pPr lvl="1"/>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D7A1C36A-2184-DD40-BA7B-B69CADD36178}"/>
              </a:ext>
            </a:extLst>
          </p:cNvPr>
          <p:cNvPicPr>
            <a:picLocks noChangeAspect="1"/>
          </p:cNvPicPr>
          <p:nvPr/>
        </p:nvPicPr>
        <p:blipFill>
          <a:blip r:embed="rId6"/>
          <a:stretch>
            <a:fillRect/>
          </a:stretch>
        </p:blipFill>
        <p:spPr>
          <a:xfrm>
            <a:off x="6760029" y="3429000"/>
            <a:ext cx="4593771" cy="2957528"/>
          </a:xfrm>
          <a:prstGeom prst="rect">
            <a:avLst/>
          </a:prstGeom>
        </p:spPr>
      </p:pic>
    </p:spTree>
    <p:extLst>
      <p:ext uri="{BB962C8B-B14F-4D97-AF65-F5344CB8AC3E}">
        <p14:creationId xmlns:p14="http://schemas.microsoft.com/office/powerpoint/2010/main" val="3091744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B707-C858-A04C-B2FF-B57FA628FAF6}"/>
              </a:ext>
            </a:extLst>
          </p:cNvPr>
          <p:cNvSpPr>
            <a:spLocks noGrp="1"/>
          </p:cNvSpPr>
          <p:nvPr>
            <p:ph type="title"/>
          </p:nvPr>
        </p:nvSpPr>
        <p:spPr/>
        <p:txBody>
          <a:bodyPr/>
          <a:lstStyle/>
          <a:p>
            <a:r>
              <a:rPr lang="en-US" dirty="0"/>
              <a:t>Big companies using docker</a:t>
            </a:r>
          </a:p>
        </p:txBody>
      </p:sp>
      <p:sp>
        <p:nvSpPr>
          <p:cNvPr id="3" name="Content Placeholder 2">
            <a:extLst>
              <a:ext uri="{FF2B5EF4-FFF2-40B4-BE49-F238E27FC236}">
                <a16:creationId xmlns:a16="http://schemas.microsoft.com/office/drawing/2014/main" id="{FA596835-7CAB-C14C-B2E1-B57C7BEB4933}"/>
              </a:ext>
            </a:extLst>
          </p:cNvPr>
          <p:cNvSpPr>
            <a:spLocks noGrp="1"/>
          </p:cNvSpPr>
          <p:nvPr>
            <p:ph idx="1"/>
          </p:nvPr>
        </p:nvSpPr>
        <p:spPr/>
        <p:txBody>
          <a:bodyPr>
            <a:normAutofit fontScale="55000" lnSpcReduction="20000"/>
          </a:bodyPr>
          <a:lstStyle/>
          <a:p>
            <a:r>
              <a:rPr lang="en-US" dirty="0"/>
              <a:t>The New York Times</a:t>
            </a:r>
          </a:p>
          <a:p>
            <a:r>
              <a:rPr lang="en-US" dirty="0"/>
              <a:t>PayPal</a:t>
            </a:r>
          </a:p>
          <a:p>
            <a:r>
              <a:rPr lang="en-US" dirty="0"/>
              <a:t>Business Insider</a:t>
            </a:r>
          </a:p>
          <a:p>
            <a:r>
              <a:rPr lang="en-US" dirty="0"/>
              <a:t>Cornell University (Not a company but still can be considered)</a:t>
            </a:r>
          </a:p>
          <a:p>
            <a:r>
              <a:rPr lang="en-US" dirty="0"/>
              <a:t>Splunk</a:t>
            </a:r>
          </a:p>
          <a:p>
            <a:r>
              <a:rPr lang="en-US" dirty="0"/>
              <a:t>The Washington Post</a:t>
            </a:r>
          </a:p>
          <a:p>
            <a:r>
              <a:rPr lang="en-US" dirty="0"/>
              <a:t>GE</a:t>
            </a:r>
          </a:p>
          <a:p>
            <a:r>
              <a:rPr lang="en-US" dirty="0"/>
              <a:t>Groupon</a:t>
            </a:r>
          </a:p>
          <a:p>
            <a:r>
              <a:rPr lang="en-US" dirty="0"/>
              <a:t>Yandex</a:t>
            </a:r>
          </a:p>
          <a:p>
            <a:r>
              <a:rPr lang="en-US" dirty="0"/>
              <a:t>Uber</a:t>
            </a:r>
          </a:p>
          <a:p>
            <a:r>
              <a:rPr lang="en-US" dirty="0"/>
              <a:t>Ebay</a:t>
            </a:r>
          </a:p>
          <a:p>
            <a:r>
              <a:rPr lang="en-US" dirty="0"/>
              <a:t>Shopify</a:t>
            </a:r>
          </a:p>
          <a:p>
            <a:r>
              <a:rPr lang="en-US" dirty="0"/>
              <a:t>Yelp</a:t>
            </a:r>
          </a:p>
          <a:p>
            <a:r>
              <a:rPr lang="en-US" dirty="0"/>
              <a:t>Quora</a:t>
            </a:r>
          </a:p>
          <a:p>
            <a:endParaRPr lang="en-US" dirty="0"/>
          </a:p>
        </p:txBody>
      </p:sp>
    </p:spTree>
    <p:extLst>
      <p:ext uri="{BB962C8B-B14F-4D97-AF65-F5344CB8AC3E}">
        <p14:creationId xmlns:p14="http://schemas.microsoft.com/office/powerpoint/2010/main" val="3659743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BBF2F-DCD0-2440-89A3-BEE80F2DB95D}"/>
              </a:ext>
            </a:extLst>
          </p:cNvPr>
          <p:cNvSpPr>
            <a:spLocks noGrp="1"/>
          </p:cNvSpPr>
          <p:nvPr>
            <p:ph type="title"/>
          </p:nvPr>
        </p:nvSpPr>
        <p:spPr/>
        <p:txBody>
          <a:bodyPr/>
          <a:lstStyle/>
          <a:p>
            <a:r>
              <a:rPr lang="en-US" dirty="0"/>
              <a:t>Incoming Competition for market share</a:t>
            </a:r>
          </a:p>
        </p:txBody>
      </p:sp>
      <p:sp>
        <p:nvSpPr>
          <p:cNvPr id="3" name="Content Placeholder 2">
            <a:extLst>
              <a:ext uri="{FF2B5EF4-FFF2-40B4-BE49-F238E27FC236}">
                <a16:creationId xmlns:a16="http://schemas.microsoft.com/office/drawing/2014/main" id="{B4E317DF-6231-D24C-993B-2419BDE466B6}"/>
              </a:ext>
            </a:extLst>
          </p:cNvPr>
          <p:cNvSpPr>
            <a:spLocks noGrp="1"/>
          </p:cNvSpPr>
          <p:nvPr>
            <p:ph idx="1"/>
          </p:nvPr>
        </p:nvSpPr>
        <p:spPr/>
        <p:txBody>
          <a:bodyPr/>
          <a:lstStyle/>
          <a:p>
            <a:r>
              <a:rPr lang="en-US" dirty="0"/>
              <a:t>Docker 48%</a:t>
            </a:r>
          </a:p>
          <a:p>
            <a:r>
              <a:rPr lang="en-US" dirty="0"/>
              <a:t>Kubernetes 29%</a:t>
            </a:r>
          </a:p>
          <a:p>
            <a:r>
              <a:rPr lang="en-US" dirty="0"/>
              <a:t>Vagrant 5.9%</a:t>
            </a:r>
          </a:p>
          <a:p>
            <a:r>
              <a:rPr lang="en-US" dirty="0"/>
              <a:t>Apache Mesos 5.59%</a:t>
            </a:r>
          </a:p>
          <a:p>
            <a:r>
              <a:rPr lang="en-US" dirty="0"/>
              <a:t>Rancher OS 3.25%</a:t>
            </a:r>
          </a:p>
          <a:p>
            <a:r>
              <a:rPr lang="en-US" dirty="0"/>
              <a:t>Red Hat OpenShift%</a:t>
            </a:r>
          </a:p>
        </p:txBody>
      </p:sp>
    </p:spTree>
    <p:extLst>
      <p:ext uri="{BB962C8B-B14F-4D97-AF65-F5344CB8AC3E}">
        <p14:creationId xmlns:p14="http://schemas.microsoft.com/office/powerpoint/2010/main" val="2041442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0599-B83A-1D4D-A5E3-32D795DE6E1D}"/>
              </a:ext>
            </a:extLst>
          </p:cNvPr>
          <p:cNvSpPr>
            <a:spLocks noGrp="1"/>
          </p:cNvSpPr>
          <p:nvPr>
            <p:ph type="title"/>
          </p:nvPr>
        </p:nvSpPr>
        <p:spPr/>
        <p:txBody>
          <a:bodyPr/>
          <a:lstStyle/>
          <a:p>
            <a:pPr algn="ctr"/>
            <a:r>
              <a:rPr lang="en-US" dirty="0"/>
              <a:t>Problem</a:t>
            </a:r>
          </a:p>
        </p:txBody>
      </p:sp>
      <p:sp>
        <p:nvSpPr>
          <p:cNvPr id="3" name="Content Placeholder 2">
            <a:extLst>
              <a:ext uri="{FF2B5EF4-FFF2-40B4-BE49-F238E27FC236}">
                <a16:creationId xmlns:a16="http://schemas.microsoft.com/office/drawing/2014/main" id="{7408745A-2BED-734D-B6CD-40E948829197}"/>
              </a:ext>
            </a:extLst>
          </p:cNvPr>
          <p:cNvSpPr>
            <a:spLocks noGrp="1"/>
          </p:cNvSpPr>
          <p:nvPr>
            <p:ph idx="1"/>
          </p:nvPr>
        </p:nvSpPr>
        <p:spPr/>
        <p:txBody>
          <a:bodyPr/>
          <a:lstStyle/>
          <a:p>
            <a:r>
              <a:rPr lang="en-US" dirty="0"/>
              <a:t>New technology like docker, has tutorials that are difficult, especially when you are trying to learn fast</a:t>
            </a:r>
          </a:p>
          <a:p>
            <a:r>
              <a:rPr lang="en-US" dirty="0"/>
              <a:t>Most find them</a:t>
            </a:r>
          </a:p>
          <a:p>
            <a:pPr lvl="1"/>
            <a:r>
              <a:rPr lang="en-US" dirty="0"/>
              <a:t>Time consuming</a:t>
            </a:r>
          </a:p>
          <a:p>
            <a:pPr lvl="1"/>
            <a:r>
              <a:rPr lang="en-US" dirty="0"/>
              <a:t>Annoying</a:t>
            </a:r>
          </a:p>
          <a:p>
            <a:pPr lvl="1"/>
            <a:r>
              <a:rPr lang="en-US" dirty="0"/>
              <a:t>Hard to remember certain commands</a:t>
            </a:r>
          </a:p>
          <a:p>
            <a:pPr lvl="1"/>
            <a:r>
              <a:rPr lang="en-US" dirty="0"/>
              <a:t>Not all resources, libraries, dependencies, files needed are provided or shown how to setup</a:t>
            </a:r>
          </a:p>
          <a:p>
            <a:pPr lvl="1"/>
            <a:r>
              <a:rPr lang="en-US" dirty="0"/>
              <a:t>Stack overflow can be misleading </a:t>
            </a:r>
          </a:p>
        </p:txBody>
      </p:sp>
    </p:spTree>
    <p:extLst>
      <p:ext uri="{BB962C8B-B14F-4D97-AF65-F5344CB8AC3E}">
        <p14:creationId xmlns:p14="http://schemas.microsoft.com/office/powerpoint/2010/main" val="1481650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B5B1-9E7C-B349-A29F-C8F114E1DF14}"/>
              </a:ext>
            </a:extLst>
          </p:cNvPr>
          <p:cNvSpPr>
            <a:spLocks noGrp="1"/>
          </p:cNvSpPr>
          <p:nvPr>
            <p:ph type="title"/>
          </p:nvPr>
        </p:nvSpPr>
        <p:spPr/>
        <p:txBody>
          <a:bodyPr/>
          <a:lstStyle/>
          <a:p>
            <a:pPr algn="ctr"/>
            <a:r>
              <a:rPr lang="en-US" dirty="0"/>
              <a:t>Problem Importance</a:t>
            </a:r>
          </a:p>
        </p:txBody>
      </p:sp>
      <p:sp>
        <p:nvSpPr>
          <p:cNvPr id="3" name="Content Placeholder 2">
            <a:extLst>
              <a:ext uri="{FF2B5EF4-FFF2-40B4-BE49-F238E27FC236}">
                <a16:creationId xmlns:a16="http://schemas.microsoft.com/office/drawing/2014/main" id="{B7017F47-7280-2C46-833B-D40B092275BB}"/>
              </a:ext>
            </a:extLst>
          </p:cNvPr>
          <p:cNvSpPr>
            <a:spLocks noGrp="1"/>
          </p:cNvSpPr>
          <p:nvPr>
            <p:ph idx="1"/>
          </p:nvPr>
        </p:nvSpPr>
        <p:spPr/>
        <p:txBody>
          <a:bodyPr/>
          <a:lstStyle/>
          <a:p>
            <a:r>
              <a:rPr lang="en-US" dirty="0"/>
              <a:t>This is an issue because for any creator/user of the technology, one can not learn/use it efficiently in an appropriate time manner.</a:t>
            </a:r>
          </a:p>
          <a:p>
            <a:r>
              <a:rPr lang="en-US" dirty="0"/>
              <a:t>This applies to:</a:t>
            </a:r>
          </a:p>
          <a:p>
            <a:pPr lvl="1"/>
            <a:r>
              <a:rPr lang="en-US" dirty="0"/>
              <a:t>Students</a:t>
            </a:r>
          </a:p>
          <a:p>
            <a:pPr lvl="1"/>
            <a:r>
              <a:rPr lang="en-US" dirty="0"/>
              <a:t>Professors</a:t>
            </a:r>
          </a:p>
          <a:p>
            <a:pPr lvl="1"/>
            <a:r>
              <a:rPr lang="en-US" dirty="0"/>
              <a:t>Software Engineers</a:t>
            </a:r>
          </a:p>
          <a:p>
            <a:pPr lvl="1"/>
            <a:r>
              <a:rPr lang="en-US" dirty="0"/>
              <a:t>Companies</a:t>
            </a:r>
          </a:p>
          <a:p>
            <a:pPr lvl="1"/>
            <a:r>
              <a:rPr lang="en-US" dirty="0"/>
              <a:t>Managers</a:t>
            </a:r>
          </a:p>
          <a:p>
            <a:pPr lvl="1"/>
            <a:r>
              <a:rPr lang="en-US" dirty="0"/>
              <a:t>Startups</a:t>
            </a:r>
          </a:p>
          <a:p>
            <a:pPr lvl="1"/>
            <a:r>
              <a:rPr lang="en-US" dirty="0"/>
              <a:t>Anyone that wants to use it for any purpose</a:t>
            </a:r>
          </a:p>
        </p:txBody>
      </p:sp>
      <p:pic>
        <p:nvPicPr>
          <p:cNvPr id="4" name="Picture 3">
            <a:extLst>
              <a:ext uri="{FF2B5EF4-FFF2-40B4-BE49-F238E27FC236}">
                <a16:creationId xmlns:a16="http://schemas.microsoft.com/office/drawing/2014/main" id="{AAF83BED-FFBC-D745-8A7D-68A9CB6D6C98}"/>
              </a:ext>
            </a:extLst>
          </p:cNvPr>
          <p:cNvPicPr>
            <a:picLocks noChangeAspect="1"/>
          </p:cNvPicPr>
          <p:nvPr/>
        </p:nvPicPr>
        <p:blipFill>
          <a:blip r:embed="rId2"/>
          <a:stretch>
            <a:fillRect/>
          </a:stretch>
        </p:blipFill>
        <p:spPr>
          <a:xfrm>
            <a:off x="7969250" y="2916237"/>
            <a:ext cx="2540000" cy="2540000"/>
          </a:xfrm>
          <a:prstGeom prst="rect">
            <a:avLst/>
          </a:prstGeom>
        </p:spPr>
      </p:pic>
    </p:spTree>
    <p:extLst>
      <p:ext uri="{BB962C8B-B14F-4D97-AF65-F5344CB8AC3E}">
        <p14:creationId xmlns:p14="http://schemas.microsoft.com/office/powerpoint/2010/main" val="1513522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8EDE-6F9D-4A47-862A-21A6900E7777}"/>
              </a:ext>
            </a:extLst>
          </p:cNvPr>
          <p:cNvSpPr>
            <a:spLocks noGrp="1"/>
          </p:cNvSpPr>
          <p:nvPr>
            <p:ph type="title"/>
          </p:nvPr>
        </p:nvSpPr>
        <p:spPr/>
        <p:txBody>
          <a:bodyPr/>
          <a:lstStyle/>
          <a:p>
            <a:pPr algn="ctr"/>
            <a:r>
              <a:rPr lang="en-US" dirty="0"/>
              <a:t>Solution</a:t>
            </a:r>
          </a:p>
        </p:txBody>
      </p:sp>
      <p:sp>
        <p:nvSpPr>
          <p:cNvPr id="3" name="Content Placeholder 2">
            <a:extLst>
              <a:ext uri="{FF2B5EF4-FFF2-40B4-BE49-F238E27FC236}">
                <a16:creationId xmlns:a16="http://schemas.microsoft.com/office/drawing/2014/main" id="{365EB00B-F2A9-1841-B524-B503F4EB3447}"/>
              </a:ext>
            </a:extLst>
          </p:cNvPr>
          <p:cNvSpPr>
            <a:spLocks noGrp="1"/>
          </p:cNvSpPr>
          <p:nvPr>
            <p:ph idx="1"/>
          </p:nvPr>
        </p:nvSpPr>
        <p:spPr/>
        <p:txBody>
          <a:bodyPr/>
          <a:lstStyle/>
          <a:p>
            <a:r>
              <a:rPr lang="en-US" dirty="0"/>
              <a:t>My solution is a shell script that automates basic onboarding commands with minimal user input and setup</a:t>
            </a:r>
          </a:p>
          <a:p>
            <a:r>
              <a:rPr lang="en-US" dirty="0"/>
              <a:t>Solution is good because user can run the script fast, and its does the grunt work for them.</a:t>
            </a:r>
          </a:p>
          <a:p>
            <a:r>
              <a:rPr lang="en-US" dirty="0"/>
              <a:t>Is not time consuming or annoying and allows user allocate their time where its most needed</a:t>
            </a:r>
          </a:p>
          <a:p>
            <a:r>
              <a:rPr lang="en-US" dirty="0"/>
              <a:t>User can view shell script commands in one file</a:t>
            </a:r>
          </a:p>
          <a:p>
            <a:pPr marL="0" indent="0">
              <a:buNone/>
            </a:pPr>
            <a:endParaRPr lang="en-US" dirty="0"/>
          </a:p>
        </p:txBody>
      </p:sp>
    </p:spTree>
    <p:extLst>
      <p:ext uri="{BB962C8B-B14F-4D97-AF65-F5344CB8AC3E}">
        <p14:creationId xmlns:p14="http://schemas.microsoft.com/office/powerpoint/2010/main" val="1949681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TotalTime>
  <Words>671</Words>
  <Application>Microsoft Macintosh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Automating Dev Ops with Docker Automation Script</vt:lpstr>
      <vt:lpstr>Docker</vt:lpstr>
      <vt:lpstr>Dev Ops</vt:lpstr>
      <vt:lpstr>Docker Company Background</vt:lpstr>
      <vt:lpstr>Big companies using docker</vt:lpstr>
      <vt:lpstr>Incoming Competition for market share</vt:lpstr>
      <vt:lpstr>Problem</vt:lpstr>
      <vt:lpstr>Problem Importance</vt:lpstr>
      <vt:lpstr>Solution</vt:lpstr>
      <vt:lpstr>What the script does</vt:lpstr>
      <vt:lpstr>Results</vt:lpstr>
      <vt:lpstr>Future Work</vt:lpstr>
      <vt:lpstr>Accomplishments</vt:lpstr>
      <vt:lpstr>Acknowledgements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Dev Ops with Docker Automation Script</dc:title>
  <dc:creator>Franklin Smith</dc:creator>
  <cp:lastModifiedBy>Franklin Smith</cp:lastModifiedBy>
  <cp:revision>27</cp:revision>
  <dcterms:created xsi:type="dcterms:W3CDTF">2019-03-13T20:04:04Z</dcterms:created>
  <dcterms:modified xsi:type="dcterms:W3CDTF">2019-03-15T19:35:23Z</dcterms:modified>
</cp:coreProperties>
</file>