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310" r:id="rId4"/>
    <p:sldId id="314" r:id="rId5"/>
    <p:sldId id="315" r:id="rId6"/>
    <p:sldId id="316" r:id="rId7"/>
    <p:sldId id="317" r:id="rId8"/>
    <p:sldId id="318" r:id="rId9"/>
    <p:sldId id="30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7"/>
    <p:restoredTop sz="94635"/>
  </p:normalViewPr>
  <p:slideViewPr>
    <p:cSldViewPr snapToGrid="0" snapToObjects="1">
      <p:cViewPr>
        <p:scale>
          <a:sx n="76" d="100"/>
          <a:sy n="76" d="100"/>
        </p:scale>
        <p:origin x="-3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E55BF-73BF-954E-BD4A-E55ADE303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B28E604E-4395-3141-A732-3D2E22E2F101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313AC4A3-92CC-FD48-B048-78C3A498ACD8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Número do Slide">
            <a:extLst>
              <a:ext uri="{FF2B5EF4-FFF2-40B4-BE49-F238E27FC236}">
                <a16:creationId xmlns:a16="http://schemas.microsoft.com/office/drawing/2014/main" id="{9FE8DB39-8963-C243-942B-FF1034581D26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32436F-29C1-CE47-9EB8-AEEAFB9180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35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E1B095-8A9D-014C-939C-D8DCD162A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Número do Slide">
            <a:extLst>
              <a:ext uri="{FF2B5EF4-FFF2-40B4-BE49-F238E27FC236}">
                <a16:creationId xmlns:a16="http://schemas.microsoft.com/office/drawing/2014/main" id="{F9F0B23F-4E71-2744-B4D7-B0C4542C68C5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91DD668-875F-4F4C-AC4C-48857FF382CB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8A5C09D8-F33C-5D40-8E42-3FA688BF443D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5C16B1F9-6672-DC45-8BC2-980409D4D7A7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46AAD94A-4852-954B-B657-CF0D1DFE903E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34C202DE-EE74-194D-80C3-61F887F46778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B16EA9C-0CB0-134B-8D9B-853CC933E836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1984772" y="5223795"/>
            <a:ext cx="8721939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9600" dirty="0" err="1">
                <a:latin typeface="Arial" panose="020B0604020202020204" pitchFamily="34" charset="0"/>
                <a:cs typeface="Arial" panose="020B0604020202020204" pitchFamily="34" charset="0"/>
              </a:rPr>
              <a:t>Hackaton</a:t>
            </a:r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 NOC</a:t>
            </a:r>
          </a:p>
          <a:p>
            <a:pPr algn="l"/>
            <a:r>
              <a:rPr lang="pt-BR" sz="3600" b="0" dirty="0">
                <a:latin typeface="Arial" panose="020B0604020202020204" pitchFamily="34" charset="0"/>
                <a:cs typeface="Arial" panose="020B0604020202020204" pitchFamily="34" charset="0"/>
              </a:rPr>
              <a:t>Equipe 18</a:t>
            </a:r>
            <a:endParaRPr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1984772" y="9966705"/>
            <a:ext cx="3548502" cy="89408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21366076" y="592159"/>
            <a:ext cx="188513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 2021</a:t>
            </a:r>
            <a:endParaRPr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26112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Membros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935716" y="8143318"/>
            <a:ext cx="9463548" cy="211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Rodolfo </a:t>
            </a: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Leopoldino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28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pt-BR" sz="28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rodolfo.leopoldino@xpi.com.br</a:t>
            </a:r>
            <a:endParaRPr lang="pt-BR" sz="28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Desenvolvedor Sr.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Squad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Pagamentos Instantâneo - PIX</a:t>
            </a:r>
            <a:endParaRPr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C4AF57-5D14-4344-A2A4-D9309CD7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84" y="3318932"/>
            <a:ext cx="4690380" cy="469038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The only at scale, tech-enabled…">
            <a:extLst>
              <a:ext uri="{FF2B5EF4-FFF2-40B4-BE49-F238E27FC236}">
                <a16:creationId xmlns:a16="http://schemas.microsoft.com/office/drawing/2014/main" id="{304AA22E-58CF-3F4F-BB8E-1108E63717C3}"/>
              </a:ext>
            </a:extLst>
          </p:cNvPr>
          <p:cNvSpPr txBox="1"/>
          <p:nvPr/>
        </p:nvSpPr>
        <p:spPr>
          <a:xfrm>
            <a:off x="13311108" y="8143318"/>
            <a:ext cx="8750316" cy="211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Felipe Nader</a:t>
            </a:r>
            <a:r>
              <a:rPr lang="pt-BR" sz="28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</a:t>
            </a:r>
            <a:r>
              <a:rPr lang="pt-BR" sz="28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felipe.nader@xpi.com.br</a:t>
            </a:r>
            <a:endParaRPr lang="pt-BR"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Desenvolvedor Sr.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Squad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Pagamentos Instantâneo - PIX</a:t>
            </a:r>
            <a:endParaRPr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Imagem 8" descr="Homem de terno e gravata com pessoas ao fundo&#10;&#10;Descrição gerada automaticamente">
            <a:extLst>
              <a:ext uri="{FF2B5EF4-FFF2-40B4-BE49-F238E27FC236}">
                <a16:creationId xmlns:a16="http://schemas.microsoft.com/office/drawing/2014/main" id="{8489A4FB-18C1-AB4A-A6C6-90BA80B9C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16" y="3711124"/>
            <a:ext cx="3797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56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979434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Problema que encontramos no NOC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076180" y="5198950"/>
            <a:ext cx="20205986" cy="3365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Sub-fluxo</a:t>
            </a:r>
            <a:r>
              <a:rPr lang="pt-BR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acionamento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dirty="0">
                <a:sym typeface="Roboto"/>
              </a:rPr>
              <a:t>Dores sofridas pelo time do NOC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Quando o Procedimento Operacional Padrão (POP) não é suficiente para resolver um incidente, o atendente do chamado precisa acionar a </a:t>
            </a:r>
            <a:r>
              <a:rPr lang="pt-BR" sz="2400" b="0" dirty="0" err="1">
                <a:sym typeface="Roboto"/>
              </a:rPr>
              <a:t>squad</a:t>
            </a:r>
            <a:r>
              <a:rPr lang="pt-BR" sz="2400" b="0" dirty="0">
                <a:sym typeface="Roboto"/>
              </a:rPr>
              <a:t> responsável para correção do problema.</a:t>
            </a:r>
            <a:endParaRPr lang="pt-BR" sz="2400" dirty="0">
              <a:sym typeface="Roboto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Esse é um processo manual que toma muito tempo de atendimento e influencia negativamente no TMA.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Quando ocorrem grandes crises e muitos alarmes são disparados simultaneamente, esse processo se torna ainda mais difícil.</a:t>
            </a:r>
            <a:endParaRPr lang="pt-BR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200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56860A-AF10-4A4B-916D-8335991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23" y="2528545"/>
            <a:ext cx="20066000" cy="91059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B18DA90-E7EB-1244-8879-77DA595399F8}"/>
              </a:ext>
            </a:extLst>
          </p:cNvPr>
          <p:cNvSpPr/>
          <p:nvPr/>
        </p:nvSpPr>
        <p:spPr>
          <a:xfrm>
            <a:off x="12335435" y="5553635"/>
            <a:ext cx="4948518" cy="2608729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34308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Sub-fluxo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acionamento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B2F194-8DB5-624F-BA2C-F650D8B1CD90}"/>
              </a:ext>
            </a:extLst>
          </p:cNvPr>
          <p:cNvSpPr txBox="1"/>
          <p:nvPr/>
        </p:nvSpPr>
        <p:spPr>
          <a:xfrm>
            <a:off x="11027876" y="8290461"/>
            <a:ext cx="525987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Incidentes tipo P1 em média 55 minutos</a:t>
            </a:r>
          </a:p>
          <a:p>
            <a:r>
              <a:rPr lang="pt-BR" sz="2000" b="0" dirty="0"/>
              <a:t>Incidentes tipo P2 em média 36 minutos</a:t>
            </a:r>
          </a:p>
          <a:p>
            <a:r>
              <a:rPr lang="pt-BR" sz="2000" b="0" dirty="0"/>
              <a:t>Incidentes tipo P3 em média 39 minutos</a:t>
            </a:r>
          </a:p>
          <a:p>
            <a:r>
              <a:rPr lang="pt-BR" sz="2000" b="0" dirty="0"/>
              <a:t>Incidentes tipo P4 em média 3:20 horas</a:t>
            </a:r>
          </a:p>
        </p:txBody>
      </p:sp>
    </p:spTree>
    <p:extLst>
      <p:ext uri="{BB962C8B-B14F-4D97-AF65-F5344CB8AC3E}">
        <p14:creationId xmlns:p14="http://schemas.microsoft.com/office/powerpoint/2010/main" val="14345609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40876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Nossa solução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089007" y="3691884"/>
            <a:ext cx="20205986" cy="282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Uma plataforma para automatizar os acionamentos via telefone e toda a gestão de escalonamento de chamados: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</a:t>
            </a:r>
            <a:r>
              <a:rPr lang="pt-BR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plafatorma</a:t>
            </a: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se integra ao </a:t>
            </a:r>
            <a:r>
              <a:rPr lang="pt-BR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ServiceNow</a:t>
            </a: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Ao detectar um novo incidente atribuído para o time, é iniciado o fluxo de acionamentos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plataforma detecta as pessoas a serem acionadas e faz uma ligação de voz com o alerta do incidente.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Caso a ligação não seja atendida, o sistema identifica a próxima pessoa a ser acionada e faz a mesma ligação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89BA89-B543-354F-AA91-60E6DA83B366}"/>
              </a:ext>
            </a:extLst>
          </p:cNvPr>
          <p:cNvSpPr txBox="1"/>
          <p:nvPr/>
        </p:nvSpPr>
        <p:spPr>
          <a:xfrm>
            <a:off x="5469467" y="8538908"/>
            <a:ext cx="150029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b="0" dirty="0"/>
              <a:t>Tempo de </a:t>
            </a:r>
            <a:r>
              <a:rPr lang="pt-BR" sz="3600" b="0" dirty="0" err="1"/>
              <a:t>reatribuição</a:t>
            </a:r>
            <a:r>
              <a:rPr lang="pt-BR" sz="3600" b="0" dirty="0"/>
              <a:t> média atual ([P1+ P2 + P3 + P4] /4): 82 minutos</a:t>
            </a:r>
          </a:p>
          <a:p>
            <a:r>
              <a:rPr lang="pt-BR" sz="3600" b="0" dirty="0"/>
              <a:t>Tempo de </a:t>
            </a:r>
            <a:r>
              <a:rPr lang="pt-BR" sz="3600" b="0" dirty="0" err="1"/>
              <a:t>reatribuição</a:t>
            </a:r>
            <a:r>
              <a:rPr lang="pt-BR" sz="3600" b="0" dirty="0"/>
              <a:t> esperado: 10 minutos (</a:t>
            </a:r>
            <a:r>
              <a:rPr lang="pt-BR" sz="3600" dirty="0"/>
              <a:t>redução de 88%</a:t>
            </a:r>
            <a:r>
              <a:rPr lang="pt-BR" sz="36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53074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0625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Fluxo de acionamento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D6B2C94-4588-9747-9D5D-99C4BD267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2" y="1654111"/>
            <a:ext cx="22334735" cy="114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49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2501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D3B04DCF-7D41-E345-A33E-DE6ECB45D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3" y="2489454"/>
            <a:ext cx="9940894" cy="73996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97DC61-F386-1E42-8ECA-EB0D3C2F0A85}"/>
              </a:ext>
            </a:extLst>
          </p:cNvPr>
          <p:cNvSpPr txBox="1"/>
          <p:nvPr/>
        </p:nvSpPr>
        <p:spPr>
          <a:xfrm>
            <a:off x="12462933" y="2263073"/>
            <a:ext cx="10837333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 arquitetura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cloud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native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baseada em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serveless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que apresenta baixo custo, fácil implementação e alta escalabilidade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b="0" dirty="0"/>
              <a:t>Construído sob os recursos e </a:t>
            </a:r>
            <a:r>
              <a:rPr lang="pt-BR" sz="2800" b="0" dirty="0" err="1"/>
              <a:t>APIs</a:t>
            </a:r>
            <a:r>
              <a:rPr lang="pt-BR" sz="2800" b="0" dirty="0"/>
              <a:t> já utilizadas na XP (</a:t>
            </a:r>
            <a:r>
              <a:rPr lang="pt-BR" sz="2800" b="0" dirty="0" err="1"/>
              <a:t>Azure</a:t>
            </a:r>
            <a:r>
              <a:rPr lang="pt-BR" sz="2800" b="0" dirty="0"/>
              <a:t>, </a:t>
            </a:r>
            <a:r>
              <a:rPr lang="pt-BR" sz="2800" b="0" dirty="0" err="1"/>
              <a:t>serviceNow</a:t>
            </a:r>
            <a:r>
              <a:rPr lang="pt-BR" sz="2800" b="0" dirty="0"/>
              <a:t>, </a:t>
            </a:r>
            <a:r>
              <a:rPr lang="pt-BR" sz="2800" b="0" dirty="0" err="1"/>
              <a:t>mongoDB</a:t>
            </a:r>
            <a:r>
              <a:rPr lang="pt-BR" sz="2800" b="0" dirty="0"/>
              <a:t>, </a:t>
            </a:r>
            <a:r>
              <a:rPr lang="pt-BR" sz="2800" b="0" dirty="0" err="1"/>
              <a:t>infoBip</a:t>
            </a:r>
            <a:r>
              <a:rPr lang="pt-BR" sz="2800" b="0" dirty="0"/>
              <a:t>)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800" b="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Solução de fácil integração, pois é disparada através de um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webhook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800" b="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 protótipo utiliza as tecnologias mais recentes </a:t>
            </a:r>
            <a:r>
              <a:rPr lang="pt-BR" sz="2800" b="0" dirty="0"/>
              <a:t>como SPA, </a:t>
            </a:r>
            <a:r>
              <a:rPr lang="pt-BR" sz="2800" b="0" dirty="0" err="1"/>
              <a:t>serveless</a:t>
            </a:r>
            <a:r>
              <a:rPr lang="pt-BR" sz="2800" b="0" dirty="0"/>
              <a:t> e banco não relacional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b="0" dirty="0"/>
              <a:t>O protótipo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desenvolvido </a:t>
            </a:r>
            <a:r>
              <a:rPr lang="pt-BR" sz="2800" b="0" dirty="0"/>
              <a:t>já implementa as funcionalidades principais: ligação por voz, escalonamento de incidente e acompanhamento através de um </a:t>
            </a:r>
            <a:r>
              <a:rPr lang="pt-BR" sz="2800" b="0" dirty="0" err="1"/>
              <a:t>dashboard</a:t>
            </a:r>
            <a:r>
              <a:rPr lang="pt-BR" sz="2800" b="0" dirty="0"/>
              <a:t>.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3340A3-C168-9247-91CA-FFCC53FEB89D}"/>
              </a:ext>
            </a:extLst>
          </p:cNvPr>
          <p:cNvSpPr txBox="1"/>
          <p:nvPr/>
        </p:nvSpPr>
        <p:spPr>
          <a:xfrm>
            <a:off x="3852376" y="11045035"/>
            <a:ext cx="1667924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Obs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infoBip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é o serviço que a XP utiliza para mandar SMS </a:t>
            </a:r>
            <a:r>
              <a:rPr lang="pt-BR" sz="2800" b="0" dirty="0"/>
              <a:t>transacional (que precisa garantir a entrega)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964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198451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Demos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33716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1984772" y="5223795"/>
            <a:ext cx="72840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1984772" y="9966705"/>
            <a:ext cx="3548502" cy="89408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21366076" y="592159"/>
            <a:ext cx="188513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 2021</a:t>
            </a:r>
            <a:endParaRPr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024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395</Words>
  <Application>Microsoft Macintosh PowerPoint</Application>
  <PresentationFormat>Personalizar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Helvetica Neue Medium</vt:lpstr>
      <vt:lpstr>Roboto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Rodolfo Leopoldino</cp:lastModifiedBy>
  <cp:revision>186</cp:revision>
  <dcterms:modified xsi:type="dcterms:W3CDTF">2021-01-31T20:21:52Z</dcterms:modified>
</cp:coreProperties>
</file>