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96" r:id="rId3"/>
    <p:sldId id="310" r:id="rId4"/>
    <p:sldId id="314" r:id="rId5"/>
    <p:sldId id="315" r:id="rId6"/>
    <p:sldId id="316" r:id="rId7"/>
    <p:sldId id="317" r:id="rId8"/>
    <p:sldId id="318" r:id="rId9"/>
    <p:sldId id="319" r:id="rId10"/>
    <p:sldId id="30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87"/>
    <p:restoredTop sz="94635"/>
  </p:normalViewPr>
  <p:slideViewPr>
    <p:cSldViewPr snapToGrid="0" snapToObjects="1">
      <p:cViewPr varScale="1">
        <p:scale>
          <a:sx n="55" d="100"/>
          <a:sy n="55" d="100"/>
        </p:scale>
        <p:origin x="12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35E55BF-73BF-954E-BD4A-E55ADE3034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aime Silveira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–Jaime Silveira</a:t>
            </a:r>
          </a:p>
        </p:txBody>
      </p:sp>
      <p:sp>
        <p:nvSpPr>
          <p:cNvPr id="94" name="“Digite uma citação aqui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“Digite uma citação aqui.” </a:t>
            </a:r>
          </a:p>
        </p:txBody>
      </p:sp>
      <p:sp>
        <p:nvSpPr>
          <p:cNvPr id="95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5" name="Número do Slide">
            <a:extLst>
              <a:ext uri="{FF2B5EF4-FFF2-40B4-BE49-F238E27FC236}">
                <a16:creationId xmlns:a16="http://schemas.microsoft.com/office/drawing/2014/main" id="{B28E604E-4395-3141-A732-3D2E22E2F101}"/>
              </a:ext>
            </a:extLst>
          </p:cNvPr>
          <p:cNvSpPr txBox="1">
            <a:spLocks/>
          </p:cNvSpPr>
          <p:nvPr userDrawn="1"/>
        </p:nvSpPr>
        <p:spPr>
          <a:xfrm>
            <a:off x="23621827" y="13096240"/>
            <a:ext cx="429605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pt-BR" sz="16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m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4" name="Número do Slide">
            <a:extLst>
              <a:ext uri="{FF2B5EF4-FFF2-40B4-BE49-F238E27FC236}">
                <a16:creationId xmlns:a16="http://schemas.microsoft.com/office/drawing/2014/main" id="{313AC4A3-92CC-FD48-B048-78C3A498ACD8}"/>
              </a:ext>
            </a:extLst>
          </p:cNvPr>
          <p:cNvSpPr txBox="1">
            <a:spLocks/>
          </p:cNvSpPr>
          <p:nvPr userDrawn="1"/>
        </p:nvSpPr>
        <p:spPr>
          <a:xfrm>
            <a:off x="23621827" y="13096240"/>
            <a:ext cx="429605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pt-BR" sz="16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3" name="Número do Slide">
            <a:extLst>
              <a:ext uri="{FF2B5EF4-FFF2-40B4-BE49-F238E27FC236}">
                <a16:creationId xmlns:a16="http://schemas.microsoft.com/office/drawing/2014/main" id="{9FE8DB39-8963-C243-942B-FF1034581D26}"/>
              </a:ext>
            </a:extLst>
          </p:cNvPr>
          <p:cNvSpPr txBox="1">
            <a:spLocks/>
          </p:cNvSpPr>
          <p:nvPr userDrawn="1"/>
        </p:nvSpPr>
        <p:spPr>
          <a:xfrm>
            <a:off x="23621827" y="13096240"/>
            <a:ext cx="429605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pt-BR" sz="16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532436F-29C1-CE47-9EB8-AEEAFB9180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6359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- Ce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3E1B095-8A9D-014C-939C-D8DCD162AB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4" name="Número do Slide">
            <a:extLst>
              <a:ext uri="{FF2B5EF4-FFF2-40B4-BE49-F238E27FC236}">
                <a16:creationId xmlns:a16="http://schemas.microsoft.com/office/drawing/2014/main" id="{F9F0B23F-4E71-2744-B4D7-B0C4542C68C5}"/>
              </a:ext>
            </a:extLst>
          </p:cNvPr>
          <p:cNvSpPr txBox="1">
            <a:spLocks/>
          </p:cNvSpPr>
          <p:nvPr userDrawn="1"/>
        </p:nvSpPr>
        <p:spPr>
          <a:xfrm>
            <a:off x="23621827" y="13096240"/>
            <a:ext cx="429605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pt-BR" sz="16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m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exto do Título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Texto do Título</a:t>
            </a:r>
          </a:p>
        </p:txBody>
      </p:sp>
      <p:sp>
        <p:nvSpPr>
          <p:cNvPr id="4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6" name="Número do Slide">
            <a:extLst>
              <a:ext uri="{FF2B5EF4-FFF2-40B4-BE49-F238E27FC236}">
                <a16:creationId xmlns:a16="http://schemas.microsoft.com/office/drawing/2014/main" id="{C91DD668-875F-4F4C-AC4C-48857FF382CB}"/>
              </a:ext>
            </a:extLst>
          </p:cNvPr>
          <p:cNvSpPr txBox="1">
            <a:spLocks/>
          </p:cNvSpPr>
          <p:nvPr userDrawn="1"/>
        </p:nvSpPr>
        <p:spPr>
          <a:xfrm>
            <a:off x="23621827" y="13096240"/>
            <a:ext cx="429605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pt-BR" sz="16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-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9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4" name="Número do Slide">
            <a:extLst>
              <a:ext uri="{FF2B5EF4-FFF2-40B4-BE49-F238E27FC236}">
                <a16:creationId xmlns:a16="http://schemas.microsoft.com/office/drawing/2014/main" id="{8A5C09D8-F33C-5D40-8E42-3FA688BF443D}"/>
              </a:ext>
            </a:extLst>
          </p:cNvPr>
          <p:cNvSpPr txBox="1">
            <a:spLocks/>
          </p:cNvSpPr>
          <p:nvPr userDrawn="1"/>
        </p:nvSpPr>
        <p:spPr>
          <a:xfrm>
            <a:off x="23621827" y="13096240"/>
            <a:ext cx="429605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pt-BR" sz="16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57" name="Nível de Corpo U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58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5" name="Número do Slide">
            <a:extLst>
              <a:ext uri="{FF2B5EF4-FFF2-40B4-BE49-F238E27FC236}">
                <a16:creationId xmlns:a16="http://schemas.microsoft.com/office/drawing/2014/main" id="{5C16B1F9-6672-DC45-8BC2-980409D4D7A7}"/>
              </a:ext>
            </a:extLst>
          </p:cNvPr>
          <p:cNvSpPr txBox="1">
            <a:spLocks/>
          </p:cNvSpPr>
          <p:nvPr userDrawn="1"/>
        </p:nvSpPr>
        <p:spPr>
          <a:xfrm>
            <a:off x="23621827" y="13096240"/>
            <a:ext cx="429605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pt-BR" sz="16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Marcadores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m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67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68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6" name="Número do Slide">
            <a:extLst>
              <a:ext uri="{FF2B5EF4-FFF2-40B4-BE49-F238E27FC236}">
                <a16:creationId xmlns:a16="http://schemas.microsoft.com/office/drawing/2014/main" id="{46AAD94A-4852-954B-B657-CF0D1DFE903E}"/>
              </a:ext>
            </a:extLst>
          </p:cNvPr>
          <p:cNvSpPr txBox="1">
            <a:spLocks/>
          </p:cNvSpPr>
          <p:nvPr userDrawn="1"/>
        </p:nvSpPr>
        <p:spPr>
          <a:xfrm>
            <a:off x="23621827" y="13096240"/>
            <a:ext cx="429605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pt-BR" sz="16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6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4" name="Número do Slide">
            <a:extLst>
              <a:ext uri="{FF2B5EF4-FFF2-40B4-BE49-F238E27FC236}">
                <a16:creationId xmlns:a16="http://schemas.microsoft.com/office/drawing/2014/main" id="{34C202DE-EE74-194D-80C3-61F887F46778}"/>
              </a:ext>
            </a:extLst>
          </p:cNvPr>
          <p:cNvSpPr txBox="1">
            <a:spLocks/>
          </p:cNvSpPr>
          <p:nvPr userDrawn="1"/>
        </p:nvSpPr>
        <p:spPr>
          <a:xfrm>
            <a:off x="23621827" y="13096240"/>
            <a:ext cx="429605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pt-BR" sz="16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rês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m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m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m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6" name="Número do Slide">
            <a:extLst>
              <a:ext uri="{FF2B5EF4-FFF2-40B4-BE49-F238E27FC236}">
                <a16:creationId xmlns:a16="http://schemas.microsoft.com/office/drawing/2014/main" id="{CB16EA9C-0CB0-134B-8D9B-853CC933E836}"/>
              </a:ext>
            </a:extLst>
          </p:cNvPr>
          <p:cNvSpPr txBox="1">
            <a:spLocks/>
          </p:cNvSpPr>
          <p:nvPr userDrawn="1"/>
        </p:nvSpPr>
        <p:spPr>
          <a:xfrm>
            <a:off x="23621827" y="13096240"/>
            <a:ext cx="429605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pt-BR" sz="16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Brazil's Leading Fintech"/>
          <p:cNvSpPr txBox="1"/>
          <p:nvPr/>
        </p:nvSpPr>
        <p:spPr>
          <a:xfrm>
            <a:off x="1984772" y="5223795"/>
            <a:ext cx="8721939" cy="2133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t">
            <a:spAutoFit/>
          </a:bodyPr>
          <a:lstStyle/>
          <a:p>
            <a:pPr algn="l"/>
            <a:r>
              <a:rPr lang="pt-BR" sz="9600" dirty="0" err="1">
                <a:latin typeface="Arial" panose="020B0604020202020204" pitchFamily="34" charset="0"/>
                <a:cs typeface="Arial" panose="020B0604020202020204" pitchFamily="34" charset="0"/>
              </a:rPr>
              <a:t>Hackaton</a:t>
            </a:r>
            <a:r>
              <a:rPr lang="pt-BR" sz="9600" dirty="0">
                <a:latin typeface="Arial" panose="020B0604020202020204" pitchFamily="34" charset="0"/>
                <a:cs typeface="Arial" panose="020B0604020202020204" pitchFamily="34" charset="0"/>
              </a:rPr>
              <a:t> NOC</a:t>
            </a:r>
          </a:p>
          <a:p>
            <a:pPr algn="l"/>
            <a:r>
              <a:rPr lang="pt-BR" sz="3600" b="0" dirty="0">
                <a:latin typeface="Arial" panose="020B0604020202020204" pitchFamily="34" charset="0"/>
                <a:cs typeface="Arial" panose="020B0604020202020204" pitchFamily="34" charset="0"/>
              </a:rPr>
              <a:t>Equipe 18</a:t>
            </a:r>
            <a:endParaRPr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logo_INC_01.png" descr="logo_INC_01.png">
            <a:extLst>
              <a:ext uri="{FF2B5EF4-FFF2-40B4-BE49-F238E27FC236}">
                <a16:creationId xmlns:a16="http://schemas.microsoft.com/office/drawing/2014/main" id="{4C467431-94B1-3447-897A-20701B58F5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37" t="32396" r="21251" b="29276"/>
          <a:stretch/>
        </p:blipFill>
        <p:spPr>
          <a:xfrm>
            <a:off x="1984772" y="9966705"/>
            <a:ext cx="3548502" cy="89408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Brazil's Leading Fintech">
            <a:extLst>
              <a:ext uri="{FF2B5EF4-FFF2-40B4-BE49-F238E27FC236}">
                <a16:creationId xmlns:a16="http://schemas.microsoft.com/office/drawing/2014/main" id="{A9B5EE92-6EDD-F743-95B9-9C5A738E4F41}"/>
              </a:ext>
            </a:extLst>
          </p:cNvPr>
          <p:cNvSpPr txBox="1"/>
          <p:nvPr/>
        </p:nvSpPr>
        <p:spPr>
          <a:xfrm>
            <a:off x="21366076" y="592159"/>
            <a:ext cx="188513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t">
            <a:spAutoFit/>
          </a:bodyPr>
          <a:lstStyle/>
          <a:p>
            <a:pPr algn="l"/>
            <a:r>
              <a:rPr lang="pt-BR" sz="24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Janeiro 2021</a:t>
            </a:r>
            <a:endParaRPr sz="24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Brazil's Leading Fintech"/>
          <p:cNvSpPr txBox="1"/>
          <p:nvPr/>
        </p:nvSpPr>
        <p:spPr>
          <a:xfrm>
            <a:off x="1984772" y="5223795"/>
            <a:ext cx="7284045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t">
            <a:spAutoFit/>
          </a:bodyPr>
          <a:lstStyle/>
          <a:p>
            <a:pPr algn="l"/>
            <a:r>
              <a:rPr lang="pt-BR" sz="9600" dirty="0">
                <a:latin typeface="Arial" panose="020B0604020202020204" pitchFamily="34" charset="0"/>
                <a:cs typeface="Arial" panose="020B0604020202020204" pitchFamily="34" charset="0"/>
              </a:rPr>
              <a:t>OBRIGADO!</a:t>
            </a:r>
            <a:endParaRPr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logo_INC_01.png" descr="logo_INC_01.png">
            <a:extLst>
              <a:ext uri="{FF2B5EF4-FFF2-40B4-BE49-F238E27FC236}">
                <a16:creationId xmlns:a16="http://schemas.microsoft.com/office/drawing/2014/main" id="{4C467431-94B1-3447-897A-20701B58F5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37" t="32396" r="21251" b="29276"/>
          <a:stretch/>
        </p:blipFill>
        <p:spPr>
          <a:xfrm>
            <a:off x="1984772" y="9966705"/>
            <a:ext cx="3548502" cy="89408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Brazil's Leading Fintech">
            <a:extLst>
              <a:ext uri="{FF2B5EF4-FFF2-40B4-BE49-F238E27FC236}">
                <a16:creationId xmlns:a16="http://schemas.microsoft.com/office/drawing/2014/main" id="{A9B5EE92-6EDD-F743-95B9-9C5A738E4F41}"/>
              </a:ext>
            </a:extLst>
          </p:cNvPr>
          <p:cNvSpPr txBox="1"/>
          <p:nvPr/>
        </p:nvSpPr>
        <p:spPr>
          <a:xfrm>
            <a:off x="21366076" y="592159"/>
            <a:ext cx="188513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t">
            <a:spAutoFit/>
          </a:bodyPr>
          <a:lstStyle/>
          <a:p>
            <a:pPr algn="l"/>
            <a:r>
              <a:rPr lang="pt-BR" sz="24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Janeiro 2021</a:t>
            </a:r>
            <a:endParaRPr sz="24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70243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aixaDeTexto 68">
            <a:extLst>
              <a:ext uri="{FF2B5EF4-FFF2-40B4-BE49-F238E27FC236}">
                <a16:creationId xmlns:a16="http://schemas.microsoft.com/office/drawing/2014/main" id="{6F7A1FB6-B442-B040-9CE9-5C5B23B5C002}"/>
              </a:ext>
            </a:extLst>
          </p:cNvPr>
          <p:cNvSpPr txBox="1"/>
          <p:nvPr/>
        </p:nvSpPr>
        <p:spPr>
          <a:xfrm>
            <a:off x="2035889" y="1066750"/>
            <a:ext cx="2611292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4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Membros</a:t>
            </a:r>
          </a:p>
        </p:txBody>
      </p:sp>
      <p:sp>
        <p:nvSpPr>
          <p:cNvPr id="6" name="Número do Slide">
            <a:extLst>
              <a:ext uri="{FF2B5EF4-FFF2-40B4-BE49-F238E27FC236}">
                <a16:creationId xmlns:a16="http://schemas.microsoft.com/office/drawing/2014/main" id="{3B5EE511-C3BA-3245-8122-8DC667D54629}"/>
              </a:ext>
            </a:extLst>
          </p:cNvPr>
          <p:cNvSpPr txBox="1">
            <a:spLocks/>
          </p:cNvSpPr>
          <p:nvPr/>
        </p:nvSpPr>
        <p:spPr>
          <a:xfrm>
            <a:off x="23728426" y="13096240"/>
            <a:ext cx="216406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pt-BR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logo_INC_01.png" descr="logo_INC_01.png">
            <a:extLst>
              <a:ext uri="{FF2B5EF4-FFF2-40B4-BE49-F238E27FC236}">
                <a16:creationId xmlns:a16="http://schemas.microsoft.com/office/drawing/2014/main" id="{13FBB6B5-6346-D643-9343-EA2E334C30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37" t="32396" r="21251" b="29276"/>
          <a:stretch/>
        </p:blipFill>
        <p:spPr>
          <a:xfrm>
            <a:off x="22251686" y="651753"/>
            <a:ext cx="1647074" cy="414997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he only at scale, tech-enabled…">
            <a:extLst>
              <a:ext uri="{FF2B5EF4-FFF2-40B4-BE49-F238E27FC236}">
                <a16:creationId xmlns:a16="http://schemas.microsoft.com/office/drawing/2014/main" id="{945CF0C1-2E51-3242-B1E9-F5AE1F696D17}"/>
              </a:ext>
            </a:extLst>
          </p:cNvPr>
          <p:cNvSpPr txBox="1"/>
          <p:nvPr/>
        </p:nvSpPr>
        <p:spPr>
          <a:xfrm>
            <a:off x="2935716" y="8143318"/>
            <a:ext cx="9463548" cy="2112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 defTabSz="457200">
              <a:lnSpc>
                <a:spcPct val="125000"/>
              </a:lnSpc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rPr lang="pt-BR" sz="3600" b="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Rodolfo </a:t>
            </a:r>
            <a:r>
              <a:rPr lang="pt-BR" sz="3600" b="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Leopoldino</a:t>
            </a:r>
            <a:r>
              <a:rPr lang="pt-BR" sz="3600" b="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pt-BR" sz="2800" b="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pt-BR" sz="2800" b="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rodolfo.leopoldino@xpi.com.br</a:t>
            </a:r>
            <a:endParaRPr lang="pt-BR" sz="2800" b="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 defTabSz="457200">
              <a:lnSpc>
                <a:spcPct val="125000"/>
              </a:lnSpc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rPr lang="pt-BR" sz="3600" b="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Desenvolvedor Sr.</a:t>
            </a:r>
          </a:p>
          <a:p>
            <a:pPr algn="l" defTabSz="457200">
              <a:lnSpc>
                <a:spcPct val="125000"/>
              </a:lnSpc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rPr lang="pt-BR" sz="3600" b="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Squad</a:t>
            </a:r>
            <a:r>
              <a:rPr lang="pt-BR" sz="3600" b="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Pagamentos Instantâneo - PIX</a:t>
            </a:r>
            <a:endParaRPr sz="3600" b="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8C4AF57-5D14-4344-A2A4-D9309CD78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684" y="3318932"/>
            <a:ext cx="4690380" cy="4690380"/>
          </a:xfrm>
          <a:prstGeom prst="rect">
            <a:avLst/>
          </a:prstGeom>
          <a:effectLst>
            <a:softEdge rad="0"/>
          </a:effectLst>
        </p:spPr>
      </p:pic>
      <p:sp>
        <p:nvSpPr>
          <p:cNvPr id="10" name="The only at scale, tech-enabled…">
            <a:extLst>
              <a:ext uri="{FF2B5EF4-FFF2-40B4-BE49-F238E27FC236}">
                <a16:creationId xmlns:a16="http://schemas.microsoft.com/office/drawing/2014/main" id="{304AA22E-58CF-3F4F-BB8E-1108E63717C3}"/>
              </a:ext>
            </a:extLst>
          </p:cNvPr>
          <p:cNvSpPr txBox="1"/>
          <p:nvPr/>
        </p:nvSpPr>
        <p:spPr>
          <a:xfrm>
            <a:off x="13311108" y="8143318"/>
            <a:ext cx="8750316" cy="2112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 defTabSz="457200">
              <a:lnSpc>
                <a:spcPct val="125000"/>
              </a:lnSpc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rPr lang="pt-BR" sz="3600" b="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Felipe Nader</a:t>
            </a:r>
            <a:r>
              <a:rPr lang="pt-BR" sz="2800" b="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– </a:t>
            </a:r>
            <a:r>
              <a:rPr lang="pt-BR" sz="2800" b="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felipe.nader@xpi.com.br</a:t>
            </a:r>
            <a:endParaRPr lang="pt-BR" sz="3600" b="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 defTabSz="457200">
              <a:lnSpc>
                <a:spcPct val="125000"/>
              </a:lnSpc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rPr lang="pt-BR" sz="3600" b="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Desenvolvedor Sr.</a:t>
            </a:r>
          </a:p>
          <a:p>
            <a:pPr algn="l" defTabSz="457200">
              <a:lnSpc>
                <a:spcPct val="125000"/>
              </a:lnSpc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rPr lang="pt-BR" sz="3600" b="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Squad</a:t>
            </a:r>
            <a:r>
              <a:rPr lang="pt-BR" sz="3600" b="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Pagamentos Instantâneo - PIX</a:t>
            </a:r>
            <a:endParaRPr sz="3600" b="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9" name="Imagem 8" descr="Homem de terno e gravata com pessoas ao fundo&#10;&#10;Descrição gerada automaticamente">
            <a:extLst>
              <a:ext uri="{FF2B5EF4-FFF2-40B4-BE49-F238E27FC236}">
                <a16:creationId xmlns:a16="http://schemas.microsoft.com/office/drawing/2014/main" id="{8489A4FB-18C1-AB4A-A6C6-90BA80B9CC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16" y="3711124"/>
            <a:ext cx="37973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0567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aixaDeTexto 68">
            <a:extLst>
              <a:ext uri="{FF2B5EF4-FFF2-40B4-BE49-F238E27FC236}">
                <a16:creationId xmlns:a16="http://schemas.microsoft.com/office/drawing/2014/main" id="{6F7A1FB6-B442-B040-9CE9-5C5B23B5C002}"/>
              </a:ext>
            </a:extLst>
          </p:cNvPr>
          <p:cNvSpPr txBox="1"/>
          <p:nvPr/>
        </p:nvSpPr>
        <p:spPr>
          <a:xfrm>
            <a:off x="2035889" y="1066750"/>
            <a:ext cx="979434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Problema que encontramos no NOC</a:t>
            </a:r>
            <a:endParaRPr kumimoji="0" lang="pt-BR" sz="4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Número do Slide">
            <a:extLst>
              <a:ext uri="{FF2B5EF4-FFF2-40B4-BE49-F238E27FC236}">
                <a16:creationId xmlns:a16="http://schemas.microsoft.com/office/drawing/2014/main" id="{3B5EE511-C3BA-3245-8122-8DC667D54629}"/>
              </a:ext>
            </a:extLst>
          </p:cNvPr>
          <p:cNvSpPr txBox="1">
            <a:spLocks/>
          </p:cNvSpPr>
          <p:nvPr/>
        </p:nvSpPr>
        <p:spPr>
          <a:xfrm>
            <a:off x="23728426" y="13096240"/>
            <a:ext cx="216406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pt-BR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logo_INC_01.png" descr="logo_INC_01.png">
            <a:extLst>
              <a:ext uri="{FF2B5EF4-FFF2-40B4-BE49-F238E27FC236}">
                <a16:creationId xmlns:a16="http://schemas.microsoft.com/office/drawing/2014/main" id="{13FBB6B5-6346-D643-9343-EA2E334C30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37" t="32396" r="21251" b="29276"/>
          <a:stretch/>
        </p:blipFill>
        <p:spPr>
          <a:xfrm>
            <a:off x="22251686" y="651753"/>
            <a:ext cx="1647074" cy="414997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he only at scale, tech-enabled…">
            <a:extLst>
              <a:ext uri="{FF2B5EF4-FFF2-40B4-BE49-F238E27FC236}">
                <a16:creationId xmlns:a16="http://schemas.microsoft.com/office/drawing/2014/main" id="{945CF0C1-2E51-3242-B1E9-F5AE1F696D17}"/>
              </a:ext>
            </a:extLst>
          </p:cNvPr>
          <p:cNvSpPr txBox="1"/>
          <p:nvPr/>
        </p:nvSpPr>
        <p:spPr>
          <a:xfrm>
            <a:off x="2076180" y="5198950"/>
            <a:ext cx="20205986" cy="3365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 defTabSz="457200">
              <a:lnSpc>
                <a:spcPct val="125000"/>
              </a:lnSpc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rPr lang="pt-BR" sz="2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Sub-fluxo</a:t>
            </a:r>
            <a:r>
              <a:rPr lang="pt-BR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de acionamento</a:t>
            </a:r>
          </a:p>
          <a:p>
            <a:pPr algn="l" defTabSz="457200">
              <a:lnSpc>
                <a:spcPct val="125000"/>
              </a:lnSpc>
              <a:defRPr sz="2400">
                <a:latin typeface="Roboto"/>
                <a:ea typeface="Roboto"/>
                <a:cs typeface="Roboto"/>
                <a:sym typeface="Roboto"/>
              </a:defRPr>
            </a:pPr>
            <a:endParaRPr lang="pt-BR" b="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 defTabSz="457200">
              <a:lnSpc>
                <a:spcPct val="125000"/>
              </a:lnSpc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rPr lang="pt-BR" sz="2400" dirty="0">
                <a:sym typeface="Roboto"/>
              </a:rPr>
              <a:t>Dores sofridas pelo time do NOC</a:t>
            </a:r>
          </a:p>
          <a:p>
            <a:pPr marL="342900" indent="-342900" algn="l" defTabSz="457200">
              <a:lnSpc>
                <a:spcPct val="125000"/>
              </a:lnSpc>
              <a:buFont typeface="Arial" panose="020B0604020202020204" pitchFamily="34" charset="0"/>
              <a:buChar char="•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rPr lang="pt-BR" sz="2400" b="0" dirty="0">
                <a:sym typeface="Roboto"/>
              </a:rPr>
              <a:t>Quando o Procedimento Operacional Padrão (POP) não é suficiente para resolver um incidente, o atendente do chamado precisa acionar a </a:t>
            </a:r>
            <a:r>
              <a:rPr lang="pt-BR" sz="2400" b="0" dirty="0" err="1">
                <a:sym typeface="Roboto"/>
              </a:rPr>
              <a:t>squad</a:t>
            </a:r>
            <a:r>
              <a:rPr lang="pt-BR" sz="2400" b="0" dirty="0">
                <a:sym typeface="Roboto"/>
              </a:rPr>
              <a:t> responsável para correção do problema.</a:t>
            </a:r>
            <a:endParaRPr lang="pt-BR" sz="2400" dirty="0">
              <a:sym typeface="Roboto"/>
            </a:endParaRPr>
          </a:p>
          <a:p>
            <a:pPr marL="342900" indent="-342900" algn="l" defTabSz="457200">
              <a:lnSpc>
                <a:spcPct val="125000"/>
              </a:lnSpc>
              <a:buFont typeface="Arial" panose="020B0604020202020204" pitchFamily="34" charset="0"/>
              <a:buChar char="•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rPr lang="pt-BR" sz="2400" b="0" dirty="0">
                <a:sym typeface="Roboto"/>
              </a:rPr>
              <a:t>Esse é um processo manual que toma muito tempo de atendimento e influencia negativamente no TMA.</a:t>
            </a:r>
          </a:p>
          <a:p>
            <a:pPr marL="342900" indent="-342900" algn="l" defTabSz="457200">
              <a:lnSpc>
                <a:spcPct val="125000"/>
              </a:lnSpc>
              <a:buFont typeface="Arial" panose="020B0604020202020204" pitchFamily="34" charset="0"/>
              <a:buChar char="•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rPr lang="pt-BR" sz="2400" b="0" dirty="0">
                <a:sym typeface="Roboto"/>
              </a:rPr>
              <a:t>Quando ocorrem grandes crises e muitos alarmes são disparados simultaneamente, esse processo se torna ainda mais difícil.</a:t>
            </a:r>
            <a:endParaRPr lang="pt-BR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52000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E56860A-AF10-4A4B-916D-83359919F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30" y="1846451"/>
            <a:ext cx="23356895" cy="105993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CB18DA90-E7EB-1244-8879-77DA595399F8}"/>
              </a:ext>
            </a:extLst>
          </p:cNvPr>
          <p:cNvSpPr/>
          <p:nvPr/>
        </p:nvSpPr>
        <p:spPr>
          <a:xfrm>
            <a:off x="11027876" y="4026877"/>
            <a:ext cx="12984594" cy="7842672"/>
          </a:xfrm>
          <a:prstGeom prst="rect">
            <a:avLst/>
          </a:prstGeom>
          <a:noFill/>
          <a:ln w="57150" cap="flat">
            <a:solidFill>
              <a:schemeClr val="accent5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Número do Slide">
            <a:extLst>
              <a:ext uri="{FF2B5EF4-FFF2-40B4-BE49-F238E27FC236}">
                <a16:creationId xmlns:a16="http://schemas.microsoft.com/office/drawing/2014/main" id="{3B5EE511-C3BA-3245-8122-8DC667D54629}"/>
              </a:ext>
            </a:extLst>
          </p:cNvPr>
          <p:cNvSpPr txBox="1">
            <a:spLocks/>
          </p:cNvSpPr>
          <p:nvPr/>
        </p:nvSpPr>
        <p:spPr>
          <a:xfrm>
            <a:off x="23728426" y="13096240"/>
            <a:ext cx="216406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pt-BR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logo_INC_01.png" descr="logo_INC_01.png">
            <a:extLst>
              <a:ext uri="{FF2B5EF4-FFF2-40B4-BE49-F238E27FC236}">
                <a16:creationId xmlns:a16="http://schemas.microsoft.com/office/drawing/2014/main" id="{13FBB6B5-6346-D643-9343-EA2E334C30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37" t="32396" r="21251" b="29276"/>
          <a:stretch/>
        </p:blipFill>
        <p:spPr>
          <a:xfrm>
            <a:off x="22251686" y="651753"/>
            <a:ext cx="1647074" cy="414997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57B2F194-8DB5-624F-BA2C-F650D8B1CD90}"/>
              </a:ext>
            </a:extLst>
          </p:cNvPr>
          <p:cNvSpPr txBox="1"/>
          <p:nvPr/>
        </p:nvSpPr>
        <p:spPr>
          <a:xfrm>
            <a:off x="11027876" y="10347861"/>
            <a:ext cx="5259874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200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Incidentes tipo P1 em média 55 minutos</a:t>
            </a:r>
          </a:p>
          <a:p>
            <a:r>
              <a:rPr lang="pt-BR" sz="2000" dirty="0">
                <a:solidFill>
                  <a:srgbClr val="FF0000"/>
                </a:solidFill>
              </a:rPr>
              <a:t>Incidentes tipo P2 em média 36 minutos</a:t>
            </a:r>
          </a:p>
          <a:p>
            <a:r>
              <a:rPr lang="pt-BR" sz="2000" dirty="0">
                <a:solidFill>
                  <a:srgbClr val="FF0000"/>
                </a:solidFill>
              </a:rPr>
              <a:t>Incidentes tipo P3 em média 39 minutos</a:t>
            </a:r>
          </a:p>
          <a:p>
            <a:r>
              <a:rPr lang="pt-BR" sz="2000" dirty="0">
                <a:solidFill>
                  <a:srgbClr val="FF0000"/>
                </a:solidFill>
              </a:rPr>
              <a:t>Incidentes tipo P4 em média 3:20 horas</a:t>
            </a:r>
          </a:p>
        </p:txBody>
      </p:sp>
    </p:spTree>
    <p:extLst>
      <p:ext uri="{BB962C8B-B14F-4D97-AF65-F5344CB8AC3E}">
        <p14:creationId xmlns:p14="http://schemas.microsoft.com/office/powerpoint/2010/main" val="143456092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aixaDeTexto 68">
            <a:extLst>
              <a:ext uri="{FF2B5EF4-FFF2-40B4-BE49-F238E27FC236}">
                <a16:creationId xmlns:a16="http://schemas.microsoft.com/office/drawing/2014/main" id="{6F7A1FB6-B442-B040-9CE9-5C5B23B5C002}"/>
              </a:ext>
            </a:extLst>
          </p:cNvPr>
          <p:cNvSpPr txBox="1"/>
          <p:nvPr/>
        </p:nvSpPr>
        <p:spPr>
          <a:xfrm>
            <a:off x="2035889" y="1066750"/>
            <a:ext cx="4087657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Nossa solução</a:t>
            </a:r>
            <a:endParaRPr kumimoji="0" lang="pt-BR" sz="4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Número do Slide">
            <a:extLst>
              <a:ext uri="{FF2B5EF4-FFF2-40B4-BE49-F238E27FC236}">
                <a16:creationId xmlns:a16="http://schemas.microsoft.com/office/drawing/2014/main" id="{3B5EE511-C3BA-3245-8122-8DC667D54629}"/>
              </a:ext>
            </a:extLst>
          </p:cNvPr>
          <p:cNvSpPr txBox="1">
            <a:spLocks/>
          </p:cNvSpPr>
          <p:nvPr/>
        </p:nvSpPr>
        <p:spPr>
          <a:xfrm>
            <a:off x="23728426" y="13096240"/>
            <a:ext cx="216406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pt-BR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logo_INC_01.png" descr="logo_INC_01.png">
            <a:extLst>
              <a:ext uri="{FF2B5EF4-FFF2-40B4-BE49-F238E27FC236}">
                <a16:creationId xmlns:a16="http://schemas.microsoft.com/office/drawing/2014/main" id="{13FBB6B5-6346-D643-9343-EA2E334C30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37" t="32396" r="21251" b="29276"/>
          <a:stretch/>
        </p:blipFill>
        <p:spPr>
          <a:xfrm>
            <a:off x="22251686" y="651753"/>
            <a:ext cx="1647074" cy="414997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he only at scale, tech-enabled…">
            <a:extLst>
              <a:ext uri="{FF2B5EF4-FFF2-40B4-BE49-F238E27FC236}">
                <a16:creationId xmlns:a16="http://schemas.microsoft.com/office/drawing/2014/main" id="{945CF0C1-2E51-3242-B1E9-F5AE1F696D17}"/>
              </a:ext>
            </a:extLst>
          </p:cNvPr>
          <p:cNvSpPr txBox="1"/>
          <p:nvPr/>
        </p:nvSpPr>
        <p:spPr>
          <a:xfrm>
            <a:off x="2045700" y="4305007"/>
            <a:ext cx="20205986" cy="2827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 defTabSz="457200">
              <a:lnSpc>
                <a:spcPct val="125000"/>
              </a:lnSpc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rPr lang="pt-BR" b="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Uma plataforma para automatizar os acionamentos via telefone e toda a gestão de escalonamento de chamados:</a:t>
            </a:r>
          </a:p>
          <a:p>
            <a:pPr algn="l" defTabSz="457200">
              <a:lnSpc>
                <a:spcPct val="125000"/>
              </a:lnSpc>
              <a:defRPr sz="2400">
                <a:latin typeface="Roboto"/>
                <a:ea typeface="Roboto"/>
                <a:cs typeface="Roboto"/>
                <a:sym typeface="Roboto"/>
              </a:defRPr>
            </a:pPr>
            <a:endParaRPr lang="pt-BR" b="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42900" indent="-342900" algn="l" defTabSz="457200">
              <a:lnSpc>
                <a:spcPct val="125000"/>
              </a:lnSpc>
              <a:buFont typeface="Arial" panose="020B0604020202020204" pitchFamily="34" charset="0"/>
              <a:buChar char="•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rPr lang="pt-BR" b="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</a:t>
            </a:r>
            <a:r>
              <a:rPr lang="pt-BR" b="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plafatorma</a:t>
            </a:r>
            <a:r>
              <a:rPr lang="pt-BR" b="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se integra ao </a:t>
            </a:r>
            <a:r>
              <a:rPr lang="pt-BR" b="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ServiceNow</a:t>
            </a:r>
            <a:endParaRPr lang="pt-BR" b="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42900" indent="-342900" algn="l" defTabSz="457200">
              <a:lnSpc>
                <a:spcPct val="125000"/>
              </a:lnSpc>
              <a:buFont typeface="Arial" panose="020B0604020202020204" pitchFamily="34" charset="0"/>
              <a:buChar char="•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rPr lang="pt-BR" b="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Ao detectar um novo incidente atribuído para o time, é iniciado o fluxo de acionamentos</a:t>
            </a:r>
          </a:p>
          <a:p>
            <a:pPr marL="342900" indent="-342900" algn="l" defTabSz="457200">
              <a:lnSpc>
                <a:spcPct val="125000"/>
              </a:lnSpc>
              <a:buFont typeface="Arial" panose="020B0604020202020204" pitchFamily="34" charset="0"/>
              <a:buChar char="•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rPr lang="pt-BR" b="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plataforma detecta as pessoas a serem acionadas e faz uma ligação de voz com o alerta do incidente.</a:t>
            </a:r>
          </a:p>
          <a:p>
            <a:pPr marL="342900" indent="-342900" algn="l" defTabSz="457200">
              <a:lnSpc>
                <a:spcPct val="125000"/>
              </a:lnSpc>
              <a:buFont typeface="Arial" panose="020B0604020202020204" pitchFamily="34" charset="0"/>
              <a:buChar char="•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rPr lang="pt-BR" b="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Caso a ligação não seja atendida, o sistema identifica a próxima pessoa a ser acionada e faz a mesma ligação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B89BA89-B543-354F-AA91-60E6DA83B366}"/>
              </a:ext>
            </a:extLst>
          </p:cNvPr>
          <p:cNvSpPr txBox="1"/>
          <p:nvPr/>
        </p:nvSpPr>
        <p:spPr>
          <a:xfrm>
            <a:off x="5469467" y="8538908"/>
            <a:ext cx="15002933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3600" b="0" dirty="0"/>
              <a:t>Tempo de </a:t>
            </a:r>
            <a:r>
              <a:rPr lang="pt-BR" sz="3600" b="0" dirty="0" err="1"/>
              <a:t>reatribuição</a:t>
            </a:r>
            <a:r>
              <a:rPr lang="pt-BR" sz="3600" b="0" dirty="0"/>
              <a:t> média atual ([P1+ P2 + P3 + P4] /4): 82 minutos</a:t>
            </a:r>
          </a:p>
          <a:p>
            <a:r>
              <a:rPr lang="pt-BR" sz="3600" b="0" dirty="0"/>
              <a:t>Tempo de </a:t>
            </a:r>
            <a:r>
              <a:rPr lang="pt-BR" sz="3600" b="0" dirty="0" err="1"/>
              <a:t>reatribuição</a:t>
            </a:r>
            <a:r>
              <a:rPr lang="pt-BR" sz="3600" b="0" dirty="0"/>
              <a:t> esperado: 10 minutos (</a:t>
            </a:r>
            <a:r>
              <a:rPr lang="pt-BR" sz="3600" dirty="0"/>
              <a:t>redução de 88%</a:t>
            </a:r>
            <a:r>
              <a:rPr lang="pt-BR" sz="3600" b="0" dirty="0"/>
              <a:t>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FC9161A-FF5C-40C4-88DB-719D39E5BFC3}"/>
              </a:ext>
            </a:extLst>
          </p:cNvPr>
          <p:cNvSpPr txBox="1"/>
          <p:nvPr/>
        </p:nvSpPr>
        <p:spPr>
          <a:xfrm>
            <a:off x="2045700" y="1482650"/>
            <a:ext cx="7140762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2000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t-BR" sz="120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cale</a:t>
            </a:r>
            <a:r>
              <a:rPr lang="pt-BR" sz="1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pt-BR" sz="1200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kumimoji="0" lang="pt-BR" sz="1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4530747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aixaDeTexto 68">
            <a:extLst>
              <a:ext uri="{FF2B5EF4-FFF2-40B4-BE49-F238E27FC236}">
                <a16:creationId xmlns:a16="http://schemas.microsoft.com/office/drawing/2014/main" id="{6F7A1FB6-B442-B040-9CE9-5C5B23B5C002}"/>
              </a:ext>
            </a:extLst>
          </p:cNvPr>
          <p:cNvSpPr txBox="1"/>
          <p:nvPr/>
        </p:nvSpPr>
        <p:spPr>
          <a:xfrm>
            <a:off x="2035889" y="1066750"/>
            <a:ext cx="6062557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Fluxo de acionamento</a:t>
            </a:r>
            <a:endParaRPr kumimoji="0" lang="pt-BR" sz="4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Número do Slide">
            <a:extLst>
              <a:ext uri="{FF2B5EF4-FFF2-40B4-BE49-F238E27FC236}">
                <a16:creationId xmlns:a16="http://schemas.microsoft.com/office/drawing/2014/main" id="{3B5EE511-C3BA-3245-8122-8DC667D54629}"/>
              </a:ext>
            </a:extLst>
          </p:cNvPr>
          <p:cNvSpPr txBox="1">
            <a:spLocks/>
          </p:cNvSpPr>
          <p:nvPr/>
        </p:nvSpPr>
        <p:spPr>
          <a:xfrm>
            <a:off x="23728426" y="13096240"/>
            <a:ext cx="216406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pt-BR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logo_INC_01.png" descr="logo_INC_01.png">
            <a:extLst>
              <a:ext uri="{FF2B5EF4-FFF2-40B4-BE49-F238E27FC236}">
                <a16:creationId xmlns:a16="http://schemas.microsoft.com/office/drawing/2014/main" id="{13FBB6B5-6346-D643-9343-EA2E334C30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37" t="32396" r="21251" b="29276"/>
          <a:stretch/>
        </p:blipFill>
        <p:spPr>
          <a:xfrm>
            <a:off x="22251686" y="651753"/>
            <a:ext cx="1647074" cy="414997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5D6B2C94-4588-9747-9D5D-99C4BD2677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32" y="1654111"/>
            <a:ext cx="22334735" cy="1141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97495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aixaDeTexto 68">
            <a:extLst>
              <a:ext uri="{FF2B5EF4-FFF2-40B4-BE49-F238E27FC236}">
                <a16:creationId xmlns:a16="http://schemas.microsoft.com/office/drawing/2014/main" id="{6F7A1FB6-B442-B040-9CE9-5C5B23B5C002}"/>
              </a:ext>
            </a:extLst>
          </p:cNvPr>
          <p:cNvSpPr txBox="1"/>
          <p:nvPr/>
        </p:nvSpPr>
        <p:spPr>
          <a:xfrm>
            <a:off x="2035889" y="1066750"/>
            <a:ext cx="6250109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Arquitetura da solução</a:t>
            </a:r>
            <a:endParaRPr kumimoji="0" lang="pt-BR" sz="4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Número do Slide">
            <a:extLst>
              <a:ext uri="{FF2B5EF4-FFF2-40B4-BE49-F238E27FC236}">
                <a16:creationId xmlns:a16="http://schemas.microsoft.com/office/drawing/2014/main" id="{3B5EE511-C3BA-3245-8122-8DC667D54629}"/>
              </a:ext>
            </a:extLst>
          </p:cNvPr>
          <p:cNvSpPr txBox="1">
            <a:spLocks/>
          </p:cNvSpPr>
          <p:nvPr/>
        </p:nvSpPr>
        <p:spPr>
          <a:xfrm>
            <a:off x="23728426" y="13096240"/>
            <a:ext cx="216406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pt-BR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logo_INC_01.png" descr="logo_INC_01.png">
            <a:extLst>
              <a:ext uri="{FF2B5EF4-FFF2-40B4-BE49-F238E27FC236}">
                <a16:creationId xmlns:a16="http://schemas.microsoft.com/office/drawing/2014/main" id="{13FBB6B5-6346-D643-9343-EA2E334C30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37" t="32396" r="21251" b="29276"/>
          <a:stretch/>
        </p:blipFill>
        <p:spPr>
          <a:xfrm>
            <a:off x="22251686" y="651753"/>
            <a:ext cx="1647074" cy="414997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m 2" descr="Diagrama&#10;&#10;Descrição gerada automaticamente com confiança média">
            <a:extLst>
              <a:ext uri="{FF2B5EF4-FFF2-40B4-BE49-F238E27FC236}">
                <a16:creationId xmlns:a16="http://schemas.microsoft.com/office/drawing/2014/main" id="{D3B04DCF-7D41-E345-A33E-DE6ECB45D6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4" y="2898789"/>
            <a:ext cx="9940894" cy="739961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597DC61-F386-1E42-8ECA-EB0D3C2F0A85}"/>
              </a:ext>
            </a:extLst>
          </p:cNvPr>
          <p:cNvSpPr txBox="1"/>
          <p:nvPr/>
        </p:nvSpPr>
        <p:spPr>
          <a:xfrm>
            <a:off x="12462933" y="2263073"/>
            <a:ext cx="10837333" cy="65659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 arquitetura </a:t>
            </a:r>
            <a:r>
              <a:rPr kumimoji="0" lang="pt-BR" sz="2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cloud</a:t>
            </a:r>
            <a:r>
              <a:rPr kumimoji="0" lang="pt-B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pt-BR" sz="2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native</a:t>
            </a:r>
            <a:r>
              <a:rPr kumimoji="0" lang="pt-B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baseada em </a:t>
            </a:r>
            <a:r>
              <a:rPr kumimoji="0" lang="pt-BR" sz="2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serveless</a:t>
            </a:r>
            <a:r>
              <a:rPr kumimoji="0" lang="pt-B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que apresenta baixo custo, fácil implementação e alta escalabilidade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pt-BR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sz="2800" b="0" dirty="0"/>
              <a:t>Construído sob os recursos e </a:t>
            </a:r>
            <a:r>
              <a:rPr lang="pt-BR" sz="2800" b="0" dirty="0" err="1"/>
              <a:t>APIs</a:t>
            </a:r>
            <a:r>
              <a:rPr lang="pt-BR" sz="2800" b="0" dirty="0"/>
              <a:t> já utilizadas na XP (</a:t>
            </a:r>
            <a:r>
              <a:rPr lang="pt-BR" sz="2800" b="0" dirty="0" err="1"/>
              <a:t>Azure</a:t>
            </a:r>
            <a:r>
              <a:rPr lang="pt-BR" sz="2800" b="0" dirty="0"/>
              <a:t>, </a:t>
            </a:r>
            <a:r>
              <a:rPr lang="pt-BR" sz="2800" b="0" dirty="0" err="1"/>
              <a:t>serviceNow</a:t>
            </a:r>
            <a:r>
              <a:rPr lang="pt-BR" sz="2800" b="0" dirty="0"/>
              <a:t>, </a:t>
            </a:r>
            <a:r>
              <a:rPr lang="pt-BR" sz="2800" b="0" dirty="0" err="1"/>
              <a:t>mongoDB</a:t>
            </a:r>
            <a:r>
              <a:rPr lang="pt-BR" sz="2800" b="0" dirty="0"/>
              <a:t>, </a:t>
            </a:r>
            <a:r>
              <a:rPr lang="pt-BR" sz="2800" b="0" dirty="0" err="1"/>
              <a:t>infoBip</a:t>
            </a:r>
            <a:r>
              <a:rPr lang="pt-BR" sz="2800" b="0" dirty="0"/>
              <a:t>)</a:t>
            </a: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pt-BR" sz="2800" b="0" dirty="0"/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Solução de fácil integração, pois é disparada através de um </a:t>
            </a:r>
            <a:r>
              <a:rPr kumimoji="0" lang="pt-BR" sz="2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webhook</a:t>
            </a:r>
            <a:endParaRPr kumimoji="0" lang="pt-BR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pt-BR" sz="2800" b="0" dirty="0"/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O protótipo utiliza as tecnologias mais recentes </a:t>
            </a:r>
            <a:r>
              <a:rPr lang="pt-BR" sz="2800" b="0" dirty="0"/>
              <a:t>como SPA, </a:t>
            </a:r>
            <a:r>
              <a:rPr lang="pt-BR" sz="2800" b="0" dirty="0" err="1"/>
              <a:t>serveless</a:t>
            </a:r>
            <a:r>
              <a:rPr lang="pt-BR" sz="2800" b="0" dirty="0"/>
              <a:t> e banco não relacional</a:t>
            </a: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sz="2800" b="0" dirty="0"/>
              <a:t>O protótipo</a:t>
            </a:r>
            <a:r>
              <a:rPr kumimoji="0" lang="pt-B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desenvolvido </a:t>
            </a:r>
            <a:r>
              <a:rPr lang="pt-BR" sz="2800" b="0" dirty="0"/>
              <a:t>já implementa as funcionalidades principais: ligação por voz, escalonamento de incidente e acompanhamento através de um </a:t>
            </a:r>
            <a:r>
              <a:rPr lang="pt-BR" sz="2800" b="0" dirty="0" err="1"/>
              <a:t>dashboard</a:t>
            </a:r>
            <a:r>
              <a:rPr lang="pt-BR" sz="2800" b="0" dirty="0"/>
              <a:t>.</a:t>
            </a:r>
            <a:endParaRPr kumimoji="0" lang="pt-BR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03340A3-C168-9247-91CA-FFCC53FEB89D}"/>
              </a:ext>
            </a:extLst>
          </p:cNvPr>
          <p:cNvSpPr txBox="1"/>
          <p:nvPr/>
        </p:nvSpPr>
        <p:spPr>
          <a:xfrm>
            <a:off x="3852376" y="11045035"/>
            <a:ext cx="1667924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2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Obs</a:t>
            </a:r>
            <a:r>
              <a:rPr kumimoji="0" lang="pt-B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kumimoji="0" lang="pt-BR" sz="2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infoBip</a:t>
            </a:r>
            <a:r>
              <a:rPr kumimoji="0" lang="pt-B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é o serviço que a XP utiliza para mandar SMS </a:t>
            </a:r>
            <a:r>
              <a:rPr lang="pt-BR" sz="2800" b="0" dirty="0"/>
              <a:t>transacional (que precisa garantir a entrega)</a:t>
            </a:r>
            <a:endParaRPr kumimoji="0" lang="pt-BR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1576A52-775F-4158-9371-3D2A1E927FBA}"/>
              </a:ext>
            </a:extLst>
          </p:cNvPr>
          <p:cNvSpPr txBox="1"/>
          <p:nvPr/>
        </p:nvSpPr>
        <p:spPr>
          <a:xfrm>
            <a:off x="1652283" y="1846451"/>
            <a:ext cx="9940893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6000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t-BR" sz="60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cale</a:t>
            </a:r>
            <a:r>
              <a:rPr lang="pt-BR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60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pt-BR" sz="600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kumimoji="0" lang="pt-BR" sz="6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5696475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aixaDeTexto 68">
            <a:extLst>
              <a:ext uri="{FF2B5EF4-FFF2-40B4-BE49-F238E27FC236}">
                <a16:creationId xmlns:a16="http://schemas.microsoft.com/office/drawing/2014/main" id="{6F7A1FB6-B442-B040-9CE9-5C5B23B5C002}"/>
              </a:ext>
            </a:extLst>
          </p:cNvPr>
          <p:cNvSpPr txBox="1"/>
          <p:nvPr/>
        </p:nvSpPr>
        <p:spPr>
          <a:xfrm>
            <a:off x="2035889" y="1066750"/>
            <a:ext cx="198451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4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Demos</a:t>
            </a:r>
          </a:p>
        </p:txBody>
      </p:sp>
      <p:sp>
        <p:nvSpPr>
          <p:cNvPr id="6" name="Número do Slide">
            <a:extLst>
              <a:ext uri="{FF2B5EF4-FFF2-40B4-BE49-F238E27FC236}">
                <a16:creationId xmlns:a16="http://schemas.microsoft.com/office/drawing/2014/main" id="{3B5EE511-C3BA-3245-8122-8DC667D54629}"/>
              </a:ext>
            </a:extLst>
          </p:cNvPr>
          <p:cNvSpPr txBox="1">
            <a:spLocks/>
          </p:cNvSpPr>
          <p:nvPr/>
        </p:nvSpPr>
        <p:spPr>
          <a:xfrm>
            <a:off x="23728426" y="13096240"/>
            <a:ext cx="216406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pt-BR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logo_INC_01.png" descr="logo_INC_01.png">
            <a:extLst>
              <a:ext uri="{FF2B5EF4-FFF2-40B4-BE49-F238E27FC236}">
                <a16:creationId xmlns:a16="http://schemas.microsoft.com/office/drawing/2014/main" id="{13FBB6B5-6346-D643-9343-EA2E334C30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37" t="32396" r="21251" b="29276"/>
          <a:stretch/>
        </p:blipFill>
        <p:spPr>
          <a:xfrm>
            <a:off x="22251686" y="651753"/>
            <a:ext cx="1647074" cy="41499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3337164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úmero do Slide">
            <a:extLst>
              <a:ext uri="{FF2B5EF4-FFF2-40B4-BE49-F238E27FC236}">
                <a16:creationId xmlns:a16="http://schemas.microsoft.com/office/drawing/2014/main" id="{3B5EE511-C3BA-3245-8122-8DC667D54629}"/>
              </a:ext>
            </a:extLst>
          </p:cNvPr>
          <p:cNvSpPr txBox="1">
            <a:spLocks/>
          </p:cNvSpPr>
          <p:nvPr/>
        </p:nvSpPr>
        <p:spPr>
          <a:xfrm>
            <a:off x="23728426" y="13096240"/>
            <a:ext cx="216406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pt-BR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logo_INC_01.png" descr="logo_INC_01.png">
            <a:extLst>
              <a:ext uri="{FF2B5EF4-FFF2-40B4-BE49-F238E27FC236}">
                <a16:creationId xmlns:a16="http://schemas.microsoft.com/office/drawing/2014/main" id="{13FBB6B5-6346-D643-9343-EA2E334C30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37" t="32396" r="21251" b="29276"/>
          <a:stretch/>
        </p:blipFill>
        <p:spPr>
          <a:xfrm>
            <a:off x="22251686" y="651753"/>
            <a:ext cx="1647074" cy="4149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6" name="Imagem 1">
            <a:extLst>
              <a:ext uri="{FF2B5EF4-FFF2-40B4-BE49-F238E27FC236}">
                <a16:creationId xmlns:a16="http://schemas.microsoft.com/office/drawing/2014/main" id="{FBD44535-5AF4-4453-B41C-583E9468D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6" y="211162"/>
            <a:ext cx="24240427" cy="1305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724274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4086</TotalTime>
  <Words>398</Words>
  <Application>Microsoft Office PowerPoint</Application>
  <PresentationFormat>Personalizar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Helvetica Neue</vt:lpstr>
      <vt:lpstr>Helvetica Neue Medium</vt:lpstr>
      <vt:lpstr>Roboto</vt:lpstr>
      <vt:lpstr>White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Felipe Nader</cp:lastModifiedBy>
  <cp:revision>189</cp:revision>
  <dcterms:modified xsi:type="dcterms:W3CDTF">2021-01-31T23:55:04Z</dcterms:modified>
</cp:coreProperties>
</file>