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9"/>
    <p:restoredTop sz="94694"/>
  </p:normalViewPr>
  <p:slideViewPr>
    <p:cSldViewPr snapToGrid="0" snapToObjects="1">
      <p:cViewPr>
        <p:scale>
          <a:sx n="120" d="100"/>
          <a:sy n="120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2B5D-0031-C64D-9EF0-412272A13C1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4FAF-88FA-7442-8E24-4F14FD85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BE8-3B31-5742-A92F-96D93AA45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Voters </a:t>
            </a:r>
            <a:br>
              <a:rPr lang="en-US" dirty="0"/>
            </a:br>
            <a:r>
              <a:rPr lang="en-US" dirty="0"/>
              <a:t>Reward, Punish, or Ignore</a:t>
            </a:r>
            <a:br>
              <a:rPr lang="en-US" dirty="0"/>
            </a:br>
            <a:r>
              <a:rPr lang="en-US" dirty="0"/>
              <a:t>Party Relabeling?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4B65E-977E-1E40-BA74-D8B44525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5BDE5-7C2A-EE4F-B567-7E7B000BC19A}"/>
              </a:ext>
            </a:extLst>
          </p:cNvPr>
          <p:cNvSpPr txBox="1"/>
          <p:nvPr/>
        </p:nvSpPr>
        <p:spPr>
          <a:xfrm>
            <a:off x="147151" y="5661345"/>
            <a:ext cx="3681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Mi-son Kim</a:t>
            </a:r>
          </a:p>
          <a:p>
            <a:pPr algn="ctr"/>
            <a:r>
              <a:rPr lang="en-US" dirty="0"/>
              <a:t>University of Texas, Rio Grande Valley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</a:rPr>
              <a:t>mison.kim@utrgv.edu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21CC6-1EAF-5F4D-910D-FAF052EE5437}"/>
              </a:ext>
            </a:extLst>
          </p:cNvPr>
          <p:cNvSpPr txBox="1"/>
          <p:nvPr/>
        </p:nvSpPr>
        <p:spPr>
          <a:xfrm>
            <a:off x="5314946" y="5731906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Frederick </a:t>
            </a:r>
            <a:r>
              <a:rPr lang="en-US" dirty="0" err="1"/>
              <a:t>Solt</a:t>
            </a:r>
            <a:endParaRPr lang="en-US" dirty="0"/>
          </a:p>
          <a:p>
            <a:pPr algn="ctr"/>
            <a:r>
              <a:rPr lang="en-US" dirty="0"/>
              <a:t>University of Iowa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</a:rPr>
              <a:t>frederick-solt@uiowa.edu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BE8-3B31-5742-A92F-96D93AA45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Voters </a:t>
            </a:r>
            <a:br>
              <a:rPr lang="en-US" dirty="0"/>
            </a:br>
            <a:r>
              <a:rPr lang="en-US" dirty="0"/>
              <a:t>Reward, Punish, or Ignore</a:t>
            </a:r>
            <a:br>
              <a:rPr lang="en-US" dirty="0"/>
            </a:br>
            <a:r>
              <a:rPr lang="en-US" dirty="0"/>
              <a:t>Party Relabeling?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4B65E-977E-1E40-BA74-D8B44525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5BDE5-7C2A-EE4F-B567-7E7B000BC19A}"/>
              </a:ext>
            </a:extLst>
          </p:cNvPr>
          <p:cNvSpPr txBox="1"/>
          <p:nvPr/>
        </p:nvSpPr>
        <p:spPr>
          <a:xfrm>
            <a:off x="147151" y="5661345"/>
            <a:ext cx="3681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Mi-son Kim</a:t>
            </a:r>
          </a:p>
          <a:p>
            <a:pPr algn="ctr"/>
            <a:r>
              <a:rPr lang="en-US" dirty="0"/>
              <a:t>University of Texas, Rio Grande Valley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</a:rPr>
              <a:t>mison.kim@utrgv.edu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21CC6-1EAF-5F4D-910D-FAF052EE5437}"/>
              </a:ext>
            </a:extLst>
          </p:cNvPr>
          <p:cNvSpPr txBox="1"/>
          <p:nvPr/>
        </p:nvSpPr>
        <p:spPr>
          <a:xfrm>
            <a:off x="5314946" y="5731906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Frederick </a:t>
            </a:r>
            <a:r>
              <a:rPr lang="en-US" dirty="0" err="1"/>
              <a:t>Solt</a:t>
            </a:r>
            <a:endParaRPr lang="en-US" dirty="0"/>
          </a:p>
          <a:p>
            <a:pPr algn="ctr"/>
            <a:r>
              <a:rPr lang="en-US" dirty="0"/>
              <a:t>University of Iowa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</a:rPr>
              <a:t>frederick-solt@uiowa.edu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0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BE8-3B31-5742-A92F-96D93AA45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Voters </a:t>
            </a:r>
            <a:br>
              <a:rPr lang="en-US" dirty="0"/>
            </a:br>
            <a:r>
              <a:rPr lang="en-US" b="1" i="1" dirty="0"/>
              <a:t>Reward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Party Relabeling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4B65E-977E-1E40-BA74-D8B4452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103" y="3642091"/>
            <a:ext cx="5271247" cy="755097"/>
          </a:xfrm>
        </p:spPr>
        <p:txBody>
          <a:bodyPr/>
          <a:lstStyle/>
          <a:p>
            <a:r>
              <a:rPr lang="en-US" dirty="0"/>
              <a:t>and maybe especially so when parties give up older brand names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5BDE5-7C2A-EE4F-B567-7E7B000BC19A}"/>
              </a:ext>
            </a:extLst>
          </p:cNvPr>
          <p:cNvSpPr txBox="1"/>
          <p:nvPr/>
        </p:nvSpPr>
        <p:spPr>
          <a:xfrm>
            <a:off x="147151" y="5661345"/>
            <a:ext cx="3681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Mi-son Kim</a:t>
            </a:r>
          </a:p>
          <a:p>
            <a:pPr algn="ctr"/>
            <a:r>
              <a:rPr lang="en-US" dirty="0"/>
              <a:t>University of Texas, Rio Grande Valley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</a:rPr>
              <a:t>mison.kim@utrgv.edu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21CC6-1EAF-5F4D-910D-FAF052EE5437}"/>
              </a:ext>
            </a:extLst>
          </p:cNvPr>
          <p:cNvSpPr txBox="1"/>
          <p:nvPr/>
        </p:nvSpPr>
        <p:spPr>
          <a:xfrm>
            <a:off x="5314946" y="5731906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Frederick </a:t>
            </a:r>
            <a:r>
              <a:rPr lang="en-US" dirty="0" err="1"/>
              <a:t>Solt</a:t>
            </a:r>
            <a:endParaRPr lang="en-US" dirty="0"/>
          </a:p>
          <a:p>
            <a:pPr algn="ctr"/>
            <a:r>
              <a:rPr lang="en-US" dirty="0"/>
              <a:t>University of Iowa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</a:rPr>
              <a:t>frederick-solt@uiowa.edu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C406D4-D32E-B645-828B-25A929032938}"/>
              </a:ext>
            </a:extLst>
          </p:cNvPr>
          <p:cNvSpPr txBox="1">
            <a:spLocks/>
          </p:cNvSpPr>
          <p:nvPr/>
        </p:nvSpPr>
        <p:spPr>
          <a:xfrm>
            <a:off x="1988103" y="4529316"/>
            <a:ext cx="5271247" cy="75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both larger and smaller parties seem to enjoy the same benefit</a:t>
            </a:r>
          </a:p>
        </p:txBody>
      </p:sp>
    </p:spTree>
    <p:extLst>
      <p:ext uri="{BB962C8B-B14F-4D97-AF65-F5344CB8AC3E}">
        <p14:creationId xmlns:p14="http://schemas.microsoft.com/office/powerpoint/2010/main" val="22357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4" y="1875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Party Labels as Brand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4" y="1593272"/>
            <a:ext cx="8473782" cy="5001492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b="1" dirty="0"/>
              <a:t>Party labels in the electorate: </a:t>
            </a:r>
            <a:r>
              <a:rPr lang="en-US" dirty="0"/>
              <a:t>information shortcuts, reputation </a:t>
            </a:r>
            <a:r>
              <a:rPr lang="en-US" sz="1800" dirty="0"/>
              <a:t>(Downs 1957; Campbell et al. 1960; Aldrich 1995; Snyder and Ting 2002)</a:t>
            </a:r>
          </a:p>
          <a:p>
            <a:pPr>
              <a:spcAft>
                <a:spcPts val="900"/>
              </a:spcAft>
            </a:pPr>
            <a:r>
              <a:rPr lang="en-US" b="1" dirty="0"/>
              <a:t>Party labels in government: </a:t>
            </a:r>
            <a:r>
              <a:rPr lang="en-US" dirty="0"/>
              <a:t>standardization and coherence through party discipline </a:t>
            </a:r>
            <a:r>
              <a:rPr lang="en-US" sz="1800" dirty="0"/>
              <a:t>(Cox and </a:t>
            </a:r>
            <a:r>
              <a:rPr lang="en-US" sz="1800" dirty="0" err="1"/>
              <a:t>McCubbins</a:t>
            </a:r>
            <a:r>
              <a:rPr lang="en-US" sz="1800" dirty="0"/>
              <a:t> 1993; </a:t>
            </a:r>
            <a:r>
              <a:rPr lang="en-US" sz="1800" dirty="0" err="1"/>
              <a:t>Kiewiet</a:t>
            </a:r>
            <a:r>
              <a:rPr lang="en-US" sz="1800" dirty="0"/>
              <a:t> and </a:t>
            </a:r>
            <a:r>
              <a:rPr lang="en-US" sz="1800" dirty="0" err="1"/>
              <a:t>McCubbins</a:t>
            </a:r>
            <a:r>
              <a:rPr lang="en-US" sz="1800" dirty="0"/>
              <a:t> 1991; Snyder and Groseclose 2000)</a:t>
            </a:r>
            <a:endParaRPr lang="en-US" sz="1650" dirty="0"/>
          </a:p>
          <a:p>
            <a:pPr>
              <a:spcAft>
                <a:spcPts val="900"/>
              </a:spcAft>
            </a:pPr>
            <a:r>
              <a:rPr lang="en-US" b="1" dirty="0"/>
              <a:t>Conventional wisdom: </a:t>
            </a:r>
            <a:r>
              <a:rPr lang="en-US" dirty="0"/>
              <a:t>Party relabeling is and should be an anomaly.</a:t>
            </a:r>
          </a:p>
          <a:p>
            <a:pPr>
              <a:spcAft>
                <a:spcPts val="900"/>
              </a:spcAft>
            </a:pPr>
            <a:r>
              <a:rPr lang="en-US" b="1" dirty="0"/>
              <a:t>Kim and Solt (2017): </a:t>
            </a:r>
            <a:r>
              <a:rPr lang="en-US" dirty="0" err="1"/>
              <a:t>Relabelings</a:t>
            </a:r>
            <a:r>
              <a:rPr lang="en-US" dirty="0"/>
              <a:t> are not rare.</a:t>
            </a:r>
          </a:p>
        </p:txBody>
      </p:sp>
    </p:spTree>
    <p:extLst>
      <p:ext uri="{BB962C8B-B14F-4D97-AF65-F5344CB8AC3E}">
        <p14:creationId xmlns:p14="http://schemas.microsoft.com/office/powerpoint/2010/main" val="97050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1C4D-4206-F943-A543-FD65895F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6" y="184094"/>
            <a:ext cx="7886700" cy="780502"/>
          </a:xfrm>
        </p:spPr>
        <p:txBody>
          <a:bodyPr/>
          <a:lstStyle/>
          <a:p>
            <a:r>
              <a:rPr lang="en-US" dirty="0" err="1"/>
              <a:t>Relabelings</a:t>
            </a:r>
            <a:r>
              <a:rPr lang="en-US" dirty="0"/>
              <a:t>, 1945-2017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62510-5EBC-2840-A53B-F1E863C2F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87" y="1364868"/>
            <a:ext cx="7474826" cy="4983217"/>
          </a:xfrm>
        </p:spPr>
      </p:pic>
    </p:spTree>
    <p:extLst>
      <p:ext uri="{BB962C8B-B14F-4D97-AF65-F5344CB8AC3E}">
        <p14:creationId xmlns:p14="http://schemas.microsoft.com/office/powerpoint/2010/main" val="241846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56" y="18751"/>
            <a:ext cx="8487644" cy="1325563"/>
          </a:xfrm>
        </p:spPr>
        <p:txBody>
          <a:bodyPr>
            <a:normAutofit/>
          </a:bodyPr>
          <a:lstStyle/>
          <a:p>
            <a:r>
              <a:rPr lang="en-US" dirty="0"/>
              <a:t>Why Do Parties Relabel Themselves?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5" y="1620982"/>
            <a:ext cx="8362953" cy="4835236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Parties conduct relabeling as a rebranding strategy to maximize electoral gains. </a:t>
            </a:r>
            <a:r>
              <a:rPr lang="en-US" sz="1800" dirty="0"/>
              <a:t>(Downs 1957; Mayhew 1974)</a:t>
            </a:r>
          </a:p>
          <a:p>
            <a:pPr>
              <a:spcAft>
                <a:spcPts val="900"/>
              </a:spcAft>
            </a:pPr>
            <a:r>
              <a:rPr lang="en-US" dirty="0"/>
              <a:t>Signaling a break with the past</a:t>
            </a:r>
            <a:endParaRPr lang="en-US" sz="1650" dirty="0"/>
          </a:p>
          <a:p>
            <a:pPr>
              <a:spcAft>
                <a:spcPts val="900"/>
              </a:spcAft>
            </a:pPr>
            <a:r>
              <a:rPr lang="en-US" dirty="0"/>
              <a:t>Signaling the party’s commitment to the new image or appeals it promises to make.</a:t>
            </a:r>
            <a:endParaRPr lang="en-US" b="1" dirty="0"/>
          </a:p>
          <a:p>
            <a:pPr>
              <a:spcAft>
                <a:spcPts val="900"/>
              </a:spcAft>
            </a:pPr>
            <a:r>
              <a:rPr lang="en-US" b="1" dirty="0"/>
              <a:t>Research Question: Then, how do voters react to party relabeling? Would they reward, punish, or ignore name changes of parties?</a:t>
            </a:r>
          </a:p>
        </p:txBody>
      </p:sp>
    </p:spTree>
    <p:extLst>
      <p:ext uri="{BB962C8B-B14F-4D97-AF65-F5344CB8AC3E}">
        <p14:creationId xmlns:p14="http://schemas.microsoft.com/office/powerpoint/2010/main" val="299181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00" y="18759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93" y="1825625"/>
            <a:ext cx="8155134" cy="4351338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b="1" dirty="0"/>
              <a:t>Marketing/business literature: </a:t>
            </a:r>
            <a:r>
              <a:rPr lang="en-US" dirty="0"/>
              <a:t>corporate or brand name is the essence of a firm’s identity.</a:t>
            </a:r>
          </a:p>
          <a:p>
            <a:pPr>
              <a:spcAft>
                <a:spcPts val="900"/>
              </a:spcAft>
            </a:pPr>
            <a:r>
              <a:rPr lang="en-US" dirty="0"/>
              <a:t>Name changes are the most radical or “revolutionary” rebranding strategy. </a:t>
            </a:r>
            <a:r>
              <a:rPr lang="en-US" sz="1800" dirty="0"/>
              <a:t>(Stuart and </a:t>
            </a:r>
            <a:r>
              <a:rPr lang="en-US" sz="1800" dirty="0" err="1"/>
              <a:t>Muzellec</a:t>
            </a:r>
            <a:r>
              <a:rPr lang="en-US" sz="1800" dirty="0"/>
              <a:t> 2004)</a:t>
            </a:r>
          </a:p>
          <a:p>
            <a:pPr>
              <a:spcAft>
                <a:spcPts val="900"/>
              </a:spcAft>
            </a:pPr>
            <a:r>
              <a:rPr lang="en-US" dirty="0"/>
              <a:t>Reputation Start-Up Effect &gt; Reputation Maintenance Effect</a:t>
            </a:r>
            <a:r>
              <a:rPr lang="en-US" sz="32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Tadelis</a:t>
            </a:r>
            <a:r>
              <a:rPr lang="en-US" sz="1800" dirty="0"/>
              <a:t> 1999)</a:t>
            </a:r>
          </a:p>
          <a:p>
            <a:pPr>
              <a:spcAft>
                <a:spcPts val="900"/>
              </a:spcAft>
            </a:pPr>
            <a:r>
              <a:rPr lang="en-US" b="1" dirty="0"/>
              <a:t>Signaling effect: </a:t>
            </a:r>
            <a:r>
              <a:rPr lang="en-US" dirty="0"/>
              <a:t>the most salient effect of name changes. </a:t>
            </a:r>
            <a:r>
              <a:rPr lang="en-US" sz="1800" dirty="0"/>
              <a:t>(</a:t>
            </a:r>
            <a:r>
              <a:rPr lang="de-DE" sz="1800" dirty="0"/>
              <a:t>Liu 2009; Wu 2010; Göttner and Limbach 2011)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8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45" y="1875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93" y="1825625"/>
            <a:ext cx="8252116" cy="4351338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b="1" dirty="0"/>
              <a:t>Hypothesis 1:</a:t>
            </a:r>
            <a:r>
              <a:rPr lang="en-US" dirty="0"/>
              <a:t> Overall, party relabeling leads to </a:t>
            </a:r>
            <a:r>
              <a:rPr lang="en-US" b="1" dirty="0"/>
              <a:t>positive</a:t>
            </a:r>
            <a:r>
              <a:rPr lang="en-US" dirty="0"/>
              <a:t> abnormal returns in elections, which is not possible otherwise.</a:t>
            </a:r>
            <a:endParaRPr lang="en-US" sz="1650" dirty="0"/>
          </a:p>
          <a:p>
            <a:pPr>
              <a:spcAft>
                <a:spcPts val="900"/>
              </a:spcAft>
            </a:pPr>
            <a:r>
              <a:rPr lang="en-US" b="1" dirty="0"/>
              <a:t>Hypothesis 2: </a:t>
            </a:r>
            <a:r>
              <a:rPr lang="en-US" dirty="0"/>
              <a:t>The positive effect of relabeling is </a:t>
            </a:r>
            <a:r>
              <a:rPr lang="en-US" b="1" dirty="0"/>
              <a:t>more </a:t>
            </a:r>
            <a:r>
              <a:rPr lang="en-US" dirty="0"/>
              <a:t>pronounced</a:t>
            </a:r>
            <a:r>
              <a:rPr lang="en-US" b="1" dirty="0"/>
              <a:t> </a:t>
            </a:r>
            <a:r>
              <a:rPr lang="en-US" dirty="0"/>
              <a:t>when </a:t>
            </a:r>
            <a:r>
              <a:rPr lang="en-US" b="1" dirty="0"/>
              <a:t>older</a:t>
            </a:r>
            <a:r>
              <a:rPr lang="en-US" dirty="0"/>
              <a:t> party names are abandoned than their newer counterparts.</a:t>
            </a:r>
            <a:endParaRPr lang="en-US" sz="1650" dirty="0"/>
          </a:p>
          <a:p>
            <a:pPr>
              <a:spcAft>
                <a:spcPts val="900"/>
              </a:spcAft>
            </a:pPr>
            <a:r>
              <a:rPr lang="en-US" b="1" dirty="0"/>
              <a:t>Hypothesis 3:</a:t>
            </a:r>
            <a:r>
              <a:rPr lang="en-US" dirty="0"/>
              <a:t> The positive effect of relabeling is </a:t>
            </a:r>
            <a:r>
              <a:rPr lang="en-US" b="1" dirty="0"/>
              <a:t>greater</a:t>
            </a:r>
            <a:r>
              <a:rPr lang="en-US" dirty="0"/>
              <a:t> when it is undertaken by </a:t>
            </a:r>
            <a:r>
              <a:rPr lang="en-US" b="1" dirty="0"/>
              <a:t>larger </a:t>
            </a:r>
            <a:r>
              <a:rPr lang="en-US" dirty="0"/>
              <a:t>parties than by smaller parties.</a:t>
            </a:r>
          </a:p>
        </p:txBody>
      </p:sp>
    </p:spTree>
    <p:extLst>
      <p:ext uri="{BB962C8B-B14F-4D97-AF65-F5344CB8AC3E}">
        <p14:creationId xmlns:p14="http://schemas.microsoft.com/office/powerpoint/2010/main" val="220801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1C4D-4206-F943-A543-FD65895F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6" y="184094"/>
            <a:ext cx="7886700" cy="780502"/>
          </a:xfrm>
        </p:spPr>
        <p:txBody>
          <a:bodyPr>
            <a:normAutofit/>
          </a:bodyPr>
          <a:lstStyle/>
          <a:p>
            <a:r>
              <a:rPr lang="en-US" sz="4000" dirty="0"/>
              <a:t>Relabeling Parties Are Distinctive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62510-5EBC-2840-A53B-F1E863C2F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87" y="1364868"/>
            <a:ext cx="7474826" cy="49832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4C25F7-803A-F54D-9563-07682CFE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6" y="1364867"/>
            <a:ext cx="7474825" cy="51748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1A609-06A0-614E-BEE7-E8E6543BE49A}"/>
              </a:ext>
            </a:extLst>
          </p:cNvPr>
          <p:cNvSpPr/>
          <p:nvPr/>
        </p:nvSpPr>
        <p:spPr>
          <a:xfrm>
            <a:off x="5782246" y="6450911"/>
            <a:ext cx="336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Replication of Kim and </a:t>
            </a:r>
            <a:r>
              <a:rPr lang="en-US" dirty="0" err="1"/>
              <a:t>Solt</a:t>
            </a:r>
            <a:r>
              <a:rPr lang="en-US" dirty="0"/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40504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1C4D-4206-F943-A543-FD65895F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6" y="184094"/>
            <a:ext cx="7886700" cy="780502"/>
          </a:xfrm>
        </p:spPr>
        <p:txBody>
          <a:bodyPr>
            <a:normAutofit/>
          </a:bodyPr>
          <a:lstStyle/>
          <a:p>
            <a:r>
              <a:rPr lang="en-US" dirty="0"/>
              <a:t>So How to Assess the Effect?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B30BA-9E6A-4B4C-AC7D-7C3B30BA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531"/>
            <a:ext cx="7886700" cy="4621432"/>
          </a:xfrm>
        </p:spPr>
        <p:txBody>
          <a:bodyPr/>
          <a:lstStyle/>
          <a:p>
            <a:r>
              <a:rPr lang="en-US" i="1" dirty="0"/>
              <a:t>Severe</a:t>
            </a:r>
            <a:r>
              <a:rPr lang="en-US" dirty="0"/>
              <a:t> imbalance (98%) in pre-treatment variables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i="1" dirty="0"/>
              <a:t>Severe</a:t>
            </a:r>
            <a:r>
              <a:rPr lang="en-US" dirty="0"/>
              <a:t> statistical bias and model dependence</a:t>
            </a:r>
          </a:p>
          <a:p>
            <a:r>
              <a:rPr lang="en-US" dirty="0"/>
              <a:t>Coarsened Exact Matching (CEM) trades sample size for balance (</a:t>
            </a:r>
            <a:r>
              <a:rPr lang="en-US" dirty="0" err="1"/>
              <a:t>Iacus</a:t>
            </a:r>
            <a:r>
              <a:rPr lang="en-US" dirty="0"/>
              <a:t>, King, and </a:t>
            </a:r>
            <a:r>
              <a:rPr lang="en-US" dirty="0" err="1"/>
              <a:t>Porro</a:t>
            </a:r>
            <a:r>
              <a:rPr lang="en-US" dirty="0"/>
              <a:t> 2012)</a:t>
            </a:r>
          </a:p>
          <a:p>
            <a:r>
              <a:rPr lang="en-US" dirty="0"/>
              <a:t>CEM allows estimates of local sample average treatment effect on the treated (local SATT)</a:t>
            </a:r>
          </a:p>
        </p:txBody>
      </p:sp>
    </p:spTree>
    <p:extLst>
      <p:ext uri="{BB962C8B-B14F-4D97-AF65-F5344CB8AC3E}">
        <p14:creationId xmlns:p14="http://schemas.microsoft.com/office/powerpoint/2010/main" val="27836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1C4D-4206-F943-A543-FD65895F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567"/>
            <a:ext cx="7886700" cy="780502"/>
          </a:xfrm>
        </p:spPr>
        <p:txBody>
          <a:bodyPr>
            <a:normAutofit fontScale="90000"/>
          </a:bodyPr>
          <a:lstStyle/>
          <a:p>
            <a:r>
              <a:rPr lang="en-US" dirty="0"/>
              <a:t>The Effect of Relabeling:</a:t>
            </a:r>
            <a:br>
              <a:rPr lang="en-US" dirty="0"/>
            </a:br>
            <a:r>
              <a:rPr lang="en-US" dirty="0"/>
              <a:t>Local SATT on Vote Share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1A609-06A0-614E-BEE7-E8E6543BE49A}"/>
              </a:ext>
            </a:extLst>
          </p:cNvPr>
          <p:cNvSpPr/>
          <p:nvPr/>
        </p:nvSpPr>
        <p:spPr>
          <a:xfrm>
            <a:off x="5782246" y="6450911"/>
            <a:ext cx="336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Replication of Kim and </a:t>
            </a:r>
            <a:r>
              <a:rPr lang="en-US" dirty="0" err="1"/>
              <a:t>Solt</a:t>
            </a:r>
            <a:r>
              <a:rPr lang="en-US" dirty="0"/>
              <a:t> (2017)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941CAB-C37A-4040-A71B-AE1EEE52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84AA2F-1A96-2A43-BAD7-8A8BE695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2" y="1082829"/>
            <a:ext cx="8606121" cy="5737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46FA8-CBA6-1549-A641-CA27E7892BF4}"/>
              </a:ext>
            </a:extLst>
          </p:cNvPr>
          <p:cNvSpPr txBox="1"/>
          <p:nvPr/>
        </p:nvSpPr>
        <p:spPr>
          <a:xfrm>
            <a:off x="6648224" y="305435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 </a:t>
            </a:r>
            <a:r>
              <a:rPr lang="en-US"/>
              <a:t>± .6, </a:t>
            </a:r>
            <a:r>
              <a:rPr lang="en-US" i="1" dirty="0"/>
              <a:t>p</a:t>
            </a:r>
            <a:r>
              <a:rPr lang="en-US" dirty="0"/>
              <a:t> = .055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3B701E-4550-574F-860B-E889077EC1E2}"/>
              </a:ext>
            </a:extLst>
          </p:cNvPr>
          <p:cNvCxnSpPr>
            <a:cxnSpLocks/>
          </p:cNvCxnSpPr>
          <p:nvPr/>
        </p:nvCxnSpPr>
        <p:spPr>
          <a:xfrm flipH="1">
            <a:off x="5869172" y="3317358"/>
            <a:ext cx="779052" cy="2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D3007-92EC-ED41-8644-C9A85C835E07}"/>
              </a:ext>
            </a:extLst>
          </p:cNvPr>
          <p:cNvCxnSpPr>
            <a:cxnSpLocks/>
          </p:cNvCxnSpPr>
          <p:nvPr/>
        </p:nvCxnSpPr>
        <p:spPr>
          <a:xfrm flipV="1">
            <a:off x="6886912" y="2830918"/>
            <a:ext cx="179058" cy="2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527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Do Voters  Reward, Punish, or Ignore Party Relabeling?</vt:lpstr>
      <vt:lpstr>Party Labels as Brand Names</vt:lpstr>
      <vt:lpstr>Relabelings, 1945-2017</vt:lpstr>
      <vt:lpstr>Why Do Parties Relabel Themselves?</vt:lpstr>
      <vt:lpstr>Theory</vt:lpstr>
      <vt:lpstr>Hypotheses</vt:lpstr>
      <vt:lpstr>Relabeling Parties Are Distinctive</vt:lpstr>
      <vt:lpstr>So How to Assess the Effect?</vt:lpstr>
      <vt:lpstr>The Effect of Relabeling: Local SATT on Vote Share</vt:lpstr>
      <vt:lpstr>Do Voters  Reward, Punish, or Ignore Party Relabeling?</vt:lpstr>
      <vt:lpstr>Voters  Reward  Party Relabeling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Voters  Reward, Punish, or Ignore Party Relabeling?</dc:title>
  <dc:creator>Solt, Frederick</dc:creator>
  <cp:lastModifiedBy>Solt, Frederick</cp:lastModifiedBy>
  <cp:revision>18</cp:revision>
  <dcterms:created xsi:type="dcterms:W3CDTF">2020-01-06T20:21:34Z</dcterms:created>
  <dcterms:modified xsi:type="dcterms:W3CDTF">2020-01-07T20:11:44Z</dcterms:modified>
</cp:coreProperties>
</file>