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Maven Pro" pitchFamily="2" charset="77"/>
      <p:regular r:id="rId36"/>
      <p:bold r:id="rId37"/>
    </p:embeddedFont>
    <p:embeddedFont>
      <p:font typeface="Nunito"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47" d="100"/>
          <a:sy n="147" d="100"/>
        </p:scale>
        <p:origin x="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6d31cd1c6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6d31cd1c6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6d31cd1c6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6d31cd1c6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6d31cd1c6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6d31cd1c6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6d31cd1c6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6d31cd1c6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6d31cd1c6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6d31cd1c6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6d31cd1c6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6d31cd1c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6d31cd1c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6d31cd1c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6d31cd1c6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6d31cd1c6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8615caf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8615ca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8615caff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8615caf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6d31cd1c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6d31cd1c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6d31cd1c6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6d31cd1c6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6d31cd1c6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d6d31cd1c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6d31cd1c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d6d31cd1c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d6d31cd1c6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d6d31cd1c6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d6d31cd1c6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d6d31cd1c6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6d31cd1c6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6d31cd1c6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d8615caff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d8615caf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6d31cd1c6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6d31cd1c6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d6d31cd1c6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d6d31cd1c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8615caff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8615caff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6d31cd1c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6d31cd1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8615caff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8615caf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8615caff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8615caf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8615caff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8615caff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8615caff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8615caff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6d31cd1c6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6d31cd1c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6d31cd1c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6d31cd1c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6d31cd1c6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6d31cd1c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6d31cd1c6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6d31cd1c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6d31cd1c6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6d31cd1c6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6d31cd1c6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6d31cd1c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24000" y="1613825"/>
            <a:ext cx="7348800" cy="1544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Predicting Employee Attrition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Average age between genders</a:t>
            </a:r>
            <a:endParaRPr/>
          </a:p>
        </p:txBody>
      </p:sp>
      <p:pic>
        <p:nvPicPr>
          <p:cNvPr id="334" name="Google Shape;334;p22"/>
          <p:cNvPicPr preferRelativeResize="0"/>
          <p:nvPr/>
        </p:nvPicPr>
        <p:blipFill>
          <a:blip r:embed="rId3">
            <a:alphaModFix/>
          </a:blip>
          <a:stretch>
            <a:fillRect/>
          </a:stretch>
        </p:blipFill>
        <p:spPr>
          <a:xfrm>
            <a:off x="1609075" y="1737375"/>
            <a:ext cx="6308033" cy="3240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Age</a:t>
            </a:r>
            <a:endParaRPr/>
          </a:p>
        </p:txBody>
      </p:sp>
      <p:pic>
        <p:nvPicPr>
          <p:cNvPr id="340" name="Google Shape;340;p23"/>
          <p:cNvPicPr preferRelativeResize="0"/>
          <p:nvPr/>
        </p:nvPicPr>
        <p:blipFill>
          <a:blip r:embed="rId3">
            <a:alphaModFix/>
          </a:blip>
          <a:stretch>
            <a:fillRect/>
          </a:stretch>
        </p:blipFill>
        <p:spPr>
          <a:xfrm>
            <a:off x="216875" y="1763150"/>
            <a:ext cx="8839200" cy="31730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Years at company.</a:t>
            </a:r>
            <a:endParaRPr/>
          </a:p>
        </p:txBody>
      </p:sp>
      <p:pic>
        <p:nvPicPr>
          <p:cNvPr id="346" name="Google Shape;346;p24"/>
          <p:cNvPicPr preferRelativeResize="0"/>
          <p:nvPr/>
        </p:nvPicPr>
        <p:blipFill>
          <a:blip r:embed="rId3">
            <a:alphaModFix/>
          </a:blip>
          <a:stretch>
            <a:fillRect/>
          </a:stretch>
        </p:blipFill>
        <p:spPr>
          <a:xfrm>
            <a:off x="216850" y="1737375"/>
            <a:ext cx="8839200" cy="30597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Over Time </a:t>
            </a:r>
            <a:endParaRPr/>
          </a:p>
        </p:txBody>
      </p:sp>
      <p:pic>
        <p:nvPicPr>
          <p:cNvPr id="352" name="Google Shape;352;p25"/>
          <p:cNvPicPr preferRelativeResize="0"/>
          <p:nvPr/>
        </p:nvPicPr>
        <p:blipFill>
          <a:blip r:embed="rId3">
            <a:alphaModFix/>
          </a:blip>
          <a:stretch>
            <a:fillRect/>
          </a:stretch>
        </p:blipFill>
        <p:spPr>
          <a:xfrm>
            <a:off x="152400" y="1750275"/>
            <a:ext cx="8839200" cy="29652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Business Travel</a:t>
            </a:r>
            <a:endParaRPr/>
          </a:p>
        </p:txBody>
      </p:sp>
      <p:pic>
        <p:nvPicPr>
          <p:cNvPr id="358" name="Google Shape;358;p26"/>
          <p:cNvPicPr preferRelativeResize="0"/>
          <p:nvPr/>
        </p:nvPicPr>
        <p:blipFill>
          <a:blip r:embed="rId3">
            <a:alphaModFix/>
          </a:blip>
          <a:stretch>
            <a:fillRect/>
          </a:stretch>
        </p:blipFill>
        <p:spPr>
          <a:xfrm>
            <a:off x="889763" y="1597875"/>
            <a:ext cx="7858581"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Number of companies worked before.</a:t>
            </a:r>
            <a:endParaRPr/>
          </a:p>
        </p:txBody>
      </p:sp>
      <p:pic>
        <p:nvPicPr>
          <p:cNvPr id="364" name="Google Shape;364;p27"/>
          <p:cNvPicPr preferRelativeResize="0"/>
          <p:nvPr/>
        </p:nvPicPr>
        <p:blipFill>
          <a:blip r:embed="rId3">
            <a:alphaModFix/>
          </a:blip>
          <a:stretch>
            <a:fillRect/>
          </a:stretch>
        </p:blipFill>
        <p:spPr>
          <a:xfrm>
            <a:off x="152400" y="1763150"/>
            <a:ext cx="8839200" cy="3021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Distance from home</a:t>
            </a:r>
            <a:endParaRPr/>
          </a:p>
        </p:txBody>
      </p:sp>
      <p:pic>
        <p:nvPicPr>
          <p:cNvPr id="370" name="Google Shape;370;p28"/>
          <p:cNvPicPr preferRelativeResize="0"/>
          <p:nvPr/>
        </p:nvPicPr>
        <p:blipFill>
          <a:blip r:embed="rId3">
            <a:alphaModFix/>
          </a:blip>
          <a:stretch>
            <a:fillRect/>
          </a:stretch>
        </p:blipFill>
        <p:spPr>
          <a:xfrm>
            <a:off x="152400" y="1763150"/>
            <a:ext cx="8839200" cy="31541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Single people tend to leave.</a:t>
            </a:r>
            <a:endParaRPr/>
          </a:p>
        </p:txBody>
      </p:sp>
      <p:pic>
        <p:nvPicPr>
          <p:cNvPr id="376" name="Google Shape;376;p29"/>
          <p:cNvPicPr preferRelativeResize="0"/>
          <p:nvPr/>
        </p:nvPicPr>
        <p:blipFill>
          <a:blip r:embed="rId3">
            <a:alphaModFix/>
          </a:blip>
          <a:stretch>
            <a:fillRect/>
          </a:stretch>
        </p:blipFill>
        <p:spPr>
          <a:xfrm>
            <a:off x="345750" y="1750275"/>
            <a:ext cx="8568961"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0"/>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Applies Machine Learning ALgorithms</a:t>
            </a:r>
            <a:endParaRPr/>
          </a:p>
        </p:txBody>
      </p:sp>
      <p:sp>
        <p:nvSpPr>
          <p:cNvPr id="382" name="Google Shape;382;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Clr>
                <a:srgbClr val="000000"/>
              </a:buClr>
              <a:buSzPts val="1700"/>
              <a:buChar char="●"/>
            </a:pPr>
            <a:r>
              <a:rPr lang="en" sz="1700">
                <a:solidFill>
                  <a:srgbClr val="000000"/>
                </a:solidFill>
              </a:rPr>
              <a:t>Logistic Regression</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Random Forest Classifier</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Kth Nearest Neighbor (KNN)</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Support Vector Machine</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Gradient Boosting</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ADA Boosting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title"/>
          </p:nvPr>
        </p:nvSpPr>
        <p:spPr>
          <a:xfrm>
            <a:off x="824000" y="1613825"/>
            <a:ext cx="6975000" cy="1815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Right evaluation metric is f1-score for this business problem.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attrition?</a:t>
            </a:r>
            <a:endParaRPr/>
          </a:p>
        </p:txBody>
      </p:sp>
      <p:sp>
        <p:nvSpPr>
          <p:cNvPr id="283" name="Google Shape;283;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solidFill>
                  <a:srgbClr val="0D0D0D"/>
                </a:solidFill>
                <a:highlight>
                  <a:srgbClr val="FFFFFF"/>
                </a:highlight>
                <a:latin typeface="Arial"/>
                <a:ea typeface="Arial"/>
                <a:cs typeface="Arial"/>
                <a:sym typeface="Arial"/>
              </a:rPr>
              <a:t>Attrition is a terminology in human resources which refers to the employees leaving the company.</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Logistic regression gives higher F1 score</a:t>
            </a:r>
            <a:endParaRPr/>
          </a:p>
        </p:txBody>
      </p:sp>
      <p:pic>
        <p:nvPicPr>
          <p:cNvPr id="393" name="Google Shape;393;p32"/>
          <p:cNvPicPr preferRelativeResize="0"/>
          <p:nvPr/>
        </p:nvPicPr>
        <p:blipFill>
          <a:blip r:embed="rId3">
            <a:alphaModFix/>
          </a:blip>
          <a:stretch>
            <a:fillRect/>
          </a:stretch>
        </p:blipFill>
        <p:spPr>
          <a:xfrm>
            <a:off x="1466250" y="1597875"/>
            <a:ext cx="6705600" cy="2724150"/>
          </a:xfrm>
          <a:prstGeom prst="rect">
            <a:avLst/>
          </a:prstGeom>
          <a:noFill/>
          <a:ln>
            <a:noFill/>
          </a:ln>
        </p:spPr>
      </p:pic>
      <p:sp>
        <p:nvSpPr>
          <p:cNvPr id="394" name="Google Shape;394;p32"/>
          <p:cNvSpPr/>
          <p:nvPr/>
        </p:nvSpPr>
        <p:spPr>
          <a:xfrm>
            <a:off x="7128700" y="1988650"/>
            <a:ext cx="876600" cy="283500"/>
          </a:xfrm>
          <a:prstGeom prst="roundRect">
            <a:avLst>
              <a:gd name="adj" fmla="val 16667"/>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F1 score is high when threshold is 0.51.</a:t>
            </a:r>
            <a:endParaRPr/>
          </a:p>
        </p:txBody>
      </p:sp>
      <p:pic>
        <p:nvPicPr>
          <p:cNvPr id="400" name="Google Shape;400;p33"/>
          <p:cNvPicPr preferRelativeResize="0"/>
          <p:nvPr/>
        </p:nvPicPr>
        <p:blipFill>
          <a:blip r:embed="rId3">
            <a:alphaModFix/>
          </a:blip>
          <a:stretch>
            <a:fillRect/>
          </a:stretch>
        </p:blipFill>
        <p:spPr>
          <a:xfrm>
            <a:off x="2323500" y="1597875"/>
            <a:ext cx="4991100" cy="3181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Area under curve is 0.77.</a:t>
            </a:r>
            <a:endParaRPr/>
          </a:p>
        </p:txBody>
      </p:sp>
      <p:pic>
        <p:nvPicPr>
          <p:cNvPr id="406" name="Google Shape;406;p34"/>
          <p:cNvPicPr preferRelativeResize="0"/>
          <p:nvPr/>
        </p:nvPicPr>
        <p:blipFill>
          <a:blip r:embed="rId3">
            <a:alphaModFix/>
          </a:blip>
          <a:stretch>
            <a:fillRect/>
          </a:stretch>
        </p:blipFill>
        <p:spPr>
          <a:xfrm>
            <a:off x="945035" y="1597875"/>
            <a:ext cx="5100617" cy="3240825"/>
          </a:xfrm>
          <a:prstGeom prst="rect">
            <a:avLst/>
          </a:prstGeom>
          <a:noFill/>
          <a:ln>
            <a:noFill/>
          </a:ln>
        </p:spPr>
      </p:pic>
      <p:sp>
        <p:nvSpPr>
          <p:cNvPr id="2" name="TextBox 1">
            <a:extLst>
              <a:ext uri="{FF2B5EF4-FFF2-40B4-BE49-F238E27FC236}">
                <a16:creationId xmlns:a16="http://schemas.microsoft.com/office/drawing/2014/main" id="{D249C550-9966-F045-B866-8D6110689D53}"/>
              </a:ext>
            </a:extLst>
          </p:cNvPr>
          <p:cNvSpPr txBox="1"/>
          <p:nvPr/>
        </p:nvSpPr>
        <p:spPr>
          <a:xfrm>
            <a:off x="6165669" y="2596823"/>
            <a:ext cx="2525486" cy="1015663"/>
          </a:xfrm>
          <a:prstGeom prst="rect">
            <a:avLst/>
          </a:prstGeom>
          <a:noFill/>
        </p:spPr>
        <p:txBody>
          <a:bodyPr wrap="square" rtlCol="0">
            <a:spAutoFit/>
          </a:bodyPr>
          <a:lstStyle/>
          <a:p>
            <a:r>
              <a:rPr lang="en-US" sz="1200" dirty="0"/>
              <a:t>The Machine Learning Predictive Model has been successful in effectively classifying 77% unknown (Validation Set) examples correctly.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900" dirty="0"/>
              <a:t>Precision Recall curve is pretty different than no skill line.</a:t>
            </a:r>
            <a:endParaRPr sz="1900" dirty="0"/>
          </a:p>
        </p:txBody>
      </p:sp>
      <p:pic>
        <p:nvPicPr>
          <p:cNvPr id="412" name="Google Shape;412;p35"/>
          <p:cNvPicPr preferRelativeResize="0"/>
          <p:nvPr/>
        </p:nvPicPr>
        <p:blipFill>
          <a:blip r:embed="rId3">
            <a:alphaModFix/>
          </a:blip>
          <a:stretch>
            <a:fillRect/>
          </a:stretch>
        </p:blipFill>
        <p:spPr>
          <a:xfrm>
            <a:off x="2289825" y="1597875"/>
            <a:ext cx="5058430" cy="324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Importance</a:t>
            </a:r>
            <a:endParaRPr/>
          </a:p>
        </p:txBody>
      </p:sp>
      <p:pic>
        <p:nvPicPr>
          <p:cNvPr id="418" name="Google Shape;418;p36"/>
          <p:cNvPicPr preferRelativeResize="0"/>
          <p:nvPr/>
        </p:nvPicPr>
        <p:blipFill>
          <a:blip r:embed="rId3">
            <a:alphaModFix/>
          </a:blip>
          <a:stretch>
            <a:fillRect/>
          </a:stretch>
        </p:blipFill>
        <p:spPr>
          <a:xfrm>
            <a:off x="2421200" y="1597875"/>
            <a:ext cx="4635049" cy="3545625"/>
          </a:xfrm>
          <a:prstGeom prst="rect">
            <a:avLst/>
          </a:prstGeom>
          <a:noFill/>
          <a:ln>
            <a:noFill/>
          </a:ln>
        </p:spPr>
      </p:pic>
      <p:sp>
        <p:nvSpPr>
          <p:cNvPr id="419" name="Google Shape;419;p36"/>
          <p:cNvSpPr/>
          <p:nvPr/>
        </p:nvSpPr>
        <p:spPr>
          <a:xfrm>
            <a:off x="2578200" y="1817625"/>
            <a:ext cx="4847100" cy="489900"/>
          </a:xfrm>
          <a:prstGeom prst="roundRect">
            <a:avLst>
              <a:gd name="adj" fmla="val 16667"/>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Top 6 Important Features</a:t>
            </a:r>
            <a:endParaRPr/>
          </a:p>
        </p:txBody>
      </p:sp>
      <p:sp>
        <p:nvSpPr>
          <p:cNvPr id="425" name="Google Shape;425;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Years at Company</a:t>
            </a:r>
            <a:endParaRPr sz="1800" dirty="0"/>
          </a:p>
          <a:p>
            <a:pPr marL="457200" lvl="0" indent="-342900" algn="l" rtl="0">
              <a:spcBef>
                <a:spcPts val="0"/>
              </a:spcBef>
              <a:spcAft>
                <a:spcPts val="0"/>
              </a:spcAft>
              <a:buSzPts val="1800"/>
              <a:buChar char="●"/>
            </a:pPr>
            <a:r>
              <a:rPr lang="en" sz="1800" dirty="0"/>
              <a:t>Overtime</a:t>
            </a:r>
            <a:endParaRPr sz="1800" dirty="0"/>
          </a:p>
          <a:p>
            <a:pPr marL="457200" lvl="0" indent="-342900" algn="l" rtl="0">
              <a:spcBef>
                <a:spcPts val="0"/>
              </a:spcBef>
              <a:spcAft>
                <a:spcPts val="0"/>
              </a:spcAft>
              <a:buSzPts val="1800"/>
              <a:buChar char="●"/>
            </a:pPr>
            <a:r>
              <a:rPr lang="en" sz="1800" dirty="0"/>
              <a:t>Years Since Last Promotion</a:t>
            </a:r>
            <a:endParaRPr sz="1800" dirty="0"/>
          </a:p>
          <a:p>
            <a:pPr marL="457200" lvl="0" indent="-342900" algn="l" rtl="0">
              <a:spcBef>
                <a:spcPts val="0"/>
              </a:spcBef>
              <a:spcAft>
                <a:spcPts val="0"/>
              </a:spcAft>
              <a:buSzPts val="1800"/>
              <a:buChar char="●"/>
            </a:pPr>
            <a:r>
              <a:rPr lang="en" sz="1800" dirty="0"/>
              <a:t>Number of Companies Worked</a:t>
            </a:r>
            <a:endParaRPr sz="1800" dirty="0"/>
          </a:p>
          <a:p>
            <a:pPr marL="457200" lvl="0" indent="-342900" algn="l" rtl="0">
              <a:spcBef>
                <a:spcPts val="0"/>
              </a:spcBef>
              <a:spcAft>
                <a:spcPts val="0"/>
              </a:spcAft>
              <a:buSzPts val="1800"/>
              <a:buChar char="●"/>
            </a:pPr>
            <a:r>
              <a:rPr lang="en" sz="1800" dirty="0"/>
              <a:t>Business Travel</a:t>
            </a:r>
            <a:endParaRPr sz="1800" dirty="0"/>
          </a:p>
          <a:p>
            <a:pPr marL="457200" lvl="0" indent="-342900" algn="l" rtl="0">
              <a:spcBef>
                <a:spcPts val="0"/>
              </a:spcBef>
              <a:spcAft>
                <a:spcPts val="0"/>
              </a:spcAft>
              <a:buSzPts val="1800"/>
              <a:buChar char="●"/>
            </a:pPr>
            <a:r>
              <a:rPr lang="en" sz="1800" dirty="0"/>
              <a:t>Distance from Home</a:t>
            </a:r>
            <a:endParaRPr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9"/>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Years at Company</a:t>
            </a:r>
            <a:endParaRPr/>
          </a:p>
        </p:txBody>
      </p:sp>
      <p:sp>
        <p:nvSpPr>
          <p:cNvPr id="436" name="Google Shape;436;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highlight>
                  <a:srgbClr val="FFFFFF"/>
                </a:highlight>
                <a:latin typeface="Arial"/>
                <a:ea typeface="Arial"/>
                <a:cs typeface="Arial"/>
                <a:sym typeface="Arial"/>
              </a:rPr>
              <a:t>23% of employees have two years or less working experience in the company and 30% of those employees leave the company. The model shows that number of years at company is the strongest factor in attrition. Employees who are in their first years are more likely to leave the company. Employees who have gained working experience prefer to stay in the company. Therefore, the company should understand why their new employees leave the company.</a:t>
            </a:r>
            <a:endParaRPr sz="16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Overtime</a:t>
            </a:r>
            <a:endParaRPr dirty="0"/>
          </a:p>
        </p:txBody>
      </p:sp>
      <p:sp>
        <p:nvSpPr>
          <p:cNvPr id="442" name="Google Shape;442;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 </a:t>
            </a:r>
            <a:r>
              <a:rPr lang="en" sz="1500" dirty="0">
                <a:solidFill>
                  <a:srgbClr val="000000"/>
                </a:solidFill>
                <a:highlight>
                  <a:srgbClr val="FFFFFF"/>
                </a:highlight>
                <a:latin typeface="Arial"/>
                <a:ea typeface="Arial"/>
                <a:cs typeface="Arial"/>
                <a:sym typeface="Arial"/>
              </a:rPr>
              <a:t>28% of employees works overtime in the company and 30% of those employees leave the company. The model also shows that overtime work is the second strongest factor in attrition. Therefore, the company should understand the reason why they are working overtime. Is it for too high workload or are employees' qualifications not enough to complete the scheduled tasks on time? There might be some other reasons behind that. Our recommendation will be to understand the reason(s) for overtime with detail research and take appropriate measures to reduce the factors behind this attrition factor.</a:t>
            </a:r>
            <a:endParaRPr sz="15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700" dirty="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Years since last promotion</a:t>
            </a:r>
            <a:endParaRPr/>
          </a:p>
        </p:txBody>
      </p:sp>
      <p:sp>
        <p:nvSpPr>
          <p:cNvPr id="448" name="Google Shape;448;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latin typeface="Arial"/>
                <a:ea typeface="Arial"/>
                <a:cs typeface="Arial"/>
                <a:sym typeface="Arial"/>
              </a:rPr>
              <a:t>There are 1097 employees who have less than 2 years since last promotion and 16% of those employees leave the company. Attrition rate increases if the number of years increases since the last promotion. Because of this reason, the company should review the promotion policy. They can make promotion requirements clear to all employees how and when they can be promoted.</a:t>
            </a:r>
            <a:endParaRPr sz="1600">
              <a:solidFill>
                <a:srgbClr val="000000"/>
              </a:solidFill>
              <a:latin typeface="Arial"/>
              <a:ea typeface="Arial"/>
              <a:cs typeface="Arial"/>
              <a:sym typeface="Arial"/>
            </a:endParaRPr>
          </a:p>
          <a:p>
            <a:pPr marL="0" lvl="0" indent="0" algn="l" rtl="0">
              <a:spcBef>
                <a:spcPts val="0"/>
              </a:spcBef>
              <a:spcAft>
                <a:spcPts val="1200"/>
              </a:spcAft>
              <a:buNone/>
            </a:pP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do we predict employee attrition?</a:t>
            </a:r>
            <a:endParaRPr/>
          </a:p>
        </p:txBody>
      </p:sp>
      <p:sp>
        <p:nvSpPr>
          <p:cNvPr id="289" name="Google Shape;289;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rgbClr val="0D0D0D"/>
                </a:solidFill>
                <a:highlight>
                  <a:srgbClr val="FFFFFF"/>
                </a:highlight>
                <a:latin typeface="Arial"/>
                <a:ea typeface="Arial"/>
                <a:cs typeface="Arial"/>
                <a:sym typeface="Arial"/>
              </a:rPr>
              <a:t>High attrition is problematic for companies </a:t>
            </a:r>
            <a:r>
              <a:rPr lang="en" sz="1800">
                <a:solidFill>
                  <a:srgbClr val="0D0D0D"/>
                </a:solidFill>
                <a:latin typeface="Arial"/>
                <a:ea typeface="Arial"/>
                <a:cs typeface="Arial"/>
                <a:sym typeface="Arial"/>
              </a:rPr>
              <a:t>that causes the huge loss. The loss is not only in terms of the money but also the company sometimes loses the skilled employees who are the most valuable assets to the company (Morrison, 2014). </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2"/>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Number of companies worked before</a:t>
            </a:r>
            <a:endParaRPr/>
          </a:p>
        </p:txBody>
      </p:sp>
      <p:sp>
        <p:nvSpPr>
          <p:cNvPr id="454" name="Google Shape;454;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highlight>
                  <a:srgbClr val="FFFFFF"/>
                </a:highlight>
                <a:latin typeface="Arial"/>
                <a:ea typeface="Arial"/>
                <a:cs typeface="Arial"/>
                <a:sym typeface="Arial"/>
              </a:rPr>
              <a:t>9% of employees worked in 4 or more companies before this company and 24% of those employees leave the company. The company should understand why those employees are leaving the company. The company can question the applicants why they want to quit the previous job during interview process. The company can even get in touch with previous company.</a:t>
            </a:r>
            <a:endParaRPr sz="16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Business travel</a:t>
            </a:r>
            <a:endParaRPr/>
          </a:p>
        </p:txBody>
      </p:sp>
      <p:sp>
        <p:nvSpPr>
          <p:cNvPr id="460" name="Google Shape;460;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a:solidFill>
                  <a:srgbClr val="000000"/>
                </a:solidFill>
                <a:highlight>
                  <a:srgbClr val="FFFFFF"/>
                </a:highlight>
                <a:latin typeface="Arial"/>
                <a:ea typeface="Arial"/>
                <a:cs typeface="Arial"/>
                <a:sym typeface="Arial"/>
              </a:rPr>
              <a:t>19% of the employees travels frequently and 70% of those employees leave the company. This is one of the strongest factors in employee attrition. The company should understand if a high number of business travels are really necessary. They can adjust the frequency. If they can’t, they can give some extra incentives to motivate those employees.  </a:t>
            </a:r>
            <a:endParaRPr sz="16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Distance from home</a:t>
            </a:r>
            <a:endParaRPr/>
          </a:p>
        </p:txBody>
      </p:sp>
      <p:sp>
        <p:nvSpPr>
          <p:cNvPr id="466" name="Google Shape;466;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a:solidFill>
                  <a:srgbClr val="000000"/>
                </a:solidFill>
                <a:highlight>
                  <a:srgbClr val="FFFFFF"/>
                </a:highlight>
                <a:latin typeface="Arial"/>
                <a:ea typeface="Arial"/>
                <a:cs typeface="Arial"/>
                <a:sym typeface="Arial"/>
              </a:rPr>
              <a:t>24% of the employees live more than 10 miles away from the company and 22% of those employees leave the company. The company should understand how distance is affecting their work. They can support their employees to move closer areas to the company by providing moving expenses. If they can’t move closer due to their mandatory things, the company can adjust their work shift to prevent employees wasting their time from rush hours. The company can enable some days to working from home if they can.</a:t>
            </a:r>
            <a:endParaRPr sz="14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6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5"/>
          <p:cNvSpPr txBox="1"/>
          <p:nvPr/>
        </p:nvSpPr>
        <p:spPr>
          <a:xfrm>
            <a:off x="3196950" y="2006400"/>
            <a:ext cx="3287100" cy="6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t>Thank you!</a:t>
            </a:r>
            <a:endParaRPr sz="2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218501" y="224725"/>
            <a:ext cx="7727700" cy="999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200"/>
              </a:spcAft>
              <a:buNone/>
            </a:pPr>
            <a:r>
              <a:rPr lang="en" sz="2000">
                <a:solidFill>
                  <a:srgbClr val="0D0D0D"/>
                </a:solidFill>
                <a:latin typeface="Arial"/>
                <a:ea typeface="Arial"/>
                <a:cs typeface="Arial"/>
                <a:sym typeface="Arial"/>
              </a:rPr>
              <a:t>IBM HR Analytics Employee Attrition Dataset</a:t>
            </a:r>
            <a:endParaRPr/>
          </a:p>
        </p:txBody>
      </p:sp>
      <p:pic>
        <p:nvPicPr>
          <p:cNvPr id="295" name="Google Shape;295;p16"/>
          <p:cNvPicPr preferRelativeResize="0"/>
          <p:nvPr/>
        </p:nvPicPr>
        <p:blipFill>
          <a:blip r:embed="rId3">
            <a:alphaModFix/>
          </a:blip>
          <a:stretch>
            <a:fillRect/>
          </a:stretch>
        </p:blipFill>
        <p:spPr>
          <a:xfrm>
            <a:off x="1248125" y="1376425"/>
            <a:ext cx="6705601" cy="1976575"/>
          </a:xfrm>
          <a:prstGeom prst="rect">
            <a:avLst/>
          </a:prstGeom>
          <a:noFill/>
          <a:ln>
            <a:noFill/>
          </a:ln>
        </p:spPr>
      </p:pic>
      <p:pic>
        <p:nvPicPr>
          <p:cNvPr id="296" name="Google Shape;296;p16"/>
          <p:cNvPicPr preferRelativeResize="0"/>
          <p:nvPr/>
        </p:nvPicPr>
        <p:blipFill>
          <a:blip r:embed="rId4">
            <a:alphaModFix/>
          </a:blip>
          <a:stretch>
            <a:fillRect/>
          </a:stretch>
        </p:blipFill>
        <p:spPr>
          <a:xfrm>
            <a:off x="719600" y="3505400"/>
            <a:ext cx="8028273" cy="1485701"/>
          </a:xfrm>
          <a:prstGeom prst="rect">
            <a:avLst/>
          </a:prstGeom>
          <a:noFill/>
          <a:ln>
            <a:noFill/>
          </a:ln>
        </p:spPr>
      </p:pic>
      <p:sp>
        <p:nvSpPr>
          <p:cNvPr id="297" name="Google Shape;297;p16"/>
          <p:cNvSpPr txBox="1"/>
          <p:nvPr/>
        </p:nvSpPr>
        <p:spPr>
          <a:xfrm>
            <a:off x="7915050" y="1198850"/>
            <a:ext cx="832800" cy="1675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33">
                <a:solidFill>
                  <a:srgbClr val="0D0D0D"/>
                </a:solidFill>
                <a:latin typeface="Arial"/>
                <a:ea typeface="Arial"/>
                <a:cs typeface="Arial"/>
                <a:sym typeface="Arial"/>
              </a:rPr>
              <a:t>We have imbalance data.</a:t>
            </a:r>
            <a:endParaRPr sz="2733">
              <a:solidFill>
                <a:srgbClr val="0D0D0D"/>
              </a:solidFill>
              <a:latin typeface="Arial"/>
              <a:ea typeface="Arial"/>
              <a:cs typeface="Arial"/>
              <a:sym typeface="Arial"/>
            </a:endParaRPr>
          </a:p>
          <a:p>
            <a:pPr marL="0" lvl="0" indent="0" algn="l" rtl="0">
              <a:spcBef>
                <a:spcPts val="0"/>
              </a:spcBef>
              <a:spcAft>
                <a:spcPts val="0"/>
              </a:spcAft>
              <a:buNone/>
            </a:pPr>
            <a:r>
              <a:rPr lang="en" sz="2066" b="0">
                <a:solidFill>
                  <a:srgbClr val="0D0D0D"/>
                </a:solidFill>
                <a:latin typeface="Arial"/>
                <a:ea typeface="Arial"/>
                <a:cs typeface="Arial"/>
                <a:sym typeface="Arial"/>
              </a:rPr>
              <a:t>1233 employees stayed, 237 employees left.</a:t>
            </a:r>
            <a:endParaRPr sz="3666">
              <a:latin typeface="Arial"/>
              <a:ea typeface="Arial"/>
              <a:cs typeface="Arial"/>
              <a:sym typeface="Arial"/>
            </a:endParaRPr>
          </a:p>
        </p:txBody>
      </p:sp>
      <p:pic>
        <p:nvPicPr>
          <p:cNvPr id="303" name="Google Shape;303;p17"/>
          <p:cNvPicPr preferRelativeResize="0"/>
          <p:nvPr/>
        </p:nvPicPr>
        <p:blipFill>
          <a:blip r:embed="rId3">
            <a:alphaModFix/>
          </a:blip>
          <a:stretch>
            <a:fillRect/>
          </a:stretch>
        </p:blipFill>
        <p:spPr>
          <a:xfrm>
            <a:off x="982913" y="1597875"/>
            <a:ext cx="7178186" cy="324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2120"/>
              <a:t>17% of Male and 14% of Female Leave the Company.</a:t>
            </a:r>
            <a:endParaRPr sz="2120"/>
          </a:p>
        </p:txBody>
      </p:sp>
      <p:pic>
        <p:nvPicPr>
          <p:cNvPr id="309" name="Google Shape;309;p18"/>
          <p:cNvPicPr preferRelativeResize="0"/>
          <p:nvPr/>
        </p:nvPicPr>
        <p:blipFill>
          <a:blip r:embed="rId3">
            <a:alphaModFix/>
          </a:blip>
          <a:stretch>
            <a:fillRect/>
          </a:stretch>
        </p:blipFill>
        <p:spPr>
          <a:xfrm>
            <a:off x="152400" y="1750275"/>
            <a:ext cx="8839200" cy="3135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Gender Equal Opportunity</a:t>
            </a:r>
            <a:endParaRPr/>
          </a:p>
        </p:txBody>
      </p:sp>
      <p:pic>
        <p:nvPicPr>
          <p:cNvPr id="315" name="Google Shape;315;p19"/>
          <p:cNvPicPr preferRelativeResize="0"/>
          <p:nvPr/>
        </p:nvPicPr>
        <p:blipFill>
          <a:blip r:embed="rId3">
            <a:alphaModFix/>
          </a:blip>
          <a:stretch>
            <a:fillRect/>
          </a:stretch>
        </p:blipFill>
        <p:spPr>
          <a:xfrm>
            <a:off x="280050" y="3658150"/>
            <a:ext cx="8839200" cy="1001021"/>
          </a:xfrm>
          <a:prstGeom prst="rect">
            <a:avLst/>
          </a:prstGeom>
          <a:noFill/>
          <a:ln>
            <a:noFill/>
          </a:ln>
        </p:spPr>
      </p:pic>
      <p:pic>
        <p:nvPicPr>
          <p:cNvPr id="316" name="Google Shape;316;p19"/>
          <p:cNvPicPr preferRelativeResize="0"/>
          <p:nvPr/>
        </p:nvPicPr>
        <p:blipFill>
          <a:blip r:embed="rId4">
            <a:alphaModFix/>
          </a:blip>
          <a:stretch>
            <a:fillRect/>
          </a:stretch>
        </p:blipFill>
        <p:spPr>
          <a:xfrm>
            <a:off x="1535825" y="1724062"/>
            <a:ext cx="6327650" cy="180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There is no gender disparity in income. </a:t>
            </a:r>
            <a:endParaRPr/>
          </a:p>
        </p:txBody>
      </p:sp>
      <p:pic>
        <p:nvPicPr>
          <p:cNvPr id="322" name="Google Shape;322;p20"/>
          <p:cNvPicPr preferRelativeResize="0"/>
          <p:nvPr/>
        </p:nvPicPr>
        <p:blipFill>
          <a:blip r:embed="rId3">
            <a:alphaModFix/>
          </a:blip>
          <a:stretch>
            <a:fillRect/>
          </a:stretch>
        </p:blipFill>
        <p:spPr>
          <a:xfrm>
            <a:off x="2266950" y="1402200"/>
            <a:ext cx="461010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Attrition rate is high at low income level.</a:t>
            </a:r>
            <a:endParaRPr/>
          </a:p>
        </p:txBody>
      </p:sp>
      <p:pic>
        <p:nvPicPr>
          <p:cNvPr id="328" name="Google Shape;328;p21"/>
          <p:cNvPicPr preferRelativeResize="0"/>
          <p:nvPr/>
        </p:nvPicPr>
        <p:blipFill>
          <a:blip r:embed="rId3">
            <a:alphaModFix/>
          </a:blip>
          <a:stretch>
            <a:fillRect/>
          </a:stretch>
        </p:blipFill>
        <p:spPr>
          <a:xfrm>
            <a:off x="2309725" y="1763150"/>
            <a:ext cx="5018649" cy="3240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764</Words>
  <Application>Microsoft Macintosh PowerPoint</Application>
  <PresentationFormat>On-screen Show (16:9)</PresentationFormat>
  <Paragraphs>55</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Nunito</vt:lpstr>
      <vt:lpstr>Arial</vt:lpstr>
      <vt:lpstr>Maven Pro</vt:lpstr>
      <vt:lpstr>Momentum</vt:lpstr>
      <vt:lpstr>Predicting Employee Attrition</vt:lpstr>
      <vt:lpstr>What is attrition?</vt:lpstr>
      <vt:lpstr>Why do we predict employee attrition?</vt:lpstr>
      <vt:lpstr>IBM HR Analytics Employee Attrition Dataset</vt:lpstr>
      <vt:lpstr>We have imbalance data. 1233 employees stayed, 237 employees left.</vt:lpstr>
      <vt:lpstr>17% of Male and 14% of Female Leave the Company.</vt:lpstr>
      <vt:lpstr>Gender Equal Opportunity</vt:lpstr>
      <vt:lpstr>There is no gender disparity in income. </vt:lpstr>
      <vt:lpstr>Attrition rate is high at low income level.</vt:lpstr>
      <vt:lpstr>Average age between genders</vt:lpstr>
      <vt:lpstr>Age</vt:lpstr>
      <vt:lpstr>Years at company.</vt:lpstr>
      <vt:lpstr>Over Time </vt:lpstr>
      <vt:lpstr>Business Travel</vt:lpstr>
      <vt:lpstr>Number of companies worked before.</vt:lpstr>
      <vt:lpstr>Distance from home</vt:lpstr>
      <vt:lpstr>Single people tend to leave.</vt:lpstr>
      <vt:lpstr>Applies Machine Learning ALgorithms</vt:lpstr>
      <vt:lpstr>Right evaluation metric is f1-score for this business problem.</vt:lpstr>
      <vt:lpstr>Logistic regression gives higher F1 score</vt:lpstr>
      <vt:lpstr>F1 score is high when threshold is 0.51.</vt:lpstr>
      <vt:lpstr>Area under curve is 0.77.</vt:lpstr>
      <vt:lpstr>Precision Recall curve is pretty different than no skill line.</vt:lpstr>
      <vt:lpstr>Feature Importance</vt:lpstr>
      <vt:lpstr>Top 6 Important Features</vt:lpstr>
      <vt:lpstr>Recommendations</vt:lpstr>
      <vt:lpstr>Years at Company</vt:lpstr>
      <vt:lpstr>Overtime</vt:lpstr>
      <vt:lpstr>Years since last promotion</vt:lpstr>
      <vt:lpstr>Number of companies worked before</vt:lpstr>
      <vt:lpstr>Business travel</vt:lpstr>
      <vt:lpstr>Distance from home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dc:title>
  <cp:lastModifiedBy>fatma dal</cp:lastModifiedBy>
  <cp:revision>2</cp:revision>
  <dcterms:modified xsi:type="dcterms:W3CDTF">2021-05-08T08:42:50Z</dcterms:modified>
</cp:coreProperties>
</file>