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379" r:id="rId3"/>
    <p:sldId id="381" r:id="rId4"/>
    <p:sldId id="395" r:id="rId5"/>
    <p:sldId id="392" r:id="rId6"/>
    <p:sldId id="380" r:id="rId7"/>
    <p:sldId id="382" r:id="rId8"/>
    <p:sldId id="383" r:id="rId9"/>
    <p:sldId id="386" r:id="rId10"/>
    <p:sldId id="394" r:id="rId11"/>
    <p:sldId id="385" r:id="rId12"/>
    <p:sldId id="397" r:id="rId13"/>
    <p:sldId id="389" r:id="rId14"/>
    <p:sldId id="390" r:id="rId15"/>
    <p:sldId id="378" r:id="rId16"/>
  </p:sldIdLst>
  <p:sldSz cx="9144000" cy="5715000" type="screen16x10"/>
  <p:notesSz cx="7102475" cy="10233025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356616" algn="ctr" rtl="0" eaLnBrk="0" fontAlgn="base" hangingPunct="0">
      <a:spcBef>
        <a:spcPct val="0"/>
      </a:spcBef>
      <a:spcAft>
        <a:spcPct val="0"/>
      </a:spcAft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713232" algn="ctr" rtl="0" eaLnBrk="0" fontAlgn="base" hangingPunct="0">
      <a:spcBef>
        <a:spcPct val="0"/>
      </a:spcBef>
      <a:spcAft>
        <a:spcPct val="0"/>
      </a:spcAft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069848" algn="ctr" rtl="0" eaLnBrk="0" fontAlgn="base" hangingPunct="0">
      <a:spcBef>
        <a:spcPct val="0"/>
      </a:spcBef>
      <a:spcAft>
        <a:spcPct val="0"/>
      </a:spcAft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426464" algn="ctr" rtl="0" eaLnBrk="0" fontAlgn="base" hangingPunct="0">
      <a:spcBef>
        <a:spcPct val="0"/>
      </a:spcBef>
      <a:spcAft>
        <a:spcPct val="0"/>
      </a:spcAft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1783080" algn="l" defTabSz="713232" rtl="0" eaLnBrk="1" latinLnBrk="0" hangingPunct="1"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139696" algn="l" defTabSz="713232" rtl="0" eaLnBrk="1" latinLnBrk="0" hangingPunct="1"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2496312" algn="l" defTabSz="713232" rtl="0" eaLnBrk="1" latinLnBrk="0" hangingPunct="1"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2852928" algn="l" defTabSz="713232" rtl="0" eaLnBrk="1" latinLnBrk="0" hangingPunct="1"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800">
          <p15:clr>
            <a:srgbClr val="A4A3A4"/>
          </p15:clr>
        </p15:guide>
        <p15:guide id="4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 userDrawn="1">
          <p15:clr>
            <a:srgbClr val="A4A3A4"/>
          </p15:clr>
        </p15:guide>
        <p15:guide id="2" pos="223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F8F8F8"/>
    <a:srgbClr val="EAEAEA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26" autoAdjust="0"/>
    <p:restoredTop sz="93917" autoAdjust="0"/>
  </p:normalViewPr>
  <p:slideViewPr>
    <p:cSldViewPr>
      <p:cViewPr varScale="1">
        <p:scale>
          <a:sx n="95" d="100"/>
          <a:sy n="95" d="100"/>
        </p:scale>
        <p:origin x="1267" y="72"/>
      </p:cViewPr>
      <p:guideLst>
        <p:guide orient="horz" pos="2160"/>
        <p:guide pos="3840"/>
        <p:guide orient="horz" pos="1800"/>
        <p:guide pos="2880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0" d="100"/>
          <a:sy n="80" d="100"/>
        </p:scale>
        <p:origin x="-2124" y="-90"/>
      </p:cViewPr>
      <p:guideLst>
        <p:guide orient="horz" pos="3223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7951" cy="511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6" tIns="47538" rIns="95076" bIns="47538" numCol="1" anchor="t" anchorCtr="0" compatLnSpc="1">
            <a:prstTxWarp prst="textNoShape">
              <a:avLst/>
            </a:prstTxWarp>
          </a:bodyPr>
          <a:lstStyle>
            <a:lvl1pPr algn="l" defTabSz="950884" eaLnBrk="1" hangingPunct="1">
              <a:defRPr sz="1200" b="0" i="0">
                <a:latin typeface="Times New Roman" pitchFamily="18" charset="0"/>
              </a:defRPr>
            </a:lvl1pPr>
          </a:lstStyle>
          <a:p>
            <a:endParaRPr lang="en-GB" dirty="0"/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938" y="1"/>
            <a:ext cx="3077951" cy="511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6" tIns="47538" rIns="95076" bIns="47538" numCol="1" anchor="t" anchorCtr="0" compatLnSpc="1">
            <a:prstTxWarp prst="textNoShape">
              <a:avLst/>
            </a:prstTxWarp>
          </a:bodyPr>
          <a:lstStyle>
            <a:lvl1pPr algn="r" defTabSz="950884" eaLnBrk="1" hangingPunct="1">
              <a:defRPr sz="1200" b="0" i="0">
                <a:latin typeface="Times New Roman" pitchFamily="18" charset="0"/>
              </a:defRPr>
            </a:lvl1pPr>
          </a:lstStyle>
          <a:p>
            <a:endParaRPr lang="en-GB" dirty="0"/>
          </a:p>
        </p:txBody>
      </p:sp>
      <p:sp>
        <p:nvSpPr>
          <p:cNvPr id="788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0342"/>
            <a:ext cx="3077951" cy="511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6" tIns="47538" rIns="95076" bIns="47538" numCol="1" anchor="b" anchorCtr="0" compatLnSpc="1">
            <a:prstTxWarp prst="textNoShape">
              <a:avLst/>
            </a:prstTxWarp>
          </a:bodyPr>
          <a:lstStyle>
            <a:lvl1pPr algn="l" defTabSz="950884" eaLnBrk="1" hangingPunct="1">
              <a:defRPr sz="1200" b="0" i="0">
                <a:latin typeface="Times New Roman" pitchFamily="18" charset="0"/>
              </a:defRPr>
            </a:lvl1pPr>
          </a:lstStyle>
          <a:p>
            <a:endParaRPr lang="en-GB" dirty="0"/>
          </a:p>
        </p:txBody>
      </p:sp>
      <p:sp>
        <p:nvSpPr>
          <p:cNvPr id="788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938" y="9720342"/>
            <a:ext cx="3077951" cy="511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6" tIns="47538" rIns="95076" bIns="47538" numCol="1" anchor="b" anchorCtr="0" compatLnSpc="1">
            <a:prstTxWarp prst="textNoShape">
              <a:avLst/>
            </a:prstTxWarp>
          </a:bodyPr>
          <a:lstStyle>
            <a:lvl1pPr algn="r" defTabSz="950884" eaLnBrk="1" hangingPunct="1">
              <a:defRPr sz="1200" b="0" i="0">
                <a:latin typeface="Times New Roman" pitchFamily="18" charset="0"/>
              </a:defRPr>
            </a:lvl1pPr>
          </a:lstStyle>
          <a:p>
            <a:fld id="{0AB5B0EE-E922-40FF-A90B-AC73C8BC6093}" type="slidenum">
              <a:rPr lang="en-GB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307480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7951" cy="511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6" tIns="47538" rIns="95076" bIns="47538" numCol="1" anchor="t" anchorCtr="0" compatLnSpc="1">
            <a:prstTxWarp prst="textNoShape">
              <a:avLst/>
            </a:prstTxWarp>
          </a:bodyPr>
          <a:lstStyle>
            <a:lvl1pPr algn="l" defTabSz="950884" eaLnBrk="1" hangingPunct="1">
              <a:defRPr sz="1200" b="0" i="0">
                <a:latin typeface="Times New Roman" pitchFamily="18" charset="0"/>
              </a:defRPr>
            </a:lvl1pPr>
          </a:lstStyle>
          <a:p>
            <a:endParaRPr lang="en-GB" dirty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938" y="1"/>
            <a:ext cx="3077951" cy="511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6" tIns="47538" rIns="95076" bIns="47538" numCol="1" anchor="t" anchorCtr="0" compatLnSpc="1">
            <a:prstTxWarp prst="textNoShape">
              <a:avLst/>
            </a:prstTxWarp>
          </a:bodyPr>
          <a:lstStyle>
            <a:lvl1pPr algn="r" defTabSz="950884" eaLnBrk="1" hangingPunct="1">
              <a:defRPr sz="1200" b="0" i="0">
                <a:latin typeface="Times New Roman" pitchFamily="18" charset="0"/>
              </a:defRPr>
            </a:lvl1pPr>
          </a:lstStyle>
          <a:p>
            <a:endParaRPr lang="en-GB" dirty="0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79425" y="765175"/>
            <a:ext cx="6145213" cy="384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931" y="4860172"/>
            <a:ext cx="5682615" cy="46062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6" tIns="47538" rIns="95076" bIns="475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0342"/>
            <a:ext cx="3077951" cy="511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6" tIns="47538" rIns="95076" bIns="47538" numCol="1" anchor="b" anchorCtr="0" compatLnSpc="1">
            <a:prstTxWarp prst="textNoShape">
              <a:avLst/>
            </a:prstTxWarp>
          </a:bodyPr>
          <a:lstStyle>
            <a:lvl1pPr algn="l" defTabSz="950884" eaLnBrk="1" hangingPunct="1">
              <a:defRPr sz="1200" b="0" i="0">
                <a:latin typeface="Times New Roman" pitchFamily="18" charset="0"/>
              </a:defRPr>
            </a:lvl1pPr>
          </a:lstStyle>
          <a:p>
            <a:endParaRPr lang="en-GB" dirty="0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938" y="9720342"/>
            <a:ext cx="3077951" cy="511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6" tIns="47538" rIns="95076" bIns="47538" numCol="1" anchor="b" anchorCtr="0" compatLnSpc="1">
            <a:prstTxWarp prst="textNoShape">
              <a:avLst/>
            </a:prstTxWarp>
          </a:bodyPr>
          <a:lstStyle>
            <a:lvl1pPr algn="r" defTabSz="950884" eaLnBrk="1" hangingPunct="1">
              <a:defRPr sz="1200" b="0" i="0">
                <a:latin typeface="Times New Roman" pitchFamily="18" charset="0"/>
              </a:defRPr>
            </a:lvl1pPr>
          </a:lstStyle>
          <a:p>
            <a:fld id="{66A3B131-959D-489F-A360-33400E333E48}" type="slidenum">
              <a:rPr lang="en-GB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882245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356616" algn="l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713232" algn="l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069848" algn="l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426464" algn="l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1783080" algn="l" defTabSz="7132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6DEA12F-6852-4EA9-88E5-274EC630CB5A}" type="slidenum">
              <a:rPr lang="en-GB"/>
              <a:pPr/>
              <a:t>1</a:t>
            </a:fld>
            <a:endParaRPr lang="en-GB" dirty="0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9425" y="765175"/>
            <a:ext cx="6145213" cy="3841750"/>
          </a:xfrm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Apresentação Interactiva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79CF69-099A-4323-ABAD-2A1E82F62D20}" type="slidenum">
              <a:rPr lang="en-GB"/>
              <a:pPr/>
              <a:t>10</a:t>
            </a:fld>
            <a:endParaRPr lang="en-GB" dirty="0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9425" y="765175"/>
            <a:ext cx="6145213" cy="3841750"/>
          </a:xfrm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79CF69-099A-4323-ABAD-2A1E82F62D20}" type="slidenum">
              <a:rPr lang="en-GB"/>
              <a:pPr/>
              <a:t>11</a:t>
            </a:fld>
            <a:endParaRPr lang="en-GB" dirty="0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9425" y="765175"/>
            <a:ext cx="6145213" cy="3841750"/>
          </a:xfrm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79CF69-099A-4323-ABAD-2A1E82F62D20}" type="slidenum">
              <a:rPr lang="en-GB"/>
              <a:pPr/>
              <a:t>12</a:t>
            </a:fld>
            <a:endParaRPr lang="en-GB" dirty="0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9425" y="765175"/>
            <a:ext cx="6145213" cy="3841750"/>
          </a:xfrm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304449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79CF69-099A-4323-ABAD-2A1E82F62D20}" type="slidenum">
              <a:rPr lang="en-GB"/>
              <a:pPr/>
              <a:t>13</a:t>
            </a:fld>
            <a:endParaRPr lang="en-GB" dirty="0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9425" y="765175"/>
            <a:ext cx="6145213" cy="3841750"/>
          </a:xfrm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79CF69-099A-4323-ABAD-2A1E82F62D20}" type="slidenum">
              <a:rPr lang="en-GB"/>
              <a:pPr/>
              <a:t>14</a:t>
            </a:fld>
            <a:endParaRPr lang="en-GB" dirty="0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9425" y="765175"/>
            <a:ext cx="6145213" cy="3841750"/>
          </a:xfrm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D2305D1-531D-4CEF-BD3D-05CF1AF8F416}" type="slidenum">
              <a:rPr lang="en-GB"/>
              <a:pPr/>
              <a:t>15</a:t>
            </a:fld>
            <a:endParaRPr lang="en-GB" dirty="0"/>
          </a:p>
        </p:txBody>
      </p:sp>
      <p:sp>
        <p:nvSpPr>
          <p:cNvPr id="312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9425" y="765175"/>
            <a:ext cx="6145213" cy="3841750"/>
          </a:xfrm>
          <a:ln/>
        </p:spPr>
      </p:sp>
      <p:sp>
        <p:nvSpPr>
          <p:cNvPr id="312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Ready for the demo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79CF69-099A-4323-ABAD-2A1E82F62D20}" type="slidenum">
              <a:rPr lang="en-GB"/>
              <a:pPr/>
              <a:t>2</a:t>
            </a:fld>
            <a:endParaRPr lang="en-GB" dirty="0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9425" y="765175"/>
            <a:ext cx="6145213" cy="3841750"/>
          </a:xfrm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79CF69-099A-4323-ABAD-2A1E82F62D20}" type="slidenum">
              <a:rPr lang="en-GB"/>
              <a:pPr/>
              <a:t>3</a:t>
            </a:fld>
            <a:endParaRPr lang="en-GB" dirty="0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9425" y="765175"/>
            <a:ext cx="6145213" cy="3841750"/>
          </a:xfrm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79CF69-099A-4323-ABAD-2A1E82F62D20}" type="slidenum">
              <a:rPr lang="en-GB"/>
              <a:pPr/>
              <a:t>4</a:t>
            </a:fld>
            <a:endParaRPr lang="en-GB" dirty="0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9425" y="765175"/>
            <a:ext cx="6145213" cy="3841750"/>
          </a:xfrm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79CF69-099A-4323-ABAD-2A1E82F62D20}" type="slidenum">
              <a:rPr lang="en-GB"/>
              <a:pPr/>
              <a:t>5</a:t>
            </a:fld>
            <a:endParaRPr lang="en-GB" dirty="0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9425" y="765175"/>
            <a:ext cx="6145213" cy="3841750"/>
          </a:xfrm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79CF69-099A-4323-ABAD-2A1E82F62D20}" type="slidenum">
              <a:rPr lang="en-GB"/>
              <a:pPr/>
              <a:t>6</a:t>
            </a:fld>
            <a:endParaRPr lang="en-GB" dirty="0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9425" y="765175"/>
            <a:ext cx="6145213" cy="3841750"/>
          </a:xfrm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79CF69-099A-4323-ABAD-2A1E82F62D20}" type="slidenum">
              <a:rPr lang="en-GB"/>
              <a:pPr/>
              <a:t>7</a:t>
            </a:fld>
            <a:endParaRPr lang="en-GB" dirty="0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9425" y="765175"/>
            <a:ext cx="6145213" cy="3841750"/>
          </a:xfrm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79CF69-099A-4323-ABAD-2A1E82F62D20}" type="slidenum">
              <a:rPr lang="en-GB"/>
              <a:pPr/>
              <a:t>8</a:t>
            </a:fld>
            <a:endParaRPr lang="en-GB" dirty="0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9425" y="765175"/>
            <a:ext cx="6145213" cy="3841750"/>
          </a:xfrm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79CF69-099A-4323-ABAD-2A1E82F62D20}" type="slidenum">
              <a:rPr lang="en-GB"/>
              <a:pPr/>
              <a:t>9</a:t>
            </a:fld>
            <a:endParaRPr lang="en-GB" dirty="0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9425" y="765175"/>
            <a:ext cx="6145213" cy="3841750"/>
          </a:xfrm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lIns="71323" tIns="35662" rIns="71323" bIns="35662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333501"/>
            <a:ext cx="8229600" cy="3771636"/>
          </a:xfrm>
          <a:prstGeom prst="rect">
            <a:avLst/>
          </a:prstGeom>
        </p:spPr>
        <p:txBody>
          <a:bodyPr vert="eaVert" lIns="71323" tIns="35662" rIns="71323" bIns="35662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866"/>
            <a:ext cx="2057400" cy="4876271"/>
          </a:xfrm>
          <a:prstGeom prst="rect">
            <a:avLst/>
          </a:prstGeom>
        </p:spPr>
        <p:txBody>
          <a:bodyPr vert="eaVert" lIns="71323" tIns="35662" rIns="71323" bIns="35662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866"/>
            <a:ext cx="6019800" cy="4876271"/>
          </a:xfrm>
          <a:prstGeom prst="rect">
            <a:avLst/>
          </a:prstGeom>
        </p:spPr>
        <p:txBody>
          <a:bodyPr vert="eaVert" lIns="71323" tIns="35662" rIns="71323" bIns="35662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3501"/>
            <a:ext cx="8229600" cy="3771636"/>
          </a:xfrm>
          <a:prstGeom prst="rect">
            <a:avLst/>
          </a:prstGeom>
        </p:spPr>
        <p:txBody>
          <a:bodyPr lIns="71323" tIns="35662" rIns="71323" bIns="35662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2418"/>
            <a:ext cx="7772400" cy="1135063"/>
          </a:xfrm>
          <a:prstGeom prst="rect">
            <a:avLst/>
          </a:prstGeom>
        </p:spPr>
        <p:txBody>
          <a:bodyPr lIns="71323" tIns="35662" rIns="71323" bIns="35662" anchor="t"/>
          <a:lstStyle>
            <a:lvl1pPr algn="l">
              <a:defRPr sz="3100" b="1" cap="all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  <a:prstGeom prst="rect">
            <a:avLst/>
          </a:prstGeom>
        </p:spPr>
        <p:txBody>
          <a:bodyPr lIns="71323" tIns="35662" rIns="71323" bIns="35662" anchor="b"/>
          <a:lstStyle>
            <a:lvl1pPr marL="0" indent="0">
              <a:buNone/>
              <a:defRPr sz="1600"/>
            </a:lvl1pPr>
            <a:lvl2pPr marL="356616" indent="0">
              <a:buNone/>
              <a:defRPr sz="1400"/>
            </a:lvl2pPr>
            <a:lvl3pPr marL="713232" indent="0">
              <a:buNone/>
              <a:defRPr sz="1200"/>
            </a:lvl3pPr>
            <a:lvl4pPr marL="1069848" indent="0">
              <a:buNone/>
              <a:defRPr sz="1100"/>
            </a:lvl4pPr>
            <a:lvl5pPr marL="1426464" indent="0">
              <a:buNone/>
              <a:defRPr sz="1100"/>
            </a:lvl5pPr>
            <a:lvl6pPr marL="1783080" indent="0">
              <a:buNone/>
              <a:defRPr sz="1100"/>
            </a:lvl6pPr>
            <a:lvl7pPr marL="2139696" indent="0">
              <a:buNone/>
              <a:defRPr sz="1100"/>
            </a:lvl7pPr>
            <a:lvl8pPr marL="2496312" indent="0">
              <a:buNone/>
              <a:defRPr sz="1100"/>
            </a:lvl8pPr>
            <a:lvl9pPr marL="2852928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lIns="71323" tIns="35662" rIns="71323" bIns="35662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3501"/>
            <a:ext cx="4038600" cy="3771636"/>
          </a:xfrm>
          <a:prstGeom prst="rect">
            <a:avLst/>
          </a:prstGeom>
        </p:spPr>
        <p:txBody>
          <a:bodyPr lIns="71323" tIns="35662" rIns="71323" bIns="35662"/>
          <a:lstStyle>
            <a:lvl1pPr>
              <a:defRPr sz="2200"/>
            </a:lvl1pPr>
            <a:lvl2pPr>
              <a:defRPr sz="19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3501"/>
            <a:ext cx="4038600" cy="3771636"/>
          </a:xfrm>
          <a:prstGeom prst="rect">
            <a:avLst/>
          </a:prstGeom>
        </p:spPr>
        <p:txBody>
          <a:bodyPr lIns="71323" tIns="35662" rIns="71323" bIns="35662"/>
          <a:lstStyle>
            <a:lvl1pPr>
              <a:defRPr sz="2200"/>
            </a:lvl1pPr>
            <a:lvl2pPr>
              <a:defRPr sz="19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lIns="71323" tIns="35662" rIns="71323" bIns="35662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  <a:prstGeom prst="rect">
            <a:avLst/>
          </a:prstGeom>
        </p:spPr>
        <p:txBody>
          <a:bodyPr lIns="71323" tIns="35662" rIns="71323" bIns="35662" anchor="b"/>
          <a:lstStyle>
            <a:lvl1pPr marL="0" indent="0">
              <a:buNone/>
              <a:defRPr sz="1900" b="1"/>
            </a:lvl1pPr>
            <a:lvl2pPr marL="356616" indent="0">
              <a:buNone/>
              <a:defRPr sz="1600" b="1"/>
            </a:lvl2pPr>
            <a:lvl3pPr marL="713232" indent="0">
              <a:buNone/>
              <a:defRPr sz="1400" b="1"/>
            </a:lvl3pPr>
            <a:lvl4pPr marL="1069848" indent="0">
              <a:buNone/>
              <a:defRPr sz="1200" b="1"/>
            </a:lvl4pPr>
            <a:lvl5pPr marL="1426464" indent="0">
              <a:buNone/>
              <a:defRPr sz="1200" b="1"/>
            </a:lvl5pPr>
            <a:lvl6pPr marL="1783080" indent="0">
              <a:buNone/>
              <a:defRPr sz="1200" b="1"/>
            </a:lvl6pPr>
            <a:lvl7pPr marL="2139696" indent="0">
              <a:buNone/>
              <a:defRPr sz="1200" b="1"/>
            </a:lvl7pPr>
            <a:lvl8pPr marL="2496312" indent="0">
              <a:buNone/>
              <a:defRPr sz="1200" b="1"/>
            </a:lvl8pPr>
            <a:lvl9pPr marL="2852928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  <a:prstGeom prst="rect">
            <a:avLst/>
          </a:prstGeom>
        </p:spPr>
        <p:txBody>
          <a:bodyPr lIns="71323" tIns="35662" rIns="71323" bIns="35662"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  <a:prstGeom prst="rect">
            <a:avLst/>
          </a:prstGeom>
        </p:spPr>
        <p:txBody>
          <a:bodyPr lIns="71323" tIns="35662" rIns="71323" bIns="35662" anchor="b"/>
          <a:lstStyle>
            <a:lvl1pPr marL="0" indent="0">
              <a:buNone/>
              <a:defRPr sz="1900" b="1"/>
            </a:lvl1pPr>
            <a:lvl2pPr marL="356616" indent="0">
              <a:buNone/>
              <a:defRPr sz="1600" b="1"/>
            </a:lvl2pPr>
            <a:lvl3pPr marL="713232" indent="0">
              <a:buNone/>
              <a:defRPr sz="1400" b="1"/>
            </a:lvl3pPr>
            <a:lvl4pPr marL="1069848" indent="0">
              <a:buNone/>
              <a:defRPr sz="1200" b="1"/>
            </a:lvl4pPr>
            <a:lvl5pPr marL="1426464" indent="0">
              <a:buNone/>
              <a:defRPr sz="1200" b="1"/>
            </a:lvl5pPr>
            <a:lvl6pPr marL="1783080" indent="0">
              <a:buNone/>
              <a:defRPr sz="1200" b="1"/>
            </a:lvl6pPr>
            <a:lvl7pPr marL="2139696" indent="0">
              <a:buNone/>
              <a:defRPr sz="1200" b="1"/>
            </a:lvl7pPr>
            <a:lvl8pPr marL="2496312" indent="0">
              <a:buNone/>
              <a:defRPr sz="1200" b="1"/>
            </a:lvl8pPr>
            <a:lvl9pPr marL="2852928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  <a:prstGeom prst="rect">
            <a:avLst/>
          </a:prstGeom>
        </p:spPr>
        <p:txBody>
          <a:bodyPr lIns="71323" tIns="35662" rIns="71323" bIns="35662"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lIns="71323" tIns="35662" rIns="71323" bIns="35662"/>
          <a:lstStyle/>
          <a:p>
            <a:r>
              <a:rPr lang="en-US"/>
              <a:t>Click to edit Master title style</a:t>
            </a:r>
            <a:endParaRPr lang="pt-P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  <a:prstGeom prst="rect">
            <a:avLst/>
          </a:prstGeom>
        </p:spPr>
        <p:txBody>
          <a:bodyPr lIns="71323" tIns="35662" rIns="71323" bIns="35662" anchor="b"/>
          <a:lstStyle>
            <a:lvl1pPr algn="l">
              <a:defRPr sz="1600" b="1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3"/>
            <a:ext cx="5111750" cy="4877594"/>
          </a:xfrm>
          <a:prstGeom prst="rect">
            <a:avLst/>
          </a:prstGeom>
        </p:spPr>
        <p:txBody>
          <a:bodyPr lIns="71323" tIns="35662" rIns="71323" bIns="35662"/>
          <a:lstStyle>
            <a:lvl1pPr>
              <a:defRPr sz="2500"/>
            </a:lvl1pPr>
            <a:lvl2pPr>
              <a:defRPr sz="22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195918"/>
            <a:ext cx="3008313" cy="3909219"/>
          </a:xfrm>
          <a:prstGeom prst="rect">
            <a:avLst/>
          </a:prstGeom>
        </p:spPr>
        <p:txBody>
          <a:bodyPr lIns="71323" tIns="35662" rIns="71323" bIns="35662"/>
          <a:lstStyle>
            <a:lvl1pPr marL="0" indent="0">
              <a:buNone/>
              <a:defRPr sz="1100"/>
            </a:lvl1pPr>
            <a:lvl2pPr marL="356616" indent="0">
              <a:buNone/>
              <a:defRPr sz="900"/>
            </a:lvl2pPr>
            <a:lvl3pPr marL="713232" indent="0">
              <a:buNone/>
              <a:defRPr sz="800"/>
            </a:lvl3pPr>
            <a:lvl4pPr marL="1069848" indent="0">
              <a:buNone/>
              <a:defRPr sz="700"/>
            </a:lvl4pPr>
            <a:lvl5pPr marL="1426464" indent="0">
              <a:buNone/>
              <a:defRPr sz="700"/>
            </a:lvl5pPr>
            <a:lvl6pPr marL="1783080" indent="0">
              <a:buNone/>
              <a:defRPr sz="700"/>
            </a:lvl6pPr>
            <a:lvl7pPr marL="2139696" indent="0">
              <a:buNone/>
              <a:defRPr sz="700"/>
            </a:lvl7pPr>
            <a:lvl8pPr marL="2496312" indent="0">
              <a:buNone/>
              <a:defRPr sz="700"/>
            </a:lvl8pPr>
            <a:lvl9pPr marL="2852928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  <a:prstGeom prst="rect">
            <a:avLst/>
          </a:prstGeom>
        </p:spPr>
        <p:txBody>
          <a:bodyPr lIns="71323" tIns="35662" rIns="71323" bIns="35662" anchor="b"/>
          <a:lstStyle>
            <a:lvl1pPr algn="l">
              <a:defRPr sz="1600" b="1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  <a:prstGeom prst="rect">
            <a:avLst/>
          </a:prstGeom>
        </p:spPr>
        <p:txBody>
          <a:bodyPr lIns="71323" tIns="35662" rIns="71323" bIns="35662"/>
          <a:lstStyle>
            <a:lvl1pPr marL="0" indent="0">
              <a:buNone/>
              <a:defRPr sz="2500"/>
            </a:lvl1pPr>
            <a:lvl2pPr marL="356616" indent="0">
              <a:buNone/>
              <a:defRPr sz="2200"/>
            </a:lvl2pPr>
            <a:lvl3pPr marL="713232" indent="0">
              <a:buNone/>
              <a:defRPr sz="1900"/>
            </a:lvl3pPr>
            <a:lvl4pPr marL="1069848" indent="0">
              <a:buNone/>
              <a:defRPr sz="1600"/>
            </a:lvl4pPr>
            <a:lvl5pPr marL="1426464" indent="0">
              <a:buNone/>
              <a:defRPr sz="1600"/>
            </a:lvl5pPr>
            <a:lvl6pPr marL="1783080" indent="0">
              <a:buNone/>
              <a:defRPr sz="1600"/>
            </a:lvl6pPr>
            <a:lvl7pPr marL="2139696" indent="0">
              <a:buNone/>
              <a:defRPr sz="1600"/>
            </a:lvl7pPr>
            <a:lvl8pPr marL="2496312" indent="0">
              <a:buNone/>
              <a:defRPr sz="1600"/>
            </a:lvl8pPr>
            <a:lvl9pPr marL="2852928" indent="0">
              <a:buNone/>
              <a:defRPr sz="1600"/>
            </a:lvl9pPr>
          </a:lstStyle>
          <a:p>
            <a:endParaRPr lang="pt-PT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  <a:prstGeom prst="rect">
            <a:avLst/>
          </a:prstGeom>
        </p:spPr>
        <p:txBody>
          <a:bodyPr lIns="71323" tIns="35662" rIns="71323" bIns="35662"/>
          <a:lstStyle>
            <a:lvl1pPr marL="0" indent="0">
              <a:buNone/>
              <a:defRPr sz="1100"/>
            </a:lvl1pPr>
            <a:lvl2pPr marL="356616" indent="0">
              <a:buNone/>
              <a:defRPr sz="900"/>
            </a:lvl2pPr>
            <a:lvl3pPr marL="713232" indent="0">
              <a:buNone/>
              <a:defRPr sz="800"/>
            </a:lvl3pPr>
            <a:lvl4pPr marL="1069848" indent="0">
              <a:buNone/>
              <a:defRPr sz="700"/>
            </a:lvl4pPr>
            <a:lvl5pPr marL="1426464" indent="0">
              <a:buNone/>
              <a:defRPr sz="700"/>
            </a:lvl5pPr>
            <a:lvl6pPr marL="1783080" indent="0">
              <a:buNone/>
              <a:defRPr sz="700"/>
            </a:lvl6pPr>
            <a:lvl7pPr marL="2139696" indent="0">
              <a:buNone/>
              <a:defRPr sz="700"/>
            </a:lvl7pPr>
            <a:lvl8pPr marL="2496312" indent="0">
              <a:buNone/>
              <a:defRPr sz="700"/>
            </a:lvl8pPr>
            <a:lvl9pPr marL="2852928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>
            <a:alphaModFix amt="25000"/>
            <a:lum/>
          </a:blip>
          <a:srcRect/>
          <a:stretch>
            <a:fillRect l="-44000" r="-4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395288" y="5318125"/>
            <a:ext cx="4248150" cy="179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1317" tIns="35658" rIns="71317" bIns="35658"/>
          <a:lstStyle/>
          <a:p>
            <a:pPr algn="l" eaLnBrk="1" hangingPunct="1"/>
            <a:r>
              <a:rPr lang="pt-PT" sz="600" b="0" i="0" dirty="0">
                <a:solidFill>
                  <a:srgbClr val="0033CC"/>
                </a:solidFill>
              </a:rPr>
              <a:t>FSP/DE-ECT-UTAD @ SOP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7667625" y="5318125"/>
            <a:ext cx="11430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1317" tIns="35658" rIns="71317" bIns="35658"/>
          <a:lstStyle/>
          <a:p>
            <a:pPr algn="r" eaLnBrk="1" hangingPunct="1"/>
            <a:fld id="{6A81F3C2-4375-442C-B0B9-FD92F44E4DF8}" type="slidenum">
              <a:rPr lang="pt-PT" sz="600" b="0" i="0">
                <a:solidFill>
                  <a:srgbClr val="0033CC"/>
                </a:solidFill>
              </a:rPr>
              <a:pPr algn="r" eaLnBrk="1" hangingPunct="1"/>
              <a:t>‹#›</a:t>
            </a:fld>
            <a:endParaRPr lang="pt-PT" sz="1900" b="0" i="0" dirty="0">
              <a:solidFill>
                <a:srgbClr val="0033CC"/>
              </a:solidFill>
              <a:latin typeface="Times New Roman" pitchFamily="18" charset="0"/>
            </a:endParaRPr>
          </a:p>
        </p:txBody>
      </p:sp>
      <p:sp>
        <p:nvSpPr>
          <p:cNvPr id="1033" name="Rectangle 9"/>
          <p:cNvSpPr>
            <a:spLocks noChangeArrowheads="1"/>
          </p:cNvSpPr>
          <p:nvPr userDrawn="1"/>
        </p:nvSpPr>
        <p:spPr bwMode="auto">
          <a:xfrm>
            <a:off x="2555875" y="216960"/>
            <a:ext cx="5761038" cy="398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59081" tIns="29541" rIns="59081" bIns="29541">
            <a:spAutoFit/>
          </a:bodyPr>
          <a:lstStyle/>
          <a:p>
            <a:pPr algn="r" eaLnBrk="1" hangingPunct="1"/>
            <a:endParaRPr lang="pt-PT" sz="1100" dirty="0">
              <a:solidFill>
                <a:srgbClr val="0033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  <a:p>
            <a:pPr algn="r" eaLnBrk="1" hangingPunct="1"/>
            <a:endParaRPr lang="pt-PT" sz="1100" dirty="0">
              <a:solidFill>
                <a:srgbClr val="0033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34" name="Rectangle 10"/>
          <p:cNvSpPr>
            <a:spLocks noChangeArrowheads="1"/>
          </p:cNvSpPr>
          <p:nvPr userDrawn="1"/>
        </p:nvSpPr>
        <p:spPr bwMode="auto">
          <a:xfrm>
            <a:off x="969964" y="216959"/>
            <a:ext cx="2378075" cy="263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2408" tIns="31204" rIns="62408" bIns="31204">
            <a:spAutoFit/>
          </a:bodyPr>
          <a:lstStyle/>
          <a:p>
            <a:pPr algn="l" eaLnBrk="1" hangingPunct="1"/>
            <a:r>
              <a:rPr lang="pt-PT" sz="600" dirty="0">
                <a:solidFill>
                  <a:srgbClr val="0033CC"/>
                </a:solidFill>
                <a:latin typeface="Arial" charset="0"/>
              </a:rPr>
              <a:t>D</a:t>
            </a:r>
            <a:r>
              <a:rPr lang="pt-PT" sz="500" dirty="0">
                <a:solidFill>
                  <a:srgbClr val="0033CC"/>
                </a:solidFill>
                <a:latin typeface="Arial" charset="0"/>
              </a:rPr>
              <a:t>EPARTAMENTO DE </a:t>
            </a:r>
            <a:r>
              <a:rPr lang="pt-PT" sz="600" dirty="0">
                <a:solidFill>
                  <a:srgbClr val="0033CC"/>
                </a:solidFill>
                <a:latin typeface="Arial" charset="0"/>
              </a:rPr>
              <a:t>E</a:t>
            </a:r>
            <a:r>
              <a:rPr lang="pt-PT" sz="500" dirty="0">
                <a:solidFill>
                  <a:srgbClr val="0033CC"/>
                </a:solidFill>
                <a:latin typeface="Arial" charset="0"/>
              </a:rPr>
              <a:t>NGENHARIA</a:t>
            </a:r>
          </a:p>
          <a:p>
            <a:pPr marL="0" marR="0" indent="0" algn="l" defTabSz="71323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pt-PT" sz="700" dirty="0">
                <a:solidFill>
                  <a:srgbClr val="0033CC"/>
                </a:solidFill>
                <a:latin typeface="Arial" charset="0"/>
              </a:rPr>
              <a:t>E</a:t>
            </a:r>
            <a:r>
              <a:rPr lang="pt-PT" sz="500" dirty="0">
                <a:solidFill>
                  <a:srgbClr val="0033CC"/>
                </a:solidFill>
                <a:latin typeface="Arial" charset="0"/>
              </a:rPr>
              <a:t>SCOLA DE </a:t>
            </a:r>
            <a:r>
              <a:rPr lang="pt-PT" sz="700" dirty="0">
                <a:solidFill>
                  <a:srgbClr val="0033CC"/>
                </a:solidFill>
                <a:latin typeface="Arial" charset="0"/>
              </a:rPr>
              <a:t>C</a:t>
            </a:r>
            <a:r>
              <a:rPr lang="pt-PT" sz="500" dirty="0">
                <a:solidFill>
                  <a:srgbClr val="0033CC"/>
                </a:solidFill>
                <a:latin typeface="Arial" charset="0"/>
              </a:rPr>
              <a:t>IÊNCIAS E</a:t>
            </a:r>
            <a:r>
              <a:rPr lang="pt-PT" sz="500" baseline="0" dirty="0">
                <a:solidFill>
                  <a:srgbClr val="0033CC"/>
                </a:solidFill>
                <a:latin typeface="Arial" charset="0"/>
              </a:rPr>
              <a:t> </a:t>
            </a:r>
            <a:r>
              <a:rPr lang="pt-PT" sz="700" dirty="0">
                <a:solidFill>
                  <a:srgbClr val="0033CC"/>
                </a:solidFill>
                <a:latin typeface="Arial" charset="0"/>
              </a:rPr>
              <a:t>T</a:t>
            </a:r>
            <a:r>
              <a:rPr lang="pt-PT" sz="500" dirty="0">
                <a:solidFill>
                  <a:srgbClr val="0033CC"/>
                </a:solidFill>
                <a:latin typeface="Arial" charset="0"/>
              </a:rPr>
              <a:t>ECNOLOGIA</a:t>
            </a:r>
            <a:endParaRPr lang="pt-PT" sz="700" dirty="0">
              <a:solidFill>
                <a:srgbClr val="0033CC"/>
              </a:solidFill>
              <a:latin typeface="Arial" charset="0"/>
            </a:endParaRPr>
          </a:p>
        </p:txBody>
      </p:sp>
      <p:sp>
        <p:nvSpPr>
          <p:cNvPr id="1035" name="Line 11"/>
          <p:cNvSpPr>
            <a:spLocks noChangeShapeType="1"/>
          </p:cNvSpPr>
          <p:nvPr userDrawn="1"/>
        </p:nvSpPr>
        <p:spPr bwMode="auto">
          <a:xfrm>
            <a:off x="395288" y="216958"/>
            <a:ext cx="8353425" cy="0"/>
          </a:xfrm>
          <a:prstGeom prst="line">
            <a:avLst/>
          </a:prstGeom>
          <a:noFill/>
          <a:ln w="9525">
            <a:solidFill>
              <a:srgbClr val="3366FF"/>
            </a:solidFill>
            <a:round/>
            <a:headEnd/>
            <a:tailEnd/>
          </a:ln>
          <a:effectLst/>
        </p:spPr>
        <p:txBody>
          <a:bodyPr wrap="none" lIns="71323" tIns="35662" rIns="71323" bIns="35662" anchor="ctr"/>
          <a:lstStyle/>
          <a:p>
            <a:endParaRPr lang="pt-PT" sz="1300" dirty="0"/>
          </a:p>
        </p:txBody>
      </p:sp>
      <p:sp>
        <p:nvSpPr>
          <p:cNvPr id="1036" name="Line 12"/>
          <p:cNvSpPr>
            <a:spLocks noChangeShapeType="1"/>
          </p:cNvSpPr>
          <p:nvPr userDrawn="1"/>
        </p:nvSpPr>
        <p:spPr bwMode="auto">
          <a:xfrm flipV="1">
            <a:off x="468314" y="5318125"/>
            <a:ext cx="8280400" cy="0"/>
          </a:xfrm>
          <a:prstGeom prst="line">
            <a:avLst/>
          </a:prstGeom>
          <a:noFill/>
          <a:ln w="9525">
            <a:solidFill>
              <a:srgbClr val="3366FF"/>
            </a:solidFill>
            <a:round/>
            <a:headEnd/>
            <a:tailEnd/>
          </a:ln>
          <a:effectLst/>
        </p:spPr>
        <p:txBody>
          <a:bodyPr wrap="none" lIns="71323" tIns="35662" rIns="71323" bIns="35662" anchor="ctr"/>
          <a:lstStyle/>
          <a:p>
            <a:endParaRPr lang="pt-PT" sz="1300" dirty="0"/>
          </a:p>
        </p:txBody>
      </p:sp>
      <p:pic>
        <p:nvPicPr>
          <p:cNvPr id="1045" name="Picture 21" descr="desktop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208207" y="205135"/>
            <a:ext cx="576262" cy="492125"/>
          </a:xfrm>
          <a:prstGeom prst="rect">
            <a:avLst/>
          </a:prstGeom>
          <a:noFill/>
        </p:spPr>
      </p:pic>
      <p:pic>
        <p:nvPicPr>
          <p:cNvPr id="1048" name="Picture 24" descr="logoutad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395288" y="216958"/>
            <a:ext cx="647700" cy="370417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imes New Roman" pitchFamily="18" charset="0"/>
        </a:defRPr>
      </a:lvl5pPr>
      <a:lvl6pPr marL="356616"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imes New Roman" pitchFamily="18" charset="0"/>
        </a:defRPr>
      </a:lvl6pPr>
      <a:lvl7pPr marL="713232"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imes New Roman" pitchFamily="18" charset="0"/>
        </a:defRPr>
      </a:lvl7pPr>
      <a:lvl8pPr marL="1069848"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imes New Roman" pitchFamily="18" charset="0"/>
        </a:defRPr>
      </a:lvl8pPr>
      <a:lvl9pPr marL="1426464"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imes New Roman" pitchFamily="18" charset="0"/>
        </a:defRPr>
      </a:lvl9pPr>
    </p:titleStyle>
    <p:bodyStyle>
      <a:lvl1pPr marL="267462" indent="-267462" algn="l" rtl="0" fontAlgn="base">
        <a:spcBef>
          <a:spcPct val="20000"/>
        </a:spcBef>
        <a:spcAft>
          <a:spcPct val="0"/>
        </a:spcAft>
        <a:buChar char="•"/>
        <a:defRPr sz="2500">
          <a:solidFill>
            <a:schemeClr val="bg1"/>
          </a:solidFill>
          <a:latin typeface="+mn-lt"/>
          <a:ea typeface="+mn-ea"/>
          <a:cs typeface="+mn-cs"/>
        </a:defRPr>
      </a:lvl1pPr>
      <a:lvl2pPr marL="579501" indent="-222885" algn="l" rtl="0" fontAlgn="base">
        <a:spcBef>
          <a:spcPct val="20000"/>
        </a:spcBef>
        <a:spcAft>
          <a:spcPct val="0"/>
        </a:spcAft>
        <a:buChar char="–"/>
        <a:defRPr sz="2200">
          <a:solidFill>
            <a:schemeClr val="bg1"/>
          </a:solidFill>
          <a:latin typeface="+mn-lt"/>
        </a:defRPr>
      </a:lvl2pPr>
      <a:lvl3pPr marL="891540" indent="-178308" algn="l" rtl="0" fontAlgn="base">
        <a:spcBef>
          <a:spcPct val="20000"/>
        </a:spcBef>
        <a:spcAft>
          <a:spcPct val="0"/>
        </a:spcAft>
        <a:buChar char="•"/>
        <a:defRPr sz="1900">
          <a:solidFill>
            <a:schemeClr val="bg1"/>
          </a:solidFill>
          <a:latin typeface="+mn-lt"/>
        </a:defRPr>
      </a:lvl3pPr>
      <a:lvl4pPr marL="1248156" indent="-178308" algn="l" rtl="0" fontAlgn="base">
        <a:spcBef>
          <a:spcPct val="20000"/>
        </a:spcBef>
        <a:spcAft>
          <a:spcPct val="0"/>
        </a:spcAft>
        <a:buChar char="–"/>
        <a:defRPr sz="1600">
          <a:solidFill>
            <a:schemeClr val="bg1"/>
          </a:solidFill>
          <a:latin typeface="+mn-lt"/>
        </a:defRPr>
      </a:lvl4pPr>
      <a:lvl5pPr marL="1604772" indent="-178308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bg1"/>
          </a:solidFill>
          <a:latin typeface="+mn-lt"/>
        </a:defRPr>
      </a:lvl5pPr>
      <a:lvl6pPr marL="1961388" indent="-178308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bg1"/>
          </a:solidFill>
          <a:latin typeface="+mn-lt"/>
        </a:defRPr>
      </a:lvl6pPr>
      <a:lvl7pPr marL="2318004" indent="-178308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bg1"/>
          </a:solidFill>
          <a:latin typeface="+mn-lt"/>
        </a:defRPr>
      </a:lvl7pPr>
      <a:lvl8pPr marL="2674620" indent="-178308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bg1"/>
          </a:solidFill>
          <a:latin typeface="+mn-lt"/>
        </a:defRPr>
      </a:lvl8pPr>
      <a:lvl9pPr marL="3031236" indent="-178308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bg1"/>
          </a:solidFill>
          <a:latin typeface="+mn-lt"/>
        </a:defRPr>
      </a:lvl9pPr>
    </p:bodyStyle>
    <p:otherStyle>
      <a:defPPr>
        <a:defRPr lang="pt-PT"/>
      </a:defPPr>
      <a:lvl1pPr marL="0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56616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713232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69848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83080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39696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96312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852928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sp864/UTAD-SOP.git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 bwMode="auto">
          <a:xfrm>
            <a:off x="1494235" y="1148747"/>
            <a:ext cx="6210300" cy="1564737"/>
          </a:xfrm>
          <a:prstGeom prst="rect">
            <a:avLst/>
          </a:prstGeom>
          <a:solidFill>
            <a:srgbClr val="FFFF99">
              <a:alpha val="50000"/>
            </a:srgbClr>
          </a:solidFill>
          <a:ln w="50800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808080">
                <a:alpha val="50000"/>
              </a:srgbClr>
            </a:outerShdw>
          </a:effectLst>
        </p:spPr>
        <p:txBody>
          <a:bodyPr lIns="71323" tIns="35662" rIns="71323" bIns="35662">
            <a:spAutoFit/>
          </a:bodyPr>
          <a:lstStyle/>
          <a:p>
            <a:pPr>
              <a:spcAft>
                <a:spcPts val="0"/>
              </a:spcAft>
            </a:pPr>
            <a:r>
              <a:rPr lang="pt-PT" sz="3100" b="1" dirty="0">
                <a:solidFill>
                  <a:srgbClr val="0033CC"/>
                </a:solidFill>
                <a:latin typeface="Tahoma" pitchFamily="34" charset="0"/>
              </a:rPr>
              <a:t>SCO-T0-1IN</a:t>
            </a:r>
            <a:br>
              <a:rPr lang="pt-PT" sz="3100" b="1" dirty="0">
                <a:solidFill>
                  <a:srgbClr val="0033CC"/>
                </a:solidFill>
                <a:latin typeface="Tahoma" pitchFamily="34" charset="0"/>
              </a:rPr>
            </a:br>
            <a:br>
              <a:rPr lang="pt-PT" sz="2200" b="1" dirty="0">
                <a:solidFill>
                  <a:srgbClr val="0033CC"/>
                </a:solidFill>
                <a:latin typeface="Tahoma" pitchFamily="34" charset="0"/>
              </a:rPr>
            </a:br>
            <a:r>
              <a:rPr lang="pt-PT" sz="2200" b="1" dirty="0">
                <a:solidFill>
                  <a:srgbClr val="0033CC"/>
                </a:solidFill>
                <a:latin typeface="Tahoma" pitchFamily="34" charset="0"/>
              </a:rPr>
              <a:t>Apresentação do método de avaliação, formato e programa da unidade curricular.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493658" y="3757600"/>
            <a:ext cx="6204756" cy="1021292"/>
          </a:xfrm>
          <a:prstGeom prst="rect">
            <a:avLst/>
          </a:prstGeom>
          <a:noFill/>
          <a:ln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lIns="71323" tIns="35662" rIns="71323" bIns="35662"/>
          <a:lstStyle/>
          <a:p>
            <a:pPr marL="0" indent="0" algn="r">
              <a:buNone/>
            </a:pPr>
            <a:r>
              <a:rPr lang="pt-PT" b="1" i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Sistemas Computacionais</a:t>
            </a:r>
          </a:p>
          <a:p>
            <a:pPr marL="0" indent="0" algn="r">
              <a:buNone/>
            </a:pPr>
            <a:r>
              <a:rPr lang="pt-PT" sz="1600" b="1" i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Informações de Base</a:t>
            </a:r>
          </a:p>
          <a:p>
            <a:pPr marL="0" indent="0" algn="r">
              <a:buNone/>
            </a:pPr>
            <a:r>
              <a:rPr lang="pt-PT" sz="1600" b="1" i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Francisco Pereira/DE-ECT-UTAD </a:t>
            </a:r>
          </a:p>
        </p:txBody>
      </p:sp>
      <p:sp>
        <p:nvSpPr>
          <p:cNvPr id="2054" name="Text Box 6"/>
          <p:cNvSpPr txBox="1">
            <a:spLocks noChangeArrowheads="1"/>
          </p:cNvSpPr>
          <p:nvPr/>
        </p:nvSpPr>
        <p:spPr bwMode="auto">
          <a:xfrm>
            <a:off x="413538" y="5057511"/>
            <a:ext cx="8317055" cy="31824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71323" tIns="35662" rIns="71323" bIns="35662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pt-PT" sz="1600" b="0" i="0" dirty="0">
                <a:ea typeface="Tahoma" panose="020B0604030504040204" pitchFamily="34" charset="0"/>
                <a:cs typeface="Tahoma" panose="020B0604030504040204" pitchFamily="34" charset="0"/>
              </a:rPr>
              <a:t>Conhecimentos necessários: </a:t>
            </a:r>
            <a:r>
              <a:rPr lang="pt-BR" sz="1600" b="0" i="0" dirty="0">
                <a:ea typeface="Tahoma" panose="020B0604030504040204" pitchFamily="34" charset="0"/>
                <a:cs typeface="Tahoma" panose="020B0604030504040204" pitchFamily="34" charset="0"/>
              </a:rPr>
              <a:t>Não Aplicável</a:t>
            </a:r>
            <a:endParaRPr lang="pt-PT" sz="1600" b="0" i="0" dirty="0"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061" name="Picture 13" descr="fsp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40141" y="427757"/>
            <a:ext cx="822722" cy="91413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2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217207"/>
            <a:ext cx="5292085" cy="420439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900" b="1" i="1" dirty="0">
                <a:solidFill>
                  <a:srgbClr val="FF0000"/>
                </a:solidFill>
                <a:latin typeface="Arial" charset="0"/>
              </a:rPr>
              <a:t>SOP-T0-INT</a:t>
            </a:r>
            <a:br>
              <a:rPr lang="pt-PT" sz="16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900" b="1" i="1" dirty="0">
                <a:solidFill>
                  <a:srgbClr val="FF0000"/>
                </a:solidFill>
                <a:latin typeface="Arial" charset="0"/>
              </a:rPr>
              <a:t>P</a:t>
            </a: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ROGRAMA </a:t>
            </a:r>
            <a:r>
              <a:rPr lang="pt-PT" sz="1900" b="1" i="1" dirty="0">
                <a:solidFill>
                  <a:srgbClr val="FF0000"/>
                </a:solidFill>
                <a:latin typeface="Arial" charset="0"/>
              </a:rPr>
              <a:t>P</a:t>
            </a: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REVISTO</a:t>
            </a:r>
            <a:endParaRPr lang="pt-PT" sz="1200" b="1" i="1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540000" y="841276"/>
            <a:ext cx="8164059" cy="25796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marL="211741" indent="-211741" algn="l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000" b="0" i="0" dirty="0"/>
              <a:t>Teórica (continuação):</a:t>
            </a:r>
          </a:p>
          <a:p>
            <a:pPr marL="351663" lvl="1" algn="just" defTabSz="624078">
              <a:lnSpc>
                <a:spcPct val="120000"/>
              </a:lnSpc>
            </a:pPr>
            <a:r>
              <a:rPr lang="pt-PT" sz="1900" i="0" dirty="0">
                <a:solidFill>
                  <a:srgbClr val="0033CC"/>
                </a:solidFill>
              </a:rPr>
              <a:t>SCO-T2-AVL</a:t>
            </a:r>
          </a:p>
          <a:p>
            <a:pPr marL="491586" lvl="2" algn="just" defTabSz="624078">
              <a:lnSpc>
                <a:spcPct val="120000"/>
              </a:lnSpc>
            </a:pPr>
            <a:r>
              <a:rPr lang="pt-PT" sz="1600" b="0" i="0" dirty="0"/>
              <a:t>Realização da </a:t>
            </a:r>
            <a:r>
              <a:rPr lang="pt-PT" sz="1600" i="0" dirty="0"/>
              <a:t>Prova Final de Avaliação</a:t>
            </a:r>
            <a:r>
              <a:rPr lang="pt-PT" sz="1600" b="0" i="0" dirty="0"/>
              <a:t>:</a:t>
            </a:r>
          </a:p>
          <a:p>
            <a:pPr marL="714471" lvl="2" indent="-222885" algn="just" defTabSz="624078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pt-PT" sz="1600" b="0" i="0" dirty="0"/>
              <a:t>Teórica 50 minutos de duração;</a:t>
            </a:r>
          </a:p>
          <a:p>
            <a:pPr marL="714471" lvl="2" indent="-222885" algn="just" defTabSz="624078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pt-PT" sz="1600" b="0" i="0" dirty="0"/>
              <a:t>Aulas teóricas de </a:t>
            </a:r>
            <a:r>
              <a:rPr lang="pt-PT" sz="1600" i="0" dirty="0"/>
              <a:t>sexta, dia 14 de janeiro</a:t>
            </a:r>
            <a:r>
              <a:rPr lang="pt-PT" sz="1600" b="0" i="0" dirty="0"/>
              <a:t> - Prova Escrita versão A+B.</a:t>
            </a:r>
          </a:p>
          <a:p>
            <a:pPr marL="351663" lvl="1" algn="just" defTabSz="624078">
              <a:lnSpc>
                <a:spcPct val="120000"/>
              </a:lnSpc>
            </a:pPr>
            <a:r>
              <a:rPr lang="pt-PT" sz="1900" i="0" dirty="0">
                <a:solidFill>
                  <a:srgbClr val="0033CC"/>
                </a:solidFill>
              </a:rPr>
              <a:t>SCO-T3-AV1 e SCO-T3-AV2</a:t>
            </a:r>
          </a:p>
          <a:p>
            <a:pPr marL="491586" lvl="2" algn="just" defTabSz="624078">
              <a:lnSpc>
                <a:spcPct val="120000"/>
              </a:lnSpc>
            </a:pPr>
            <a:r>
              <a:rPr lang="pt-PT" sz="1600" b="0" i="0" dirty="0"/>
              <a:t>Tópicos avançados de hardware como segurança e encriptação, suporte para virtualização e instruções multimédia, APU e integração de equipamentos, SOC.</a:t>
            </a:r>
            <a:endParaRPr lang="pt-PT" sz="1600" b="0" dirty="0"/>
          </a:p>
        </p:txBody>
      </p:sp>
    </p:spTree>
    <p:extLst>
      <p:ext uri="{BB962C8B-B14F-4D97-AF65-F5344CB8AC3E}">
        <p14:creationId xmlns:p14="http://schemas.microsoft.com/office/powerpoint/2010/main" val="3199275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217207"/>
            <a:ext cx="5292085" cy="420439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900" b="1" i="1" dirty="0">
                <a:solidFill>
                  <a:srgbClr val="FF0000"/>
                </a:solidFill>
                <a:latin typeface="Arial" charset="0"/>
              </a:rPr>
              <a:t>SOP-T0-INT</a:t>
            </a:r>
            <a:br>
              <a:rPr lang="pt-PT" sz="16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900" b="1" i="1" dirty="0">
                <a:solidFill>
                  <a:srgbClr val="FF0000"/>
                </a:solidFill>
                <a:latin typeface="Arial" charset="0"/>
              </a:rPr>
              <a:t>P</a:t>
            </a: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ROGRAMA </a:t>
            </a:r>
            <a:r>
              <a:rPr lang="pt-PT" sz="1900" b="1" i="1" dirty="0">
                <a:solidFill>
                  <a:srgbClr val="FF0000"/>
                </a:solidFill>
                <a:latin typeface="Arial" charset="0"/>
              </a:rPr>
              <a:t>P</a:t>
            </a: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REVISTO</a:t>
            </a:r>
            <a:endParaRPr lang="pt-PT" sz="1200" b="1" i="1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3" name="Rectangle 13"/>
          <p:cNvSpPr>
            <a:spLocks noChangeArrowheads="1"/>
          </p:cNvSpPr>
          <p:nvPr/>
        </p:nvSpPr>
        <p:spPr bwMode="auto">
          <a:xfrm>
            <a:off x="540000" y="841276"/>
            <a:ext cx="8233871" cy="3049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70408" tIns="35205" rIns="70408" bIns="35205">
            <a:spAutoFit/>
          </a:bodyPr>
          <a:lstStyle/>
          <a:p>
            <a:pPr marL="238887" indent="-238887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000" b="0" i="0" dirty="0"/>
              <a:t>Prática (13 ou 15 aulas de 2h):</a:t>
            </a:r>
          </a:p>
          <a:p>
            <a:pPr marL="396746" lvl="1" algn="l" defTabSz="704085">
              <a:lnSpc>
                <a:spcPct val="120000"/>
              </a:lnSpc>
            </a:pPr>
            <a:r>
              <a:rPr lang="pt-PT" sz="2100" i="0" dirty="0">
                <a:solidFill>
                  <a:srgbClr val="0033CC"/>
                </a:solidFill>
              </a:rPr>
              <a:t>SCO-P1-SD1 e SCO-P1-SD2</a:t>
            </a:r>
            <a:endParaRPr lang="pt-PT" sz="1600" i="0" dirty="0">
              <a:solidFill>
                <a:srgbClr val="0033CC"/>
              </a:solidFill>
            </a:endParaRPr>
          </a:p>
          <a:p>
            <a:pPr marL="789302" lvl="2" indent="-234695" algn="just" defTabSz="704085">
              <a:lnSpc>
                <a:spcPct val="120000"/>
              </a:lnSpc>
            </a:pPr>
            <a:r>
              <a:rPr lang="pt-PT" sz="1600" b="0" i="0" dirty="0"/>
              <a:t>Sistemas digitais, lógica booleana e representação de dados, circuitos digitais.</a:t>
            </a:r>
          </a:p>
          <a:p>
            <a:pPr marL="396746" lvl="1" algn="l" defTabSz="704085">
              <a:lnSpc>
                <a:spcPct val="120000"/>
              </a:lnSpc>
            </a:pPr>
            <a:r>
              <a:rPr lang="pt-PT" sz="2100" i="0" dirty="0">
                <a:solidFill>
                  <a:srgbClr val="0033CC"/>
                </a:solidFill>
              </a:rPr>
              <a:t>SCO-P2-AS1, SCO-P2-AS2, SCO-P2-AS3, SCO-P2-AS4 e SCO-P2-AS5</a:t>
            </a:r>
          </a:p>
          <a:p>
            <a:pPr marL="539750" lvl="2" algn="just" defTabSz="624078">
              <a:lnSpc>
                <a:spcPct val="120000"/>
              </a:lnSpc>
            </a:pPr>
            <a:r>
              <a:rPr lang="pt-PT" sz="1600" b="0" dirty="0" err="1"/>
              <a:t>Assembly</a:t>
            </a:r>
            <a:r>
              <a:rPr lang="pt-PT" sz="1600" b="0" i="0" dirty="0"/>
              <a:t>, </a:t>
            </a:r>
            <a:r>
              <a:rPr lang="pt-PT" sz="1600" b="0" dirty="0" err="1"/>
              <a:t>labels</a:t>
            </a:r>
            <a:r>
              <a:rPr lang="pt-PT" sz="1600" b="0" i="0" dirty="0"/>
              <a:t> e comentários, assemblagem e código máquina, aritmética, saltos condicionais e implementação de estruturas condicionais. Endereçamento e operações de blocos, macros e </a:t>
            </a:r>
            <a:r>
              <a:rPr lang="pt-PT" sz="1600" b="0" i="0" dirty="0" err="1"/>
              <a:t>subrotinas</a:t>
            </a:r>
            <a:r>
              <a:rPr lang="pt-PT" sz="1600" b="0" i="0" dirty="0"/>
              <a:t>, passagem de parâmetros por registo e </a:t>
            </a:r>
            <a:r>
              <a:rPr lang="pt-PT" sz="1600" b="0" dirty="0" err="1"/>
              <a:t>frame</a:t>
            </a:r>
            <a:r>
              <a:rPr lang="pt-PT" sz="1600" b="0" dirty="0"/>
              <a:t> </a:t>
            </a:r>
            <a:r>
              <a:rPr lang="pt-PT" sz="1600" b="0" dirty="0" err="1"/>
              <a:t>pointer</a:t>
            </a:r>
            <a:r>
              <a:rPr lang="pt-PT" sz="1600" b="0" dirty="0"/>
              <a:t>.</a:t>
            </a:r>
            <a:endParaRPr lang="pt-PT" sz="1600" b="0" i="0" dirty="0"/>
          </a:p>
        </p:txBody>
      </p:sp>
    </p:spTree>
    <p:extLst>
      <p:ext uri="{BB962C8B-B14F-4D97-AF65-F5344CB8AC3E}">
        <p14:creationId xmlns:p14="http://schemas.microsoft.com/office/powerpoint/2010/main" val="2590887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217207"/>
            <a:ext cx="5292085" cy="420439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900" b="1" i="1" dirty="0">
                <a:solidFill>
                  <a:srgbClr val="FF0000"/>
                </a:solidFill>
                <a:latin typeface="Arial" charset="0"/>
              </a:rPr>
              <a:t>SOP-T0-INT</a:t>
            </a:r>
            <a:br>
              <a:rPr lang="pt-PT" sz="16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900" b="1" i="1" dirty="0">
                <a:solidFill>
                  <a:srgbClr val="FF0000"/>
                </a:solidFill>
                <a:latin typeface="Arial" charset="0"/>
              </a:rPr>
              <a:t>P</a:t>
            </a: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ROGRAMA </a:t>
            </a:r>
            <a:r>
              <a:rPr lang="pt-PT" sz="1900" b="1" i="1" dirty="0">
                <a:solidFill>
                  <a:srgbClr val="FF0000"/>
                </a:solidFill>
                <a:latin typeface="Arial" charset="0"/>
              </a:rPr>
              <a:t>P</a:t>
            </a: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REVISTO</a:t>
            </a:r>
            <a:endParaRPr lang="pt-PT" sz="1200" b="1" i="1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3" name="Rectangle 13"/>
          <p:cNvSpPr>
            <a:spLocks noChangeArrowheads="1"/>
          </p:cNvSpPr>
          <p:nvPr/>
        </p:nvSpPr>
        <p:spPr bwMode="auto">
          <a:xfrm>
            <a:off x="540000" y="841276"/>
            <a:ext cx="8233871" cy="24584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70408" tIns="35205" rIns="70408" bIns="35205">
            <a:spAutoFit/>
          </a:bodyPr>
          <a:lstStyle/>
          <a:p>
            <a:pPr marL="238887" indent="-238887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000" b="0" i="0" dirty="0"/>
              <a:t>Prática (continuação):</a:t>
            </a:r>
            <a:endParaRPr lang="pt-PT" sz="1600" b="0" dirty="0"/>
          </a:p>
          <a:p>
            <a:pPr marL="396746" lvl="1" algn="l" defTabSz="704085">
              <a:lnSpc>
                <a:spcPct val="120000"/>
              </a:lnSpc>
            </a:pPr>
            <a:r>
              <a:rPr lang="pt-PT" sz="2100" i="0" dirty="0">
                <a:solidFill>
                  <a:srgbClr val="0033CC"/>
                </a:solidFill>
              </a:rPr>
              <a:t>SCO-P3-SY1, SCO-P3-SY2, SCO-P3-SY3, SCO-P3-SY4 e SCO-P3-SY5</a:t>
            </a:r>
          </a:p>
          <a:p>
            <a:pPr marL="539750" lvl="2" algn="just" defTabSz="704085">
              <a:lnSpc>
                <a:spcPct val="120000"/>
              </a:lnSpc>
            </a:pPr>
            <a:r>
              <a:rPr lang="pt-PT" sz="1600" b="0" dirty="0" err="1"/>
              <a:t>Assembly</a:t>
            </a:r>
            <a:r>
              <a:rPr lang="pt-PT" sz="1600" b="0" i="0" dirty="0"/>
              <a:t> e linguagem C, integração com sistema físicos e sistemas operativos modernos, IO e controlo de sistemas. Comunicação entre dispositivos.</a:t>
            </a:r>
          </a:p>
          <a:p>
            <a:pPr marL="396746" lvl="1" algn="l" defTabSz="704085">
              <a:lnSpc>
                <a:spcPct val="120000"/>
              </a:lnSpc>
            </a:pPr>
            <a:r>
              <a:rPr lang="pt-PT" sz="2100" i="0" dirty="0">
                <a:solidFill>
                  <a:srgbClr val="0033CC"/>
                </a:solidFill>
              </a:rPr>
              <a:t>SCO-P4-AV1, SCO-P4-AV2 e SCO-P3-AV3</a:t>
            </a:r>
          </a:p>
          <a:p>
            <a:pPr marL="539750" lvl="2" algn="just" defTabSz="704085">
              <a:lnSpc>
                <a:spcPct val="120000"/>
              </a:lnSpc>
            </a:pPr>
            <a:r>
              <a:rPr lang="pt-PT" sz="1600" b="0" i="0" dirty="0"/>
              <a:t>Desenvolvimento de trabalhos em outras arquiteturas, com PC e </a:t>
            </a:r>
            <a:r>
              <a:rPr lang="pt-PT" sz="1600" b="0" i="0" dirty="0" err="1"/>
              <a:t>PICs</a:t>
            </a:r>
            <a:r>
              <a:rPr lang="pt-PT" sz="1600" b="0" i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39033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217207"/>
            <a:ext cx="5292085" cy="420439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800" b="1" i="1" dirty="0">
                <a:solidFill>
                  <a:srgbClr val="FF0000"/>
                </a:solidFill>
                <a:latin typeface="Arial" charset="0"/>
              </a:rPr>
              <a:t>SOP-T0-INT</a:t>
            </a:r>
            <a:br>
              <a:rPr lang="pt-PT" sz="16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900" b="1" i="1" dirty="0">
                <a:solidFill>
                  <a:srgbClr val="FF0000"/>
                </a:solidFill>
                <a:latin typeface="Arial" charset="0"/>
              </a:rPr>
              <a:t>A</a:t>
            </a: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TENDIMENTO E </a:t>
            </a:r>
            <a:r>
              <a:rPr lang="pt-PT" sz="1900" b="1" i="1" dirty="0">
                <a:solidFill>
                  <a:srgbClr val="FF0000"/>
                </a:solidFill>
                <a:latin typeface="Arial" charset="0"/>
              </a:rPr>
              <a:t>T</a:t>
            </a: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URMAS </a:t>
            </a:r>
            <a:r>
              <a:rPr lang="pt-PT" sz="1900" b="1" i="1" dirty="0">
                <a:solidFill>
                  <a:srgbClr val="FF0000"/>
                </a:solidFill>
                <a:latin typeface="Arial" charset="0"/>
              </a:rPr>
              <a:t>P</a:t>
            </a: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RÁTICAS</a:t>
            </a:r>
            <a:endParaRPr lang="pt-PT" sz="1200" b="1" i="1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540000" y="900000"/>
            <a:ext cx="8179865" cy="29940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70408" tIns="35205" rIns="70408" bIns="35205">
            <a:spAutoFit/>
          </a:bodyPr>
          <a:lstStyle/>
          <a:p>
            <a:pPr marL="238887" indent="-238887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000" b="0" i="0" dirty="0"/>
              <a:t>Teórica (atendimento):</a:t>
            </a:r>
          </a:p>
          <a:p>
            <a:pPr marL="632838" lvl="1" indent="-236093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Gabinete I0.03 [ECT Polo I] + ZOOM (preferencial) – Contactar antes.</a:t>
            </a:r>
          </a:p>
          <a:p>
            <a:pPr marL="632838" lvl="1" indent="-236093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Consultar horário no SiDE.</a:t>
            </a:r>
          </a:p>
          <a:p>
            <a:pPr marL="238887" indent="-238887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000" b="0" i="0" dirty="0"/>
              <a:t>Prática:</a:t>
            </a:r>
          </a:p>
          <a:p>
            <a:pPr marL="632838" lvl="1" indent="-236093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Não é permitido trocar de turma após esta ter sido escolhida;</a:t>
            </a:r>
            <a:endParaRPr lang="pt-PT" sz="2100" b="0" i="0" dirty="0"/>
          </a:p>
          <a:p>
            <a:pPr marL="632838" lvl="1" indent="-236093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Atendimento a definir com o docente responsável por cada turma.</a:t>
            </a:r>
          </a:p>
          <a:p>
            <a:pPr marL="238887" indent="-238887" algn="l" defTabSz="704085">
              <a:lnSpc>
                <a:spcPct val="120000"/>
              </a:lnSpc>
              <a:buFont typeface="Wingdings" pitchFamily="2" charset="2"/>
              <a:buChar char="Ø"/>
            </a:pPr>
            <a:endParaRPr lang="pt-PT" sz="2000" b="0" i="0" dirty="0"/>
          </a:p>
          <a:p>
            <a:pPr marL="238887" indent="-238887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000" b="0" i="0" dirty="0"/>
              <a:t>Recursos:</a:t>
            </a:r>
          </a:p>
          <a:p>
            <a:pPr marL="632838" lvl="1" indent="-236093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Repositório GIT em: </a:t>
            </a:r>
            <a:r>
              <a:rPr lang="pt-PT" sz="1600" b="0" i="0" dirty="0">
                <a:solidFill>
                  <a:schemeClr val="accent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https://github.com/fsp864/UTAD-SOP.git</a:t>
            </a:r>
            <a:endParaRPr lang="pt-PT" sz="1600" b="0" i="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6485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217207"/>
            <a:ext cx="5292085" cy="420439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800" b="1" i="1" dirty="0">
                <a:solidFill>
                  <a:srgbClr val="FF0000"/>
                </a:solidFill>
                <a:latin typeface="Arial" charset="0"/>
              </a:rPr>
              <a:t>SOP-T0-INT</a:t>
            </a:r>
            <a:br>
              <a:rPr lang="pt-PT" sz="16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900" b="1" i="1" dirty="0">
                <a:solidFill>
                  <a:srgbClr val="FF0000"/>
                </a:solidFill>
                <a:latin typeface="Arial" charset="0"/>
              </a:rPr>
              <a:t>M</a:t>
            </a: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OODLE E </a:t>
            </a:r>
            <a:r>
              <a:rPr lang="pt-PT" sz="1900" b="1" i="1" dirty="0">
                <a:solidFill>
                  <a:srgbClr val="FF0000"/>
                </a:solidFill>
                <a:latin typeface="Arial" charset="0"/>
              </a:rPr>
              <a:t>P</a:t>
            </a: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RIMEIRO </a:t>
            </a:r>
            <a:r>
              <a:rPr lang="pt-PT" sz="1900" b="1" i="1" dirty="0">
                <a:solidFill>
                  <a:srgbClr val="FF0000"/>
                </a:solidFill>
                <a:latin typeface="Arial" charset="0"/>
              </a:rPr>
              <a:t>Q</a:t>
            </a: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UIZ</a:t>
            </a:r>
            <a:endParaRPr lang="pt-PT" sz="1200" b="1" i="1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540000" y="900000"/>
            <a:ext cx="8233871" cy="36364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70408" tIns="35205" rIns="70408" bIns="35205">
            <a:spAutoFit/>
          </a:bodyPr>
          <a:lstStyle/>
          <a:p>
            <a:pPr marL="238887" indent="-238887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000" b="0" i="0" dirty="0"/>
              <a:t>Questionários online:</a:t>
            </a:r>
          </a:p>
          <a:p>
            <a:pPr marL="632838" lvl="1" indent="-236093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3900" b="0" i="0" dirty="0"/>
              <a:t>http://moodle.utad.pt/</a:t>
            </a:r>
          </a:p>
          <a:p>
            <a:pPr marL="632838" lvl="1" indent="-236093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3900" b="0" i="0" dirty="0"/>
              <a:t>UC: Sistemas Computacionais</a:t>
            </a:r>
          </a:p>
          <a:p>
            <a:pPr marL="632838" lvl="1" indent="-236093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3900" b="0" i="0" dirty="0"/>
              <a:t>acesso: sc2021 </a:t>
            </a:r>
            <a:r>
              <a:rPr lang="pt-PT" sz="2000" b="0" i="0" dirty="0"/>
              <a:t>(apenas uma vez)</a:t>
            </a:r>
          </a:p>
          <a:p>
            <a:pPr marL="238887" indent="-238887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000" b="0" i="0" dirty="0"/>
              <a:t>Primeiro questionário das </a:t>
            </a:r>
            <a:r>
              <a:rPr lang="pt-PT" sz="2000" i="0" dirty="0"/>
              <a:t>16h de sexta 9 de outubro </a:t>
            </a:r>
            <a:r>
              <a:rPr lang="pt-PT" sz="2000" b="0" i="0" dirty="0"/>
              <a:t>até </a:t>
            </a:r>
            <a:r>
              <a:rPr lang="pt-PT" sz="2000" i="0" dirty="0"/>
              <a:t>às 23h59 de quinta 14 de outubro</a:t>
            </a:r>
            <a:r>
              <a:rPr lang="pt-PT" sz="2000" b="0" i="0" dirty="0"/>
              <a:t>, sobre a avaliação:</a:t>
            </a:r>
          </a:p>
          <a:p>
            <a:pPr marL="595503" lvl="1" indent="-238887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800" i="0" dirty="0"/>
              <a:t>Podem fazer várias tentativas</a:t>
            </a:r>
            <a:r>
              <a:rPr lang="pt-PT" sz="1800" b="0" i="0" dirty="0"/>
              <a:t> e </a:t>
            </a:r>
            <a:r>
              <a:rPr lang="pt-PT" sz="1800" i="0" dirty="0"/>
              <a:t>não conta para a nota final</a:t>
            </a:r>
            <a:r>
              <a:rPr lang="pt-PT" sz="1800" b="0" i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9129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98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216959"/>
            <a:ext cx="5292085" cy="420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br>
              <a:rPr lang="pt-PT" sz="8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T</a:t>
            </a:r>
            <a:r>
              <a:rPr lang="pt-PT" sz="1400" b="1" i="1" dirty="0">
                <a:solidFill>
                  <a:srgbClr val="FF0000"/>
                </a:solidFill>
                <a:latin typeface="Arial" charset="0"/>
              </a:rPr>
              <a:t>HE </a:t>
            </a: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E</a:t>
            </a:r>
            <a:r>
              <a:rPr lang="pt-PT" sz="1400" b="1" i="1" dirty="0">
                <a:solidFill>
                  <a:srgbClr val="FF0000"/>
                </a:solidFill>
                <a:latin typeface="Arial" charset="0"/>
              </a:rPr>
              <a:t>ND</a:t>
            </a:r>
            <a:endParaRPr lang="en-GB" sz="1400" b="1" i="1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311299" name="Rectangle 3"/>
          <p:cNvSpPr>
            <a:spLocks noChangeArrowheads="1"/>
          </p:cNvSpPr>
          <p:nvPr/>
        </p:nvSpPr>
        <p:spPr bwMode="auto">
          <a:xfrm>
            <a:off x="540000" y="841276"/>
            <a:ext cx="8064448" cy="13054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marL="137446" indent="-137446" algn="l" defTabSz="624078">
              <a:lnSpc>
                <a:spcPct val="120000"/>
              </a:lnSpc>
            </a:pPr>
            <a:r>
              <a:rPr lang="pt-PT" sz="2200" b="0" i="0" dirty="0"/>
              <a:t>Obrigado...</a:t>
            </a:r>
          </a:p>
          <a:p>
            <a:pPr marL="137446" indent="-137446" algn="l" defTabSz="624078">
              <a:lnSpc>
                <a:spcPct val="120000"/>
              </a:lnSpc>
            </a:pPr>
            <a:endParaRPr lang="pt-PT" sz="1600" b="0" i="0" dirty="0"/>
          </a:p>
          <a:p>
            <a:pPr marL="490347" lvl="1" indent="-212979" algn="just" defTabSz="624078">
              <a:lnSpc>
                <a:spcPct val="110000"/>
              </a:lnSpc>
              <a:spcAft>
                <a:spcPct val="10000"/>
              </a:spcAft>
              <a:buFont typeface="Wingdings" pitchFamily="2" charset="2"/>
              <a:buChar char="Ø"/>
            </a:pPr>
            <a:r>
              <a:rPr lang="pt-PT" sz="1600" b="0" i="0" dirty="0"/>
              <a:t>Consultar a FUC da UC no </a:t>
            </a:r>
            <a:r>
              <a:rPr lang="pt-PT" sz="1600" b="0" i="0" dirty="0" err="1"/>
              <a:t>SiDE</a:t>
            </a:r>
            <a:r>
              <a:rPr lang="pt-PT" sz="1600" b="0" i="0" dirty="0"/>
              <a:t> para mais pormenores; </a:t>
            </a:r>
          </a:p>
          <a:p>
            <a:pPr marL="490347" lvl="1" indent="-212979" algn="just" defTabSz="624078">
              <a:lnSpc>
                <a:spcPct val="110000"/>
              </a:lnSpc>
              <a:spcAft>
                <a:spcPct val="10000"/>
              </a:spcAft>
              <a:buFont typeface="Wingdings" pitchFamily="2" charset="2"/>
              <a:buChar char="Ø"/>
            </a:pPr>
            <a:r>
              <a:rPr lang="pt-PT" sz="1600" b="0" i="0" dirty="0"/>
              <a:t>Esta apresentação está disponível no repositório.</a:t>
            </a:r>
          </a:p>
        </p:txBody>
      </p:sp>
      <p:pic>
        <p:nvPicPr>
          <p:cNvPr id="311300" name="Picture 4" descr="anim-opt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34019" y="4777713"/>
            <a:ext cx="4012406" cy="571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12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12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12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129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217207"/>
            <a:ext cx="5292085" cy="420439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900" b="1" i="1" dirty="0">
                <a:solidFill>
                  <a:srgbClr val="FF0000"/>
                </a:solidFill>
                <a:latin typeface="Arial" charset="0"/>
              </a:rPr>
              <a:t>SOP-T0-INT</a:t>
            </a:r>
            <a:br>
              <a:rPr lang="pt-PT" sz="16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A</a:t>
            </a:r>
            <a:r>
              <a:rPr lang="pt-PT" sz="1400" b="1" i="1" dirty="0">
                <a:solidFill>
                  <a:srgbClr val="FF0000"/>
                </a:solidFill>
                <a:latin typeface="Arial" charset="0"/>
              </a:rPr>
              <a:t>LINHAMENTO</a:t>
            </a:r>
          </a:p>
        </p:txBody>
      </p:sp>
      <p:sp>
        <p:nvSpPr>
          <p:cNvPr id="148483" name="Rectangle 3"/>
          <p:cNvSpPr>
            <a:spLocks noChangeArrowheads="1"/>
          </p:cNvSpPr>
          <p:nvPr/>
        </p:nvSpPr>
        <p:spPr bwMode="auto">
          <a:xfrm>
            <a:off x="540000" y="841276"/>
            <a:ext cx="8280920" cy="2099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marL="230504" indent="-236093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Enquadramento;</a:t>
            </a:r>
          </a:p>
          <a:p>
            <a:pPr marL="230504" indent="-236093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Estatísticas;</a:t>
            </a:r>
          </a:p>
          <a:p>
            <a:pPr marL="230504" indent="-236093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Método de avaliação;</a:t>
            </a:r>
          </a:p>
          <a:p>
            <a:pPr marL="230504" indent="-236093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Modelo de funcionamento das aulas;</a:t>
            </a:r>
          </a:p>
          <a:p>
            <a:pPr marL="230504" indent="-236093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Programa;</a:t>
            </a:r>
          </a:p>
          <a:p>
            <a:pPr marL="230504" indent="-236093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Recursos disponíveis;</a:t>
            </a:r>
          </a:p>
          <a:p>
            <a:pPr marL="230504" indent="-236093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Atendimento e turmas práticas.</a:t>
            </a:r>
          </a:p>
        </p:txBody>
      </p:sp>
    </p:spTree>
    <p:extLst>
      <p:ext uri="{BB962C8B-B14F-4D97-AF65-F5344CB8AC3E}">
        <p14:creationId xmlns:p14="http://schemas.microsoft.com/office/powerpoint/2010/main" val="252309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84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84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484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48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217207"/>
            <a:ext cx="5292085" cy="420439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900" b="1" i="1" dirty="0">
                <a:solidFill>
                  <a:srgbClr val="FF0000"/>
                </a:solidFill>
                <a:latin typeface="Arial" charset="0"/>
              </a:rPr>
              <a:t>SOP-T0-INT</a:t>
            </a:r>
            <a:br>
              <a:rPr lang="pt-PT" sz="16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dirty="0">
                <a:solidFill>
                  <a:srgbClr val="FF0000"/>
                </a:solidFill>
                <a:latin typeface="Arial" charset="0"/>
              </a:rPr>
              <a:t>E</a:t>
            </a: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NQUADRAMENTO</a:t>
            </a:r>
            <a:endParaRPr lang="pt-PT" sz="1400" b="1" i="1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19" name="Rectangle 13"/>
          <p:cNvSpPr>
            <a:spLocks noChangeArrowheads="1"/>
          </p:cNvSpPr>
          <p:nvPr/>
        </p:nvSpPr>
        <p:spPr bwMode="auto">
          <a:xfrm>
            <a:off x="540000" y="841276"/>
            <a:ext cx="8496496" cy="4545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70408" tIns="35205" rIns="70408" bIns="35205">
            <a:spAutoFit/>
          </a:bodyPr>
          <a:lstStyle/>
          <a:p>
            <a:pPr marL="238887" indent="-238887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000" b="0" i="0" dirty="0"/>
              <a:t>Objetivos e alinhamento:</a:t>
            </a:r>
          </a:p>
          <a:p>
            <a:pPr marL="553498" lvl="2" indent="286036" algn="just" defTabSz="704085">
              <a:lnSpc>
                <a:spcPct val="120000"/>
              </a:lnSpc>
            </a:pPr>
            <a:r>
              <a:rPr lang="pt-PT" sz="1600" b="0" i="0" dirty="0"/>
              <a:t>Dotar os alunos de uma perceção do funcionamento dos sistemas computacionais em particular na iteração e abstração do hardware e as camadas de mais alto nível do software. No final o aluno deve ser capaz de perceber como um sistema interage com o mundo real, bem como é processada e representada a informação, quer ao nível dos dados primitivos quer de estruturas mais complexas, bem como a funcionamento entre linguagens de baixo nível e linguagens intermédias/alto nível tipo “Linguagem C”.</a:t>
            </a:r>
          </a:p>
          <a:p>
            <a:pPr marL="553498" lvl="2" indent="286036" algn="just" defTabSz="704085">
              <a:lnSpc>
                <a:spcPct val="120000"/>
              </a:lnSpc>
            </a:pPr>
            <a:r>
              <a:rPr lang="pt-PT" sz="1600" b="0" i="0" dirty="0"/>
              <a:t>Em termos mais concretos o aluno deve ser capaz de perceber o que é um </a:t>
            </a:r>
            <a:r>
              <a:rPr lang="pt-PT" sz="1600" b="0" dirty="0" err="1"/>
              <a:t>instruction</a:t>
            </a:r>
            <a:r>
              <a:rPr lang="pt-PT" sz="1600" b="0" dirty="0"/>
              <a:t> set</a:t>
            </a:r>
            <a:r>
              <a:rPr lang="pt-PT" sz="1600" b="0" i="0" dirty="0"/>
              <a:t> e as suas distintas instruções: lógicas/aritméticas; controlo de fluxo, utilização de ponteiros/endereçamento, entradas/saídas. Também deve ser capaz de reconhecer as componentes de uma arquitetura de computadores e de um sistema computacional em geral.</a:t>
            </a:r>
          </a:p>
          <a:p>
            <a:pPr marL="553498" lvl="2" indent="286036" algn="just" defTabSz="704085">
              <a:lnSpc>
                <a:spcPct val="120000"/>
              </a:lnSpc>
            </a:pPr>
            <a:r>
              <a:rPr lang="pt-PT" sz="1600" b="0" i="0" dirty="0"/>
              <a:t>Finalmente dar a conhecer ao aluno novas abordagens quer ao nível da abstração isolamento, virtualização, segurança providenciada em hardware aos níveis mais altos do software.</a:t>
            </a:r>
            <a:endParaRPr lang="pt-PT" sz="1600" i="0" dirty="0"/>
          </a:p>
        </p:txBody>
      </p:sp>
    </p:spTree>
    <p:extLst>
      <p:ext uri="{BB962C8B-B14F-4D97-AF65-F5344CB8AC3E}">
        <p14:creationId xmlns:p14="http://schemas.microsoft.com/office/powerpoint/2010/main" val="3475151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217207"/>
            <a:ext cx="5292085" cy="420439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900" b="1" i="1" dirty="0">
                <a:solidFill>
                  <a:srgbClr val="FF0000"/>
                </a:solidFill>
                <a:latin typeface="Arial" charset="0"/>
              </a:rPr>
              <a:t>SOP-T0-INT</a:t>
            </a:r>
            <a:br>
              <a:rPr lang="pt-PT" sz="16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dirty="0">
                <a:solidFill>
                  <a:srgbClr val="FF0000"/>
                </a:solidFill>
                <a:latin typeface="Arial" charset="0"/>
              </a:rPr>
              <a:t>E</a:t>
            </a: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STATÍSTICAS</a:t>
            </a:r>
            <a:endParaRPr lang="pt-PT" sz="1400" b="1" i="1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19" name="Rectangle 13"/>
          <p:cNvSpPr>
            <a:spLocks noChangeArrowheads="1"/>
          </p:cNvSpPr>
          <p:nvPr/>
        </p:nvSpPr>
        <p:spPr bwMode="auto">
          <a:xfrm>
            <a:off x="540000" y="841276"/>
            <a:ext cx="8496496" cy="11229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70408" tIns="35205" rIns="70408" bIns="35205">
            <a:spAutoFit/>
          </a:bodyPr>
          <a:lstStyle/>
          <a:p>
            <a:pPr marL="238887" indent="-238887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000" b="0" i="0" dirty="0"/>
              <a:t>Ano letivo 2020/21:</a:t>
            </a:r>
          </a:p>
          <a:p>
            <a:pPr marL="396746" lvl="1" algn="l" defTabSz="704085">
              <a:lnSpc>
                <a:spcPct val="120000"/>
              </a:lnSpc>
            </a:pPr>
            <a:r>
              <a:rPr lang="pt-PT" sz="2000" i="0" dirty="0">
                <a:solidFill>
                  <a:srgbClr val="0033CC"/>
                </a:solidFill>
              </a:rPr>
              <a:t>Engenharia Informática</a:t>
            </a:r>
          </a:p>
          <a:p>
            <a:pPr marL="554607" lvl="2" algn="just" defTabSz="704085">
              <a:lnSpc>
                <a:spcPct val="120000"/>
              </a:lnSpc>
            </a:pPr>
            <a:r>
              <a:rPr lang="pt-PT" sz="1600" b="0" i="0" dirty="0"/>
              <a:t>UC não existiu no curso em </a:t>
            </a:r>
            <a:r>
              <a:rPr lang="pt-PT" sz="1900" i="0" dirty="0"/>
              <a:t>2020/21</a:t>
            </a:r>
            <a:endParaRPr lang="en-GB" sz="1600" b="0" i="0" dirty="0"/>
          </a:p>
        </p:txBody>
      </p:sp>
      <p:sp>
        <p:nvSpPr>
          <p:cNvPr id="20" name="Text Box 128"/>
          <p:cNvSpPr txBox="1">
            <a:spLocks noChangeArrowheads="1"/>
          </p:cNvSpPr>
          <p:nvPr/>
        </p:nvSpPr>
        <p:spPr bwMode="auto">
          <a:xfrm>
            <a:off x="467545" y="5089901"/>
            <a:ext cx="8316923" cy="22787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80467" tIns="40233" rIns="80467" bIns="40233">
            <a:spAutoFit/>
          </a:bodyPr>
          <a:lstStyle/>
          <a:p>
            <a:pPr algn="l"/>
            <a:r>
              <a:rPr lang="pt-PT" sz="900" b="0" dirty="0"/>
              <a:t>Nota: percentagens relativas ao item anterior (Avaliados/Inscritos e Aprovados/Avaliados).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8545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217207"/>
            <a:ext cx="5292085" cy="420439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900" b="1" i="1" dirty="0">
                <a:solidFill>
                  <a:srgbClr val="FF0000"/>
                </a:solidFill>
                <a:latin typeface="Arial" charset="0"/>
              </a:rPr>
              <a:t>SOP-T0-INT</a:t>
            </a:r>
            <a:br>
              <a:rPr lang="pt-PT" sz="16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dirty="0">
                <a:solidFill>
                  <a:srgbClr val="FF0000"/>
                </a:solidFill>
                <a:latin typeface="Arial" charset="0"/>
              </a:rPr>
              <a:t>E</a:t>
            </a: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STATÍSTICAS</a:t>
            </a:r>
            <a:endParaRPr lang="pt-PT" sz="1400" b="1" i="1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19" name="Rectangle 13"/>
          <p:cNvSpPr>
            <a:spLocks noChangeArrowheads="1"/>
          </p:cNvSpPr>
          <p:nvPr/>
        </p:nvSpPr>
        <p:spPr bwMode="auto">
          <a:xfrm>
            <a:off x="540000" y="841276"/>
            <a:ext cx="8352480" cy="11229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70408" tIns="35205" rIns="70408" bIns="35205">
            <a:spAutoFit/>
          </a:bodyPr>
          <a:lstStyle/>
          <a:p>
            <a:pPr marL="238887" indent="-238887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000" b="0" i="0" dirty="0"/>
              <a:t>Ano letivo 2021/22:</a:t>
            </a:r>
          </a:p>
          <a:p>
            <a:pPr marL="396746" lvl="1" algn="l" defTabSz="704085">
              <a:lnSpc>
                <a:spcPct val="120000"/>
              </a:lnSpc>
            </a:pPr>
            <a:r>
              <a:rPr lang="pt-PT" sz="2000" i="0" dirty="0">
                <a:solidFill>
                  <a:srgbClr val="0033CC"/>
                </a:solidFill>
              </a:rPr>
              <a:t>Engenharia Informática</a:t>
            </a:r>
          </a:p>
          <a:p>
            <a:pPr marL="554607" lvl="2" algn="just" defTabSz="704085">
              <a:lnSpc>
                <a:spcPct val="120000"/>
              </a:lnSpc>
            </a:pPr>
            <a:r>
              <a:rPr lang="pt-PT" sz="1600" b="0" i="0" dirty="0"/>
              <a:t>Inscritos: </a:t>
            </a:r>
            <a:r>
              <a:rPr lang="pt-PT" sz="1900" i="0" dirty="0"/>
              <a:t>123</a:t>
            </a:r>
            <a:r>
              <a:rPr lang="pt-PT" sz="1600" b="0" i="0" dirty="0"/>
              <a:t> / 1ª: </a:t>
            </a:r>
            <a:r>
              <a:rPr lang="pt-PT" sz="1900" i="0" dirty="0"/>
              <a:t>123</a:t>
            </a:r>
            <a:r>
              <a:rPr lang="pt-PT" sz="1600" b="0" i="0" dirty="0"/>
              <a:t> (62%) / 2ª: </a:t>
            </a:r>
            <a:r>
              <a:rPr lang="pt-PT" sz="1900" i="0" dirty="0"/>
              <a:t>NA</a:t>
            </a:r>
            <a:r>
              <a:rPr lang="pt-PT" sz="1600" b="0" i="0" dirty="0"/>
              <a:t> (0%) / +2: </a:t>
            </a:r>
            <a:r>
              <a:rPr lang="pt-PT" sz="1900" i="0" dirty="0"/>
              <a:t>NA</a:t>
            </a:r>
            <a:r>
              <a:rPr lang="pt-PT" sz="1600" b="0" i="0" dirty="0"/>
              <a:t> (0%)</a:t>
            </a:r>
            <a:endParaRPr lang="pt-PT" sz="1900" i="0" dirty="0"/>
          </a:p>
        </p:txBody>
      </p:sp>
    </p:spTree>
    <p:extLst>
      <p:ext uri="{BB962C8B-B14F-4D97-AF65-F5344CB8AC3E}">
        <p14:creationId xmlns:p14="http://schemas.microsoft.com/office/powerpoint/2010/main" val="806837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217207"/>
            <a:ext cx="5292085" cy="420439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900" b="1" i="1" dirty="0">
                <a:solidFill>
                  <a:srgbClr val="FF0000"/>
                </a:solidFill>
                <a:latin typeface="Arial" charset="0"/>
              </a:rPr>
              <a:t>SOP-T0-INT</a:t>
            </a:r>
            <a:br>
              <a:rPr lang="pt-PT" sz="16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dirty="0">
                <a:solidFill>
                  <a:srgbClr val="FF0000"/>
                </a:solidFill>
                <a:latin typeface="Arial" charset="0"/>
              </a:rPr>
              <a:t>M</a:t>
            </a: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ÉTODO DE </a:t>
            </a:r>
            <a:r>
              <a:rPr lang="pt-PT" sz="1800" b="1" i="1" dirty="0">
                <a:solidFill>
                  <a:srgbClr val="FF0000"/>
                </a:solidFill>
                <a:latin typeface="Arial" charset="0"/>
              </a:rPr>
              <a:t>A</a:t>
            </a: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VALIAÇÃO</a:t>
            </a:r>
            <a:endParaRPr lang="pt-PT" sz="1400" b="1" i="1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672009" y="1357314"/>
            <a:ext cx="7710916" cy="480219"/>
          </a:xfrm>
          <a:prstGeom prst="rect">
            <a:avLst/>
          </a:prstGeom>
          <a:solidFill>
            <a:srgbClr val="C00000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0467" tIns="40233" rIns="80467" bIns="40233" anchor="ctr"/>
          <a:lstStyle/>
          <a:p>
            <a:pPr algn="ctr"/>
            <a:r>
              <a:rPr lang="pt-PT" sz="2100" dirty="0">
                <a:solidFill>
                  <a:schemeClr val="bg1"/>
                </a:solidFill>
              </a:rPr>
              <a:t>Nota final </a:t>
            </a:r>
            <a:r>
              <a:rPr lang="pt-PT" sz="1600" dirty="0">
                <a:solidFill>
                  <a:schemeClr val="bg1"/>
                </a:solidFill>
              </a:rPr>
              <a:t>(100%)</a:t>
            </a:r>
          </a:p>
        </p:txBody>
      </p:sp>
      <p:sp>
        <p:nvSpPr>
          <p:cNvPr id="5" name="Rectangle 12"/>
          <p:cNvSpPr>
            <a:spLocks noChangeArrowheads="1"/>
          </p:cNvSpPr>
          <p:nvPr/>
        </p:nvSpPr>
        <p:spPr bwMode="auto">
          <a:xfrm>
            <a:off x="672009" y="1837532"/>
            <a:ext cx="3861833" cy="480218"/>
          </a:xfrm>
          <a:prstGeom prst="rect">
            <a:avLst/>
          </a:prstGeom>
          <a:solidFill>
            <a:srgbClr val="FF6600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0467" tIns="40233" rIns="80467" bIns="40233" anchor="ctr"/>
          <a:lstStyle/>
          <a:p>
            <a:pPr algn="ctr"/>
            <a:r>
              <a:rPr lang="pt-PT" sz="2100" dirty="0">
                <a:solidFill>
                  <a:schemeClr val="bg1"/>
                </a:solidFill>
              </a:rPr>
              <a:t>Nota Teórica </a:t>
            </a:r>
            <a:r>
              <a:rPr lang="pt-PT" sz="1600" dirty="0">
                <a:solidFill>
                  <a:schemeClr val="bg1"/>
                </a:solidFill>
              </a:rPr>
              <a:t>(50%)</a:t>
            </a:r>
          </a:p>
        </p:txBody>
      </p:sp>
      <p:sp>
        <p:nvSpPr>
          <p:cNvPr id="6" name="Rectangle 13"/>
          <p:cNvSpPr>
            <a:spLocks noChangeArrowheads="1"/>
          </p:cNvSpPr>
          <p:nvPr/>
        </p:nvSpPr>
        <p:spPr bwMode="auto">
          <a:xfrm>
            <a:off x="4533842" y="1837533"/>
            <a:ext cx="3849083" cy="480218"/>
          </a:xfrm>
          <a:prstGeom prst="rect">
            <a:avLst/>
          </a:prstGeom>
          <a:solidFill>
            <a:schemeClr val="accent1">
              <a:lumMod val="50000"/>
            </a:schemeClr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0467" tIns="40233" rIns="80467" bIns="40233" anchor="ctr"/>
          <a:lstStyle/>
          <a:p>
            <a:pPr algn="ctr"/>
            <a:r>
              <a:rPr lang="pt-PT" sz="2100" dirty="0">
                <a:solidFill>
                  <a:schemeClr val="bg1"/>
                </a:solidFill>
              </a:rPr>
              <a:t>Nota Prática </a:t>
            </a:r>
            <a:r>
              <a:rPr lang="pt-PT" sz="1600" dirty="0">
                <a:solidFill>
                  <a:schemeClr val="bg1"/>
                </a:solidFill>
              </a:rPr>
              <a:t>(50%)</a:t>
            </a:r>
          </a:p>
        </p:txBody>
      </p:sp>
      <p:sp>
        <p:nvSpPr>
          <p:cNvPr id="7" name="Rectangle 17"/>
          <p:cNvSpPr>
            <a:spLocks noChangeArrowheads="1"/>
          </p:cNvSpPr>
          <p:nvPr/>
        </p:nvSpPr>
        <p:spPr bwMode="auto">
          <a:xfrm>
            <a:off x="672009" y="3516976"/>
            <a:ext cx="1811759" cy="959114"/>
          </a:xfrm>
          <a:prstGeom prst="rect">
            <a:avLst/>
          </a:prstGeom>
          <a:solidFill>
            <a:srgbClr val="FF6600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0467" tIns="40233" rIns="80467" bIns="40233" anchor="ctr"/>
          <a:lstStyle/>
          <a:p>
            <a:pPr algn="ctr"/>
            <a:r>
              <a:rPr lang="pt-PT" sz="2100" dirty="0">
                <a:solidFill>
                  <a:schemeClr val="bg1"/>
                </a:solidFill>
              </a:rPr>
              <a:t>Teórica</a:t>
            </a:r>
          </a:p>
          <a:p>
            <a:pPr algn="ctr"/>
            <a:r>
              <a:rPr lang="pt-PT" sz="1600" dirty="0">
                <a:solidFill>
                  <a:schemeClr val="bg1"/>
                </a:solidFill>
              </a:rPr>
              <a:t>(20%)</a:t>
            </a:r>
          </a:p>
          <a:p>
            <a:pPr algn="ctr"/>
            <a:r>
              <a:rPr lang="pt-PT" sz="1600" dirty="0" err="1">
                <a:solidFill>
                  <a:schemeClr val="bg1"/>
                </a:solidFill>
              </a:rPr>
              <a:t>Arquitectura</a:t>
            </a:r>
            <a:endParaRPr lang="pt-PT" sz="1600" dirty="0">
              <a:solidFill>
                <a:schemeClr val="bg1"/>
              </a:solidFill>
            </a:endParaRPr>
          </a:p>
        </p:txBody>
      </p:sp>
      <p:sp>
        <p:nvSpPr>
          <p:cNvPr id="8" name="Rectangle 18"/>
          <p:cNvSpPr>
            <a:spLocks noChangeArrowheads="1"/>
          </p:cNvSpPr>
          <p:nvPr/>
        </p:nvSpPr>
        <p:spPr bwMode="auto">
          <a:xfrm>
            <a:off x="4734019" y="3516974"/>
            <a:ext cx="1802520" cy="959114"/>
          </a:xfrm>
          <a:prstGeom prst="rect">
            <a:avLst/>
          </a:prstGeom>
          <a:solidFill>
            <a:srgbClr val="FF6600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0467" tIns="40233" rIns="80467" bIns="40233" anchor="ctr"/>
          <a:lstStyle/>
          <a:p>
            <a:pPr algn="ctr"/>
            <a:r>
              <a:rPr lang="pt-PT" sz="2100" dirty="0">
                <a:solidFill>
                  <a:schemeClr val="bg1"/>
                </a:solidFill>
              </a:rPr>
              <a:t>Teórica</a:t>
            </a:r>
          </a:p>
          <a:p>
            <a:pPr algn="ctr"/>
            <a:r>
              <a:rPr lang="pt-PT" sz="1600" dirty="0">
                <a:solidFill>
                  <a:schemeClr val="bg1"/>
                </a:solidFill>
              </a:rPr>
              <a:t>(20%)</a:t>
            </a:r>
          </a:p>
          <a:p>
            <a:pPr algn="ctr"/>
            <a:r>
              <a:rPr lang="pt-PT" sz="1200" dirty="0">
                <a:solidFill>
                  <a:schemeClr val="bg1"/>
                </a:solidFill>
              </a:rPr>
              <a:t>Tópicos Avançados</a:t>
            </a:r>
          </a:p>
        </p:txBody>
      </p:sp>
      <p:sp>
        <p:nvSpPr>
          <p:cNvPr id="9" name="Rectangle 19"/>
          <p:cNvSpPr>
            <a:spLocks noChangeArrowheads="1"/>
          </p:cNvSpPr>
          <p:nvPr/>
        </p:nvSpPr>
        <p:spPr bwMode="auto">
          <a:xfrm>
            <a:off x="6539649" y="3516976"/>
            <a:ext cx="1846386" cy="959114"/>
          </a:xfrm>
          <a:prstGeom prst="rect">
            <a:avLst/>
          </a:prstGeom>
          <a:solidFill>
            <a:schemeClr val="accent1">
              <a:lumMod val="50000"/>
            </a:schemeClr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0467" tIns="40233" rIns="80467" bIns="40233" anchor="ctr"/>
          <a:lstStyle/>
          <a:p>
            <a:pPr algn="ctr"/>
            <a:r>
              <a:rPr lang="pt-PT" sz="2100" dirty="0">
                <a:solidFill>
                  <a:schemeClr val="bg1"/>
                </a:solidFill>
              </a:rPr>
              <a:t>Prática</a:t>
            </a:r>
          </a:p>
          <a:p>
            <a:pPr algn="ctr"/>
            <a:r>
              <a:rPr lang="pt-PT" sz="1600" dirty="0">
                <a:solidFill>
                  <a:schemeClr val="bg1"/>
                </a:solidFill>
              </a:rPr>
              <a:t>(20%)</a:t>
            </a:r>
          </a:p>
          <a:p>
            <a:pPr algn="ctr"/>
            <a:r>
              <a:rPr lang="pt-PT" sz="1600" dirty="0">
                <a:solidFill>
                  <a:schemeClr val="bg1"/>
                </a:solidFill>
              </a:rPr>
              <a:t>IO / C / </a:t>
            </a:r>
            <a:r>
              <a:rPr lang="pt-PT" sz="1600" dirty="0" err="1">
                <a:solidFill>
                  <a:schemeClr val="bg1"/>
                </a:solidFill>
              </a:rPr>
              <a:t>Assembly</a:t>
            </a:r>
            <a:endParaRPr lang="pt-PT" sz="1600" dirty="0">
              <a:solidFill>
                <a:schemeClr val="bg1"/>
              </a:solidFill>
            </a:endParaRPr>
          </a:p>
        </p:txBody>
      </p:sp>
      <p:sp>
        <p:nvSpPr>
          <p:cNvPr id="10" name="Rectangle 20"/>
          <p:cNvSpPr>
            <a:spLocks noChangeArrowheads="1"/>
          </p:cNvSpPr>
          <p:nvPr/>
        </p:nvSpPr>
        <p:spPr bwMode="auto">
          <a:xfrm>
            <a:off x="2491294" y="3516975"/>
            <a:ext cx="1846385" cy="959114"/>
          </a:xfrm>
          <a:prstGeom prst="rect">
            <a:avLst/>
          </a:prstGeom>
          <a:solidFill>
            <a:schemeClr val="accent1">
              <a:lumMod val="50000"/>
            </a:schemeClr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0467" tIns="40233" rIns="80467" bIns="40233" anchor="ctr"/>
          <a:lstStyle/>
          <a:p>
            <a:pPr algn="ctr"/>
            <a:r>
              <a:rPr lang="pt-PT" sz="2100" dirty="0">
                <a:solidFill>
                  <a:schemeClr val="bg1"/>
                </a:solidFill>
              </a:rPr>
              <a:t>Prática</a:t>
            </a:r>
          </a:p>
          <a:p>
            <a:pPr algn="ctr"/>
            <a:r>
              <a:rPr lang="pt-PT" sz="1600" dirty="0">
                <a:solidFill>
                  <a:schemeClr val="bg1"/>
                </a:solidFill>
              </a:rPr>
              <a:t>(20%)</a:t>
            </a:r>
            <a:endParaRPr lang="pt-PT" sz="1200" dirty="0">
              <a:solidFill>
                <a:schemeClr val="bg1"/>
              </a:solidFill>
            </a:endParaRPr>
          </a:p>
          <a:p>
            <a:pPr algn="ctr"/>
            <a:r>
              <a:rPr lang="pt-PT" sz="1600" dirty="0" err="1">
                <a:solidFill>
                  <a:schemeClr val="bg1"/>
                </a:solidFill>
              </a:rPr>
              <a:t>Assembly</a:t>
            </a:r>
            <a:endParaRPr lang="pt-PT" sz="1600" dirty="0">
              <a:solidFill>
                <a:schemeClr val="bg1"/>
              </a:solidFill>
            </a:endParaRPr>
          </a:p>
        </p:txBody>
      </p:sp>
      <p:sp>
        <p:nvSpPr>
          <p:cNvPr id="11" name="Rectangle 21"/>
          <p:cNvSpPr>
            <a:spLocks noChangeArrowheads="1"/>
          </p:cNvSpPr>
          <p:nvPr/>
        </p:nvSpPr>
        <p:spPr bwMode="auto">
          <a:xfrm>
            <a:off x="672009" y="4476090"/>
            <a:ext cx="7710916" cy="480219"/>
          </a:xfrm>
          <a:prstGeom prst="rect">
            <a:avLst/>
          </a:prstGeom>
          <a:solidFill>
            <a:srgbClr val="C00000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0467" tIns="40233" rIns="80467" bIns="40233" anchor="ctr"/>
          <a:lstStyle/>
          <a:p>
            <a:pPr algn="ctr"/>
            <a:r>
              <a:rPr lang="pt-PT" sz="2100" dirty="0">
                <a:solidFill>
                  <a:schemeClr val="bg1"/>
                </a:solidFill>
              </a:rPr>
              <a:t>Exame </a:t>
            </a:r>
            <a:r>
              <a:rPr lang="pt-PT" sz="1600" dirty="0">
                <a:solidFill>
                  <a:schemeClr val="bg1"/>
                </a:solidFill>
              </a:rPr>
              <a:t>(100%)</a:t>
            </a:r>
          </a:p>
        </p:txBody>
      </p:sp>
      <p:sp>
        <p:nvSpPr>
          <p:cNvPr id="12" name="Rectangle 22"/>
          <p:cNvSpPr>
            <a:spLocks noChangeArrowheads="1"/>
          </p:cNvSpPr>
          <p:nvPr/>
        </p:nvSpPr>
        <p:spPr bwMode="auto">
          <a:xfrm>
            <a:off x="5760132" y="2317440"/>
            <a:ext cx="2622793" cy="479558"/>
          </a:xfrm>
          <a:prstGeom prst="rect">
            <a:avLst/>
          </a:prstGeom>
          <a:solidFill>
            <a:schemeClr val="accent1">
              <a:lumMod val="50000"/>
            </a:schemeClr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0467" tIns="40233" rIns="80467" bIns="40233" anchor="ctr"/>
          <a:lstStyle/>
          <a:p>
            <a:pPr algn="ctr"/>
            <a:r>
              <a:rPr lang="pt-PT" sz="1600" dirty="0">
                <a:solidFill>
                  <a:schemeClr val="bg1"/>
                </a:solidFill>
              </a:rPr>
              <a:t>Provas escritas (40%)</a:t>
            </a:r>
          </a:p>
        </p:txBody>
      </p:sp>
      <p:sp>
        <p:nvSpPr>
          <p:cNvPr id="13" name="Rectangle 23"/>
          <p:cNvSpPr>
            <a:spLocks noChangeArrowheads="1"/>
          </p:cNvSpPr>
          <p:nvPr/>
        </p:nvSpPr>
        <p:spPr bwMode="auto">
          <a:xfrm>
            <a:off x="672009" y="2317441"/>
            <a:ext cx="2711860" cy="480219"/>
          </a:xfrm>
          <a:prstGeom prst="rect">
            <a:avLst/>
          </a:prstGeom>
          <a:solidFill>
            <a:srgbClr val="FF6600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0467" tIns="40233" rIns="80467" bIns="40233" anchor="ctr"/>
          <a:lstStyle/>
          <a:p>
            <a:pPr algn="ctr"/>
            <a:r>
              <a:rPr lang="pt-PT" sz="1600" dirty="0">
                <a:solidFill>
                  <a:schemeClr val="bg1"/>
                </a:solidFill>
              </a:rPr>
              <a:t>Provas escritas (40%)</a:t>
            </a:r>
          </a:p>
        </p:txBody>
      </p:sp>
      <p:sp>
        <p:nvSpPr>
          <p:cNvPr id="14" name="Rectangle 21"/>
          <p:cNvSpPr>
            <a:spLocks noChangeArrowheads="1"/>
          </p:cNvSpPr>
          <p:nvPr/>
        </p:nvSpPr>
        <p:spPr bwMode="auto">
          <a:xfrm>
            <a:off x="664483" y="3036757"/>
            <a:ext cx="3673196" cy="480219"/>
          </a:xfrm>
          <a:prstGeom prst="rect">
            <a:avLst/>
          </a:prstGeom>
          <a:solidFill>
            <a:srgbClr val="00B050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0467" tIns="40233" rIns="80467" bIns="40233" anchor="ctr"/>
          <a:lstStyle/>
          <a:p>
            <a:pPr algn="ctr"/>
            <a:r>
              <a:rPr lang="pt-PT" sz="1400" dirty="0">
                <a:solidFill>
                  <a:schemeClr val="bg1"/>
                </a:solidFill>
              </a:rPr>
              <a:t>Prova Intermédia de Avaliação (40%)</a:t>
            </a:r>
            <a:endParaRPr lang="pt-PT" sz="1600" dirty="0">
              <a:solidFill>
                <a:schemeClr val="bg1"/>
              </a:solidFill>
            </a:endParaRPr>
          </a:p>
        </p:txBody>
      </p:sp>
      <p:sp>
        <p:nvSpPr>
          <p:cNvPr id="15" name="Rectangle 21"/>
          <p:cNvSpPr>
            <a:spLocks noChangeArrowheads="1"/>
          </p:cNvSpPr>
          <p:nvPr/>
        </p:nvSpPr>
        <p:spPr bwMode="auto">
          <a:xfrm>
            <a:off x="4734019" y="3036757"/>
            <a:ext cx="3652016" cy="480219"/>
          </a:xfrm>
          <a:prstGeom prst="rect">
            <a:avLst/>
          </a:prstGeom>
          <a:solidFill>
            <a:srgbClr val="00B050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0467" tIns="40233" rIns="80467" bIns="40233" anchor="ctr"/>
          <a:lstStyle/>
          <a:p>
            <a:pPr algn="ctr"/>
            <a:r>
              <a:rPr lang="pt-PT" sz="1400" dirty="0">
                <a:solidFill>
                  <a:schemeClr val="bg1"/>
                </a:solidFill>
              </a:rPr>
              <a:t>Prova Final de Avaliação (40%)</a:t>
            </a:r>
            <a:endParaRPr lang="pt-PT" sz="1600" dirty="0">
              <a:solidFill>
                <a:schemeClr val="bg1"/>
              </a:solidFill>
            </a:endParaRPr>
          </a:p>
        </p:txBody>
      </p:sp>
      <p:sp>
        <p:nvSpPr>
          <p:cNvPr id="16" name="Rectangle 23"/>
          <p:cNvSpPr>
            <a:spLocks noChangeArrowheads="1"/>
          </p:cNvSpPr>
          <p:nvPr/>
        </p:nvSpPr>
        <p:spPr bwMode="auto">
          <a:xfrm>
            <a:off x="3383869" y="2317441"/>
            <a:ext cx="1149974" cy="480219"/>
          </a:xfrm>
          <a:prstGeom prst="rect">
            <a:avLst/>
          </a:prstGeom>
          <a:solidFill>
            <a:srgbClr val="FF6600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0467" tIns="40233" rIns="80467" bIns="40233" anchor="ctr"/>
          <a:lstStyle/>
          <a:p>
            <a:pPr algn="ctr"/>
            <a:r>
              <a:rPr lang="pt-PT" sz="900" dirty="0">
                <a:solidFill>
                  <a:schemeClr val="bg1"/>
                </a:solidFill>
              </a:rPr>
              <a:t>QT</a:t>
            </a:r>
          </a:p>
          <a:p>
            <a:pPr algn="ctr"/>
            <a:r>
              <a:rPr lang="pt-PT" sz="1600" dirty="0">
                <a:solidFill>
                  <a:schemeClr val="bg1"/>
                </a:solidFill>
              </a:rPr>
              <a:t>(10%)</a:t>
            </a:r>
          </a:p>
        </p:txBody>
      </p:sp>
      <p:sp>
        <p:nvSpPr>
          <p:cNvPr id="17" name="Rectangle 23"/>
          <p:cNvSpPr>
            <a:spLocks noChangeArrowheads="1"/>
          </p:cNvSpPr>
          <p:nvPr/>
        </p:nvSpPr>
        <p:spPr bwMode="auto">
          <a:xfrm>
            <a:off x="4533841" y="2317441"/>
            <a:ext cx="1226291" cy="480219"/>
          </a:xfrm>
          <a:prstGeom prst="rect">
            <a:avLst/>
          </a:prstGeom>
          <a:solidFill>
            <a:schemeClr val="accent1">
              <a:lumMod val="50000"/>
            </a:schemeClr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0467" tIns="40233" rIns="80467" bIns="40233" anchor="ctr"/>
          <a:lstStyle/>
          <a:p>
            <a:pPr algn="ctr"/>
            <a:r>
              <a:rPr lang="pt-PT" sz="900" dirty="0">
                <a:solidFill>
                  <a:schemeClr val="bg1"/>
                </a:solidFill>
              </a:rPr>
              <a:t>QP</a:t>
            </a:r>
          </a:p>
          <a:p>
            <a:pPr algn="ctr"/>
            <a:r>
              <a:rPr lang="pt-PT" sz="1600" dirty="0">
                <a:solidFill>
                  <a:schemeClr val="bg1"/>
                </a:solidFill>
              </a:rPr>
              <a:t>(10%)</a:t>
            </a:r>
          </a:p>
        </p:txBody>
      </p:sp>
    </p:spTree>
    <p:extLst>
      <p:ext uri="{BB962C8B-B14F-4D97-AF65-F5344CB8AC3E}">
        <p14:creationId xmlns:p14="http://schemas.microsoft.com/office/powerpoint/2010/main" val="1157424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500"/>
                            </p:stCondLst>
                            <p:childTnLst>
                              <p:par>
                                <p:cTn id="2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0"/>
                            </p:stCondLst>
                            <p:childTnLst>
                              <p:par>
                                <p:cTn id="2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217207"/>
            <a:ext cx="5292085" cy="420439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900" b="1" i="1" dirty="0">
                <a:solidFill>
                  <a:srgbClr val="FF0000"/>
                </a:solidFill>
                <a:latin typeface="Arial" charset="0"/>
              </a:rPr>
              <a:t>SOP-T0-INT</a:t>
            </a:r>
            <a:br>
              <a:rPr lang="pt-PT" sz="16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dirty="0">
                <a:solidFill>
                  <a:srgbClr val="FF0000"/>
                </a:solidFill>
                <a:latin typeface="Arial" charset="0"/>
              </a:rPr>
              <a:t>M</a:t>
            </a: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ÉTODO DE </a:t>
            </a:r>
            <a:r>
              <a:rPr lang="pt-PT" sz="1800" b="1" i="1" dirty="0">
                <a:solidFill>
                  <a:srgbClr val="FF0000"/>
                </a:solidFill>
                <a:latin typeface="Arial" charset="0"/>
              </a:rPr>
              <a:t>A</a:t>
            </a: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VALIAÇÃO</a:t>
            </a:r>
            <a:endParaRPr lang="pt-PT" sz="1400" b="1" i="1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3" name="Rectangle 13"/>
          <p:cNvSpPr>
            <a:spLocks noChangeArrowheads="1"/>
          </p:cNvSpPr>
          <p:nvPr/>
        </p:nvSpPr>
        <p:spPr bwMode="auto">
          <a:xfrm>
            <a:off x="540000" y="841276"/>
            <a:ext cx="8233871" cy="3806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70408" tIns="35205" rIns="70408" bIns="35205">
            <a:spAutoFit/>
          </a:bodyPr>
          <a:lstStyle/>
          <a:p>
            <a:pPr marL="238887" indent="-238887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000" b="0" i="0" dirty="0"/>
              <a:t>Aulas Teóricas (QT):</a:t>
            </a:r>
          </a:p>
          <a:p>
            <a:pPr marL="403732" lvl="1" indent="-251459" algn="just" defTabSz="704085">
              <a:lnSpc>
                <a:spcPct val="120000"/>
              </a:lnSpc>
              <a:buFont typeface="Arial" pitchFamily="34" charset="0"/>
              <a:buChar char="•"/>
            </a:pPr>
            <a:r>
              <a:rPr lang="pt-PT" sz="1600" b="0" i="0" dirty="0"/>
              <a:t>10 questionários de 2 a 5 questões em 10 aulas, de resposta individual via sistema online, com a duração de 5 a 15 minutos. Apenas contam as </a:t>
            </a:r>
            <a:r>
              <a:rPr lang="pt-PT" sz="1600" i="0" dirty="0"/>
              <a:t>7 melhores</a:t>
            </a:r>
            <a:r>
              <a:rPr lang="pt-PT" sz="1600" b="0" i="0" dirty="0"/>
              <a:t> notas. As questões não serão anunciados antes da aula onde se realizarão.</a:t>
            </a:r>
          </a:p>
          <a:p>
            <a:pPr marL="238887" indent="-238887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000" b="0" i="0" dirty="0"/>
              <a:t>Aulas Prático Laboratoriais (QP):</a:t>
            </a:r>
          </a:p>
          <a:p>
            <a:pPr marL="403732" lvl="1" indent="-251459" algn="just" defTabSz="704085">
              <a:lnSpc>
                <a:spcPct val="120000"/>
              </a:lnSpc>
              <a:buFont typeface="Arial" pitchFamily="34" charset="0"/>
              <a:buChar char="•"/>
            </a:pPr>
            <a:r>
              <a:rPr lang="pt-PT" sz="1600" b="0" i="0" dirty="0"/>
              <a:t>10 questionários de 3 perguntas em 10 aulas prático laboratoriais, de resposta individual com a duração de máxima de 10 minutos. Contam às </a:t>
            </a:r>
            <a:r>
              <a:rPr lang="pt-PT" sz="1600" i="0" dirty="0"/>
              <a:t>7 melhores</a:t>
            </a:r>
            <a:r>
              <a:rPr lang="pt-PT" sz="1600" b="0" i="0" dirty="0"/>
              <a:t> notas.</a:t>
            </a:r>
          </a:p>
          <a:p>
            <a:pPr marL="238887" indent="-238887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000" b="0" i="0" dirty="0"/>
              <a:t>Comum:</a:t>
            </a:r>
            <a:endParaRPr lang="pt-PT" sz="1400" b="0" i="0" dirty="0"/>
          </a:p>
          <a:p>
            <a:pPr marL="403732" lvl="1" indent="-251459" algn="just" defTabSz="704085">
              <a:lnSpc>
                <a:spcPct val="120000"/>
              </a:lnSpc>
              <a:buFont typeface="Arial" pitchFamily="34" charset="0"/>
              <a:buChar char="•"/>
            </a:pPr>
            <a:r>
              <a:rPr lang="pt-PT" sz="1600" b="0" i="0" dirty="0"/>
              <a:t>Os tópicos pode ser da própria aula ou da aula imediatamente anterior. Os questionários pode ser apresentado no início ou fim da aula;</a:t>
            </a:r>
          </a:p>
          <a:p>
            <a:pPr marL="403732" lvl="1" indent="-251459" algn="just" defTabSz="704085">
              <a:lnSpc>
                <a:spcPct val="120000"/>
              </a:lnSpc>
              <a:buFont typeface="Arial" pitchFamily="34" charset="0"/>
              <a:buChar char="•"/>
            </a:pPr>
            <a:r>
              <a:rPr lang="pt-PT" sz="1600" b="0" i="0" dirty="0"/>
              <a:t>A não realização de um questionários implica a atribuição da nota </a:t>
            </a:r>
            <a:r>
              <a:rPr lang="pt-PT" sz="1600" i="0" dirty="0"/>
              <a:t>0</a:t>
            </a:r>
            <a:r>
              <a:rPr lang="pt-PT" sz="1600" b="0" i="0" dirty="0"/>
              <a:t> nesse trabalho/questão ou questionário.</a:t>
            </a:r>
          </a:p>
        </p:txBody>
      </p:sp>
    </p:spTree>
    <p:extLst>
      <p:ext uri="{BB962C8B-B14F-4D97-AF65-F5344CB8AC3E}">
        <p14:creationId xmlns:p14="http://schemas.microsoft.com/office/powerpoint/2010/main" val="939585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217207"/>
            <a:ext cx="5292085" cy="420439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900" b="1" i="1" dirty="0">
                <a:solidFill>
                  <a:srgbClr val="FF0000"/>
                </a:solidFill>
                <a:latin typeface="Arial" charset="0"/>
              </a:rPr>
              <a:t>SOP-T0-INT</a:t>
            </a:r>
            <a:br>
              <a:rPr lang="pt-PT" sz="16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900" b="1" i="1" dirty="0">
                <a:solidFill>
                  <a:srgbClr val="FF0000"/>
                </a:solidFill>
                <a:latin typeface="Arial" charset="0"/>
              </a:rPr>
              <a:t>P</a:t>
            </a: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ROGRAMA </a:t>
            </a:r>
            <a:r>
              <a:rPr lang="pt-PT" sz="1900" b="1" i="1" dirty="0">
                <a:solidFill>
                  <a:srgbClr val="FF0000"/>
                </a:solidFill>
                <a:latin typeface="Arial" charset="0"/>
              </a:rPr>
              <a:t>P</a:t>
            </a: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REVISTO</a:t>
            </a:r>
            <a:endParaRPr lang="pt-PT" sz="1200" b="1" i="1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3" name="Rectangle 13"/>
          <p:cNvSpPr>
            <a:spLocks noChangeArrowheads="1"/>
          </p:cNvSpPr>
          <p:nvPr/>
        </p:nvSpPr>
        <p:spPr bwMode="auto">
          <a:xfrm>
            <a:off x="540000" y="841276"/>
            <a:ext cx="8233871" cy="42497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70408" tIns="35205" rIns="70408" bIns="35205">
            <a:spAutoFit/>
          </a:bodyPr>
          <a:lstStyle/>
          <a:p>
            <a:pPr marL="238887" indent="-238887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000" b="0" i="0" dirty="0"/>
              <a:t>Teórica:</a:t>
            </a:r>
          </a:p>
          <a:p>
            <a:pPr marL="396746" lvl="1" algn="l" defTabSz="704085">
              <a:lnSpc>
                <a:spcPct val="120000"/>
              </a:lnSpc>
            </a:pPr>
            <a:r>
              <a:rPr lang="pt-PT" sz="2000" i="0" dirty="0">
                <a:solidFill>
                  <a:srgbClr val="0033CC"/>
                </a:solidFill>
              </a:rPr>
              <a:t>SCO-T0-INT</a:t>
            </a:r>
            <a:endParaRPr lang="pt-PT" sz="1400" i="0" dirty="0">
              <a:solidFill>
                <a:srgbClr val="0033CC"/>
              </a:solidFill>
            </a:endParaRPr>
          </a:p>
          <a:p>
            <a:pPr marL="554607" lvl="2" algn="just" defTabSz="704085">
              <a:lnSpc>
                <a:spcPct val="120000"/>
              </a:lnSpc>
            </a:pPr>
            <a:r>
              <a:rPr lang="pt-PT" sz="1600" b="0" i="0" dirty="0"/>
              <a:t>Apresentação do método de avaliação, formato e programa da unidade curricular.</a:t>
            </a:r>
          </a:p>
          <a:p>
            <a:pPr marL="396746" lvl="1" algn="l" defTabSz="704085">
              <a:lnSpc>
                <a:spcPct val="120000"/>
              </a:lnSpc>
            </a:pPr>
            <a:r>
              <a:rPr lang="pt-PT" sz="2000" i="0" dirty="0">
                <a:solidFill>
                  <a:srgbClr val="0033CC"/>
                </a:solidFill>
              </a:rPr>
              <a:t>SCO-T1-A01, SCO-T1-A02, SCO-T1-A03, SCO-T1-A04, SCO-T1-A05, SCO-T1-A06, SCO-T1-A07, SCO-T1-A08 , SCO-T1-A09 , SCO-T1-A10 , SCO-T1-A11, SCO-T1-A12 e SCO-T1-A13</a:t>
            </a:r>
          </a:p>
          <a:p>
            <a:pPr marL="554607" lvl="2" algn="just" defTabSz="704085">
              <a:lnSpc>
                <a:spcPct val="120000"/>
              </a:lnSpc>
            </a:pPr>
            <a:r>
              <a:rPr lang="pt-PT" sz="1600" b="0" i="0" dirty="0"/>
              <a:t>Noções de base sobre uma arquitetura de computadores, </a:t>
            </a:r>
            <a:r>
              <a:rPr lang="pt-PT" sz="1600" b="0" dirty="0" err="1"/>
              <a:t>instruction</a:t>
            </a:r>
            <a:r>
              <a:rPr lang="pt-PT" sz="1600" b="0" dirty="0"/>
              <a:t> set</a:t>
            </a:r>
            <a:r>
              <a:rPr lang="pt-PT" sz="1600" b="0" i="0" dirty="0"/>
              <a:t>, registos e </a:t>
            </a:r>
            <a:r>
              <a:rPr lang="pt-PT" sz="1600" b="0" dirty="0" err="1"/>
              <a:t>flags</a:t>
            </a:r>
            <a:r>
              <a:rPr lang="pt-PT" sz="1600" b="0" i="0" dirty="0"/>
              <a:t>, RISC e CISC, </a:t>
            </a:r>
            <a:r>
              <a:rPr lang="pt-PT" sz="1600" b="0" dirty="0" err="1"/>
              <a:t>assembly</a:t>
            </a:r>
            <a:r>
              <a:rPr lang="pt-PT" sz="1600" b="0" i="0" dirty="0"/>
              <a:t>, endereçamento, </a:t>
            </a:r>
            <a:r>
              <a:rPr lang="pt-PT" sz="1600" b="0" dirty="0"/>
              <a:t>buses</a:t>
            </a:r>
            <a:r>
              <a:rPr lang="pt-PT" sz="1600" b="0" i="0" dirty="0"/>
              <a:t>, </a:t>
            </a:r>
            <a:r>
              <a:rPr lang="pt-PT" sz="1600" b="0" dirty="0" err="1"/>
              <a:t>polling</a:t>
            </a:r>
            <a:r>
              <a:rPr lang="pt-PT" sz="1600" b="0" i="0" dirty="0"/>
              <a:t>, interrupções, DMA. Passagem de parâmetros por registo, memória associada e </a:t>
            </a:r>
            <a:r>
              <a:rPr lang="pt-PT" sz="1600" b="0" dirty="0" err="1"/>
              <a:t>Frame</a:t>
            </a:r>
            <a:r>
              <a:rPr lang="pt-PT" sz="1600" b="0" dirty="0"/>
              <a:t> </a:t>
            </a:r>
            <a:r>
              <a:rPr lang="pt-PT" sz="1600" b="0" dirty="0" err="1"/>
              <a:t>pointer</a:t>
            </a:r>
            <a:r>
              <a:rPr lang="pt-PT" sz="1600" b="0" dirty="0"/>
              <a:t>. </a:t>
            </a:r>
            <a:r>
              <a:rPr lang="pt-PT" sz="1600" b="0" i="0" dirty="0"/>
              <a:t>comunicação paralela e série, organização de memória Arquiteturas micro programadas/microcódigo e </a:t>
            </a:r>
            <a:r>
              <a:rPr lang="pt-PT" sz="1600" b="0" dirty="0" err="1"/>
              <a:t>hardwire</a:t>
            </a:r>
            <a:r>
              <a:rPr lang="pt-PT" sz="1600" b="0" i="0" dirty="0"/>
              <a:t>,</a:t>
            </a:r>
            <a:r>
              <a:rPr lang="pt-PT" sz="1600" b="0" dirty="0"/>
              <a:t> cache</a:t>
            </a:r>
            <a:r>
              <a:rPr lang="pt-PT" sz="1600" b="0" i="0" dirty="0"/>
              <a:t> e níveis de cache. Representação de dados, </a:t>
            </a:r>
            <a:r>
              <a:rPr lang="pt-PT" sz="1600" b="0" dirty="0"/>
              <a:t>byte</a:t>
            </a:r>
            <a:r>
              <a:rPr lang="pt-PT" sz="1600" b="0" i="0" dirty="0"/>
              <a:t>, </a:t>
            </a:r>
            <a:r>
              <a:rPr lang="pt-PT" sz="1600" b="0" dirty="0" err="1"/>
              <a:t>word</a:t>
            </a:r>
            <a:r>
              <a:rPr lang="pt-PT" sz="1600" b="0" i="0" dirty="0"/>
              <a:t>, </a:t>
            </a:r>
            <a:r>
              <a:rPr lang="pt-PT" sz="1600" b="0" dirty="0" err="1"/>
              <a:t>nibble</a:t>
            </a:r>
            <a:r>
              <a:rPr lang="pt-PT" sz="1600" b="0" i="0" dirty="0"/>
              <a:t>, com e sem sinal, virgula flutuante, operações aritmética, logicas e de </a:t>
            </a:r>
            <a:r>
              <a:rPr lang="pt-PT" sz="1600" b="0" dirty="0" err="1"/>
              <a:t>shift</a:t>
            </a:r>
            <a:r>
              <a:rPr lang="pt-PT" sz="1600" b="0" i="0" dirty="0"/>
              <a:t>/rotação. Arquiteturas ARM, x86/x64, PIC, </a:t>
            </a:r>
            <a:r>
              <a:rPr lang="pt-PT" sz="1600" b="0" i="0" dirty="0" err="1"/>
              <a:t>Zilog</a:t>
            </a:r>
            <a:r>
              <a:rPr lang="pt-PT" sz="1600" b="0" i="0" dirty="0"/>
              <a:t> Z80/Intel 8085.</a:t>
            </a:r>
          </a:p>
        </p:txBody>
      </p:sp>
    </p:spTree>
    <p:extLst>
      <p:ext uri="{BB962C8B-B14F-4D97-AF65-F5344CB8AC3E}">
        <p14:creationId xmlns:p14="http://schemas.microsoft.com/office/powerpoint/2010/main" val="1449977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217207"/>
            <a:ext cx="5292085" cy="420439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900" b="1" i="1" dirty="0">
                <a:solidFill>
                  <a:srgbClr val="FF0000"/>
                </a:solidFill>
                <a:latin typeface="Arial" charset="0"/>
              </a:rPr>
              <a:t>SOP-T0-INT</a:t>
            </a:r>
            <a:br>
              <a:rPr lang="pt-PT" sz="16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900" b="1" i="1" dirty="0">
                <a:solidFill>
                  <a:srgbClr val="FF0000"/>
                </a:solidFill>
                <a:latin typeface="Arial" charset="0"/>
              </a:rPr>
              <a:t>P</a:t>
            </a: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ROGRAMA </a:t>
            </a:r>
            <a:r>
              <a:rPr lang="pt-PT" sz="1900" b="1" i="1" dirty="0">
                <a:solidFill>
                  <a:srgbClr val="FF0000"/>
                </a:solidFill>
                <a:latin typeface="Arial" charset="0"/>
              </a:rPr>
              <a:t>P</a:t>
            </a: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REVISTO</a:t>
            </a:r>
            <a:endParaRPr lang="pt-PT" sz="1200" b="1" i="1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3" name="Rectangle 13"/>
          <p:cNvSpPr>
            <a:spLocks noChangeArrowheads="1"/>
          </p:cNvSpPr>
          <p:nvPr/>
        </p:nvSpPr>
        <p:spPr bwMode="auto">
          <a:xfrm>
            <a:off x="540000" y="841276"/>
            <a:ext cx="8233871" cy="4175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70408" tIns="35205" rIns="70408" bIns="35205">
            <a:spAutoFit/>
          </a:bodyPr>
          <a:lstStyle/>
          <a:p>
            <a:pPr marL="238887" indent="-238887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000" b="0" i="0" dirty="0"/>
              <a:t>Teórica (continuação):</a:t>
            </a:r>
          </a:p>
          <a:p>
            <a:pPr marL="396746" lvl="1" algn="l" defTabSz="704085">
              <a:lnSpc>
                <a:spcPct val="120000"/>
              </a:lnSpc>
            </a:pPr>
            <a:r>
              <a:rPr lang="pt-PT" sz="2000" i="0" dirty="0">
                <a:solidFill>
                  <a:srgbClr val="0033CC"/>
                </a:solidFill>
              </a:rPr>
              <a:t>SCO-T1-AVL</a:t>
            </a:r>
          </a:p>
          <a:p>
            <a:pPr marL="554607" lvl="2" algn="just" defTabSz="704085">
              <a:lnSpc>
                <a:spcPct val="120000"/>
              </a:lnSpc>
            </a:pPr>
            <a:r>
              <a:rPr lang="pt-PT" sz="1600" b="0" i="0" dirty="0"/>
              <a:t>Realização da </a:t>
            </a:r>
            <a:r>
              <a:rPr lang="pt-PT" sz="1600" i="0" dirty="0"/>
              <a:t>Prova Intermédia de Avaliação</a:t>
            </a:r>
            <a:r>
              <a:rPr lang="pt-PT" sz="1600" b="0" i="0" dirty="0"/>
              <a:t>:</a:t>
            </a:r>
          </a:p>
          <a:p>
            <a:pPr marL="806066" lvl="2" indent="-251459" algn="just" defTabSz="704085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pt-PT" sz="1600" b="0" i="0" dirty="0"/>
              <a:t>Teórica 50 minutos de duração;</a:t>
            </a:r>
          </a:p>
          <a:p>
            <a:pPr marL="806066" lvl="2" indent="-251459" algn="just" defTabSz="704085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pt-PT" sz="1600" b="0" i="0" dirty="0"/>
              <a:t>Aula teórica de </a:t>
            </a:r>
            <a:r>
              <a:rPr lang="pt-PT" sz="1600" i="0" dirty="0"/>
              <a:t>sexta</a:t>
            </a:r>
            <a:r>
              <a:rPr lang="pt-PT" sz="1600" b="0" i="0" dirty="0"/>
              <a:t>,</a:t>
            </a:r>
            <a:r>
              <a:rPr lang="pt-PT" sz="1600" i="0" dirty="0"/>
              <a:t> 3 de dezembro</a:t>
            </a:r>
            <a:r>
              <a:rPr lang="pt-PT" sz="1600" b="0" i="0" dirty="0"/>
              <a:t> - Prova Escrita versão A+B.</a:t>
            </a:r>
          </a:p>
          <a:p>
            <a:pPr marL="396746" lvl="1" algn="l" defTabSz="704085">
              <a:lnSpc>
                <a:spcPct val="120000"/>
              </a:lnSpc>
            </a:pPr>
            <a:r>
              <a:rPr lang="pt-PT" sz="2000" i="0" dirty="0">
                <a:solidFill>
                  <a:srgbClr val="0033CC"/>
                </a:solidFill>
              </a:rPr>
              <a:t>SCO-T2-S01, SCO-T2-S02, SCO-T2-S03, SCO-T2-S04, SCO-T2-S05, SCO-T2-S06, SCO-T2-S07 e SCO-T2-S08</a:t>
            </a:r>
          </a:p>
          <a:p>
            <a:pPr marL="554607" lvl="2" algn="just" defTabSz="704085">
              <a:lnSpc>
                <a:spcPct val="120000"/>
              </a:lnSpc>
            </a:pPr>
            <a:r>
              <a:rPr lang="pt-PT" sz="1600" b="0" i="0" dirty="0"/>
              <a:t>Assemblagem e ligação de módulos de C, desassemblagem, </a:t>
            </a:r>
            <a:r>
              <a:rPr lang="pt-PT" sz="1600" b="0" dirty="0" err="1"/>
              <a:t>traps</a:t>
            </a:r>
            <a:r>
              <a:rPr lang="pt-PT" sz="1600" b="0" dirty="0"/>
              <a:t>, </a:t>
            </a:r>
            <a:r>
              <a:rPr lang="pt-PT" sz="1600" b="0" dirty="0" err="1"/>
              <a:t>breakpoints</a:t>
            </a:r>
            <a:r>
              <a:rPr lang="pt-PT" sz="1600" b="0" i="0" dirty="0"/>
              <a:t> e </a:t>
            </a:r>
            <a:r>
              <a:rPr lang="pt-PT" sz="1600" b="0" dirty="0" err="1"/>
              <a:t>debug</a:t>
            </a:r>
            <a:r>
              <a:rPr lang="pt-PT" sz="1600" b="0" i="0" dirty="0"/>
              <a:t>, inclusão de código </a:t>
            </a:r>
            <a:r>
              <a:rPr lang="pt-PT" sz="1600" b="0" dirty="0" err="1"/>
              <a:t>assembly</a:t>
            </a:r>
            <a:r>
              <a:rPr lang="pt-PT" sz="1600" b="0" i="0" dirty="0"/>
              <a:t> em ficheiros de C. Interligação com sistemas operativos modernos, operações de IO avançadas e protocolos de comunicação, I2C e SPI, </a:t>
            </a:r>
            <a:r>
              <a:rPr lang="pt-PT" sz="1600" b="0" dirty="0"/>
              <a:t>buses</a:t>
            </a:r>
            <a:r>
              <a:rPr lang="pt-PT" sz="1600" b="0" i="0" dirty="0"/>
              <a:t> e standards PCI, </a:t>
            </a:r>
            <a:r>
              <a:rPr lang="pt-PT" sz="1600" b="0" i="0" dirty="0" err="1"/>
              <a:t>PCIe</a:t>
            </a:r>
            <a:r>
              <a:rPr lang="pt-PT" sz="1600" b="0" i="0" dirty="0"/>
              <a:t>, USB. SATA, IDE, ISA, NVME, comunicação em sistema multiprocessador, NUMA e SMP, coprocessadores, SOC e SIC, cores e </a:t>
            </a:r>
            <a:r>
              <a:rPr lang="pt-PT" sz="1600" b="0" dirty="0" err="1"/>
              <a:t>threads</a:t>
            </a:r>
            <a:r>
              <a:rPr lang="pt-PT" sz="1600" b="0" i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24921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study_time">
  <a:themeElements>
    <a:clrScheme name="study_time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tudy_tim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53601" tIns="26800" rIns="53601" bIns="26800" numCol="1" anchor="ctr" anchorCtr="0" compatLnSpc="1">
        <a:prstTxWarp prst="textNoShape">
          <a:avLst/>
        </a:prstTxWarp>
      </a:bodyPr>
      <a:lstStyle>
        <a:defPPr marL="0" marR="0" indent="0" algn="ctr" defTabSz="8001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7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53601" tIns="26800" rIns="53601" bIns="26800" numCol="1" anchor="ctr" anchorCtr="0" compatLnSpc="1">
        <a:prstTxWarp prst="textNoShape">
          <a:avLst/>
        </a:prstTxWarp>
      </a:bodyPr>
      <a:lstStyle>
        <a:defPPr marL="0" marR="0" indent="0" algn="ctr" defTabSz="8001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7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study_tim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udy_tim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y_tim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y_tim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y_ti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y_ti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y_ti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study_time</Template>
  <TotalTime>4734</TotalTime>
  <Words>1195</Words>
  <Application>Microsoft Office PowerPoint</Application>
  <PresentationFormat>On-screen Show (16:10)</PresentationFormat>
  <Paragraphs>133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Tahoma</vt:lpstr>
      <vt:lpstr>Times New Roman</vt:lpstr>
      <vt:lpstr>Wingdings</vt:lpstr>
      <vt:lpstr>study_time</vt:lpstr>
      <vt:lpstr>SCO-T0-1IN  Apresentação do método de avaliação, formato e programa da unidade curricular.</vt:lpstr>
      <vt:lpstr>SOP-T0-INT ALINHAMENTO</vt:lpstr>
      <vt:lpstr>SOP-T0-INT ENQUADRAMENTO</vt:lpstr>
      <vt:lpstr>SOP-T0-INT ESTATÍSTICAS</vt:lpstr>
      <vt:lpstr>SOP-T0-INT ESTATÍSTICAS</vt:lpstr>
      <vt:lpstr>SOP-T0-INT MÉTODO DE AVALIAÇÃO</vt:lpstr>
      <vt:lpstr>SOP-T0-INT MÉTODO DE AVALIAÇÃO</vt:lpstr>
      <vt:lpstr>SOP-T0-INT PROGRAMA PREVISTO</vt:lpstr>
      <vt:lpstr>SOP-T0-INT PROGRAMA PREVISTO</vt:lpstr>
      <vt:lpstr>SOP-T0-INT PROGRAMA PREVISTO</vt:lpstr>
      <vt:lpstr>SOP-T0-INT PROGRAMA PREVISTO</vt:lpstr>
      <vt:lpstr>SOP-T0-INT PROGRAMA PREVISTO</vt:lpstr>
      <vt:lpstr>SOP-T0-INT ATENDIMENTO E TURMAS PRÁTICAS</vt:lpstr>
      <vt:lpstr>SOP-T0-INT MOODLE E PRIMEIRO QUIZ</vt:lpstr>
      <vt:lpstr> THE END</vt:lpstr>
    </vt:vector>
  </TitlesOfParts>
  <Company>UTAD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Processos</dc:title>
  <dc:creator>Francisco Pereira</dc:creator>
  <cp:keywords>processos escalonamento secção crítica</cp:keywords>
  <cp:lastModifiedBy>Francisco De Sousa Pereira</cp:lastModifiedBy>
  <cp:revision>382</cp:revision>
  <cp:lastPrinted>2016-09-13T13:47:10Z</cp:lastPrinted>
  <dcterms:created xsi:type="dcterms:W3CDTF">2003-12-01T00:39:30Z</dcterms:created>
  <dcterms:modified xsi:type="dcterms:W3CDTF">2021-11-26T11:09:00Z</dcterms:modified>
  <cp:category>Sistemas Operativos</cp:category>
</cp:coreProperties>
</file>