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5" r:id="rId3"/>
    <p:sldId id="354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90" r:id="rId14"/>
    <p:sldId id="397" r:id="rId15"/>
    <p:sldId id="391" r:id="rId16"/>
    <p:sldId id="393" r:id="rId17"/>
    <p:sldId id="394" r:id="rId18"/>
    <p:sldId id="392" r:id="rId19"/>
    <p:sldId id="396" r:id="rId20"/>
    <p:sldId id="395" r:id="rId21"/>
    <p:sldId id="398" r:id="rId22"/>
    <p:sldId id="399" r:id="rId23"/>
    <p:sldId id="378" r:id="rId24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A73C-A2F8-4AAF-A031-A069264E9FAF}" v="826" dt="2021-10-15T04:33:06.894"/>
    <p1510:client id="{26BE74F1-574E-4B59-B2C6-48C2B8DA3982}" v="131" dt="2021-10-15T11:07:24.063"/>
    <p1510:client id="{C6E96C18-3FA6-42A1-ADDB-036388F586B7}" v="110" dt="2021-10-15T02:10:3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60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https://www.sciencedirect.com/topics/computer-science/half-adder</a:t>
            </a:r>
          </a:p>
        </p:txBody>
      </p:sp>
    </p:spTree>
    <p:extLst>
      <p:ext uri="{BB962C8B-B14F-4D97-AF65-F5344CB8AC3E}">
        <p14:creationId xmlns:p14="http://schemas.microsoft.com/office/powerpoint/2010/main" val="23474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01753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1991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http://www.righto.com/2014/09/why-z-80s-data-pins-are-scrambled.html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Clock 4MHz</a:t>
            </a:r>
            <a:endParaRPr lang="en-GB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80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http://www.righto.com/2014/09/why-z-80s-data-pins-are-scrambled.html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876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https://www.watelectronics.com/arm-processor-architecture-working/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http://www.prajval.in/edudetail/320/2773/%3Cp%3E%3Cstrong%3EDraw-and-explain-the-block-diagram-of-an-ARM-7-processor%3C-strong%3E%3C-p%3E-</a:t>
            </a:r>
          </a:p>
        </p:txBody>
      </p:sp>
    </p:spTree>
    <p:extLst>
      <p:ext uri="{BB962C8B-B14F-4D97-AF65-F5344CB8AC3E}">
        <p14:creationId xmlns:p14="http://schemas.microsoft.com/office/powerpoint/2010/main" val="23304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https://scienceprog.com/arm7-mcu-registers/</a:t>
            </a:r>
          </a:p>
        </p:txBody>
      </p:sp>
    </p:spTree>
    <p:extLst>
      <p:ext uri="{BB962C8B-B14F-4D97-AF65-F5344CB8AC3E}">
        <p14:creationId xmlns:p14="http://schemas.microsoft.com/office/powerpoint/2010/main" val="3023155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https://en.wikipedia.org/wiki/Intel_8080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Z80 </a:t>
            </a:r>
            <a:r>
              <a:rPr lang="en-GB" dirty="0" err="1"/>
              <a:t>Zilog</a:t>
            </a:r>
            <a:r>
              <a:rPr lang="en-GB" dirty="0"/>
              <a:t> </a:t>
            </a:r>
            <a:r>
              <a:rPr lang="en-GB" dirty="0" err="1"/>
              <a:t>concorrente</a:t>
            </a:r>
            <a:r>
              <a:rPr lang="en-GB" dirty="0"/>
              <a:t> do 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 flag </a:t>
            </a:r>
            <a:r>
              <a:rPr lang="en-GB" dirty="0" err="1"/>
              <a:t>Auxulair</a:t>
            </a:r>
            <a:r>
              <a:rPr lang="en-GB"/>
              <a:t> carry BCD 4 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6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https://linuxdevices.org/die-shrunk-x86-soc-draws-2-watts-at-1ghz/</a:t>
            </a:r>
          </a:p>
        </p:txBody>
      </p:sp>
    </p:spTree>
    <p:extLst>
      <p:ext uri="{BB962C8B-B14F-4D97-AF65-F5344CB8AC3E}">
        <p14:creationId xmlns:p14="http://schemas.microsoft.com/office/powerpoint/2010/main" val="3313780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https://stackoverflow.com/questions/48729636/why-are-x86-assembler-registers-named-with-x-h-and-l</a:t>
            </a:r>
          </a:p>
        </p:txBody>
      </p:sp>
    </p:spTree>
    <p:extLst>
      <p:ext uri="{BB962C8B-B14F-4D97-AF65-F5344CB8AC3E}">
        <p14:creationId xmlns:p14="http://schemas.microsoft.com/office/powerpoint/2010/main" val="24263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https://stackoverflow.com/questions/34234407/is-there-hardware-support-for-128bit-integers-in-modern-processors</a:t>
            </a:r>
          </a:p>
        </p:txBody>
      </p:sp>
    </p:spTree>
    <p:extLst>
      <p:ext uri="{BB962C8B-B14F-4D97-AF65-F5344CB8AC3E}">
        <p14:creationId xmlns:p14="http://schemas.microsoft.com/office/powerpoint/2010/main" val="55900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https://ccrma.stanford.edu/wiki/Microcontroller_Architecture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https://www.tutorialspoint.com/embedded_systems/es_registers.htm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049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132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23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mA, e </a:t>
            </a:r>
            <a:r>
              <a:rPr lang="en-GB" dirty="0" err="1"/>
              <a:t>mAh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USB 2.0 </a:t>
            </a:r>
            <a:r>
              <a:rPr lang="en-GB" dirty="0" err="1"/>
              <a:t>não</a:t>
            </a:r>
            <a:r>
              <a:rPr lang="en-GB" dirty="0"/>
              <a:t> USB 3.0 e power. </a:t>
            </a:r>
          </a:p>
          <a:p>
            <a:r>
              <a:rPr lang="en-GB" dirty="0"/>
              <a:t>https://support.huddly.com/can-i-connect-my-camera-to-a-usb-2-0-port/</a:t>
            </a:r>
          </a:p>
          <a:p>
            <a:r>
              <a:rPr lang="en-GB" dirty="0"/>
              <a:t>https://innpo.pt/baterias-recarregaveis-de-litio/bateria-de-litio-lg-inr-18650-baterias-recarregaveis-de-litio.html?gclid=Cj0KCQjwqp-LBhDQARIsAO0a6aI6Wy_6XUy50i2j0Ik-iVKpkuzSFsxZQVk8WlgMtDRNXP7z9IsYLnEaAgWLEALw_wcB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90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confundir</a:t>
            </a:r>
            <a:r>
              <a:rPr lang="en-GB" dirty="0"/>
              <a:t> CMOS da BIOS com </a:t>
            </a:r>
            <a:r>
              <a:rPr lang="en-GB" dirty="0" err="1"/>
              <a:t>tecnologia</a:t>
            </a:r>
            <a:r>
              <a:rPr lang="en-GB" dirty="0"/>
              <a:t> CMOS</a:t>
            </a:r>
          </a:p>
          <a:p>
            <a:r>
              <a:rPr lang="en-GB" dirty="0"/>
              <a:t>Imagens de um NAND </a:t>
            </a:r>
            <a:r>
              <a:rPr lang="en-GB" dirty="0" err="1"/>
              <a:t>em</a:t>
            </a:r>
            <a:r>
              <a:rPr lang="en-GB" dirty="0"/>
              <a:t> TTL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CMOS</a:t>
            </a:r>
          </a:p>
          <a:p>
            <a:r>
              <a:rPr lang="en-GB" dirty="0"/>
              <a:t>https://en.wikipedia.org/wiki/Transistor%E2%80%93transistor_logic</a:t>
            </a:r>
          </a:p>
          <a:p>
            <a:r>
              <a:rPr lang="en-GB" dirty="0"/>
              <a:t>https://en.wikipedia.org/wiki/CMOS</a:t>
            </a:r>
          </a:p>
        </p:txBody>
      </p:sp>
    </p:spTree>
    <p:extLst>
      <p:ext uri="{BB962C8B-B14F-4D97-AF65-F5344CB8AC3E}">
        <p14:creationId xmlns:p14="http://schemas.microsoft.com/office/powerpoint/2010/main" val="281206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Ligeira</a:t>
            </a:r>
            <a:r>
              <a:rPr lang="en-GB" dirty="0"/>
              <a:t> </a:t>
            </a:r>
            <a:r>
              <a:rPr lang="en-GB" dirty="0" err="1"/>
              <a:t>distinção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gráficos</a:t>
            </a:r>
            <a:r>
              <a:rPr lang="en-GB" dirty="0"/>
              <a:t>,  </a:t>
            </a:r>
            <a:r>
              <a:rPr lang="en-GB" dirty="0" err="1"/>
              <a:t>fontes</a:t>
            </a:r>
            <a:r>
              <a:rPr lang="en-GB" dirty="0"/>
              <a:t> dos </a:t>
            </a: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distintas</a:t>
            </a:r>
            <a:r>
              <a:rPr lang="en-GB" dirty="0"/>
              <a:t>.</a:t>
            </a:r>
          </a:p>
          <a:p>
            <a:r>
              <a:rPr lang="en-GB" dirty="0"/>
              <a:t>https://en.wikipedia.org/wiki/AND_gate</a:t>
            </a:r>
          </a:p>
          <a:p>
            <a:r>
              <a:rPr lang="en-GB" dirty="0"/>
              <a:t>https://en.wikipedia.org/wiki/OR_gate</a:t>
            </a:r>
          </a:p>
          <a:p>
            <a:r>
              <a:rPr lang="en-GB" dirty="0"/>
              <a:t>https://en.wikipedia.org/wiki/XOR_gate</a:t>
            </a:r>
          </a:p>
          <a:p>
            <a:r>
              <a:rPr lang="en-GB" dirty="0"/>
              <a:t>https://en.wikipedia.org/wiki/Inverter_(logic_gate)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68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https://en.wikipedia.org/wiki/IEEE_754</a:t>
            </a:r>
          </a:p>
          <a:p>
            <a:r>
              <a:rPr lang="en-GB" dirty="0"/>
              <a:t>https://en.wikipedia.org/wiki/NaN</a:t>
            </a:r>
          </a:p>
        </p:txBody>
      </p:sp>
    </p:spTree>
    <p:extLst>
      <p:ext uri="{BB962C8B-B14F-4D97-AF65-F5344CB8AC3E}">
        <p14:creationId xmlns:p14="http://schemas.microsoft.com/office/powerpoint/2010/main" val="317396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 flags no </a:t>
            </a:r>
            <a:r>
              <a:rPr lang="en-GB" dirty="0" err="1"/>
              <a:t>futuro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54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0KPhhpQHcs" TargetMode="External"/><Relationship Id="rId5" Type="http://schemas.openxmlformats.org/officeDocument/2006/relationships/hyperlink" Target="https://en.wikipedia.org/wiki/Intel_8008" TargetMode="External"/><Relationship Id="rId4" Type="http://schemas.openxmlformats.org/officeDocument/2006/relationships/hyperlink" Target="https://en.wikipedia.org/wiki/Intel_400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0417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SCO-T1-A01 e SCO-T1-A02 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Transístores; Portas Lógicas; Organização genérica de um CPU e buses.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Electrónica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601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hadware com um bit (</a:t>
            </a:r>
            <a:r>
              <a:rPr lang="pt-BR" sz="2000" b="0" dirty="0"/>
              <a:t>half adder</a:t>
            </a:r>
            <a:r>
              <a:rPr lang="pt-BR" sz="2000" b="0" i="0" dirty="0"/>
              <a:t> e </a:t>
            </a:r>
            <a:r>
              <a:rPr lang="pt-BR" sz="2000" b="0" dirty="0"/>
              <a:t>full adder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figuras seguintes apresentam os circuitos para um somador de 1 bit (</a:t>
            </a:r>
            <a:r>
              <a:rPr lang="pt-PT" sz="1600" dirty="0" err="1"/>
              <a:t>half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 bem como com “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i="0" dirty="0"/>
              <a:t>”</a:t>
            </a:r>
            <a:r>
              <a:rPr lang="pt-PT" sz="1600" b="0" i="0" dirty="0"/>
              <a:t> e “</a:t>
            </a: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” (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90F15-5679-4F0F-8625-5A7CC46DC031}"/>
              </a:ext>
            </a:extLst>
          </p:cNvPr>
          <p:cNvGrpSpPr/>
          <p:nvPr/>
        </p:nvGrpSpPr>
        <p:grpSpPr>
          <a:xfrm>
            <a:off x="971600" y="1849388"/>
            <a:ext cx="7798704" cy="2906672"/>
            <a:chOff x="971600" y="1895044"/>
            <a:chExt cx="7798704" cy="2906672"/>
          </a:xfrm>
        </p:grpSpPr>
        <p:pic>
          <p:nvPicPr>
            <p:cNvPr id="304130" name="Picture 2">
              <a:extLst>
                <a:ext uri="{FF2B5EF4-FFF2-40B4-BE49-F238E27FC236}">
                  <a16:creationId xmlns:a16="http://schemas.microsoft.com/office/drawing/2014/main" id="{1D65ED86-B6F7-488D-ACCC-F940FE6DE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895044"/>
              <a:ext cx="3832620" cy="29066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4132" name="Picture 4">
              <a:extLst>
                <a:ext uri="{FF2B5EF4-FFF2-40B4-BE49-F238E27FC236}">
                  <a16:creationId xmlns:a16="http://schemas.microsoft.com/office/drawing/2014/main" id="{71D64E4C-C020-4068-8C77-5C3E99AA4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404" y="1895044"/>
              <a:ext cx="3771900" cy="2514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13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5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n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somador de n bits encadeia vários </a:t>
            </a:r>
            <a:r>
              <a:rPr lang="pt-PT" sz="1600" b="0" dirty="0" err="1"/>
              <a:t>full</a:t>
            </a:r>
            <a:r>
              <a:rPr lang="pt-PT" sz="1600" b="0" dirty="0"/>
              <a:t> </a:t>
            </a:r>
            <a:r>
              <a:rPr lang="pt-PT" sz="1600" b="0" dirty="0" err="1"/>
              <a:t>adders</a:t>
            </a:r>
            <a:r>
              <a:rPr lang="pt-PT" sz="1600" b="0" i="0" dirty="0"/>
              <a:t>, em que o </a:t>
            </a:r>
            <a:r>
              <a:rPr lang="pt-PT" sz="1600" b="0" dirty="0" err="1"/>
              <a:t>carry</a:t>
            </a:r>
            <a:r>
              <a:rPr lang="pt-PT" sz="1600" b="0" dirty="0"/>
              <a:t> in</a:t>
            </a:r>
            <a:r>
              <a:rPr lang="pt-PT" sz="1600" b="0" i="0" dirty="0"/>
              <a:t> do bit de ordem 0 é “0”,  e os </a:t>
            </a:r>
            <a:r>
              <a:rPr lang="pt-PT" sz="1600" b="0" dirty="0" err="1"/>
              <a:t>carry</a:t>
            </a:r>
            <a:r>
              <a:rPr lang="pt-PT" sz="1600" b="0" dirty="0"/>
              <a:t> out</a:t>
            </a:r>
            <a:r>
              <a:rPr lang="pt-PT" sz="1600" b="0" i="0" dirty="0"/>
              <a:t> são passados do bit n para o bit n+1 (e.g. bit 0 para bit 1):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</a:t>
            </a:r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ALU (</a:t>
            </a:r>
            <a:r>
              <a:rPr lang="pt-PT" sz="1600" dirty="0" err="1"/>
              <a:t>Arithmetic</a:t>
            </a:r>
            <a:r>
              <a:rPr lang="pt-PT" sz="1600" dirty="0"/>
              <a:t> </a:t>
            </a:r>
            <a:r>
              <a:rPr lang="pt-PT" sz="1600" dirty="0" err="1"/>
              <a:t>Logic</a:t>
            </a:r>
            <a:r>
              <a:rPr lang="pt-PT" sz="1600" dirty="0"/>
              <a:t> </a:t>
            </a:r>
            <a:r>
              <a:rPr lang="pt-PT" sz="1600" dirty="0" err="1"/>
              <a:t>Unit</a:t>
            </a:r>
            <a:r>
              <a:rPr lang="pt-PT" sz="1600" b="0" i="0" dirty="0"/>
              <a:t> - Unidade Aritmética e Lógica) é um componente que efetua operações aritméticas e lógicas sobre registos (</a:t>
            </a:r>
            <a:r>
              <a:rPr lang="pt-PT" sz="1600" b="0" dirty="0" err="1"/>
              <a:t>string</a:t>
            </a:r>
            <a:r>
              <a:rPr lang="pt-PT" sz="1600" b="0" i="0" dirty="0"/>
              <a:t> de bits). A figura seguinte representa uma 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Inputs: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Operandos: operando 1 e operando 2;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Opcode</a:t>
            </a:r>
            <a:r>
              <a:rPr lang="pt-PT" sz="1600" b="0" i="0" dirty="0"/>
              <a:t>: código da operação (ADD, XOR, SUB, outras);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Status: valor a adicionar (como </a:t>
            </a:r>
            <a:r>
              <a:rPr lang="pt-PT" sz="1600" b="0" dirty="0" err="1"/>
              <a:t>flags</a:t>
            </a:r>
            <a:r>
              <a:rPr lang="pt-PT" sz="1600" b="0" i="0" dirty="0"/>
              <a:t>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Saídas: Resultado e status (</a:t>
            </a:r>
            <a:r>
              <a:rPr lang="pt-PT" sz="1600" b="0" dirty="0" err="1"/>
              <a:t>flags</a:t>
            </a:r>
            <a:r>
              <a:rPr lang="pt-PT" sz="1600" b="0" i="0" dirty="0"/>
              <a:t>).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5156" name="Picture 4">
            <a:extLst>
              <a:ext uri="{FF2B5EF4-FFF2-40B4-BE49-F238E27FC236}">
                <a16:creationId xmlns:a16="http://schemas.microsoft.com/office/drawing/2014/main" id="{E25E5E4A-CFC6-4A50-A87F-3AE27C73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97406"/>
            <a:ext cx="2393232" cy="131627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a organização de um CPU clássico (Z80).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6178" name="Picture 2" descr="Programmer's model of Z80 architecture by Appaloosa. Licensed under CC BY-SA 3.0">
            <a:extLst>
              <a:ext uri="{FF2B5EF4-FFF2-40B4-BE49-F238E27FC236}">
                <a16:creationId xmlns:a16="http://schemas.microsoft.com/office/drawing/2014/main" id="{7D6C37FD-EBF2-41C4-868F-257A3459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79970"/>
            <a:ext cx="6096000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o </a:t>
            </a:r>
            <a:r>
              <a:rPr lang="pt-PT" sz="1600" b="0" dirty="0"/>
              <a:t>package</a:t>
            </a:r>
            <a:r>
              <a:rPr lang="pt-PT" sz="1600" b="0" i="0" dirty="0"/>
              <a:t> do Z80 (8 bit):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relevantes: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A0</a:t>
            </a:r>
            <a:r>
              <a:rPr lang="pt-PT" sz="1600" b="0" i="0" dirty="0"/>
              <a:t> a </a:t>
            </a:r>
            <a:r>
              <a:rPr lang="pt-PT" sz="1600" i="0" dirty="0"/>
              <a:t>A15</a:t>
            </a:r>
            <a:r>
              <a:rPr lang="pt-PT" sz="1600" b="0" i="0" dirty="0"/>
              <a:t> - bits de endereçamento (16);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D0</a:t>
            </a:r>
            <a:r>
              <a:rPr lang="pt-PT" sz="1600" b="0" i="0" dirty="0"/>
              <a:t> a </a:t>
            </a:r>
            <a:r>
              <a:rPr lang="pt-PT" sz="1600" i="0" dirty="0"/>
              <a:t>D8</a:t>
            </a:r>
            <a:r>
              <a:rPr lang="pt-PT" sz="1600" b="0" i="0" dirty="0"/>
              <a:t> – bit de dados (8);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+5V</a:t>
            </a:r>
            <a:r>
              <a:rPr lang="pt-PT" sz="1600" b="0" i="0" dirty="0"/>
              <a:t>, </a:t>
            </a:r>
            <a:r>
              <a:rPr lang="pt-PT" sz="1600" i="0" dirty="0"/>
              <a:t>GNR</a:t>
            </a:r>
            <a:r>
              <a:rPr lang="pt-PT" sz="1600" b="0" i="0" dirty="0"/>
              <a:t> e </a:t>
            </a:r>
            <a:r>
              <a:rPr lang="pt-PT" sz="1600" i="0" dirty="0"/>
              <a:t>CLK </a:t>
            </a:r>
            <a:r>
              <a:rPr lang="pt-PT" sz="1600" b="0" i="0" dirty="0"/>
              <a:t>– Alimentação e </a:t>
            </a:r>
            <a:r>
              <a:rPr lang="pt-PT" sz="1600" b="0" dirty="0" err="1"/>
              <a:t>Clock</a:t>
            </a:r>
            <a:r>
              <a:rPr lang="pt-PT" sz="1600" b="0" i="0" dirty="0"/>
              <a:t> (pino 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MREQ</a:t>
            </a:r>
            <a:r>
              <a:rPr lang="pt-PT" sz="1600" b="0" i="0" dirty="0"/>
              <a:t> e </a:t>
            </a:r>
            <a:r>
              <a:rPr lang="pt-PT" sz="1600" i="0" dirty="0"/>
              <a:t>IOREQ</a:t>
            </a:r>
            <a:r>
              <a:rPr lang="pt-PT" sz="1600" b="0" i="0" dirty="0"/>
              <a:t> – Pedido à memória ou IO;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WR</a:t>
            </a:r>
            <a:r>
              <a:rPr lang="pt-PT" sz="1600" b="0" i="0" dirty="0"/>
              <a:t> e </a:t>
            </a:r>
            <a:r>
              <a:rPr lang="pt-PT" sz="1600" i="0" dirty="0"/>
              <a:t>RD </a:t>
            </a:r>
            <a:r>
              <a:rPr lang="pt-PT" sz="1600" b="0" i="0" dirty="0"/>
              <a:t>– Escrita e leitura;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HALT</a:t>
            </a:r>
            <a:r>
              <a:rPr lang="pt-PT" sz="1600" b="0" i="0" dirty="0"/>
              <a:t> e </a:t>
            </a:r>
            <a:r>
              <a:rPr lang="pt-PT" sz="1600" i="0" dirty="0"/>
              <a:t>RESET</a:t>
            </a:r>
            <a:r>
              <a:rPr lang="pt-PT" sz="1600" b="0" i="0" dirty="0"/>
              <a:t> – Parado e reiniciar o CPU;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INT</a:t>
            </a:r>
            <a:r>
              <a:rPr lang="pt-PT" sz="1600" b="0" i="0" dirty="0"/>
              <a:t> e </a:t>
            </a:r>
            <a:r>
              <a:rPr lang="pt-PT" sz="1600" i="0" dirty="0"/>
              <a:t>NMI</a:t>
            </a:r>
            <a:r>
              <a:rPr lang="pt-PT" sz="1600" b="0" i="0" dirty="0"/>
              <a:t> – Interrupções (mascarável e não mascarável). 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com barra por cima com lógica negativa;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Package</a:t>
            </a:r>
            <a:r>
              <a:rPr lang="pt-PT" sz="1600" b="0" i="0" dirty="0"/>
              <a:t> com 40 pinos: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0F30C-FD09-417B-923E-B9164FB062F0}"/>
              </a:ext>
            </a:extLst>
          </p:cNvPr>
          <p:cNvGrpSpPr/>
          <p:nvPr/>
        </p:nvGrpSpPr>
        <p:grpSpPr>
          <a:xfrm>
            <a:off x="3203848" y="1345332"/>
            <a:ext cx="5593804" cy="3816424"/>
            <a:chOff x="3203848" y="1345332"/>
            <a:chExt cx="5593804" cy="3816424"/>
          </a:xfrm>
        </p:grpSpPr>
        <p:pic>
          <p:nvPicPr>
            <p:cNvPr id="307204" name="Picture 4" descr="Pinout of the Z-80, from the Zilog Data Book.">
              <a:extLst>
                <a:ext uri="{FF2B5EF4-FFF2-40B4-BE49-F238E27FC236}">
                  <a16:creationId xmlns:a16="http://schemas.microsoft.com/office/drawing/2014/main" id="{09D9E9B7-C6C0-48FF-A19E-4EDC43180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1345332"/>
              <a:ext cx="2857500" cy="33813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F08D4C8-9859-43B2-BD49-A9D72676C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4249165"/>
              <a:ext cx="1656184" cy="9125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94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dirty="0"/>
              <a:t>bus</a:t>
            </a:r>
            <a:r>
              <a:rPr lang="pt-PT" sz="1600" b="0" i="0" dirty="0"/>
              <a:t> é um meio de comunicação com várias linhas agrupadas segundo um objetivo: </a:t>
            </a:r>
            <a:r>
              <a:rPr lang="pt-PT" sz="1600" i="0" dirty="0"/>
              <a:t>dados</a:t>
            </a:r>
            <a:r>
              <a:rPr lang="pt-PT" sz="1600" b="0" i="0" dirty="0"/>
              <a:t>, </a:t>
            </a:r>
            <a:r>
              <a:rPr lang="pt-PT" sz="1600" i="0" dirty="0"/>
              <a:t>endereçamento</a:t>
            </a:r>
            <a:r>
              <a:rPr lang="pt-PT" sz="1600" b="0" i="0" dirty="0"/>
              <a:t> e </a:t>
            </a:r>
            <a:r>
              <a:rPr lang="pt-PT" sz="1600" i="0" dirty="0"/>
              <a:t>controlo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linhas de um </a:t>
            </a:r>
            <a:r>
              <a:rPr lang="pt-PT" sz="1600" b="0" dirty="0"/>
              <a:t>bus</a:t>
            </a:r>
            <a:r>
              <a:rPr lang="pt-PT" sz="1600" b="0" i="0" dirty="0"/>
              <a:t> funcionam de uma forma dependente e coordenada, e.g. </a:t>
            </a:r>
            <a:r>
              <a:rPr lang="pt-PT" sz="1600" b="0" dirty="0"/>
              <a:t>bus</a:t>
            </a:r>
            <a:r>
              <a:rPr lang="pt-PT" sz="1600" b="0" i="0" dirty="0"/>
              <a:t> de dados e </a:t>
            </a:r>
            <a:r>
              <a:rPr lang="pt-PT" sz="1600" b="0" dirty="0"/>
              <a:t>bus</a:t>
            </a:r>
            <a:r>
              <a:rPr lang="pt-PT" sz="1600" b="0" i="0" dirty="0"/>
              <a:t> de endereços, ou de uma forma individual ou </a:t>
            </a:r>
            <a:r>
              <a:rPr lang="pt-PT" sz="1600" b="0" i="0" dirty="0" err="1"/>
              <a:t>semi-coordenada</a:t>
            </a:r>
            <a:r>
              <a:rPr lang="pt-PT" sz="1600" b="0" i="0" dirty="0"/>
              <a:t> e dependente, e.g. bus de controlo.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A6EF0-3BF0-4693-9D1B-3E5331C9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26" y="2446345"/>
            <a:ext cx="4194506" cy="307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D2160A10-9A96-473A-A693-544EACC7F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840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18C75D-F3D2-4A8F-9487-15F9D024D90A}"/>
              </a:ext>
            </a:extLst>
          </p:cNvPr>
          <p:cNvGrpSpPr/>
          <p:nvPr/>
        </p:nvGrpSpPr>
        <p:grpSpPr>
          <a:xfrm>
            <a:off x="467544" y="880374"/>
            <a:ext cx="8030949" cy="4276725"/>
            <a:chOff x="467544" y="880374"/>
            <a:chExt cx="8030949" cy="4276725"/>
          </a:xfrm>
        </p:grpSpPr>
        <p:pic>
          <p:nvPicPr>
            <p:cNvPr id="1026" name="Picture 2" descr="ARM Architecture">
              <a:extLst>
                <a:ext uri="{FF2B5EF4-FFF2-40B4-BE49-F238E27FC236}">
                  <a16:creationId xmlns:a16="http://schemas.microsoft.com/office/drawing/2014/main" id="{C6F59198-107C-4963-B8BF-02762B829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72513"/>
              <a:ext cx="4373982" cy="35022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C8F8B09-C1E7-4782-BC86-24546071A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543" y="880374"/>
              <a:ext cx="3409950" cy="42767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19">
            <a:extLst>
              <a:ext uri="{FF2B5EF4-FFF2-40B4-BE49-F238E27FC236}">
                <a16:creationId xmlns:a16="http://schemas.microsoft.com/office/drawing/2014/main" id="{B7DDB9CE-AB29-4113-AAF8-AA54728BB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0271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441EC2-F94D-423A-8AAB-C5BAEB9CAB8A}"/>
              </a:ext>
            </a:extLst>
          </p:cNvPr>
          <p:cNvGrpSpPr/>
          <p:nvPr/>
        </p:nvGrpSpPr>
        <p:grpSpPr>
          <a:xfrm>
            <a:off x="539552" y="1114556"/>
            <a:ext cx="8306470" cy="3780061"/>
            <a:chOff x="539552" y="1114556"/>
            <a:chExt cx="8306470" cy="378006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1DF64A4-C1F0-4206-967C-59CAD22BF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14556"/>
              <a:ext cx="2884477" cy="37800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arm7_status_register">
              <a:extLst>
                <a:ext uri="{FF2B5EF4-FFF2-40B4-BE49-F238E27FC236}">
                  <a16:creationId xmlns:a16="http://schemas.microsoft.com/office/drawing/2014/main" id="{6A533B96-07EA-45AF-AB02-7D05F41ED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114556"/>
              <a:ext cx="5354142" cy="17429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74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CPU Intel 8080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9D17D-11A2-4D1D-8609-1FB99819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23" y="1006225"/>
            <a:ext cx="5667354" cy="413347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75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FB4B0F-54A6-4E09-AA8C-5807A7666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38" y="985292"/>
            <a:ext cx="5073524" cy="39914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91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098" name="Picture 2" descr="registers">
            <a:extLst>
              <a:ext uri="{FF2B5EF4-FFF2-40B4-BE49-F238E27FC236}">
                <a16:creationId xmlns:a16="http://schemas.microsoft.com/office/drawing/2014/main" id="{ECC52483-B9AF-47AA-9B72-CC12F93D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19163"/>
            <a:ext cx="5255668" cy="421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3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SCO-T1-A01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sobre Volt e Ampere, substrato e constituição e funcionamento de um transístor;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Portas lógicas, Circuito para AND, OR, XOR, NOT, NAND;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Representação de dados primitivos/elementares; 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</a:t>
            </a:r>
            <a:r>
              <a:rPr lang="pt-PT" sz="1600" b="0" dirty="0" err="1"/>
              <a:t>bitwise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Somador de 1 bit (</a:t>
            </a:r>
            <a:r>
              <a:rPr lang="pt-PT" sz="1600" i="0" dirty="0" err="1"/>
              <a:t>half</a:t>
            </a:r>
            <a:r>
              <a:rPr lang="pt-PT" sz="1600" i="0" dirty="0"/>
              <a:t> </a:t>
            </a:r>
            <a:r>
              <a:rPr lang="pt-PT" sz="1600" i="0" dirty="0" err="1"/>
              <a:t>adder</a:t>
            </a:r>
            <a:r>
              <a:rPr lang="pt-PT" sz="1600" b="0" i="0" dirty="0"/>
              <a:t>) e 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, ALU.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SCO-T1-A02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Estrutura interna de um CPU simples;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Buses e </a:t>
            </a:r>
            <a:r>
              <a:rPr lang="pt-PT" sz="1600" b="0" i="0" dirty="0" err="1"/>
              <a:t>interconecção</a:t>
            </a:r>
            <a:r>
              <a:rPr lang="pt-PT" sz="1600" b="0" i="0" dirty="0"/>
              <a:t> entre elementos do um sistema computacional;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de processadores reais.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x64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5907-EFAA-4F3A-BD1C-04C0EE98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74930"/>
            <a:ext cx="5939953" cy="384281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41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Microcontrolador PIC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BD64F4-A650-4ED9-A99A-B004EF2D99D7}"/>
              </a:ext>
            </a:extLst>
          </p:cNvPr>
          <p:cNvGrpSpPr/>
          <p:nvPr/>
        </p:nvGrpSpPr>
        <p:grpSpPr>
          <a:xfrm>
            <a:off x="348233" y="1081888"/>
            <a:ext cx="8519542" cy="3785133"/>
            <a:chOff x="348233" y="1081888"/>
            <a:chExt cx="8519542" cy="37851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F335033-F437-4498-B339-22B0A0590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33" y="1081888"/>
              <a:ext cx="4143093" cy="3551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8 Bit registers">
              <a:extLst>
                <a:ext uri="{FF2B5EF4-FFF2-40B4-BE49-F238E27FC236}">
                  <a16:creationId xmlns:a16="http://schemas.microsoft.com/office/drawing/2014/main" id="{AE9C9A80-2E36-437E-BFB9-F43966447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42746"/>
              <a:ext cx="4295775" cy="37242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37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Outros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CPUs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indicados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FAB18-779C-41FC-9903-BD7A29E1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924" y="2144692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3">
            <a:extLst>
              <a:ext uri="{FF2B5EF4-FFF2-40B4-BE49-F238E27FC236}">
                <a16:creationId xmlns:a16="http://schemas.microsoft.com/office/drawing/2014/main" id="{1969082D-4779-46FF-BA52-C1B09AB02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28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Outros CPS: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Intel 4004 (4 bit:): </a:t>
            </a:r>
            <a:r>
              <a:rPr lang="pt-BR" sz="1600" b="0" i="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https://en.wikipedia.org/wiki/Intel_4004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Intel 8008 (8 bit): </a:t>
            </a:r>
            <a:r>
              <a:rPr lang="pt-BR" sz="1600" b="0" i="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https://en.wikipedia.org/wiki/Intel_8008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Apple M1 Ultra (64 bit): </a:t>
            </a:r>
            <a:r>
              <a:rPr lang="pt-BR" sz="1600" b="0" i="0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https://www.youtube.com/watch?v=H0KPhhpQHcs</a:t>
            </a:r>
            <a:r>
              <a:rPr lang="pt-BR" sz="1600" b="0" i="0" dirty="0"/>
              <a:t>;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95B7086-5AEB-4B14-9C28-C896C09F6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924" y="3703891"/>
            <a:ext cx="20955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1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</a:t>
            </a:r>
            <a:r>
              <a:rPr lang="pt-PT" sz="2800" b="0" i="0"/>
              <a:t>: </a:t>
            </a:r>
            <a:r>
              <a:rPr lang="pt-PT" sz="2800" i="0"/>
              <a:t>sc2122</a:t>
            </a:r>
            <a:endParaRPr lang="pt-PT" sz="28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teste de </a:t>
            </a:r>
            <a:r>
              <a:rPr lang="pt-PT" sz="2800" i="0" dirty="0"/>
              <a:t>T-Q01</a:t>
            </a:r>
            <a:r>
              <a:rPr lang="pt-PT" sz="2800" b="0" i="0" dirty="0"/>
              <a:t>: </a:t>
            </a:r>
            <a:r>
              <a:rPr lang="pt-PT" sz="2800" i="0" dirty="0" err="1"/>
              <a:t>cpu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3 conjuntos (gates, operações e CPU) de 2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18h de quinta 17 de março </a:t>
            </a:r>
            <a:r>
              <a:rPr lang="pt-PT" sz="2000" b="0" i="0" dirty="0"/>
              <a:t>até às </a:t>
            </a:r>
            <a:r>
              <a:rPr lang="pt-PT" sz="2000" i="0" dirty="0"/>
              <a:t>23h59 de sexta, 18 de março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12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Analogia com um sistema de água: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tensão, medida em Volt (V), é a diferença de alturas entre níveis de “água” num contentor, normalmente do topo à base do contentor;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corrente, medida em Ampere (A), é a quantidade de “água” que flui por unidade de tempo na saída (não o total da “água” que passa na saída). </a:t>
            </a:r>
            <a:endParaRPr lang="pt-PT" sz="2000" b="0" i="0" dirty="0"/>
          </a:p>
        </p:txBody>
      </p:sp>
      <p:pic>
        <p:nvPicPr>
          <p:cNvPr id="258106" name="Picture 58">
            <a:extLst>
              <a:ext uri="{FF2B5EF4-FFF2-40B4-BE49-F238E27FC236}">
                <a16:creationId xmlns:a16="http://schemas.microsoft.com/office/drawing/2014/main" id="{9FE297CF-FF98-46C3-AFD0-FC658728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2466"/>
            <a:ext cx="6804248" cy="246890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Imagem obtida em </a:t>
            </a:r>
            <a:r>
              <a:rPr lang="pt-PT" sz="800" dirty="0"/>
              <a:t>https://www.pttg.com/elevated-water-storage-tanks/</a:t>
            </a:r>
            <a:endParaRPr lang="pt-PT" sz="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Exemplo de uma pilha do tipo 18650 e uma porta USB: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Pilha 18650: de </a:t>
            </a:r>
            <a:r>
              <a:rPr lang="pt-BR" sz="1600" i="0" dirty="0"/>
              <a:t>3,7V</a:t>
            </a:r>
            <a:r>
              <a:rPr lang="pt-BR" sz="1600" b="0" i="0" dirty="0"/>
              <a:t> (“vázia”) a </a:t>
            </a:r>
            <a:r>
              <a:rPr lang="pt-BR" sz="1600" i="0" dirty="0"/>
              <a:t>4,2V</a:t>
            </a:r>
            <a:r>
              <a:rPr lang="pt-BR" sz="1600" b="0" i="0" dirty="0"/>
              <a:t> (“cheia”), </a:t>
            </a:r>
            <a:r>
              <a:rPr lang="pt-BR" sz="1600" i="0" dirty="0"/>
              <a:t>20A</a:t>
            </a:r>
            <a:r>
              <a:rPr lang="pt-BR" sz="1600" b="0" i="0" dirty="0"/>
              <a:t> de descarga máxima e 3000mAh de capacidade;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USB 2.0: 5V (+/- alguns milivolt de margem), 500mA de corrente para cada porta/dispositivo.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2082" name="Picture 2">
            <a:extLst>
              <a:ext uri="{FF2B5EF4-FFF2-40B4-BE49-F238E27FC236}">
                <a16:creationId xmlns:a16="http://schemas.microsoft.com/office/drawing/2014/main" id="{AE309BD8-BE50-46E9-93E3-C9B237F8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82" y="2886293"/>
            <a:ext cx="3531096" cy="2017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084" name="Picture 4" descr="Bateria de Lítio LG INR 18650">
            <a:extLst>
              <a:ext uri="{FF2B5EF4-FFF2-40B4-BE49-F238E27FC236}">
                <a16:creationId xmlns:a16="http://schemas.microsoft.com/office/drawing/2014/main" id="{B7315ED3-3842-41F1-8F12-AA050A6A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74" y="2323106"/>
            <a:ext cx="2622626" cy="26226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TTL e CMOS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Constituição de um transístor: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TTL: Rápido mas com maior consumo;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algn="just" defTabSz="624078">
              <a:lnSpc>
                <a:spcPct val="120000"/>
              </a:lnSpc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CMOS: Menos consumo mas mais lento.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6E870C-137C-4268-9FA6-E7B68E95DC4A}"/>
              </a:ext>
            </a:extLst>
          </p:cNvPr>
          <p:cNvGrpSpPr/>
          <p:nvPr/>
        </p:nvGrpSpPr>
        <p:grpSpPr>
          <a:xfrm>
            <a:off x="4139952" y="946284"/>
            <a:ext cx="4386520" cy="2447925"/>
            <a:chOff x="4139952" y="909354"/>
            <a:chExt cx="4386520" cy="2447925"/>
          </a:xfrm>
        </p:grpSpPr>
        <p:pic>
          <p:nvPicPr>
            <p:cNvPr id="303112" name="Picture 8">
              <a:extLst>
                <a:ext uri="{FF2B5EF4-FFF2-40B4-BE49-F238E27FC236}">
                  <a16:creationId xmlns:a16="http://schemas.microsoft.com/office/drawing/2014/main" id="{7EA85E80-F42E-4F86-A594-8679249CE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777380"/>
              <a:ext cx="1901974" cy="155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4" name="Picture 10">
              <a:extLst>
                <a:ext uri="{FF2B5EF4-FFF2-40B4-BE49-F238E27FC236}">
                  <a16:creationId xmlns:a16="http://schemas.microsoft.com/office/drawing/2014/main" id="{C112D2B4-5CC6-4C3D-9722-6E9530FE6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972" y="909354"/>
              <a:ext cx="2095500" cy="244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56D91CF-62A1-4F9A-BD7D-830789ADDC78}"/>
              </a:ext>
            </a:extLst>
          </p:cNvPr>
          <p:cNvGrpSpPr/>
          <p:nvPr/>
        </p:nvGrpSpPr>
        <p:grpSpPr>
          <a:xfrm>
            <a:off x="1907704" y="3096344"/>
            <a:ext cx="6618768" cy="2137420"/>
            <a:chOff x="1907704" y="3096344"/>
            <a:chExt cx="6618768" cy="2137420"/>
          </a:xfrm>
        </p:grpSpPr>
        <p:pic>
          <p:nvPicPr>
            <p:cNvPr id="303106" name="Picture 2">
              <a:extLst>
                <a:ext uri="{FF2B5EF4-FFF2-40B4-BE49-F238E27FC236}">
                  <a16:creationId xmlns:a16="http://schemas.microsoft.com/office/drawing/2014/main" id="{D063857C-049B-4E08-A31E-110081D59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759" y="3769168"/>
              <a:ext cx="3240360" cy="1347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0" name="Picture 6">
              <a:extLst>
                <a:ext uri="{FF2B5EF4-FFF2-40B4-BE49-F238E27FC236}">
                  <a16:creationId xmlns:a16="http://schemas.microsoft.com/office/drawing/2014/main" id="{6E009CB7-B658-4118-8149-86068E175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664334"/>
              <a:ext cx="1356914" cy="1356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6" name="Picture 12">
              <a:extLst>
                <a:ext uri="{FF2B5EF4-FFF2-40B4-BE49-F238E27FC236}">
                  <a16:creationId xmlns:a16="http://schemas.microsoft.com/office/drawing/2014/main" id="{A6081B6D-5F3F-4EB5-BE2D-0FACFCB10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334" y="3096344"/>
              <a:ext cx="1312138" cy="21374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99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Portas Lógicas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Representação portas lógicas/operações e tabelas de verdade: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Portas apresentadas utilizando lógica positiva, </a:t>
            </a:r>
            <a:r>
              <a:rPr lang="pt-BR" sz="1600" i="0" dirty="0"/>
              <a:t>VERDADE </a:t>
            </a:r>
            <a:r>
              <a:rPr lang="pt-BR" sz="1600" b="0" i="0" dirty="0"/>
              <a:t>é “</a:t>
            </a:r>
            <a:r>
              <a:rPr lang="pt-BR" sz="1600" i="0" dirty="0"/>
              <a:t>1</a:t>
            </a:r>
            <a:r>
              <a:rPr lang="pt-BR" sz="1600" b="0" i="0" dirty="0"/>
              <a:t>”/Voltagem superior e </a:t>
            </a:r>
            <a:r>
              <a:rPr lang="pt-BR" sz="1600" i="0" dirty="0"/>
              <a:t>FALSO </a:t>
            </a:r>
            <a:r>
              <a:rPr lang="pt-BR" sz="1600" b="0" i="0" dirty="0"/>
              <a:t>é “</a:t>
            </a:r>
            <a:r>
              <a:rPr lang="pt-BR" sz="1600" i="0" dirty="0"/>
              <a:t>0</a:t>
            </a:r>
            <a:r>
              <a:rPr lang="pt-BR" sz="1600" b="0" i="0" dirty="0"/>
              <a:t>”/voltagem inferiror (gamas);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 (gate) </a:t>
            </a:r>
            <a:r>
              <a:rPr lang="pt-BR" sz="1600" i="0" dirty="0"/>
              <a:t>AND</a:t>
            </a:r>
            <a:r>
              <a:rPr lang="pt-BR" sz="1600" b="0" i="0" dirty="0"/>
              <a:t>, </a:t>
            </a:r>
            <a:r>
              <a:rPr lang="pt-BR" sz="1600" i="0" dirty="0"/>
              <a:t>OR</a:t>
            </a:r>
            <a:r>
              <a:rPr lang="pt-BR" sz="1600" b="0" i="0" dirty="0"/>
              <a:t>, </a:t>
            </a:r>
            <a:r>
              <a:rPr lang="pt-BR" sz="1600" i="0" dirty="0"/>
              <a:t>XOR</a:t>
            </a:r>
            <a:r>
              <a:rPr lang="pt-BR" sz="1600" b="0" i="0" dirty="0"/>
              <a:t> e </a:t>
            </a:r>
            <a:r>
              <a:rPr lang="pt-BR" sz="1600" i="0" dirty="0"/>
              <a:t>NOT</a:t>
            </a:r>
            <a:r>
              <a:rPr lang="pt-BR" sz="1600" b="0" i="0" dirty="0"/>
              <a:t> da esquerda para a direita. Notação Matemática </a:t>
            </a:r>
            <a:r>
              <a:rPr lang="pt-BR" sz="1600" i="0" dirty="0"/>
              <a:t>AND . </a:t>
            </a:r>
            <a:r>
              <a:rPr lang="pt-BR" sz="1600" b="0" i="0" dirty="0"/>
              <a:t>/ </a:t>
            </a:r>
            <a:r>
              <a:rPr lang="pt-BR" sz="1600" i="0" dirty="0"/>
              <a:t>OR +</a:t>
            </a:r>
            <a:r>
              <a:rPr lang="pt-BR" sz="1600" b="0" i="0" dirty="0"/>
              <a:t> / </a:t>
            </a:r>
            <a:r>
              <a:rPr lang="pt-BR" sz="1600" i="0" dirty="0"/>
              <a:t>XOR x </a:t>
            </a:r>
            <a:r>
              <a:rPr lang="pt-BR" sz="1600" b="0" i="0" dirty="0"/>
              <a:t>e </a:t>
            </a:r>
            <a:r>
              <a:rPr lang="pt-BR" sz="1600" i="0" dirty="0"/>
              <a:t>NOT</a:t>
            </a:r>
            <a:r>
              <a:rPr lang="pt-BR" sz="1600" b="0" i="0" dirty="0"/>
              <a:t> com traco por cima da váriavel.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A7C3AC-2DF0-422F-9D3A-6E7E5CA13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2255"/>
              </p:ext>
            </p:extLst>
          </p:nvPr>
        </p:nvGraphicFramePr>
        <p:xfrm>
          <a:off x="4917649" y="3275222"/>
          <a:ext cx="1440161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1598039716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612841971"/>
                    </a:ext>
                  </a:extLst>
                </a:gridCol>
                <a:gridCol w="785543">
                  <a:extLst>
                    <a:ext uri="{9D8B030D-6E8A-4147-A177-3AD203B41FA5}">
                      <a16:colId xmlns:a16="http://schemas.microsoft.com/office/drawing/2014/main" val="4068850146"/>
                    </a:ext>
                  </a:extLst>
                </a:gridCol>
              </a:tblGrid>
              <a:tr h="171901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5241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XOR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27133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42119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45036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89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388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892E58-6E54-4820-B594-EE2A57306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90429"/>
              </p:ext>
            </p:extLst>
          </p:nvPr>
        </p:nvGraphicFramePr>
        <p:xfrm>
          <a:off x="975260" y="3293478"/>
          <a:ext cx="1440160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3210802340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512075970"/>
                    </a:ext>
                  </a:extLst>
                </a:gridCol>
                <a:gridCol w="785542">
                  <a:extLst>
                    <a:ext uri="{9D8B030D-6E8A-4147-A177-3AD203B41FA5}">
                      <a16:colId xmlns:a16="http://schemas.microsoft.com/office/drawing/2014/main" val="7433256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94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AND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06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6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1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825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38825-D1AB-410C-9502-9800358B5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47625"/>
              </p:ext>
            </p:extLst>
          </p:nvPr>
        </p:nvGraphicFramePr>
        <p:xfrm>
          <a:off x="2953641" y="3275222"/>
          <a:ext cx="1440159" cy="1554480"/>
        </p:xfrm>
        <a:graphic>
          <a:graphicData uri="http://schemas.openxmlformats.org/drawingml/2006/table">
            <a:tbl>
              <a:tblPr/>
              <a:tblGrid>
                <a:gridCol w="342950">
                  <a:extLst>
                    <a:ext uri="{9D8B030D-6E8A-4147-A177-3AD203B41FA5}">
                      <a16:colId xmlns:a16="http://schemas.microsoft.com/office/drawing/2014/main" val="406605909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851310358"/>
                    </a:ext>
                  </a:extLst>
                </a:gridCol>
                <a:gridCol w="737169">
                  <a:extLst>
                    <a:ext uri="{9D8B030D-6E8A-4147-A177-3AD203B41FA5}">
                      <a16:colId xmlns:a16="http://schemas.microsoft.com/office/drawing/2014/main" val="10807162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32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66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5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5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7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15328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0DECA87-BEBB-4A28-AFDC-7D789BACD338}"/>
              </a:ext>
            </a:extLst>
          </p:cNvPr>
          <p:cNvGrpSpPr/>
          <p:nvPr/>
        </p:nvGrpSpPr>
        <p:grpSpPr>
          <a:xfrm>
            <a:off x="1219090" y="2680069"/>
            <a:ext cx="7001172" cy="523160"/>
            <a:chOff x="1219090" y="2680069"/>
            <a:chExt cx="7001172" cy="523160"/>
          </a:xfrm>
        </p:grpSpPr>
        <p:pic>
          <p:nvPicPr>
            <p:cNvPr id="302082" name="Picture 2">
              <a:extLst>
                <a:ext uri="{FF2B5EF4-FFF2-40B4-BE49-F238E27FC236}">
                  <a16:creationId xmlns:a16="http://schemas.microsoft.com/office/drawing/2014/main" id="{85386A85-2B99-4BB1-ACE5-8C2DBEA35D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166" y="272697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4" name="Picture 4">
              <a:extLst>
                <a:ext uri="{FF2B5EF4-FFF2-40B4-BE49-F238E27FC236}">
                  <a16:creationId xmlns:a16="http://schemas.microsoft.com/office/drawing/2014/main" id="{B9626A51-542C-4DE0-B1E9-191F8A7F2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090" y="268006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6" name="Picture 6">
              <a:extLst>
                <a:ext uri="{FF2B5EF4-FFF2-40B4-BE49-F238E27FC236}">
                  <a16:creationId xmlns:a16="http://schemas.microsoft.com/office/drawing/2014/main" id="{AD24E353-F9CA-4DA8-AE32-79B6B4224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661" y="2693381"/>
              <a:ext cx="1142118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8" name="Picture 8">
              <a:extLst>
                <a:ext uri="{FF2B5EF4-FFF2-40B4-BE49-F238E27FC236}">
                  <a16:creationId xmlns:a16="http://schemas.microsoft.com/office/drawing/2014/main" id="{C0D79635-6D01-4904-A232-73255723C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062" y="2746029"/>
              <a:ext cx="121920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E1C29-0239-4693-9258-86605BDA8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11484"/>
              </p:ext>
            </p:extLst>
          </p:nvPr>
        </p:nvGraphicFramePr>
        <p:xfrm>
          <a:off x="6896029" y="3246642"/>
          <a:ext cx="1412354" cy="1036320"/>
        </p:xfrm>
        <a:graphic>
          <a:graphicData uri="http://schemas.openxmlformats.org/drawingml/2006/table">
            <a:tbl>
              <a:tblPr/>
              <a:tblGrid>
                <a:gridCol w="714722">
                  <a:extLst>
                    <a:ext uri="{9D8B030D-6E8A-4147-A177-3AD203B41FA5}">
                      <a16:colId xmlns:a16="http://schemas.microsoft.com/office/drawing/2014/main" val="3215595991"/>
                    </a:ext>
                  </a:extLst>
                </a:gridCol>
                <a:gridCol w="697632">
                  <a:extLst>
                    <a:ext uri="{9D8B030D-6E8A-4147-A177-3AD203B41FA5}">
                      <a16:colId xmlns:a16="http://schemas.microsoft.com/office/drawing/2014/main" val="4137026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55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NOT 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8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591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2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2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Inteiros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Binário: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Simbolos: “</a:t>
            </a:r>
            <a:r>
              <a:rPr lang="pt-BR" sz="1600" i="0" dirty="0"/>
              <a:t>1</a:t>
            </a:r>
            <a:r>
              <a:rPr lang="pt-BR" sz="1600" b="0" i="0" dirty="0"/>
              <a:t>” representa valor </a:t>
            </a:r>
            <a:r>
              <a:rPr lang="pt-BR" sz="1600" i="0" dirty="0"/>
              <a:t>um</a:t>
            </a:r>
            <a:r>
              <a:rPr lang="pt-BR" sz="1600" b="0" i="0" dirty="0"/>
              <a:t> e “</a:t>
            </a:r>
            <a:r>
              <a:rPr lang="pt-BR" sz="1600" i="0" dirty="0"/>
              <a:t>0</a:t>
            </a:r>
            <a:r>
              <a:rPr lang="pt-BR" sz="1600" b="0" i="0" dirty="0"/>
              <a:t>” representa o valor </a:t>
            </a:r>
            <a:r>
              <a:rPr lang="pt-BR" sz="1600" i="0" dirty="0"/>
              <a:t>zero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bit pode ser “0” ou “1” e um conjunto ordenado de digitos representa um valor inteiro (para já vamos ver a representação sem sinal).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Número com 8 bit/Byte (</a:t>
            </a:r>
            <a:r>
              <a:rPr lang="pt-BR" sz="1600" b="0" dirty="0"/>
              <a:t>string</a:t>
            </a:r>
            <a:r>
              <a:rPr lang="pt-BR" sz="1600" b="0" i="0" dirty="0"/>
              <a:t> de 8 bit). Valor seguinte em decimal é 167: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baseline="-25000" dirty="0"/>
              <a:t>2</a:t>
            </a:r>
            <a:r>
              <a:rPr lang="pt-PT" sz="1600" i="0" dirty="0"/>
              <a:t> =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7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6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5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4</a:t>
            </a:r>
            <a:r>
              <a:rPr lang="pt-PT" sz="1600" b="0" i="0" dirty="0"/>
              <a:t> + </a:t>
            </a:r>
            <a:r>
              <a:rPr lang="pt-PT" sz="1600" i="0" dirty="0"/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3 </a:t>
            </a:r>
            <a:r>
              <a:rPr lang="pt-PT" sz="1600" b="0" i="0" dirty="0"/>
              <a:t>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2</a:t>
            </a:r>
            <a:r>
              <a:rPr lang="pt-PT" sz="1600" b="0" i="0" dirty="0"/>
              <a:t> + 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1</a:t>
            </a:r>
            <a:r>
              <a:rPr lang="pt-PT" sz="1600" b="0" i="0" dirty="0"/>
              <a:t> 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0</a:t>
            </a:r>
            <a:endParaRPr lang="pt-BR" sz="18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Valores inteiros com sinal podem utilizar os seguintes esquemas: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Sinal + valor - Bit mais alto representa o sinal (1 negativo e 0 positivo), exemplo : </a:t>
            </a:r>
            <a:r>
              <a:rPr lang="pt-BR" sz="1600" i="0" dirty="0"/>
              <a:t>10000001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Complemento para 1 (8bit), trocar bits, exemplo: </a:t>
            </a:r>
            <a:r>
              <a:rPr lang="pt-BR" sz="1600" i="0" dirty="0"/>
              <a:t>11111110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>
                <a:solidFill>
                  <a:srgbClr val="0070C0"/>
                </a:solidFill>
              </a:rPr>
              <a:t>Complemento para 2 (8bit), trocar bits e somar 1, exemplo: </a:t>
            </a:r>
            <a:r>
              <a:rPr lang="pt-BR" sz="1600" i="0" dirty="0">
                <a:solidFill>
                  <a:srgbClr val="0070C0"/>
                </a:solidFill>
              </a:rPr>
              <a:t>11111111</a:t>
            </a:r>
            <a:r>
              <a:rPr lang="pt-BR" sz="1600" b="0" i="0" dirty="0">
                <a:solidFill>
                  <a:srgbClr val="0070C0"/>
                </a:solidFill>
              </a:rPr>
              <a:t> (-1);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com vírgula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Standard IEEE 754: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número, 32 bit para presisão simples na imagem e 64 bit para dupla precisão, é composto 3 campos: sinal, expoente e mantisa. 1 bit para o sinal, 8 bit para expoente de 2 que é um valor inteiro com sinal e que desloca a virgula, e finalmente um para a matisa (valor sem virgula) com 23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bit mais alto bit da mantisa está escondido pois é sempre 1;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representações especificas para alguns valores como </a:t>
            </a:r>
            <a:r>
              <a:rPr lang="pt-BR" sz="1600" i="0" dirty="0"/>
              <a:t>NaN</a:t>
            </a:r>
            <a:r>
              <a:rPr lang="pt-BR" sz="1600" b="0" i="0" dirty="0"/>
              <a:t>.</a:t>
            </a:r>
          </a:p>
        </p:txBody>
      </p:sp>
      <p:pic>
        <p:nvPicPr>
          <p:cNvPr id="303106" name="Picture 2">
            <a:extLst>
              <a:ext uri="{FF2B5EF4-FFF2-40B4-BE49-F238E27FC236}">
                <a16:creationId xmlns:a16="http://schemas.microsoft.com/office/drawing/2014/main" id="{701FDF2E-298A-4A2D-B860-D4C3D114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92521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10659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Operações Lógicas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Bitwise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 operações lógicas </a:t>
            </a:r>
            <a:r>
              <a:rPr lang="pt-BR" sz="2000" b="0" dirty="0"/>
              <a:t>bitwise</a:t>
            </a:r>
            <a:r>
              <a:rPr lang="pt-BR" sz="20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operação lógica comum é aplicada a regra que o valor “</a:t>
            </a:r>
            <a:r>
              <a:rPr lang="pt-PT" sz="1600" i="0" dirty="0"/>
              <a:t>0</a:t>
            </a:r>
            <a:r>
              <a:rPr lang="pt-PT" sz="1600" b="0" i="0" dirty="0"/>
              <a:t>” é FALSO e para todos os outros valores é </a:t>
            </a:r>
            <a:r>
              <a:rPr lang="pt-PT" sz="1600" i="0" dirty="0"/>
              <a:t>VERDADEIRO</a:t>
            </a:r>
            <a:r>
              <a:rPr lang="pt-PT" sz="1600" b="0" i="0" dirty="0"/>
              <a:t> (e.g. 5 AND 0 é FALSO, 5 OR 0 é VERDADEIRO).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entanto podemos operar </a:t>
            </a:r>
            <a:r>
              <a:rPr lang="pt-PT" sz="1600" b="0" dirty="0" err="1"/>
              <a:t>strings</a:t>
            </a:r>
            <a:r>
              <a:rPr lang="pt-PT" sz="1600" b="0" i="0" dirty="0"/>
              <a:t> de bits da mesma dimensão, efetuando a operação “bit a bit” (mesma posição) e observamos o resultado como um conjunto ordenado de resultados;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apelidamos esta operção de “mascaras” pois é abitual que o segundo operador server para “mascarar” para do preimeiro operador: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600" i="0" dirty="0">
              <a:solidFill>
                <a:srgbClr val="FF0000"/>
              </a:solidFill>
            </a:endParaRPr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dirty="0"/>
              <a:t> AND </a:t>
            </a:r>
            <a:r>
              <a:rPr lang="pt-PT" sz="1600" i="0" dirty="0">
                <a:solidFill>
                  <a:srgbClr val="0070C0"/>
                </a:solidFill>
              </a:rPr>
              <a:t>00001111</a:t>
            </a:r>
            <a:r>
              <a:rPr lang="pt-PT" sz="1600" i="0" dirty="0"/>
              <a:t> -&gt; </a:t>
            </a:r>
            <a:r>
              <a:rPr lang="pt-PT" sz="1600" i="0" dirty="0">
                <a:solidFill>
                  <a:srgbClr val="00B050"/>
                </a:solidFill>
              </a:rPr>
              <a:t>0000</a:t>
            </a:r>
            <a:r>
              <a:rPr lang="pt-PT" sz="1600" i="0" dirty="0">
                <a:solidFill>
                  <a:srgbClr val="C00000"/>
                </a:solidFill>
              </a:rPr>
              <a:t>0111</a:t>
            </a:r>
            <a:endParaRPr lang="pt-BR" sz="1800" b="0" i="0" dirty="0">
              <a:solidFill>
                <a:srgbClr val="C00000"/>
              </a:solidFill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maioria das linguagens de médio e alto nível utilizam a operação </a:t>
            </a:r>
            <a:r>
              <a:rPr lang="pt-PT" sz="1600" b="0" dirty="0" err="1"/>
              <a:t>bitwise</a:t>
            </a:r>
            <a:r>
              <a:rPr lang="pt-BR" sz="1600" b="0" i="0" dirty="0"/>
              <a:t>. Avaliam o valor final como um valor combinado dos bits que é </a:t>
            </a:r>
            <a:r>
              <a:rPr lang="pt-BR" sz="1600" i="0" dirty="0"/>
              <a:t>zero</a:t>
            </a:r>
            <a:r>
              <a:rPr lang="pt-BR" sz="1600" b="0" i="0" dirty="0"/>
              <a:t> ou </a:t>
            </a:r>
            <a:r>
              <a:rPr lang="pt-BR" sz="1600" i="0" dirty="0"/>
              <a:t>não zero</a:t>
            </a:r>
            <a:r>
              <a:rPr lang="pt-BR" sz="1600" b="0" i="0" dirty="0"/>
              <a:t>.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39829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6429</TotalTime>
  <Words>2038</Words>
  <Application>Microsoft Office PowerPoint</Application>
  <PresentationFormat>On-screen Show (16:10)</PresentationFormat>
  <Paragraphs>278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SCO-T1-A01 Volt e Ampere</vt:lpstr>
      <vt:lpstr>SCO-T1-A01 Volt e Ampere</vt:lpstr>
      <vt:lpstr>SCO-T1-A01 TTL e CMOS</vt:lpstr>
      <vt:lpstr>SCO-T1-A01 Portas Lógicas</vt:lpstr>
      <vt:lpstr>SCO-T1-A01 Representação de valores Inteiros</vt:lpstr>
      <vt:lpstr>SCO-T1-A01 Representação de valores com vírgula</vt:lpstr>
      <vt:lpstr>SCO-T1-A01 Operações Lógicas Bitwise</vt:lpstr>
      <vt:lpstr>SCO-T1-A01 Implementação de ALU</vt:lpstr>
      <vt:lpstr>SCO-T1-A01 Implementação de ALU</vt:lpstr>
      <vt:lpstr>SCO-T1-A02 Uma Arquitetura Clássica</vt:lpstr>
      <vt:lpstr>SCO-T1-A02 Uma Arquitetura Clássica</vt:lpstr>
      <vt:lpstr>SCO-T1-A02 Uma Arquitetura Clássica</vt:lpstr>
      <vt:lpstr>SCO-T1-A02 Arquitetura ARMv7</vt:lpstr>
      <vt:lpstr>SCO-T1-A02 Arquitetura ARMv7</vt:lpstr>
      <vt:lpstr>SCO-T1-A02 CPU Intel 8080</vt:lpstr>
      <vt:lpstr>SCO-T1-A02 Arquitetura x86</vt:lpstr>
      <vt:lpstr>SCO-T1-A02 Arquitetura x86</vt:lpstr>
      <vt:lpstr>SCO-T1-A02 Arquitetura x64</vt:lpstr>
      <vt:lpstr>SCO-T1-A02 Arquitetura Microcontrolador PIC</vt:lpstr>
      <vt:lpstr>SCO-T1-A02 Outros CPUs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344</cp:revision>
  <cp:lastPrinted>2006-12-04T14:12:58Z</cp:lastPrinted>
  <dcterms:created xsi:type="dcterms:W3CDTF">2003-12-01T00:39:30Z</dcterms:created>
  <dcterms:modified xsi:type="dcterms:W3CDTF">2022-03-17T00:08:30Z</dcterms:modified>
  <cp:category>Sistemas Operativos</cp:category>
</cp:coreProperties>
</file>