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79" r:id="rId3"/>
    <p:sldId id="381" r:id="rId4"/>
    <p:sldId id="395" r:id="rId5"/>
    <p:sldId id="392" r:id="rId6"/>
    <p:sldId id="380" r:id="rId7"/>
    <p:sldId id="382" r:id="rId8"/>
    <p:sldId id="383" r:id="rId9"/>
    <p:sldId id="386" r:id="rId10"/>
    <p:sldId id="394" r:id="rId11"/>
    <p:sldId id="385" r:id="rId12"/>
    <p:sldId id="397" r:id="rId13"/>
    <p:sldId id="389" r:id="rId14"/>
    <p:sldId id="390" r:id="rId15"/>
    <p:sldId id="378" r:id="rId16"/>
  </p:sldIdLst>
  <p:sldSz cx="9144000" cy="5715000" type="screen16x10"/>
  <p:notesSz cx="7102475" cy="1023302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8F8F8"/>
    <a:srgbClr val="EAEAE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26" autoAdjust="0"/>
    <p:restoredTop sz="93917" autoAdjust="0"/>
  </p:normalViewPr>
  <p:slideViewPr>
    <p:cSldViewPr>
      <p:cViewPr varScale="1">
        <p:scale>
          <a:sx n="95" d="100"/>
          <a:sy n="95" d="100"/>
        </p:scale>
        <p:origin x="1267" y="72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>
            <a:lvl1pPr algn="l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8" y="1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>
            <a:lvl1pPr algn="r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342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b" anchorCtr="0" compatLnSpc="1">
            <a:prstTxWarp prst="textNoShape">
              <a:avLst/>
            </a:prstTxWarp>
          </a:bodyPr>
          <a:lstStyle>
            <a:lvl1pPr algn="l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8" y="9720342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b" anchorCtr="0" compatLnSpc="1">
            <a:prstTxWarp prst="textNoShape">
              <a:avLst/>
            </a:prstTxWarp>
          </a:bodyPr>
          <a:lstStyle>
            <a:lvl1pPr algn="r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>
            <a:lvl1pPr algn="l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8" y="1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>
            <a:lvl1pPr algn="r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9425" y="765175"/>
            <a:ext cx="6145213" cy="384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1" y="4860172"/>
            <a:ext cx="5682615" cy="460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342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b" anchorCtr="0" compatLnSpc="1">
            <a:prstTxWarp prst="textNoShape">
              <a:avLst/>
            </a:prstTxWarp>
          </a:bodyPr>
          <a:lstStyle>
            <a:lvl1pPr algn="l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8" y="9720342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b" anchorCtr="0" compatLnSpc="1">
            <a:prstTxWarp prst="textNoShape">
              <a:avLst/>
            </a:prstTxWarp>
          </a:bodyPr>
          <a:lstStyle>
            <a:lvl1pPr algn="r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11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444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13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14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15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 @ SOP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9"/>
            <a:ext cx="2378075" cy="263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6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5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7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08207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494235" y="1148747"/>
            <a:ext cx="6210300" cy="1564737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/>
          <a:p>
            <a:pPr>
              <a:spcAft>
                <a:spcPts val="0"/>
              </a:spcAft>
            </a:pPr>
            <a:r>
              <a:rPr lang="pt-PT" sz="3100" b="1" dirty="0">
                <a:solidFill>
                  <a:srgbClr val="0033CC"/>
                </a:solidFill>
                <a:latin typeface="Tahoma" pitchFamily="34" charset="0"/>
              </a:rPr>
              <a:t>SCO-T0-1IN</a:t>
            </a:r>
            <a:br>
              <a:rPr lang="pt-PT" sz="3100" b="1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200" b="1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PT" sz="2200" b="1" dirty="0">
                <a:solidFill>
                  <a:srgbClr val="0033CC"/>
                </a:solidFill>
                <a:latin typeface="Tahoma" pitchFamily="34" charset="0"/>
              </a:rPr>
              <a:t>Apresentação do método de avaliação, formato e programa da unidade curricular.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/>
          <a:p>
            <a:pPr marL="0" indent="0" algn="r">
              <a:buNone/>
            </a:pPr>
            <a:r>
              <a:rPr lang="pt-PT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Computacionais</a:t>
            </a:r>
          </a:p>
          <a:p>
            <a:pPr marL="0" indent="0" algn="r">
              <a:buNone/>
            </a:pPr>
            <a:r>
              <a:rPr lang="pt-PT" sz="16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Informações de Base</a:t>
            </a:r>
          </a:p>
          <a:p>
            <a:pPr marL="0" indent="0" algn="r">
              <a:buNone/>
            </a:pPr>
            <a:r>
              <a:rPr lang="pt-PT" sz="16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ea typeface="Tahoma" panose="020B0604030504040204" pitchFamily="34" charset="0"/>
                <a:cs typeface="Tahoma" panose="020B0604030504040204" pitchFamily="34" charset="0"/>
              </a:rPr>
              <a:t>Conhecimentos necessários: </a:t>
            </a:r>
            <a:r>
              <a:rPr lang="pt-BR" sz="1600" b="0" i="0" dirty="0">
                <a:ea typeface="Tahoma" panose="020B0604030504040204" pitchFamily="34" charset="0"/>
                <a:cs typeface="Tahoma" panose="020B0604030504040204" pitchFamily="34" charset="0"/>
              </a:rPr>
              <a:t>Não Aplicável</a:t>
            </a:r>
            <a:endParaRPr lang="pt-PT" sz="1600" b="0" i="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61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427757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9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ROGRAMA </a:t>
            </a:r>
            <a:r>
              <a:rPr lang="pt-PT" sz="19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REVISTO</a:t>
            </a:r>
            <a:endParaRPr lang="pt-PT" sz="12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900000"/>
            <a:ext cx="8164059" cy="2579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11741" indent="-211741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Teórica (continuação):</a:t>
            </a:r>
          </a:p>
          <a:p>
            <a:pPr marL="351663" lvl="1" algn="just" defTabSz="624078">
              <a:lnSpc>
                <a:spcPct val="120000"/>
              </a:lnSpc>
            </a:pPr>
            <a:r>
              <a:rPr lang="pt-PT" sz="1900" i="0" dirty="0">
                <a:solidFill>
                  <a:srgbClr val="0033CC"/>
                </a:solidFill>
              </a:rPr>
              <a:t>SCO-T2-AVL</a:t>
            </a:r>
          </a:p>
          <a:p>
            <a:pPr marL="491586" lvl="2" algn="just" defTabSz="624078">
              <a:lnSpc>
                <a:spcPct val="120000"/>
              </a:lnSpc>
            </a:pPr>
            <a:r>
              <a:rPr lang="pt-PT" sz="1600" b="0" i="0" dirty="0"/>
              <a:t>Realização da </a:t>
            </a:r>
            <a:r>
              <a:rPr lang="pt-PT" sz="1600" i="0" dirty="0"/>
              <a:t>Prova Final de Avaliação</a:t>
            </a:r>
            <a:r>
              <a:rPr lang="pt-PT" sz="1600" b="0" i="0" dirty="0"/>
              <a:t>:</a:t>
            </a:r>
          </a:p>
          <a:p>
            <a:pPr marL="714471" lvl="2" indent="-222885" algn="just" defTabSz="624078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Teórica 50 minutos de duração;</a:t>
            </a:r>
          </a:p>
          <a:p>
            <a:pPr marL="714471" lvl="2" indent="-222885" algn="just" defTabSz="624078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Aulas teóricas de </a:t>
            </a:r>
            <a:r>
              <a:rPr lang="pt-PT" sz="1600" i="0" dirty="0"/>
              <a:t>sexta, dia 14 de janeiro</a:t>
            </a:r>
            <a:r>
              <a:rPr lang="pt-PT" sz="1600" b="0" i="0" dirty="0"/>
              <a:t> - Prova Escrita versão A+B.</a:t>
            </a:r>
          </a:p>
          <a:p>
            <a:pPr marL="351663" lvl="1" algn="just" defTabSz="624078">
              <a:lnSpc>
                <a:spcPct val="120000"/>
              </a:lnSpc>
            </a:pPr>
            <a:r>
              <a:rPr lang="pt-PT" sz="1900" i="0" dirty="0">
                <a:solidFill>
                  <a:srgbClr val="0033CC"/>
                </a:solidFill>
              </a:rPr>
              <a:t>SCO-T3-AV1 e SCO-T3-AV2</a:t>
            </a:r>
          </a:p>
          <a:p>
            <a:pPr marL="491586" lvl="2" algn="just" defTabSz="624078">
              <a:lnSpc>
                <a:spcPct val="120000"/>
              </a:lnSpc>
            </a:pPr>
            <a:r>
              <a:rPr lang="pt-PT" sz="1600" b="0" i="0" dirty="0"/>
              <a:t>Tópicos avançados de hardware como segurança e encriptação, suporte para virtualização e instruções multimédia, APU e integração de equipamentos, SOC.</a:t>
            </a:r>
            <a:endParaRPr lang="pt-PT" sz="1600" b="0" dirty="0"/>
          </a:p>
        </p:txBody>
      </p:sp>
    </p:spTree>
    <p:extLst>
      <p:ext uri="{BB962C8B-B14F-4D97-AF65-F5344CB8AC3E}">
        <p14:creationId xmlns:p14="http://schemas.microsoft.com/office/powerpoint/2010/main" val="319927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9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ROGRAMA </a:t>
            </a:r>
            <a:r>
              <a:rPr lang="pt-PT" sz="19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REVISTO</a:t>
            </a:r>
            <a:endParaRPr lang="pt-PT" sz="12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900000"/>
            <a:ext cx="8233871" cy="304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Prática (13 ou 15 aulas de 2h):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SCO-P1-SD1 e SCO-P1-SD2</a:t>
            </a:r>
            <a:endParaRPr lang="pt-PT" sz="1600" i="0" dirty="0">
              <a:solidFill>
                <a:srgbClr val="0033CC"/>
              </a:solidFill>
            </a:endParaRPr>
          </a:p>
          <a:p>
            <a:pPr marL="789302" lvl="2" indent="-234695" algn="just" defTabSz="704085">
              <a:lnSpc>
                <a:spcPct val="120000"/>
              </a:lnSpc>
            </a:pPr>
            <a:r>
              <a:rPr lang="pt-PT" sz="1600" b="0" i="0" dirty="0"/>
              <a:t>Sistemas digitais, lógica booleana e representação de dados, circuitos digitais.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SCO-P2-AS1, SCO-P2-AS2, SCO-P2-AS3, SCO-P2-AS4 e SCO-P2-AS5</a:t>
            </a:r>
          </a:p>
          <a:p>
            <a:pPr marL="539750" lvl="2" algn="just" defTabSz="624078">
              <a:lnSpc>
                <a:spcPct val="120000"/>
              </a:lnSpc>
            </a:pPr>
            <a:r>
              <a:rPr lang="pt-PT" sz="1600" b="0" dirty="0" err="1"/>
              <a:t>Assembly</a:t>
            </a:r>
            <a:r>
              <a:rPr lang="pt-PT" sz="1600" b="0" i="0" dirty="0"/>
              <a:t>, </a:t>
            </a:r>
            <a:r>
              <a:rPr lang="pt-PT" sz="1600" b="0" dirty="0" err="1"/>
              <a:t>labels</a:t>
            </a:r>
            <a:r>
              <a:rPr lang="pt-PT" sz="1600" b="0" i="0" dirty="0"/>
              <a:t> e comentários, assemblagem e código máquina, aritmética, saltos condicionais e implementação de estruturas condicionais. Endereçamento e operações de blocos, macros e </a:t>
            </a:r>
            <a:r>
              <a:rPr lang="pt-PT" sz="1600" b="0" i="0" dirty="0" err="1"/>
              <a:t>subrotinas</a:t>
            </a:r>
            <a:r>
              <a:rPr lang="pt-PT" sz="1600" b="0" i="0" dirty="0"/>
              <a:t>, passagem de parâmetros por registo e </a:t>
            </a:r>
            <a:r>
              <a:rPr lang="pt-PT" sz="1600" b="0" dirty="0" err="1"/>
              <a:t>frame</a:t>
            </a:r>
            <a:r>
              <a:rPr lang="pt-PT" sz="1600" b="0" dirty="0"/>
              <a:t> </a:t>
            </a:r>
            <a:r>
              <a:rPr lang="pt-PT" sz="1600" b="0" dirty="0" err="1"/>
              <a:t>pointer</a:t>
            </a:r>
            <a:r>
              <a:rPr lang="pt-PT" sz="1600" b="0" dirty="0"/>
              <a:t>.</a:t>
            </a:r>
            <a:endParaRPr lang="pt-PT" sz="1600" b="0" i="0" dirty="0"/>
          </a:p>
        </p:txBody>
      </p:sp>
    </p:spTree>
    <p:extLst>
      <p:ext uri="{BB962C8B-B14F-4D97-AF65-F5344CB8AC3E}">
        <p14:creationId xmlns:p14="http://schemas.microsoft.com/office/powerpoint/2010/main" val="259088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9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ROGRAMA </a:t>
            </a:r>
            <a:r>
              <a:rPr lang="pt-PT" sz="19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REVISTO</a:t>
            </a:r>
            <a:endParaRPr lang="pt-PT" sz="12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900000"/>
            <a:ext cx="8233871" cy="245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Prática (continuação):</a:t>
            </a:r>
            <a:endParaRPr lang="pt-PT" sz="1600" b="0" dirty="0"/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SCO-P3-SY1, SCO-P3-SY2, SCO-P3-SY3, SCO-P3-SY4 e SCO-P3-SY5</a:t>
            </a:r>
          </a:p>
          <a:p>
            <a:pPr marL="539750" lvl="2" algn="just" defTabSz="704085">
              <a:lnSpc>
                <a:spcPct val="120000"/>
              </a:lnSpc>
            </a:pPr>
            <a:r>
              <a:rPr lang="pt-PT" sz="1600" b="0" dirty="0" err="1"/>
              <a:t>Assembly</a:t>
            </a:r>
            <a:r>
              <a:rPr lang="pt-PT" sz="1600" b="0" i="0" dirty="0"/>
              <a:t> e linguagem C, integração com sistema físicos e sistemas operativos modernos, IO e controlo de sistemas. Comunicação entre dispositivos.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SCO-P4-AV1, SCO-P4-AV2 e SCO-P3-AV3</a:t>
            </a:r>
          </a:p>
          <a:p>
            <a:pPr marL="539750" lvl="2" algn="just" defTabSz="704085">
              <a:lnSpc>
                <a:spcPct val="120000"/>
              </a:lnSpc>
            </a:pPr>
            <a:r>
              <a:rPr lang="pt-PT" sz="1600" b="0" i="0" dirty="0"/>
              <a:t>Desenvolvimento de trabalhos em outras arquiteturas, com PC e </a:t>
            </a:r>
            <a:r>
              <a:rPr lang="pt-PT" sz="1600" b="0" i="0" dirty="0" err="1"/>
              <a:t>PICs</a:t>
            </a:r>
            <a:r>
              <a:rPr lang="pt-PT" sz="1600" b="0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903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9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TENDIMENTO E </a:t>
            </a:r>
            <a:r>
              <a:rPr lang="pt-PT" sz="19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URMAS </a:t>
            </a:r>
            <a:r>
              <a:rPr lang="pt-PT" sz="19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RÁTICAS</a:t>
            </a:r>
            <a:endParaRPr lang="pt-PT" sz="12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40000" y="900000"/>
            <a:ext cx="8179865" cy="2033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Teórica (atendimento):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Gabinete I0.03 [ECT Polo I] + ZOOM (preferencial) – Contactar antes.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Consultar horário no SiDE.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Prática: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Não é permitido trocar de turma após esta ter sido escolhida;</a:t>
            </a:r>
            <a:endParaRPr lang="pt-PT" sz="2100" b="0" i="0" dirty="0"/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Atendimento a definir com o docente responsável por cada turma.</a:t>
            </a:r>
          </a:p>
        </p:txBody>
      </p:sp>
    </p:spTree>
    <p:extLst>
      <p:ext uri="{BB962C8B-B14F-4D97-AF65-F5344CB8AC3E}">
        <p14:creationId xmlns:p14="http://schemas.microsoft.com/office/powerpoint/2010/main" val="419648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900" b="1" i="1" dirty="0">
                <a:solidFill>
                  <a:srgbClr val="FF0000"/>
                </a:solidFill>
                <a:latin typeface="Arial" charset="0"/>
              </a:rPr>
              <a:t>M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OODLE E </a:t>
            </a:r>
            <a:r>
              <a:rPr lang="pt-PT" sz="19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RIMEIRO </a:t>
            </a:r>
            <a:r>
              <a:rPr lang="pt-PT" sz="1900" b="1" i="1" dirty="0">
                <a:solidFill>
                  <a:srgbClr val="FF0000"/>
                </a:solidFill>
                <a:latin typeface="Arial" charset="0"/>
              </a:rPr>
              <a:t>Q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UIZ</a:t>
            </a:r>
            <a:endParaRPr lang="pt-PT" sz="12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40000" y="900000"/>
            <a:ext cx="8233871" cy="3636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Questionários online: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3900" b="0" i="0" dirty="0"/>
              <a:t>http://moodle.utad.pt/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3900" b="0" i="0" dirty="0"/>
              <a:t>UC: Sistemas Computacionais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3900" b="0" i="0" dirty="0"/>
              <a:t>acesso: sc2021 </a:t>
            </a:r>
            <a:r>
              <a:rPr lang="pt-PT" sz="2000" b="0" i="0" dirty="0"/>
              <a:t>(apenas uma vez)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Primeiro questionário das </a:t>
            </a:r>
            <a:r>
              <a:rPr lang="pt-PT" sz="2000" i="0" dirty="0"/>
              <a:t>16h de sexta 9 de outubro </a:t>
            </a:r>
            <a:r>
              <a:rPr lang="pt-PT" sz="2000" b="0" i="0" dirty="0"/>
              <a:t>até </a:t>
            </a:r>
            <a:r>
              <a:rPr lang="pt-PT" sz="2000" i="0" dirty="0"/>
              <a:t>às 23h59 de quinta 14 de outubro</a:t>
            </a:r>
            <a:r>
              <a:rPr lang="pt-PT" sz="2000" b="0" i="0" dirty="0"/>
              <a:t>, sobre a avaliação:</a:t>
            </a:r>
          </a:p>
          <a:p>
            <a:pPr marL="595503" lvl="1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800" i="0" dirty="0"/>
              <a:t>Podem fazer várias tentativas</a:t>
            </a:r>
            <a:r>
              <a:rPr lang="pt-PT" sz="1800" b="0" i="0" dirty="0"/>
              <a:t> e </a:t>
            </a:r>
            <a:r>
              <a:rPr lang="pt-PT" sz="1800" i="0" dirty="0"/>
              <a:t>não conta para a nota final</a:t>
            </a:r>
            <a:r>
              <a:rPr lang="pt-PT" sz="1800" b="0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12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292085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8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400" b="1" i="1" dirty="0">
                <a:solidFill>
                  <a:srgbClr val="FF0000"/>
                </a:solidFill>
                <a:latin typeface="Arial" charset="0"/>
              </a:rPr>
              <a:t>HE 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</a:t>
            </a:r>
            <a:r>
              <a:rPr lang="pt-PT" sz="1400" b="1" i="1" dirty="0">
                <a:solidFill>
                  <a:srgbClr val="FF0000"/>
                </a:solidFill>
                <a:latin typeface="Arial" charset="0"/>
              </a:rPr>
              <a:t>ND</a:t>
            </a:r>
            <a:endParaRPr lang="en-GB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1299" name="Rectangle 3"/>
          <p:cNvSpPr>
            <a:spLocks noChangeArrowheads="1"/>
          </p:cNvSpPr>
          <p:nvPr/>
        </p:nvSpPr>
        <p:spPr bwMode="auto">
          <a:xfrm>
            <a:off x="540000" y="900000"/>
            <a:ext cx="8064448" cy="192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137446" indent="-137446" algn="l" defTabSz="624078">
              <a:lnSpc>
                <a:spcPct val="120000"/>
              </a:lnSpc>
            </a:pPr>
            <a:r>
              <a:rPr lang="pt-PT" sz="2200" b="0" i="0" dirty="0"/>
              <a:t>Obrigado...</a:t>
            </a:r>
          </a:p>
          <a:p>
            <a:pPr marL="137446" indent="-137446" algn="l" defTabSz="624078">
              <a:lnSpc>
                <a:spcPct val="120000"/>
              </a:lnSpc>
            </a:pPr>
            <a:endParaRPr lang="pt-PT" sz="1600" b="0" i="0" dirty="0"/>
          </a:p>
          <a:p>
            <a:pPr marL="490347" lvl="1" indent="-212979" algn="just" defTabSz="624078">
              <a:lnSpc>
                <a:spcPct val="11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PT" sz="1600" b="0" i="0" dirty="0"/>
              <a:t>Consultar a FUC da UC no </a:t>
            </a:r>
            <a:r>
              <a:rPr lang="pt-PT" sz="1600" b="0" i="0" dirty="0" err="1"/>
              <a:t>SiDE</a:t>
            </a:r>
            <a:r>
              <a:rPr lang="pt-PT" sz="1600" b="0" i="0" dirty="0"/>
              <a:t> para mais pormenores. </a:t>
            </a:r>
          </a:p>
          <a:p>
            <a:pPr marL="490347" lvl="1" indent="-212979" algn="just" defTabSz="624078">
              <a:lnSpc>
                <a:spcPct val="110000"/>
              </a:lnSpc>
              <a:spcAft>
                <a:spcPct val="10000"/>
              </a:spcAft>
              <a:buFont typeface="Wingdings" pitchFamily="2" charset="2"/>
              <a:buChar char="Ø"/>
            </a:pPr>
            <a:endParaRPr lang="pt-PT" sz="1600" b="0" i="0" dirty="0"/>
          </a:p>
          <a:p>
            <a:pPr marL="490347" lvl="1" indent="-212979" algn="just" defTabSz="624078">
              <a:lnSpc>
                <a:spcPct val="11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PT" sz="1600" b="0" i="0" dirty="0"/>
              <a:t>Esta apresentação está disponível em:</a:t>
            </a:r>
          </a:p>
          <a:p>
            <a:pPr marL="633984" lvl="2" indent="-3715" algn="just" defTabSz="624078">
              <a:lnSpc>
                <a:spcPct val="110000"/>
              </a:lnSpc>
              <a:spcAft>
                <a:spcPct val="10000"/>
              </a:spcAft>
            </a:pPr>
            <a:r>
              <a:rPr lang="pt-PT" sz="1600" b="0" i="0" dirty="0" err="1"/>
              <a:t>SiDE</a:t>
            </a:r>
            <a:r>
              <a:rPr lang="pt-PT" sz="1600" b="0" i="0" dirty="0"/>
              <a:t>: http://side.utad.pt/*/SCO-T0-INT.zip</a:t>
            </a:r>
          </a:p>
        </p:txBody>
      </p:sp>
      <p:pic>
        <p:nvPicPr>
          <p:cNvPr id="311300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1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400" b="1" i="1" dirty="0">
                <a:solidFill>
                  <a:srgbClr val="FF0000"/>
                </a:solidFill>
                <a:latin typeface="Arial" charset="0"/>
              </a:rPr>
              <a:t>LINHAMENTO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900000"/>
            <a:ext cx="8280920" cy="209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Enquadramento;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Estatísticas;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Método de avaliação;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Modelo de funcionamento das aulas;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Programa;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Recursos disponíveis;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Atendimento e turmas práticas.</a:t>
            </a:r>
          </a:p>
        </p:txBody>
      </p:sp>
    </p:spTree>
    <p:extLst>
      <p:ext uri="{BB962C8B-B14F-4D97-AF65-F5344CB8AC3E}">
        <p14:creationId xmlns:p14="http://schemas.microsoft.com/office/powerpoint/2010/main" val="25230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E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NQUADRAMENTO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540000" y="900000"/>
            <a:ext cx="8496496" cy="4545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Objetivos e alinhamento:</a:t>
            </a:r>
          </a:p>
          <a:p>
            <a:pPr marL="553498" lvl="2" indent="286036" algn="just" defTabSz="704085">
              <a:lnSpc>
                <a:spcPct val="120000"/>
              </a:lnSpc>
            </a:pPr>
            <a:r>
              <a:rPr lang="pt-PT" sz="1600" b="0" i="0" dirty="0"/>
              <a:t>Dotar os alunos de uma perceção do funcionamento dos sistemas computacionais em particular na iteração e abstração do hardware e as camadas de mais alto nível do software. No final o aluno deve ser capaz de perceber como um sistema interage com o mundo real, bem como é processada e representada a informação, quer ao nível dos dados primitivos quer de estruturas mais complexas, bem como a funcionamento entre linguagens de baixo nível e linguagens intermédias/alto nível tipo “Linguagem C”.</a:t>
            </a:r>
          </a:p>
          <a:p>
            <a:pPr marL="553498" lvl="2" indent="286036" algn="just" defTabSz="704085">
              <a:lnSpc>
                <a:spcPct val="120000"/>
              </a:lnSpc>
            </a:pPr>
            <a:r>
              <a:rPr lang="pt-PT" sz="1600" b="0" i="0" dirty="0"/>
              <a:t>Em termos mais concretos o aluno deve ser capaz de perceber o que é um </a:t>
            </a:r>
            <a:r>
              <a:rPr lang="pt-PT" sz="1600" b="0" dirty="0" err="1"/>
              <a:t>instruction</a:t>
            </a:r>
            <a:r>
              <a:rPr lang="pt-PT" sz="1600" b="0" dirty="0"/>
              <a:t> set</a:t>
            </a:r>
            <a:r>
              <a:rPr lang="pt-PT" sz="1600" b="0" i="0" dirty="0"/>
              <a:t> e as suas distintas instruções: lógicas/aritméticas; controlo de fluxo, utilização de ponteiros/endereçamento, entradas/saídas. Também deve ser capaz de reconhecer as componentes de uma arquitetura de computadores e de um sistema computacional em geral.</a:t>
            </a:r>
          </a:p>
          <a:p>
            <a:pPr marL="553498" lvl="2" indent="286036" algn="just" defTabSz="704085">
              <a:lnSpc>
                <a:spcPct val="120000"/>
              </a:lnSpc>
            </a:pPr>
            <a:r>
              <a:rPr lang="pt-PT" sz="1600" b="0" i="0" dirty="0"/>
              <a:t>Finalmente dar a conhecer ao aluno novas abordagens quer ao nível da abstração isolamento, virtualização, segurança providenciada em hardware aos níveis mais altos do software.</a:t>
            </a:r>
            <a:endParaRPr lang="pt-PT" sz="1600" i="0" dirty="0"/>
          </a:p>
        </p:txBody>
      </p:sp>
    </p:spTree>
    <p:extLst>
      <p:ext uri="{BB962C8B-B14F-4D97-AF65-F5344CB8AC3E}">
        <p14:creationId xmlns:p14="http://schemas.microsoft.com/office/powerpoint/2010/main" val="347515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E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STATÍSTICAS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540000" y="900000"/>
            <a:ext cx="8496496" cy="112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Ano letivo 2020/21: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Engenharia Informática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UC não existiu no curso em </a:t>
            </a:r>
            <a:r>
              <a:rPr lang="pt-PT" sz="1900" i="0" dirty="0"/>
              <a:t>2020/21</a:t>
            </a:r>
            <a:endParaRPr lang="en-GB" sz="1600" b="0" i="0" dirty="0"/>
          </a:p>
        </p:txBody>
      </p:sp>
      <p:sp>
        <p:nvSpPr>
          <p:cNvPr id="20" name="Text Box 128"/>
          <p:cNvSpPr txBox="1">
            <a:spLocks noChangeArrowheads="1"/>
          </p:cNvSpPr>
          <p:nvPr/>
        </p:nvSpPr>
        <p:spPr bwMode="auto">
          <a:xfrm>
            <a:off x="467545" y="5089901"/>
            <a:ext cx="8316923" cy="2278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80467" tIns="40233" rIns="80467" bIns="40233">
            <a:spAutoFit/>
          </a:bodyPr>
          <a:lstStyle/>
          <a:p>
            <a:pPr algn="l"/>
            <a:r>
              <a:rPr lang="pt-PT" sz="900" b="0" dirty="0"/>
              <a:t>Nota: percentagens relativas ao item anterior (Avaliados/Inscritos e Aprovados/Avaliados).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4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E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STATÍSTICAS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540000" y="900000"/>
            <a:ext cx="8352480" cy="112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Ano letivo 2021/22: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Engenharia Informática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Inscritos: </a:t>
            </a:r>
            <a:r>
              <a:rPr lang="pt-PT" sz="1900" i="0" dirty="0"/>
              <a:t>123</a:t>
            </a:r>
            <a:r>
              <a:rPr lang="pt-PT" sz="1600" b="0" i="0" dirty="0"/>
              <a:t> / 1ª: </a:t>
            </a:r>
            <a:r>
              <a:rPr lang="pt-PT" sz="1900" i="0" dirty="0"/>
              <a:t>123</a:t>
            </a:r>
            <a:r>
              <a:rPr lang="pt-PT" sz="1600" b="0" i="0" dirty="0"/>
              <a:t> (62%) / 2ª: </a:t>
            </a:r>
            <a:r>
              <a:rPr lang="pt-PT" sz="1900" i="0" dirty="0"/>
              <a:t>NA</a:t>
            </a:r>
            <a:r>
              <a:rPr lang="pt-PT" sz="1600" b="0" i="0" dirty="0"/>
              <a:t> (0%) / +2: </a:t>
            </a:r>
            <a:r>
              <a:rPr lang="pt-PT" sz="1900" i="0" dirty="0"/>
              <a:t>NA</a:t>
            </a:r>
            <a:r>
              <a:rPr lang="pt-PT" sz="1600" b="0" i="0" dirty="0"/>
              <a:t> (0%)</a:t>
            </a:r>
            <a:endParaRPr lang="pt-PT" sz="1900" i="0" dirty="0"/>
          </a:p>
        </p:txBody>
      </p:sp>
    </p:spTree>
    <p:extLst>
      <p:ext uri="{BB962C8B-B14F-4D97-AF65-F5344CB8AC3E}">
        <p14:creationId xmlns:p14="http://schemas.microsoft.com/office/powerpoint/2010/main" val="80683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M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ÉTODO DE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VALIAÇÃO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672009" y="1357314"/>
            <a:ext cx="7710916" cy="480219"/>
          </a:xfrm>
          <a:prstGeom prst="rect">
            <a:avLst/>
          </a:prstGeom>
          <a:solidFill>
            <a:srgbClr val="C000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Nota final </a:t>
            </a:r>
            <a:r>
              <a:rPr lang="pt-PT" sz="1600" dirty="0">
                <a:solidFill>
                  <a:schemeClr val="bg1"/>
                </a:solidFill>
              </a:rPr>
              <a:t>(100%)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672009" y="1837532"/>
            <a:ext cx="3861833" cy="480218"/>
          </a:xfrm>
          <a:prstGeom prst="rect">
            <a:avLst/>
          </a:prstGeom>
          <a:solidFill>
            <a:srgbClr val="FF66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Nota Teórica </a:t>
            </a:r>
            <a:r>
              <a:rPr lang="pt-PT" sz="1600" dirty="0">
                <a:solidFill>
                  <a:schemeClr val="bg1"/>
                </a:solidFill>
              </a:rPr>
              <a:t>(50%)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4533842" y="1837533"/>
            <a:ext cx="3849083" cy="48021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Nota Prática </a:t>
            </a:r>
            <a:r>
              <a:rPr lang="pt-PT" sz="1600" dirty="0">
                <a:solidFill>
                  <a:schemeClr val="bg1"/>
                </a:solidFill>
              </a:rPr>
              <a:t>(50%)</a:t>
            </a: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672009" y="3516976"/>
            <a:ext cx="1811759" cy="959114"/>
          </a:xfrm>
          <a:prstGeom prst="rect">
            <a:avLst/>
          </a:prstGeom>
          <a:solidFill>
            <a:srgbClr val="FF66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Teórica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(20%)</a:t>
            </a:r>
          </a:p>
          <a:p>
            <a:pPr algn="ctr"/>
            <a:r>
              <a:rPr lang="pt-PT" sz="1600" dirty="0" err="1">
                <a:solidFill>
                  <a:schemeClr val="bg1"/>
                </a:solidFill>
              </a:rPr>
              <a:t>Arquitectura</a:t>
            </a:r>
            <a:endParaRPr lang="pt-PT" sz="1600" dirty="0">
              <a:solidFill>
                <a:schemeClr val="bg1"/>
              </a:solidFill>
            </a:endParaRP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4734019" y="3516974"/>
            <a:ext cx="1802520" cy="959114"/>
          </a:xfrm>
          <a:prstGeom prst="rect">
            <a:avLst/>
          </a:prstGeom>
          <a:solidFill>
            <a:srgbClr val="FF66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Teórica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(20%)</a:t>
            </a:r>
          </a:p>
          <a:p>
            <a:pPr algn="ctr"/>
            <a:r>
              <a:rPr lang="pt-PT" sz="1200" dirty="0">
                <a:solidFill>
                  <a:schemeClr val="bg1"/>
                </a:solidFill>
              </a:rPr>
              <a:t>Tópicos Avançados</a:t>
            </a: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6539649" y="3516976"/>
            <a:ext cx="1846386" cy="95911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Prática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(20%)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IO / C / </a:t>
            </a:r>
            <a:r>
              <a:rPr lang="pt-PT" sz="1600" dirty="0" err="1">
                <a:solidFill>
                  <a:schemeClr val="bg1"/>
                </a:solidFill>
              </a:rPr>
              <a:t>Assembly</a:t>
            </a:r>
            <a:endParaRPr lang="pt-PT" sz="1600" dirty="0">
              <a:solidFill>
                <a:schemeClr val="bg1"/>
              </a:solidFill>
            </a:endParaRP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2491294" y="3516975"/>
            <a:ext cx="1846385" cy="95911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Prática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(20%)</a:t>
            </a:r>
            <a:endParaRPr lang="pt-PT" sz="1200" dirty="0">
              <a:solidFill>
                <a:schemeClr val="bg1"/>
              </a:solidFill>
            </a:endParaRPr>
          </a:p>
          <a:p>
            <a:pPr algn="ctr"/>
            <a:r>
              <a:rPr lang="pt-PT" sz="1600" dirty="0" err="1">
                <a:solidFill>
                  <a:schemeClr val="bg1"/>
                </a:solidFill>
              </a:rPr>
              <a:t>Assembly</a:t>
            </a:r>
            <a:endParaRPr lang="pt-PT" sz="1600" dirty="0">
              <a:solidFill>
                <a:schemeClr val="bg1"/>
              </a:solidFill>
            </a:endParaRP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672009" y="4476090"/>
            <a:ext cx="7710916" cy="480219"/>
          </a:xfrm>
          <a:prstGeom prst="rect">
            <a:avLst/>
          </a:prstGeom>
          <a:solidFill>
            <a:srgbClr val="C000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Exame </a:t>
            </a:r>
            <a:r>
              <a:rPr lang="pt-PT" sz="1600" dirty="0">
                <a:solidFill>
                  <a:schemeClr val="bg1"/>
                </a:solidFill>
              </a:rPr>
              <a:t>(100%)</a:t>
            </a: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5760132" y="2317440"/>
            <a:ext cx="2622793" cy="47955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1600" dirty="0">
                <a:solidFill>
                  <a:schemeClr val="bg1"/>
                </a:solidFill>
              </a:rPr>
              <a:t>Provas escritas (40%)</a:t>
            </a:r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672009" y="2317441"/>
            <a:ext cx="2711860" cy="480219"/>
          </a:xfrm>
          <a:prstGeom prst="rect">
            <a:avLst/>
          </a:prstGeom>
          <a:solidFill>
            <a:srgbClr val="FF66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1600" dirty="0">
                <a:solidFill>
                  <a:schemeClr val="bg1"/>
                </a:solidFill>
              </a:rPr>
              <a:t>Provas escritas (40%)</a:t>
            </a: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664483" y="3036757"/>
            <a:ext cx="3673196" cy="480219"/>
          </a:xfrm>
          <a:prstGeom prst="rect">
            <a:avLst/>
          </a:prstGeom>
          <a:solidFill>
            <a:srgbClr val="00B05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1400" dirty="0">
                <a:solidFill>
                  <a:schemeClr val="bg1"/>
                </a:solidFill>
              </a:rPr>
              <a:t>Prova Intermédia de Avaliação (40%)</a:t>
            </a:r>
            <a:endParaRPr lang="pt-PT" sz="1600" dirty="0">
              <a:solidFill>
                <a:schemeClr val="bg1"/>
              </a:solidFill>
            </a:endParaRP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4734019" y="3036757"/>
            <a:ext cx="3652016" cy="480219"/>
          </a:xfrm>
          <a:prstGeom prst="rect">
            <a:avLst/>
          </a:prstGeom>
          <a:solidFill>
            <a:srgbClr val="00B05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1400" dirty="0">
                <a:solidFill>
                  <a:schemeClr val="bg1"/>
                </a:solidFill>
              </a:rPr>
              <a:t>Prova Final de Avaliação (40%)</a:t>
            </a:r>
            <a:endParaRPr lang="pt-PT" sz="1600" dirty="0">
              <a:solidFill>
                <a:schemeClr val="bg1"/>
              </a:solidFill>
            </a:endParaRPr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3383869" y="2317441"/>
            <a:ext cx="1149974" cy="480219"/>
          </a:xfrm>
          <a:prstGeom prst="rect">
            <a:avLst/>
          </a:prstGeom>
          <a:solidFill>
            <a:srgbClr val="FF66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900" dirty="0">
                <a:solidFill>
                  <a:schemeClr val="bg1"/>
                </a:solidFill>
              </a:rPr>
              <a:t>QT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(10%)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4533841" y="2317441"/>
            <a:ext cx="1226291" cy="48021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900" dirty="0">
                <a:solidFill>
                  <a:schemeClr val="bg1"/>
                </a:solidFill>
              </a:rPr>
              <a:t>QP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(10%)</a:t>
            </a:r>
          </a:p>
        </p:txBody>
      </p:sp>
    </p:spTree>
    <p:extLst>
      <p:ext uri="{BB962C8B-B14F-4D97-AF65-F5344CB8AC3E}">
        <p14:creationId xmlns:p14="http://schemas.microsoft.com/office/powerpoint/2010/main" val="11574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M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ÉTODO DE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VALIAÇÃO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900000"/>
            <a:ext cx="8233871" cy="380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Aulas Teóricas (QT):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10 questionários de 2 a 5 questões em 10 aulas, de resposta individual via sistema online, com a duração de 5 a 15 minutos. Apenas contam as </a:t>
            </a:r>
            <a:r>
              <a:rPr lang="pt-PT" sz="1600" i="0" dirty="0"/>
              <a:t>7 melhores</a:t>
            </a:r>
            <a:r>
              <a:rPr lang="pt-PT" sz="1600" b="0" i="0" dirty="0"/>
              <a:t> notas. As questões não serão anunciados antes da aula onde se realizarão.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Aulas Prático Laboratoriais (QP):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10 questionários de 3 perguntas em 10 aulas prático laboratoriais, de resposta individual com a duração de máxima de 10 minutos. Contam às </a:t>
            </a:r>
            <a:r>
              <a:rPr lang="pt-PT" sz="1600" i="0" dirty="0"/>
              <a:t>7 melhores</a:t>
            </a:r>
            <a:r>
              <a:rPr lang="pt-PT" sz="1600" b="0" i="0" dirty="0"/>
              <a:t> notas.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Comum:</a:t>
            </a:r>
            <a:endParaRPr lang="pt-PT" sz="1400" b="0" i="0" dirty="0"/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Os tópicos pode ser da própria aula ou da aula imediatamente anterior. Os questionários pode ser apresentado no início ou fim da aula;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A não realização de um questionários implica a atribuição da nota </a:t>
            </a:r>
            <a:r>
              <a:rPr lang="pt-PT" sz="1600" i="0" dirty="0"/>
              <a:t>0</a:t>
            </a:r>
            <a:r>
              <a:rPr lang="pt-PT" sz="1600" b="0" i="0" dirty="0"/>
              <a:t> nesse trabalho/questão ou questionário.</a:t>
            </a:r>
          </a:p>
        </p:txBody>
      </p:sp>
    </p:spTree>
    <p:extLst>
      <p:ext uri="{BB962C8B-B14F-4D97-AF65-F5344CB8AC3E}">
        <p14:creationId xmlns:p14="http://schemas.microsoft.com/office/powerpoint/2010/main" val="93958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9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ROGRAMA </a:t>
            </a:r>
            <a:r>
              <a:rPr lang="pt-PT" sz="19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REVISTO</a:t>
            </a:r>
            <a:endParaRPr lang="pt-PT" sz="12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900000"/>
            <a:ext cx="8233871" cy="4249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Teórica: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SCO-T0-INT</a:t>
            </a:r>
            <a:endParaRPr lang="pt-PT" sz="1400" i="0" dirty="0">
              <a:solidFill>
                <a:srgbClr val="0033CC"/>
              </a:solidFill>
            </a:endParaRP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Apresentação do método de avaliação, formato e programa da unidade curricular.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SCO-T1-A01, SCO-T1-A02, SCO-T1-A03, SCO-T1-A04, SCO-T1-A05, SCO-T1-A06, SCO-T1-A07, SCO-T1-A08 , SCO-T1-A09 , SCO-T1-A10 , SCO-T1-A11, SCO-T1-A12 e SCO-T1-A13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Noções de base sobre uma arquitetura de computadores, </a:t>
            </a:r>
            <a:r>
              <a:rPr lang="pt-PT" sz="1600" b="0" dirty="0" err="1"/>
              <a:t>instruction</a:t>
            </a:r>
            <a:r>
              <a:rPr lang="pt-PT" sz="1600" b="0" dirty="0"/>
              <a:t> set</a:t>
            </a:r>
            <a:r>
              <a:rPr lang="pt-PT" sz="1600" b="0" i="0" dirty="0"/>
              <a:t>, registos e </a:t>
            </a:r>
            <a:r>
              <a:rPr lang="pt-PT" sz="1600" b="0" dirty="0" err="1"/>
              <a:t>flags</a:t>
            </a:r>
            <a:r>
              <a:rPr lang="pt-PT" sz="1600" b="0" i="0" dirty="0"/>
              <a:t>, RISC e CISC, </a:t>
            </a:r>
            <a:r>
              <a:rPr lang="pt-PT" sz="1600" b="0" dirty="0" err="1"/>
              <a:t>assembly</a:t>
            </a:r>
            <a:r>
              <a:rPr lang="pt-PT" sz="1600" b="0" i="0" dirty="0"/>
              <a:t>, endereçamento, </a:t>
            </a:r>
            <a:r>
              <a:rPr lang="pt-PT" sz="1600" b="0" dirty="0"/>
              <a:t>buses</a:t>
            </a:r>
            <a:r>
              <a:rPr lang="pt-PT" sz="1600" b="0" i="0" dirty="0"/>
              <a:t>, </a:t>
            </a:r>
            <a:r>
              <a:rPr lang="pt-PT" sz="1600" b="0" dirty="0" err="1"/>
              <a:t>polling</a:t>
            </a:r>
            <a:r>
              <a:rPr lang="pt-PT" sz="1600" b="0" i="0" dirty="0"/>
              <a:t>, interrupções, DMA. Passagem de parâmetros por registo, memória associada e </a:t>
            </a:r>
            <a:r>
              <a:rPr lang="pt-PT" sz="1600" b="0" dirty="0" err="1"/>
              <a:t>Frame</a:t>
            </a:r>
            <a:r>
              <a:rPr lang="pt-PT" sz="1600" b="0" dirty="0"/>
              <a:t> </a:t>
            </a:r>
            <a:r>
              <a:rPr lang="pt-PT" sz="1600" b="0" dirty="0" err="1"/>
              <a:t>pointer</a:t>
            </a:r>
            <a:r>
              <a:rPr lang="pt-PT" sz="1600" b="0" dirty="0"/>
              <a:t>. </a:t>
            </a:r>
            <a:r>
              <a:rPr lang="pt-PT" sz="1600" b="0" i="0" dirty="0"/>
              <a:t>comunicação paralela e série, organização de memória Arquiteturas micro programadas/microcódigo e </a:t>
            </a:r>
            <a:r>
              <a:rPr lang="pt-PT" sz="1600" b="0" dirty="0" err="1"/>
              <a:t>hardwire</a:t>
            </a:r>
            <a:r>
              <a:rPr lang="pt-PT" sz="1600" b="0" i="0" dirty="0"/>
              <a:t>,</a:t>
            </a:r>
            <a:r>
              <a:rPr lang="pt-PT" sz="1600" b="0" dirty="0"/>
              <a:t> cache</a:t>
            </a:r>
            <a:r>
              <a:rPr lang="pt-PT" sz="1600" b="0" i="0" dirty="0"/>
              <a:t> e níveis de cache. Representação de dados, </a:t>
            </a:r>
            <a:r>
              <a:rPr lang="pt-PT" sz="1600" b="0" dirty="0"/>
              <a:t>byte</a:t>
            </a:r>
            <a:r>
              <a:rPr lang="pt-PT" sz="1600" b="0" i="0" dirty="0"/>
              <a:t>, </a:t>
            </a:r>
            <a:r>
              <a:rPr lang="pt-PT" sz="1600" b="0" dirty="0" err="1"/>
              <a:t>word</a:t>
            </a:r>
            <a:r>
              <a:rPr lang="pt-PT" sz="1600" b="0" i="0" dirty="0"/>
              <a:t>, </a:t>
            </a:r>
            <a:r>
              <a:rPr lang="pt-PT" sz="1600" b="0" dirty="0" err="1"/>
              <a:t>nibble</a:t>
            </a:r>
            <a:r>
              <a:rPr lang="pt-PT" sz="1600" b="0" i="0" dirty="0"/>
              <a:t>, com e sem sinal, virgula flutuante, operações aritmética, logicas e de </a:t>
            </a:r>
            <a:r>
              <a:rPr lang="pt-PT" sz="1600" b="0" dirty="0" err="1"/>
              <a:t>shift</a:t>
            </a:r>
            <a:r>
              <a:rPr lang="pt-PT" sz="1600" b="0" i="0" dirty="0"/>
              <a:t>/rotação. Arquiteturas ARM, x86/x64, PIC, </a:t>
            </a:r>
            <a:r>
              <a:rPr lang="pt-PT" sz="1600" b="0" i="0" dirty="0" err="1"/>
              <a:t>Zilog</a:t>
            </a:r>
            <a:r>
              <a:rPr lang="pt-PT" sz="1600" b="0" i="0" dirty="0"/>
              <a:t> Z80/Intel 8085.</a:t>
            </a:r>
          </a:p>
        </p:txBody>
      </p:sp>
    </p:spTree>
    <p:extLst>
      <p:ext uri="{BB962C8B-B14F-4D97-AF65-F5344CB8AC3E}">
        <p14:creationId xmlns:p14="http://schemas.microsoft.com/office/powerpoint/2010/main" val="144997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9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ROGRAMA </a:t>
            </a:r>
            <a:r>
              <a:rPr lang="pt-PT" sz="19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REVISTO</a:t>
            </a:r>
            <a:endParaRPr lang="pt-PT" sz="12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900000"/>
            <a:ext cx="8233871" cy="4175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Teórica (continuação):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SCO-T1-AVL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Realização da </a:t>
            </a:r>
            <a:r>
              <a:rPr lang="pt-PT" sz="1600" i="0" dirty="0"/>
              <a:t>Prova Intermédia de Avaliação</a:t>
            </a:r>
            <a:r>
              <a:rPr lang="pt-PT" sz="1600" b="0" i="0" dirty="0"/>
              <a:t>:</a:t>
            </a:r>
          </a:p>
          <a:p>
            <a:pPr marL="806066" lvl="2" indent="-251459" algn="just" defTabSz="70408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Teórica 50 minutos de duração;</a:t>
            </a:r>
          </a:p>
          <a:p>
            <a:pPr marL="806066" lvl="2" indent="-251459" algn="just" defTabSz="70408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Aula teórica de </a:t>
            </a:r>
            <a:r>
              <a:rPr lang="pt-PT" sz="1600" i="0" dirty="0"/>
              <a:t>sexta</a:t>
            </a:r>
            <a:r>
              <a:rPr lang="pt-PT" sz="1600" b="0" i="0" dirty="0"/>
              <a:t>,</a:t>
            </a:r>
            <a:r>
              <a:rPr lang="pt-PT" sz="1600" i="0" dirty="0"/>
              <a:t> 3 de dezembro</a:t>
            </a:r>
            <a:r>
              <a:rPr lang="pt-PT" sz="1600" b="0" i="0" dirty="0"/>
              <a:t> - Prova Escrita versão A+B.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SCO-T2-S01, SCO-T2-S02, SCO-T2-S03, SCO-T2-S04, SCO-T2-S05, SCO-T2-S06, SCO-T2-S07 e SCO-T2-S08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Assemblagem e ligação de módulos de C, desassemblagem, </a:t>
            </a:r>
            <a:r>
              <a:rPr lang="pt-PT" sz="1600" b="0" dirty="0" err="1"/>
              <a:t>traps</a:t>
            </a:r>
            <a:r>
              <a:rPr lang="pt-PT" sz="1600" b="0" dirty="0"/>
              <a:t>, </a:t>
            </a:r>
            <a:r>
              <a:rPr lang="pt-PT" sz="1600" b="0" dirty="0" err="1"/>
              <a:t>breakpoints</a:t>
            </a:r>
            <a:r>
              <a:rPr lang="pt-PT" sz="1600" b="0" i="0" dirty="0"/>
              <a:t> e </a:t>
            </a:r>
            <a:r>
              <a:rPr lang="pt-PT" sz="1600" b="0" dirty="0" err="1"/>
              <a:t>debug</a:t>
            </a:r>
            <a:r>
              <a:rPr lang="pt-PT" sz="1600" b="0" i="0" dirty="0"/>
              <a:t>, inclusão de código </a:t>
            </a:r>
            <a:r>
              <a:rPr lang="pt-PT" sz="1600" b="0" dirty="0" err="1"/>
              <a:t>assembly</a:t>
            </a:r>
            <a:r>
              <a:rPr lang="pt-PT" sz="1600" b="0" i="0" dirty="0"/>
              <a:t> em ficheiros de C. Interligação com sistemas operativos modernos, operações de IO avançadas e protocolos de comunicação, I2C e SPI, </a:t>
            </a:r>
            <a:r>
              <a:rPr lang="pt-PT" sz="1600" b="0" dirty="0"/>
              <a:t>buses</a:t>
            </a:r>
            <a:r>
              <a:rPr lang="pt-PT" sz="1600" b="0" i="0" dirty="0"/>
              <a:t> e standards PCI, </a:t>
            </a:r>
            <a:r>
              <a:rPr lang="pt-PT" sz="1600" b="0" i="0" dirty="0" err="1"/>
              <a:t>PCIe</a:t>
            </a:r>
            <a:r>
              <a:rPr lang="pt-PT" sz="1600" b="0" i="0" dirty="0"/>
              <a:t>, USB. SATA, IDE, ISA, NVME, comunicação em sistema multiprocessador, NUMA e SMP, coprocessadores, SOC e SIC, cores e </a:t>
            </a:r>
            <a:r>
              <a:rPr lang="pt-PT" sz="1600" b="0" dirty="0" err="1"/>
              <a:t>threads</a:t>
            </a:r>
            <a:r>
              <a:rPr lang="pt-PT" sz="1600" b="0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492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4731</TotalTime>
  <Words>1190</Words>
  <Application>Microsoft Office PowerPoint</Application>
  <PresentationFormat>On-screen Show (16:10)</PresentationFormat>
  <Paragraphs>132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Tahoma</vt:lpstr>
      <vt:lpstr>Times New Roman</vt:lpstr>
      <vt:lpstr>Wingdings</vt:lpstr>
      <vt:lpstr>study_time</vt:lpstr>
      <vt:lpstr>SCO-T0-1IN  Apresentação do método de avaliação, formato e programa da unidade curricular.</vt:lpstr>
      <vt:lpstr>SOP-T0-INT ALINHAMENTO</vt:lpstr>
      <vt:lpstr>SOP-T0-INT ENQUADRAMENTO</vt:lpstr>
      <vt:lpstr>SOP-T0-INT ESTATÍSTICAS</vt:lpstr>
      <vt:lpstr>SOP-T0-INT ESTATÍSTICAS</vt:lpstr>
      <vt:lpstr>SOP-T0-INT MÉTODO DE AVALIAÇÃO</vt:lpstr>
      <vt:lpstr>SOP-T0-INT MÉTODO DE AVALIAÇÃO</vt:lpstr>
      <vt:lpstr>SOP-T0-INT PROGRAMA PREVISTO</vt:lpstr>
      <vt:lpstr>SOP-T0-INT PROGRAMA PREVISTO</vt:lpstr>
      <vt:lpstr>SOP-T0-INT PROGRAMA PREVISTO</vt:lpstr>
      <vt:lpstr>SOP-T0-INT PROGRAMA PREVISTO</vt:lpstr>
      <vt:lpstr>SOP-T0-INT PROGRAMA PREVISTO</vt:lpstr>
      <vt:lpstr>SOP-T0-INT ATENDIMENTO E TURMAS PRÁTICAS</vt:lpstr>
      <vt:lpstr>SOP-T0-INT MOODLE E PRIMEIRO QUIZ</vt:lpstr>
      <vt:lpstr> THE END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380</cp:revision>
  <cp:lastPrinted>2016-09-13T13:47:10Z</cp:lastPrinted>
  <dcterms:created xsi:type="dcterms:W3CDTF">2003-12-01T00:39:30Z</dcterms:created>
  <dcterms:modified xsi:type="dcterms:W3CDTF">2021-11-21T01:39:51Z</dcterms:modified>
  <cp:category>Sistemas Operativos</cp:category>
</cp:coreProperties>
</file>