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129" d="100"/>
          <a:sy n="129" d="100"/>
        </p:scale>
        <p:origin x="3066" y="120"/>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memório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https://en.wikipedia.org/wiki/Call_stack</a:t>
            </a:r>
          </a:p>
          <a:p>
            <a:r>
              <a:rPr lang="en-GB" dirty="0"/>
              <a:t>https://en.wikipedia.org/wiki/Stack-based_memory_allocation</a:t>
            </a:r>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SCO-T1-A07 </a:t>
            </a:r>
            <a:r>
              <a:rPr lang="pt-PT" sz="3200" b="1" i="0" kern="0">
                <a:solidFill>
                  <a:srgbClr val="0033CC"/>
                </a:solidFill>
                <a:latin typeface="Tahoma" pitchFamily="34" charset="0"/>
              </a:rPr>
              <a:t>e SCO-T1-A08</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a:t>
            </a:r>
            <a:r>
              <a:rPr lang="pt-PT" sz="1600" i="0" dirty="0" err="1">
                <a:solidFill>
                  <a:srgbClr val="0033CC"/>
                </a:solidFill>
                <a:latin typeface="Courier New" panose="02070309020205020404" pitchFamily="49" charset="0"/>
                <a:cs typeface="Courier New" panose="02070309020205020404" pitchFamily="49" charset="0"/>
              </a:rPr>
              <a:t>function</a:t>
            </a:r>
            <a:r>
              <a:rPr lang="pt-PT" sz="1600" i="0" dirty="0">
                <a:solidFill>
                  <a:srgbClr val="0033CC"/>
                </a:solidFill>
                <a:latin typeface="Courier New" panose="02070309020205020404" pitchFamily="49" charset="0"/>
                <a:cs typeface="Courier New" panose="02070309020205020404" pitchFamily="49" charset="0"/>
              </a:rPr>
              <a:t>(</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 data, </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a:t>
            </a:r>
            <a:r>
              <a:rPr lang="pt-PT" sz="1600" i="0" dirty="0" err="1">
                <a:solidFill>
                  <a:srgbClr val="0033CC"/>
                </a:solidFill>
                <a:latin typeface="Courier New" panose="02070309020205020404" pitchFamily="49" charset="0"/>
                <a:cs typeface="Courier New" panose="02070309020205020404" pitchFamily="49" charset="0"/>
              </a:rPr>
              <a:t>size</a:t>
            </a:r>
            <a:r>
              <a:rPr lang="pt-PT" sz="1600" i="0" dirty="0">
                <a:solidFill>
                  <a:srgbClr val="0033CC"/>
                </a:solidFill>
                <a:latin typeface="Courier New" panose="02070309020205020404" pitchFamily="49" charset="0"/>
                <a:cs typeface="Courier New" panose="02070309020205020404" pitchFamily="49" charset="0"/>
              </a:rPr>
              <a:t>)</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como endereços/ponteiros;</a:t>
            </a:r>
          </a:p>
          <a:p>
            <a:pPr marL="357188" lvl="1" indent="-177800" algn="just" defTabSz="624078">
              <a:lnSpc>
                <a:spcPct val="120000"/>
              </a:lnSpc>
              <a:buFont typeface="Wingdings" pitchFamily="2" charset="2"/>
              <a:buChar char="Ø"/>
            </a:pPr>
            <a:r>
              <a:rPr lang="pt-PT" sz="1600" b="0" i="0" dirty="0"/>
              <a:t>A passagem por referência é implementada com os endereços/ponteiros para os dados que são colocados nos registos, no entanto passamos o “valor” do local (endereço);</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registos);</a:t>
            </a:r>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#4	;get char and post increment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também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4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4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a:t>
            </a:r>
            <a:r>
              <a:rPr lang="en-US" sz="1200" i="0">
                <a:solidFill>
                  <a:schemeClr val="accent2"/>
                </a:solidFill>
                <a:latin typeface="Courier New" panose="02070309020205020404" pitchFamily="49" charset="0"/>
                <a:cs typeface="Courier New" panose="02070309020205020404" pitchFamily="49" charset="0"/>
              </a:rPr>
              <a:t>FILL 4</a:t>
            </a: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;subroutine in next page</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;B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r3, r1, r2	;add values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err="1">
                <a:solidFill>
                  <a:schemeClr val="accent2"/>
                </a:solidFill>
                <a:latin typeface="Courier New" panose="02070309020205020404" pitchFamily="49" charset="0"/>
                <a:cs typeface="Courier New" panose="02070309020205020404" pitchFamily="49" charset="0"/>
              </a:rPr>
              <a:t>adr</a:t>
            </a:r>
            <a:r>
              <a:rPr lang="en-US" sz="1200" i="0" dirty="0">
                <a:solidFill>
                  <a:schemeClr val="accent2"/>
                </a:solidFill>
                <a:latin typeface="Courier New" panose="02070309020205020404" pitchFamily="49" charset="0"/>
                <a:cs typeface="Courier New" panose="02070309020205020404" pitchFamily="49" charset="0"/>
              </a:rPr>
              <a:t> r0, SUBR1_R	;R value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r3, [r0]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i="0" dirty="0"/>
              <a:t>Mais recentemente o</a:t>
            </a:r>
            <a:r>
              <a:rPr lang="pt-PT" sz="1600" b="0" dirty="0"/>
              <a:t> </a:t>
            </a:r>
            <a:r>
              <a:rPr lang="pt-PT" sz="1600" b="0" dirty="0" err="1"/>
              <a:t>Frame</a:t>
            </a:r>
            <a:r>
              <a:rPr lang="pt-PT" sz="1600" b="0" dirty="0"/>
              <a:t> </a:t>
            </a:r>
            <a:r>
              <a:rPr lang="pt-PT" sz="1600" b="0" dirty="0" err="1"/>
              <a:t>Point</a:t>
            </a:r>
            <a:r>
              <a:rPr lang="pt-PT" sz="1600" b="0" i="0" dirty="0"/>
              <a:t> foi designado com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59937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err="1"/>
              <a:t>frame</a:t>
            </a:r>
            <a:r>
              <a:rPr lang="pt-PT" sz="1600" b="0" i="0" dirty="0"/>
              <a:t>. Conceptualmente o nome da função é o nome da saída.</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return sum; //copy value of sum to the function return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412" y="1993404"/>
            <a:ext cx="3630612" cy="2961815"/>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900000"/>
            <a:ext cx="4752080" cy="99154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p:txBody>
      </p:sp>
      <p:pic>
        <p:nvPicPr>
          <p:cNvPr id="2" name="Picture 1">
            <a:extLst>
              <a:ext uri="{FF2B5EF4-FFF2-40B4-BE49-F238E27FC236}">
                <a16:creationId xmlns:a16="http://schemas.microsoft.com/office/drawing/2014/main" id="{309FAD99-4A2E-465B-B37A-BDF2E7655C6B}"/>
              </a:ext>
            </a:extLst>
          </p:cNvPr>
          <p:cNvPicPr>
            <a:picLocks noChangeAspect="1"/>
          </p:cNvPicPr>
          <p:nvPr/>
        </p:nvPicPr>
        <p:blipFill>
          <a:blip r:embed="rId4"/>
          <a:stretch>
            <a:fillRect/>
          </a:stretch>
        </p:blipFill>
        <p:spPr>
          <a:xfrm>
            <a:off x="5292080" y="1129308"/>
            <a:ext cx="3456384" cy="4104456"/>
          </a:xfrm>
          <a:prstGeom prst="rect">
            <a:avLst/>
          </a:prstGeom>
          <a:noFill/>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600" b="1" i="1" cap="small" dirty="0">
                <a:solidFill>
                  <a:srgbClr val="FF0000"/>
                </a:solidFill>
                <a:latin typeface="Arial" charset="0"/>
              </a:rPr>
              <a:t>Questionário Teórico Online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900000"/>
            <a:ext cx="8064448" cy="3568914"/>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T-Q04</a:t>
            </a:r>
            <a:r>
              <a:rPr lang="pt-PT" sz="2800" b="0" i="0" dirty="0"/>
              <a:t>: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5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memória contínua e um registo (</a:t>
            </a:r>
            <a:r>
              <a:rPr lang="pt-PT" sz="1600" dirty="0"/>
              <a:t>S</a:t>
            </a:r>
            <a:r>
              <a:rPr lang="pt-PT" sz="1600" b="0" dirty="0"/>
              <a:t>tack </a:t>
            </a:r>
            <a:r>
              <a:rPr lang="pt-PT" sz="1600" dirty="0"/>
              <a:t>P</a:t>
            </a:r>
            <a:r>
              <a:rPr lang="pt-PT" sz="1600" b="0" dirty="0"/>
              <a:t>ointer</a:t>
            </a:r>
            <a:r>
              <a:rPr lang="pt-PT" sz="1600" b="0" i="0" dirty="0"/>
              <a:t> / R13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7801</TotalTime>
  <Words>3215</Words>
  <Application>Microsoft Office PowerPoint</Application>
  <PresentationFormat>On-screen Show (16:10)</PresentationFormat>
  <Paragraphs>290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407</cp:revision>
  <cp:lastPrinted>2006-12-04T14:12:58Z</cp:lastPrinted>
  <dcterms:created xsi:type="dcterms:W3CDTF">2003-12-01T00:39:30Z</dcterms:created>
  <dcterms:modified xsi:type="dcterms:W3CDTF">2021-11-12T16:56:46Z</dcterms:modified>
  <cp:category>Sistemas Operativos</cp:category>
</cp:coreProperties>
</file>