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9" r:id="rId3"/>
    <p:sldId id="381" r:id="rId4"/>
    <p:sldId id="395" r:id="rId5"/>
    <p:sldId id="380" r:id="rId6"/>
    <p:sldId id="382" r:id="rId7"/>
    <p:sldId id="383" r:id="rId8"/>
    <p:sldId id="386" r:id="rId9"/>
    <p:sldId id="394" r:id="rId10"/>
    <p:sldId id="385" r:id="rId11"/>
    <p:sldId id="397" r:id="rId12"/>
    <p:sldId id="399" r:id="rId13"/>
    <p:sldId id="398" r:id="rId14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8" d="100"/>
          <a:sy n="98" d="100"/>
        </p:scale>
        <p:origin x="1195" y="77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444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07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tad.pt/course/view.php?id=152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sp864/UTAD-SC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156473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SCO-T0-INT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04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SCO-P01S1 e SCO-P02-S2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Sistemas digitais, lógica booleana e representação de dados, circuitos digitais.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SCO-P03-A1, SCO-P04-A2, SCO-P05-A3, SCO-P06-A4 e SCO-P07-A5</a:t>
            </a:r>
          </a:p>
          <a:p>
            <a:pPr marL="539750" lvl="2" algn="just" defTabSz="624078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, </a:t>
            </a:r>
            <a:r>
              <a:rPr lang="pt-PT" sz="1600" b="0" dirty="0" err="1"/>
              <a:t>labels</a:t>
            </a:r>
            <a:r>
              <a:rPr lang="pt-PT" sz="1600" b="0" i="0" dirty="0"/>
              <a:t> e comentários, assemblagem e código máquina, aritmética, saltos condicionais e implementação de estruturas condicionais. Endereçamento e operações de blocos, macros e </a:t>
            </a:r>
            <a:r>
              <a:rPr lang="pt-PT" sz="1600" b="0" i="0" dirty="0" err="1"/>
              <a:t>subrotinas</a:t>
            </a:r>
            <a:r>
              <a:rPr lang="pt-PT" sz="1600" b="0" i="0" dirty="0"/>
              <a:t>, passagem de parâmetros por registo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43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(continuação):</a:t>
            </a:r>
            <a:endParaRPr lang="pt-PT" sz="1600" b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SCO-P08-L1, SCO-P09-L2, SCO-P10-L3, SCO-P11-L4 e SCO-P12-L5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dirty="0" err="1"/>
              <a:t>Assembly</a:t>
            </a:r>
            <a:r>
              <a:rPr lang="pt-PT" sz="1600" b="0" i="0" dirty="0"/>
              <a:t> e linguagem C, integração com sistema físicos e sistemas operativos modernos, passagem de parâmetros por memoria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i="0" dirty="0"/>
              <a:t> (</a:t>
            </a:r>
            <a:r>
              <a:rPr lang="pt-PT" sz="1600" b="0" dirty="0" err="1"/>
              <a:t>stack</a:t>
            </a:r>
            <a:r>
              <a:rPr lang="pt-PT" sz="1600" b="0" i="0" dirty="0"/>
              <a:t>).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SCO-P13-I1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I/O e controlo de sistemas. Comunicação entre dispositivos.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SCO-P14-P1 e SCO-P15-P2</a:t>
            </a:r>
          </a:p>
          <a:p>
            <a:pPr marL="539750" lvl="2" algn="just" defTabSz="704085">
              <a:lnSpc>
                <a:spcPct val="120000"/>
              </a:lnSpc>
            </a:pPr>
            <a:r>
              <a:rPr lang="pt-PT" sz="1600" b="0" i="0" dirty="0"/>
              <a:t>Desenvolvimento de trabalhos em outras arquiteturas, com PC e </a:t>
            </a:r>
            <a:r>
              <a:rPr lang="pt-PT" sz="1600" b="0" i="0" dirty="0" err="1"/>
              <a:t>PICs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0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Atendimento e Turmas Práticas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358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Prático Laboratorial: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Equipamentos na rede da UTAD: </a:t>
            </a:r>
            <a:r>
              <a:rPr lang="pt-PT" sz="1600" i="0" dirty="0"/>
              <a:t>sco1.utad.priv</a:t>
            </a:r>
            <a:r>
              <a:rPr lang="pt-PT" sz="1600" b="0" i="0" dirty="0"/>
              <a:t> e </a:t>
            </a:r>
            <a:r>
              <a:rPr lang="pt-PT" sz="1600" i="0" dirty="0"/>
              <a:t>sco2.utad.priv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Moodle: </a:t>
            </a:r>
            <a:r>
              <a:rPr lang="pt-PT" sz="1600" b="0" i="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https://moodle.utad.pt/course/view.php?id=1523</a:t>
            </a:r>
            <a:endParaRPr lang="pt-PT" sz="1600" b="0" i="0" dirty="0">
              <a:solidFill>
                <a:srgbClr val="0070C0"/>
              </a:solidFill>
            </a:endParaRP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Repositório GIT em: </a:t>
            </a:r>
            <a:r>
              <a:rPr lang="pt-PT" sz="1600" b="0" i="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https://github.com/fsp864/UTAD-SCO</a:t>
            </a:r>
            <a:endParaRPr lang="pt-PT" sz="1600" b="0" i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8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76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sc2122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teste de </a:t>
            </a:r>
            <a:r>
              <a:rPr lang="pt-PT" sz="2800" i="0" dirty="0"/>
              <a:t>T-Q00</a:t>
            </a:r>
            <a:r>
              <a:rPr lang="pt-PT" sz="2800" b="0" i="0" dirty="0"/>
              <a:t>: </a:t>
            </a:r>
            <a:endParaRPr lang="pt-PT" sz="280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18h de quinta 3 de março </a:t>
            </a:r>
            <a:r>
              <a:rPr lang="pt-PT" sz="2000" b="0" i="0" dirty="0"/>
              <a:t>até </a:t>
            </a:r>
            <a:r>
              <a:rPr lang="pt-PT" sz="2000" i="0" dirty="0"/>
              <a:t>às 23h59 de quarta 9 de março</a:t>
            </a:r>
            <a:r>
              <a:rPr lang="pt-PT" sz="2000" b="0" i="0" dirty="0"/>
              <a:t>, sobre a </a:t>
            </a:r>
            <a:r>
              <a:rPr lang="pt-PT" sz="2000" i="0" dirty="0"/>
              <a:t>Avaliação </a:t>
            </a:r>
            <a:r>
              <a:rPr lang="pt-PT" sz="2000" b="0" i="0" dirty="0"/>
              <a:t>(3 de um conjunto de 8 questões) e </a:t>
            </a:r>
            <a:r>
              <a:rPr lang="pt-PT" sz="2000" i="0" dirty="0"/>
              <a:t>Regulamento Pedagógico</a:t>
            </a:r>
            <a:r>
              <a:rPr lang="pt-PT" sz="2000" b="0" i="0" dirty="0"/>
              <a:t> (2 de um conjunto de 4 questões).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Podem fazer várias tentativas</a:t>
            </a:r>
            <a:r>
              <a:rPr lang="pt-PT" sz="2000" b="0" i="0" dirty="0"/>
              <a:t> e </a:t>
            </a:r>
            <a:r>
              <a:rPr lang="pt-PT" sz="2000" i="0" dirty="0"/>
              <a:t>não conta para a nota final</a:t>
            </a:r>
            <a:r>
              <a:rPr lang="pt-PT" sz="2000" b="0" i="0" dirty="0"/>
              <a:t>.</a:t>
            </a:r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87824" y="189071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Dotar os alunos de uma perceção do sobre os sistemas computacionais em particular na interação e abstração do hardware e as camadas de mais alto nível do software. No final o aluno deve ser capaz de perceber como um sistema interage com o mundo real, bem como é processada e representada a informação, quer ao nível dos dados primitivos quer de estruturas mais complexas, bem como o funcionamento entre linguagens de baixo nível e linguagens de alto nível tipo em particular a Linguagem C.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Em termos mais concretos o aluno deve ser capaz de perceber o que é um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 e as suas distintas instruções: lógicas / aritméticas; controlo de fluxo, utilização de ponteiros / endereçamento, entradas / saídas. Também deve ser capaz de reconhecer as componentes de uma arquitetura de computadores e de um sistema computacional em geral.</a:t>
            </a:r>
          </a:p>
          <a:p>
            <a:pPr marL="265113" lvl="2" indent="285750" algn="just" defTabSz="704085">
              <a:lnSpc>
                <a:spcPct val="120000"/>
              </a:lnSpc>
            </a:pPr>
            <a:r>
              <a:rPr lang="pt-PT" sz="1600" b="0" i="0" dirty="0"/>
              <a:t>Finalmente dar a conhecer ao aluno novas abordagens quer ao nível da abstração isolamento, virtualização, segurança providenciada em hardware aos níveis mais altos.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841276"/>
            <a:ext cx="8496496" cy="367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não existiu no curso em </a:t>
            </a:r>
            <a:r>
              <a:rPr lang="pt-PT" sz="1900" i="0" dirty="0"/>
              <a:t>2020/21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 (Transição / falta Época de Recurso):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124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86</a:t>
            </a:r>
            <a:r>
              <a:rPr lang="pt-PT" sz="1600" b="0" i="0" dirty="0"/>
              <a:t> (69%) / Aprovados: </a:t>
            </a:r>
            <a:r>
              <a:rPr lang="pt-PT" sz="1900" i="0" dirty="0"/>
              <a:t>44</a:t>
            </a:r>
            <a:r>
              <a:rPr lang="pt-PT" sz="1600" b="0" i="0" dirty="0"/>
              <a:t> (51%)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17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endParaRPr lang="pt-PT" sz="2000" b="0" i="0" dirty="0"/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168</a:t>
            </a:r>
            <a:r>
              <a:rPr lang="pt-PT" sz="1600" b="0" i="0" dirty="0"/>
              <a:t> / 1ª: </a:t>
            </a:r>
            <a:r>
              <a:rPr lang="pt-PT" sz="1900" i="0" dirty="0"/>
              <a:t>168</a:t>
            </a:r>
            <a:r>
              <a:rPr lang="pt-PT" sz="1600" b="0" i="0" dirty="0"/>
              <a:t> (100%) / 2ª: </a:t>
            </a:r>
            <a:r>
              <a:rPr lang="pt-PT" sz="1900" i="0" dirty="0"/>
              <a:t>NA</a:t>
            </a:r>
            <a:r>
              <a:rPr lang="pt-PT" sz="1600" b="0" i="0" dirty="0"/>
              <a:t> (0%) / +2: </a:t>
            </a:r>
            <a:r>
              <a:rPr lang="pt-PT" sz="1900" i="0" dirty="0"/>
              <a:t>NA</a:t>
            </a:r>
            <a:r>
              <a:rPr lang="pt-PT" sz="1600" b="0" i="0" dirty="0"/>
              <a:t> (0%)</a:t>
            </a:r>
            <a:endParaRPr lang="pt-PT" sz="190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91328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39350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39350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2486305"/>
            <a:ext cx="1811759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r>
              <a:rPr lang="pt-PT" sz="1600" dirty="0">
                <a:solidFill>
                  <a:schemeClr val="bg1"/>
                </a:solidFill>
              </a:rPr>
              <a:t>Parte 1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734019" y="2486303"/>
            <a:ext cx="1802520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r>
              <a:rPr lang="pt-PT" sz="1600" dirty="0">
                <a:solidFill>
                  <a:schemeClr val="bg1"/>
                </a:solidFill>
              </a:rPr>
              <a:t>Parte 2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539649" y="2486305"/>
            <a:ext cx="1846386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Sistema / C / IO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491294" y="2486304"/>
            <a:ext cx="1846385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(25%)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 err="1">
                <a:solidFill>
                  <a:schemeClr val="bg1"/>
                </a:solidFill>
              </a:rPr>
              <a:t>Assembly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357758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 / Recurso / Especial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2006086"/>
            <a:ext cx="367319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734019" y="2006086"/>
            <a:ext cx="3652016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E3DDA833-CC05-4AE0-8D84-9B8D84D3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09" y="4681537"/>
            <a:ext cx="5324636" cy="480219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Provas escritas (80%)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FA869277-7623-48C3-BFC6-282D80CB3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645" y="4681537"/>
            <a:ext cx="1149974" cy="480219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QT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126754B0-6306-4BD4-A92A-B922B340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617" y="4681537"/>
            <a:ext cx="1226291" cy="48021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900" dirty="0">
                <a:solidFill>
                  <a:schemeClr val="bg1"/>
                </a:solidFill>
              </a:rPr>
              <a:t>QP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(10%)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39EAC9C-4B01-4850-B99B-90112C688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225652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r>
              <a:rPr lang="pt-PT" sz="2100" dirty="0">
                <a:solidFill>
                  <a:schemeClr val="bg1"/>
                </a:solidFill>
              </a:rPr>
              <a:t>Nota Combinada </a:t>
            </a:r>
            <a:r>
              <a:rPr lang="pt-PT" sz="1600" dirty="0">
                <a:solidFill>
                  <a:schemeClr val="bg1"/>
                </a:solidFill>
              </a:rPr>
              <a:t>(se Nota Final &gt;= 8 valores)</a:t>
            </a: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380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Teóricas (QT):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5 questões (2+2+1) em 10 aulas, de resposta individual via sistema online, com a duração de 10 minutos. Apenas contam as </a:t>
            </a:r>
            <a:r>
              <a:rPr lang="pt-PT" sz="1600" i="0" dirty="0"/>
              <a:t>7 melhores</a:t>
            </a:r>
            <a:r>
              <a:rPr lang="pt-PT" sz="1600" b="0" i="0" dirty="0"/>
              <a:t> notas. As questões não serão anunciados antes da aula onde se realizarão.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Aulas Prático Laboratoriais (QP):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 questionários de 5 perguntas (2+2+1) em 10 aulas prático laboratoriais, de resposta individual com a duração de 10 minutos. Contam às </a:t>
            </a:r>
            <a:r>
              <a:rPr lang="pt-PT" sz="1600" i="0" dirty="0"/>
              <a:t>7 melhores</a:t>
            </a:r>
            <a:r>
              <a:rPr lang="pt-PT" sz="1600" b="0" i="0" dirty="0"/>
              <a:t> notas.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Comum:</a:t>
            </a:r>
            <a:endParaRPr lang="pt-PT" sz="1400" b="0" i="0" dirty="0"/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tópicos podem ser da própria aula ou da aula imediatamente anterior. Os questionários pode ser apresentado no início ou fim da aula;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 não realização de um questionários implica a atribuição da nota </a:t>
            </a:r>
            <a:r>
              <a:rPr lang="pt-PT" sz="1600" i="0" dirty="0"/>
              <a:t>0</a:t>
            </a:r>
            <a:r>
              <a:rPr lang="pt-PT" sz="1600" b="0" i="0" dirty="0"/>
              <a:t> nesse trabalho/questão ou questionário.</a:t>
            </a:r>
          </a:p>
        </p:txBody>
      </p:sp>
    </p:spTree>
    <p:extLst>
      <p:ext uri="{BB962C8B-B14F-4D97-AF65-F5344CB8AC3E}">
        <p14:creationId xmlns:p14="http://schemas.microsoft.com/office/powerpoint/2010/main" val="9395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24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SCO-T0-INT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SCO-T1-A01, SCO-T1-A02, SCO-T1-A03, SCO-T1-A04, SCO-T1-A05, SCO-T1-A06, SCO-T1-A07, SCO-T1-A08 , SCO-T1-A09 , SCO-T1-A10 , SCO-T1-A11, SCO-T1-A12 e SCO-T1-A13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Noções de base sobre uma arquitetura de computadores,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, registos e </a:t>
            </a:r>
            <a:r>
              <a:rPr lang="pt-PT" sz="1600" b="0" dirty="0" err="1"/>
              <a:t>flags</a:t>
            </a:r>
            <a:r>
              <a:rPr lang="pt-PT" sz="1600" b="0" i="0" dirty="0"/>
              <a:t>, RISC e CISC, </a:t>
            </a:r>
            <a:r>
              <a:rPr lang="pt-PT" sz="1600" b="0" dirty="0" err="1"/>
              <a:t>assembly</a:t>
            </a:r>
            <a:r>
              <a:rPr lang="pt-PT" sz="1600" b="0" i="0" dirty="0"/>
              <a:t>, endereçamento, </a:t>
            </a:r>
            <a:r>
              <a:rPr lang="pt-PT" sz="1600" b="0" dirty="0"/>
              <a:t>buses</a:t>
            </a:r>
            <a:r>
              <a:rPr lang="pt-PT" sz="1600" b="0" i="0" dirty="0"/>
              <a:t>, </a:t>
            </a:r>
            <a:r>
              <a:rPr lang="pt-PT" sz="1600" b="0" dirty="0" err="1"/>
              <a:t>polling</a:t>
            </a:r>
            <a:r>
              <a:rPr lang="pt-PT" sz="1600" b="0" i="0" dirty="0"/>
              <a:t>, interrupções, DMA. Passagem de parâmetros por registo, memória associada e </a:t>
            </a:r>
            <a:r>
              <a:rPr lang="pt-PT" sz="1600" b="0" dirty="0" err="1"/>
              <a:t>Frame</a:t>
            </a:r>
            <a:r>
              <a:rPr lang="pt-PT" sz="1600" b="0" dirty="0"/>
              <a:t> </a:t>
            </a:r>
            <a:r>
              <a:rPr lang="pt-PT" sz="1600" b="0" dirty="0" err="1"/>
              <a:t>pointer</a:t>
            </a:r>
            <a:r>
              <a:rPr lang="pt-PT" sz="1600" b="0" dirty="0"/>
              <a:t>. </a:t>
            </a:r>
            <a:r>
              <a:rPr lang="pt-PT" sz="1600" b="0" i="0" dirty="0"/>
              <a:t>comunicação paralela e série, organização de memória Arquiteturas micro programadas/microcódigo e </a:t>
            </a:r>
            <a:r>
              <a:rPr lang="pt-PT" sz="1600" b="0" dirty="0" err="1"/>
              <a:t>hardwire</a:t>
            </a:r>
            <a:r>
              <a:rPr lang="pt-PT" sz="1600" b="0" i="0" dirty="0"/>
              <a:t>,</a:t>
            </a:r>
            <a:r>
              <a:rPr lang="pt-PT" sz="1600" b="0" dirty="0"/>
              <a:t> cache</a:t>
            </a:r>
            <a:r>
              <a:rPr lang="pt-PT" sz="1600" b="0" i="0" dirty="0"/>
              <a:t> e níveis de cache. Representação de dados, </a:t>
            </a:r>
            <a:r>
              <a:rPr lang="pt-PT" sz="1600" b="0" dirty="0"/>
              <a:t>byte</a:t>
            </a:r>
            <a:r>
              <a:rPr lang="pt-PT" sz="1600" b="0" i="0" dirty="0"/>
              <a:t>, </a:t>
            </a:r>
            <a:r>
              <a:rPr lang="pt-PT" sz="1600" b="0" dirty="0" err="1"/>
              <a:t>word</a:t>
            </a:r>
            <a:r>
              <a:rPr lang="pt-PT" sz="1600" b="0" i="0" dirty="0"/>
              <a:t>, </a:t>
            </a:r>
            <a:r>
              <a:rPr lang="pt-PT" sz="1600" b="0" dirty="0" err="1"/>
              <a:t>nibble</a:t>
            </a:r>
            <a:r>
              <a:rPr lang="pt-PT" sz="1600" b="0" i="0" dirty="0"/>
              <a:t>, com e sem sinal, virgula flutuante, operações aritmética, logicas e de </a:t>
            </a:r>
            <a:r>
              <a:rPr lang="pt-PT" sz="1600" b="0" dirty="0" err="1"/>
              <a:t>shift</a:t>
            </a:r>
            <a:r>
              <a:rPr lang="pt-PT" sz="1600" b="0" i="0" dirty="0"/>
              <a:t>/rotação. Arquiteturas ARM, x86/x64, PIC, </a:t>
            </a:r>
            <a:r>
              <a:rPr lang="pt-PT" sz="1600" b="0" i="0" dirty="0" err="1"/>
              <a:t>Zilog</a:t>
            </a:r>
            <a:r>
              <a:rPr lang="pt-PT" sz="1600" b="0" i="0" dirty="0"/>
              <a:t> Z80/Intel 8085.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  <a:endParaRPr lang="pt-PT" sz="20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841276"/>
            <a:ext cx="8233871" cy="417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SCO-T1-AVL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+ Prática com 50 minutos de duração;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Aula(s) teórica(s)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12 de maio </a:t>
            </a:r>
            <a:r>
              <a:rPr lang="pt-PT" sz="1600" b="0" i="0" dirty="0"/>
              <a:t>- Prova escrita versão A+B.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SCO-T2-S01, SCO-T2-S02, SCO-T2-S03, SCO-T2-S04, SCO-T2-S05, SCO-T2-S06, SCO-T2-S07 e SCO-T2-S08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Assemblagem e ligação de módulos de C, desassemblagem, </a:t>
            </a:r>
            <a:r>
              <a:rPr lang="pt-PT" sz="1600" b="0" dirty="0" err="1"/>
              <a:t>traps</a:t>
            </a:r>
            <a:r>
              <a:rPr lang="pt-PT" sz="1600" b="0" dirty="0"/>
              <a:t>, </a:t>
            </a:r>
            <a:r>
              <a:rPr lang="pt-PT" sz="1600" b="0" dirty="0" err="1"/>
              <a:t>breakpoints</a:t>
            </a:r>
            <a:r>
              <a:rPr lang="pt-PT" sz="1600" b="0" i="0" dirty="0"/>
              <a:t> e </a:t>
            </a:r>
            <a:r>
              <a:rPr lang="pt-PT" sz="1600" b="0" dirty="0" err="1"/>
              <a:t>debug</a:t>
            </a:r>
            <a:r>
              <a:rPr lang="pt-PT" sz="1600" b="0" i="0" dirty="0"/>
              <a:t>, inclusão de código </a:t>
            </a:r>
            <a:r>
              <a:rPr lang="pt-PT" sz="1600" b="0" dirty="0" err="1"/>
              <a:t>assembly</a:t>
            </a:r>
            <a:r>
              <a:rPr lang="pt-PT" sz="1600" b="0" i="0" dirty="0"/>
              <a:t> em ficheiros de C. Interligação com sistemas operativos modernos, operações de I/O avançadas e protocolos de comunicação, I2C e SPI, </a:t>
            </a:r>
            <a:r>
              <a:rPr lang="pt-PT" sz="1600" b="0" dirty="0"/>
              <a:t>buses</a:t>
            </a:r>
            <a:r>
              <a:rPr lang="pt-PT" sz="1600" b="0" i="0" dirty="0"/>
              <a:t> e standards PCI, </a:t>
            </a:r>
            <a:r>
              <a:rPr lang="pt-PT" sz="1600" b="0" i="0" dirty="0" err="1"/>
              <a:t>PCIe</a:t>
            </a:r>
            <a:r>
              <a:rPr lang="pt-PT" sz="1600" b="0" i="0" dirty="0"/>
              <a:t>, USB. SATA, IDE, ISA, NVME, comunicação em sistema multiprocessador, NUMA e SMP, coprocessadores, SOC e SIC, cores e </a:t>
            </a:r>
            <a:r>
              <a:rPr lang="pt-PT" sz="1600" b="0" dirty="0" err="1"/>
              <a:t>threads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SCO-T0-INT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2000" b="1" i="1" cap="small" dirty="0">
                <a:solidFill>
                  <a:srgbClr val="FF0000"/>
                </a:solidFill>
                <a:latin typeface="Arial" charset="0"/>
              </a:rPr>
              <a:t>Programa Previsto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164059" cy="257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SCO-T3-AV1 e SCO-T3-AV2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Tópicos avançados de hardware como segurança e encriptação, suporte para virtualização e instruções multimédia, APU e integração de equipamentos, SOC.</a:t>
            </a:r>
            <a:endParaRPr lang="pt-PT" sz="1600" b="0" dirty="0"/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SCO-T2-AVL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+ Prática com 50 minutos de duração;</a:t>
            </a:r>
          </a:p>
          <a:p>
            <a:pPr marL="714471" lvl="2" indent="-222885" algn="just" defTabSz="62407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Aula(s) teórica(s) de </a:t>
            </a:r>
            <a:r>
              <a:rPr lang="pt-PT" sz="1600" i="0" dirty="0"/>
              <a:t>quinta</a:t>
            </a:r>
            <a:r>
              <a:rPr lang="pt-PT" sz="1600" i="0"/>
              <a:t>, 9 </a:t>
            </a:r>
            <a:r>
              <a:rPr lang="pt-PT" sz="1600" i="0" dirty="0"/>
              <a:t>de junho</a:t>
            </a:r>
            <a:r>
              <a:rPr lang="pt-PT" sz="1600" b="0" i="0" dirty="0"/>
              <a:t> - Prova escrita versão A+B.</a:t>
            </a:r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4873</TotalTime>
  <Words>1299</Words>
  <Application>Microsoft Office PowerPoint</Application>
  <PresentationFormat>On-screen Show (16:10)</PresentationFormat>
  <Paragraphs>134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Tahoma</vt:lpstr>
      <vt:lpstr>Times New Roman</vt:lpstr>
      <vt:lpstr>Wingdings</vt:lpstr>
      <vt:lpstr>study_time</vt:lpstr>
      <vt:lpstr>SCO-T0-INT  Apresentação do método de avaliação, formato e programa da unidade curricular.</vt:lpstr>
      <vt:lpstr>SCO-T0-INT Alinhamento</vt:lpstr>
      <vt:lpstr>SCO-T0-INT Enquadramento</vt:lpstr>
      <vt:lpstr>SCO-T0-INT Estatísticas</vt:lpstr>
      <vt:lpstr>SCO-T0-INT Método de Avaliação</vt:lpstr>
      <vt:lpstr>SCO-T0-INT Método de Avaliação</vt:lpstr>
      <vt:lpstr>SCO-T0-INT Programa Previsto</vt:lpstr>
      <vt:lpstr>SCO-T0-INT Programa Previsto</vt:lpstr>
      <vt:lpstr>SCO-T0-INT Programa Previsto</vt:lpstr>
      <vt:lpstr>SCO-T0-INT Programa Previsto</vt:lpstr>
      <vt:lpstr>SCO-T0-INT Programa Previsto</vt:lpstr>
      <vt:lpstr>SCO-T0-INT Atendimento e Turmas Práticas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391</cp:revision>
  <cp:lastPrinted>2016-09-13T13:47:10Z</cp:lastPrinted>
  <dcterms:created xsi:type="dcterms:W3CDTF">2003-12-01T00:39:30Z</dcterms:created>
  <dcterms:modified xsi:type="dcterms:W3CDTF">2022-03-03T19:29:26Z</dcterms:modified>
  <cp:category>Sistemas Operativos</cp:category>
</cp:coreProperties>
</file>