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5" r:id="rId3"/>
    <p:sldId id="383" r:id="rId4"/>
    <p:sldId id="414" r:id="rId5"/>
    <p:sldId id="415" r:id="rId6"/>
    <p:sldId id="416" r:id="rId7"/>
    <p:sldId id="399" r:id="rId8"/>
    <p:sldId id="417" r:id="rId9"/>
    <p:sldId id="419" r:id="rId10"/>
    <p:sldId id="418" r:id="rId11"/>
    <p:sldId id="420" r:id="rId12"/>
    <p:sldId id="421" r:id="rId13"/>
    <p:sldId id="422" r:id="rId14"/>
    <p:sldId id="423" r:id="rId15"/>
    <p:sldId id="424" r:id="rId16"/>
    <p:sldId id="378" r:id="rId17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26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052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300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85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502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534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4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206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https://home.adelphi.edu/~siegfried/cs174/174l7.pdf</a:t>
            </a:r>
          </a:p>
        </p:txBody>
      </p:sp>
    </p:spTree>
    <p:extLst>
      <p:ext uri="{BB962C8B-B14F-4D97-AF65-F5344CB8AC3E}">
        <p14:creationId xmlns:p14="http://schemas.microsoft.com/office/powerpoint/2010/main" val="305396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https://home.adelphi.edu/~siegfried/cs174/174l7.pdf</a:t>
            </a:r>
          </a:p>
          <a:p>
            <a:r>
              <a:rPr lang="en-GB" dirty="0"/>
              <a:t>No documento da figura da rotaçãp para a direita via Carry está errada </a:t>
            </a:r>
          </a:p>
        </p:txBody>
      </p:sp>
    </p:spTree>
    <p:extLst>
      <p:ext uri="{BB962C8B-B14F-4D97-AF65-F5344CB8AC3E}">
        <p14:creationId xmlns:p14="http://schemas.microsoft.com/office/powerpoint/2010/main" val="200126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63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https://en.wikipedia.org/wiki/Addressing_mode</a:t>
            </a:r>
          </a:p>
          <a:p>
            <a:r>
              <a:rPr lang="en-GB" dirty="0"/>
              <a:t>Destino não é um valor por isso na wiki os exemplos serão errados no inplícito</a:t>
            </a:r>
          </a:p>
        </p:txBody>
      </p:sp>
    </p:spTree>
    <p:extLst>
      <p:ext uri="{BB962C8B-B14F-4D97-AF65-F5344CB8AC3E}">
        <p14:creationId xmlns:p14="http://schemas.microsoft.com/office/powerpoint/2010/main" val="2958118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https://en.wikipedia.org/wiki/Addressing_mode</a:t>
            </a:r>
          </a:p>
          <a:p>
            <a:r>
              <a:rPr lang="en-GB" dirty="0"/>
              <a:t>Pode existir um bas + iíndice mas OFFSET</a:t>
            </a:r>
          </a:p>
        </p:txBody>
      </p:sp>
    </p:spTree>
    <p:extLst>
      <p:ext uri="{BB962C8B-B14F-4D97-AF65-F5344CB8AC3E}">
        <p14:creationId xmlns:p14="http://schemas.microsoft.com/office/powerpoint/2010/main" val="338219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SCO-T1-A05 e SCO-T1-A06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Instruções de </a:t>
            </a:r>
            <a:r>
              <a:rPr lang="pt-BR" sz="2400" b="1" kern="0" dirty="0">
                <a:solidFill>
                  <a:srgbClr val="0033CC"/>
                </a:solidFill>
                <a:latin typeface="Tahoma" pitchFamily="34" charset="0"/>
              </a:rPr>
              <a:t>shift</a:t>
            </a: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 e </a:t>
            </a:r>
            <a:r>
              <a:rPr lang="pt-BR" sz="2400" b="1" kern="0" dirty="0">
                <a:solidFill>
                  <a:srgbClr val="0033CC"/>
                </a:solidFill>
                <a:latin typeface="Tahoma" pitchFamily="34" charset="0"/>
              </a:rPr>
              <a:t>rotate</a:t>
            </a: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, Modos de endereçamento, Saltos, CISC / RISC.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Programação Procedimental e Assembly de base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Índice + pós-incremento</a:t>
            </a:r>
            <a:r>
              <a:rPr lang="pt-BR" sz="1600" b="0" i="0" dirty="0"/>
              <a:t>: O endereço utliizado é o valor do registo de índice, sendo o registo de índice incrementado de um valor após a operação.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[R2], #4</a:t>
            </a:r>
            <a:r>
              <a:rPr lang="pt-BR" sz="1600" b="0" i="0" dirty="0"/>
              <a:t>”, que coloca o valor contido no endereço dado por R2 (apontador) no registo R3. Após esta operação ao valor do registo R2 é adcionado 4;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Índice + pré-incremento</a:t>
            </a:r>
            <a:r>
              <a:rPr lang="pt-BR" sz="1600" b="0" i="0" dirty="0"/>
              <a:t>: O endereço utilizado é o valor do registo de índice, sendo o registo de índice incrementado de um valor antes da operação.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[R1 + #4]!</a:t>
            </a:r>
            <a:r>
              <a:rPr lang="pt-BR" sz="1600" b="0" i="0" dirty="0"/>
              <a:t>”, O registo R1 é imcrementado de 4 sendo depois colocado o valor do registo R3 no endereço dado por R1 (apontador);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Existem múltiplas combinações, mas no essencial temos o </a:t>
            </a:r>
            <a:r>
              <a:rPr lang="pt-BR" sz="1600" i="0" dirty="0"/>
              <a:t>imediato</a:t>
            </a:r>
            <a:r>
              <a:rPr lang="pt-BR" sz="1600" b="0" i="0" dirty="0"/>
              <a:t>, </a:t>
            </a:r>
            <a:r>
              <a:rPr lang="pt-BR" sz="1600" i="0" dirty="0"/>
              <a:t>direto</a:t>
            </a:r>
            <a:r>
              <a:rPr lang="pt-BR" sz="1600" b="0" i="0" dirty="0"/>
              <a:t>, </a:t>
            </a:r>
            <a:r>
              <a:rPr lang="pt-BR" sz="1600" i="0" dirty="0"/>
              <a:t>indireto</a:t>
            </a:r>
            <a:r>
              <a:rPr lang="pt-BR" sz="1600" b="0" i="0" dirty="0"/>
              <a:t> ou indireto com múltiplas combinações.</a:t>
            </a:r>
          </a:p>
        </p:txBody>
      </p:sp>
    </p:spTree>
    <p:extLst>
      <p:ext uri="{BB962C8B-B14F-4D97-AF65-F5344CB8AC3E}">
        <p14:creationId xmlns:p14="http://schemas.microsoft.com/office/powerpoint/2010/main" val="13523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Saltos Absolutos/Relativos, Condicionais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Saltos: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fluxo de um programa é ditado pelo valor do registo que indica qual a próxima instrução que deve ser executada (endereço da instrução). Em algumas arquiteturas o registo é denominado de PC (</a:t>
            </a:r>
            <a:r>
              <a:rPr lang="pt-PT" sz="1600" b="0" dirty="0"/>
              <a:t>Program Counter</a:t>
            </a:r>
            <a:r>
              <a:rPr lang="pt-PT" sz="1600" b="0" i="0" dirty="0"/>
              <a:t> e.g. ARMv7/R15) noutras é denominado de IP (</a:t>
            </a:r>
            <a:r>
              <a:rPr lang="pt-PT" sz="1600" b="0" dirty="0"/>
              <a:t>Instruction Pointer</a:t>
            </a:r>
            <a:r>
              <a:rPr lang="pt-PT" sz="1600" b="0" i="0" dirty="0"/>
              <a:t> e.g. X86, x64)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 exemplo no ARMv7, onde as instruções máquinas são de 32bit, o PC é incrementado de 4 (bytes) sempre que é realizada uma instrução. Na arquitetura x86 e x64 o IP é incrementado do valor de bytes correspondente ao comprimento da instrução realizada (instruções com comprimento variável)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saldos são realizados alterando o valor deste registo. No caso de saltos absolutos colocamos o valor do endereço para onde queremos saltar (em termos práticos equivalente a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ADR R15, =ENDEREÇO</a:t>
            </a:r>
            <a:r>
              <a:rPr lang="pt-BR" sz="1600" b="0" i="0" dirty="0"/>
              <a:t> no ARMv7). No caso dos saltos relativos saltamos um deslocamento em relação à posição atual (em termos práticos é equivalente a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R15, #DESLOCAMENTO</a:t>
            </a:r>
            <a:r>
              <a:rPr lang="pt-BR" sz="1600" b="0" i="0" dirty="0"/>
              <a:t> no ARMv7);</a:t>
            </a:r>
          </a:p>
        </p:txBody>
      </p:sp>
    </p:spTree>
    <p:extLst>
      <p:ext uri="{BB962C8B-B14F-4D97-AF65-F5344CB8AC3E}">
        <p14:creationId xmlns:p14="http://schemas.microsoft.com/office/powerpoint/2010/main" val="4284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Saltos Absolutos/Relativos, Condicionais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Saltos: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Embora no código </a:t>
            </a:r>
            <a:r>
              <a:rPr lang="pt-PT" sz="1600" b="0" dirty="0"/>
              <a:t>Assembly</a:t>
            </a:r>
            <a:r>
              <a:rPr lang="pt-PT" sz="1600" b="0" i="0" dirty="0"/>
              <a:t> colocamos o endereço de destino (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 CICLO</a:t>
            </a:r>
            <a:r>
              <a:rPr lang="pt-BR" sz="1600" b="0" i="0" dirty="0"/>
              <a:t> no ARMv7), o assemblador efetua o cálculo do deslocamento e coloca esse valor efetivamente na instrução (código máquina);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saltos são relativos ou absolutos, dependo da mnemónica da instrução. Por exemplo na arquitetura Z80 os saltos relativos são iniciados por </a:t>
            </a:r>
            <a:r>
              <a:rPr lang="pt-PT" sz="1600" i="0" dirty="0"/>
              <a:t>JR</a:t>
            </a:r>
            <a:r>
              <a:rPr lang="pt-PT" sz="1600" b="0" i="0" dirty="0"/>
              <a:t> enquanto os absolutos são iniciados por </a:t>
            </a:r>
            <a:r>
              <a:rPr lang="pt-PT" sz="1600" i="0" dirty="0"/>
              <a:t>JP</a:t>
            </a:r>
            <a:r>
              <a:rPr lang="pt-PT" sz="1600" b="0" i="0" dirty="0"/>
              <a:t>.</a:t>
            </a:r>
            <a:r>
              <a:rPr lang="pt-BR" sz="1600" b="0" i="0" dirty="0"/>
              <a:t> Na ARMv7 depende da instrução. Na x86/x64 os saltos relativos são condicionais e iniciados por </a:t>
            </a:r>
            <a:r>
              <a:rPr lang="pt-BR" sz="1600" i="0" dirty="0"/>
              <a:t>J, </a:t>
            </a:r>
            <a:r>
              <a:rPr lang="pt-BR" sz="1600" b="0" i="0" dirty="0"/>
              <a:t>sendo a instrução </a:t>
            </a:r>
            <a:r>
              <a:rPr lang="pt-BR" sz="1600" i="0" dirty="0"/>
              <a:t>JMP</a:t>
            </a:r>
            <a:r>
              <a:rPr lang="pt-BR" sz="1600" b="0" i="0" dirty="0"/>
              <a:t> o salto absoluto;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saltos relativos podem ser limitados na “distància” da posição relativa, pois existe um limite no valor de deslocameneto reservado dentro do código da instrução;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condições para os saltos condicionais têm por base uma ou mais </a:t>
            </a:r>
            <a:r>
              <a:rPr lang="pt-BR" sz="1600" b="0" dirty="0"/>
              <a:t>flags</a:t>
            </a:r>
            <a:r>
              <a:rPr lang="pt-BR" sz="1600" b="0" i="0" dirty="0"/>
              <a:t> dependendo da condição. As </a:t>
            </a:r>
            <a:r>
              <a:rPr lang="pt-BR" sz="1600" b="0" dirty="0"/>
              <a:t>flags</a:t>
            </a:r>
            <a:r>
              <a:rPr lang="pt-BR" sz="1600" b="0" i="0" dirty="0"/>
              <a:t> são alteradas pela instrução anterior à instrução de salto, no entanto existem saltos como operações incluidas, com por exemplo a instrução da arquitectura Z80 </a:t>
            </a:r>
            <a:r>
              <a:rPr lang="pt-BR" sz="1600" i="0" dirty="0"/>
              <a:t>DJNZ</a:t>
            </a:r>
            <a:r>
              <a:rPr lang="pt-BR" sz="1600" b="0" i="0" dirty="0"/>
              <a:t>, que decrementa o registo B (utilizado como contador de ciclo) e salta se o resultado (registo B) não for zero.  </a:t>
            </a:r>
          </a:p>
        </p:txBody>
      </p:sp>
    </p:spTree>
    <p:extLst>
      <p:ext uri="{BB962C8B-B14F-4D97-AF65-F5344CB8AC3E}">
        <p14:creationId xmlns:p14="http://schemas.microsoft.com/office/powerpoint/2010/main" val="34792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Tipo de arquitetutra: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Habitualmente designamos uma arquitetura em dois tipos, RISC (</a:t>
            </a:r>
            <a:r>
              <a:rPr lang="pt-PT" sz="1600" b="0" dirty="0"/>
              <a:t>Reduce Instruction Set Computers</a:t>
            </a:r>
            <a:r>
              <a:rPr lang="pt-PT" sz="1600" b="0" i="0" dirty="0"/>
              <a:t>) e CISC (</a:t>
            </a:r>
            <a:r>
              <a:rPr lang="pt-PT" sz="1600" b="0" dirty="0"/>
              <a:t>Complex Instruction Set Computers</a:t>
            </a:r>
            <a:r>
              <a:rPr lang="pt-PT" sz="1600" b="0" i="0" dirty="0"/>
              <a:t>)</a:t>
            </a:r>
            <a:r>
              <a:rPr lang="pt-BR" sz="1600" b="0" i="0" dirty="0"/>
              <a:t>. O fator fundamental que distingue as abordagens é quantidade de variantes e opções de endereçamento das instruções providenciadas e não propriamente a “complexidade” e variedade de instruções implementadas;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Outros aspetos são derivados da abordadem com a complexidade do assemblador, o comprimento das instruções, a variabilidade do comprimento das instruções, número e designação dos registos, bem como o carater geral e específico dos registos.</a:t>
            </a:r>
          </a:p>
        </p:txBody>
      </p:sp>
    </p:spTree>
    <p:extLst>
      <p:ext uri="{BB962C8B-B14F-4D97-AF65-F5344CB8AC3E}">
        <p14:creationId xmlns:p14="http://schemas.microsoft.com/office/powerpoint/2010/main" val="318578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0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CISC: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Providência um “mapeamento” vasto para as operações de alto nível em instruções máquina, com por exemplo o código C “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m[i++] += d[i++ + OFFSET]</a:t>
            </a:r>
            <a:r>
              <a:rPr lang="pt-BR" sz="1600" b="0" i="0" dirty="0"/>
              <a:t>” produz um reduzido número de instruções máquina;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</a:t>
            </a:r>
            <a:r>
              <a:rPr lang="pt-BR" sz="1600" b="0" dirty="0"/>
              <a:t>Assemblador</a:t>
            </a:r>
            <a:r>
              <a:rPr lang="pt-BR" sz="1600" b="0" i="0" dirty="0"/>
              <a:t> pode não suportar pseudo instruções complexas, pois as instruções já implementam a complexidade e variações;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Dada a complexidade, a implementação em hardware é elevada, incluindo possível micro-código;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registos são menos “</a:t>
            </a:r>
            <a:r>
              <a:rPr lang="pt-BR" sz="1600" b="0" dirty="0"/>
              <a:t>General Purpose</a:t>
            </a:r>
            <a:r>
              <a:rPr lang="pt-BR" sz="1600" b="0" i="0" dirty="0"/>
              <a:t>” e por vez com mais específidade, normalmente do tipo orientada ao acumulador;</a:t>
            </a:r>
          </a:p>
        </p:txBody>
      </p:sp>
    </p:spTree>
    <p:extLst>
      <p:ext uri="{BB962C8B-B14F-4D97-AF65-F5344CB8AC3E}">
        <p14:creationId xmlns:p14="http://schemas.microsoft.com/office/powerpoint/2010/main" val="271595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RISC: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Providência um conjunto limitado de enderamento e variações, que faz com que o código da instrução seja mais simples e mais curto;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Normalmente mais rápido em operações de base, pois são mais curtas, mas requere multiplas instruções em código mais complexo, como o código C apresentado anteriormente;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Dada a simplicidade, a implementação em hardware é mais fácil, incluindo ao nível do micro-código quando este é implementado;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complexidade pode ser obitida com pseudo instruções (instruções que produzem múltiplas instruções máquina) ao nível do assembaldor.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registos são “</a:t>
            </a:r>
            <a:r>
              <a:rPr lang="pt-BR" sz="1600" b="0" dirty="0"/>
              <a:t>General Purpose</a:t>
            </a:r>
            <a:r>
              <a:rPr lang="pt-BR" sz="1600" b="0" i="0" dirty="0"/>
              <a:t>” e normalmente não orientada ao acumulador.</a:t>
            </a:r>
          </a:p>
        </p:txBody>
      </p:sp>
    </p:spTree>
    <p:extLst>
      <p:ext uri="{BB962C8B-B14F-4D97-AF65-F5344CB8AC3E}">
        <p14:creationId xmlns:p14="http://schemas.microsoft.com/office/powerpoint/2010/main" val="7356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430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Questões em:</a:t>
            </a:r>
            <a:endParaRPr lang="pt-PT" sz="360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</a:t>
            </a:r>
            <a:r>
              <a:rPr lang="pt-PT" sz="2800" b="0" i="0"/>
              <a:t>: </a:t>
            </a:r>
            <a:r>
              <a:rPr lang="pt-PT" sz="2800" i="0"/>
              <a:t>sc2122</a:t>
            </a:r>
            <a:endParaRPr lang="pt-PT" sz="280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T-Q03</a:t>
            </a:r>
            <a:r>
              <a:rPr lang="pt-PT" sz="2800" b="0" i="0" dirty="0"/>
              <a:t>: </a:t>
            </a:r>
            <a:r>
              <a:rPr lang="pt-PT" sz="2800" i="0" dirty="0"/>
              <a:t>shift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5+) + 1 questão (em 4+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18h de quinta 31 de março </a:t>
            </a:r>
            <a:r>
              <a:rPr lang="pt-PT" sz="2000" b="0" i="0" dirty="0"/>
              <a:t>até às </a:t>
            </a:r>
            <a:r>
              <a:rPr lang="pt-PT" sz="2000" i="0" dirty="0"/>
              <a:t>23h59 de sexta, 1 de abril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224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SCO-T1-A05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/>
              <a:t>Shift</a:t>
            </a:r>
            <a:r>
              <a:rPr lang="pt-PT" sz="1600" b="0" i="0" dirty="0"/>
              <a:t> e </a:t>
            </a:r>
            <a:r>
              <a:rPr lang="pt-PT" sz="1600" b="0" dirty="0"/>
              <a:t>rotate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Operações aritméticas multibyte.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SCO-T1-A06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Modos de endereçamento;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Saltos condicionais, absolutos e relativos;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Arquiteturas CISC e RISC.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(de bits):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possível efetuar operações sobre valores binários, considerando a representação como uma </a:t>
            </a:r>
            <a:r>
              <a:rPr lang="pt-BR" sz="1600" b="0" dirty="0"/>
              <a:t>string</a:t>
            </a:r>
            <a:r>
              <a:rPr lang="pt-BR" sz="1600" b="0" i="0" dirty="0"/>
              <a:t> de bits. Podemos “empurar” os bits uma ou mais posições para a direita ou para a esquerda. Dado que a representação é binária (base 2), deslocar os bits uma posição para esquerda é equivalente a multiplicar o valor por 2 e uma deslocação para a direita é dividir por 2 (divisão inteira);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 exemplo na base 10 ao deslocar os digitos da representação “123” (valor 123) para a direita, o digito “3” é removido e o registo fica com o valor “12” (valor 12), portanto a divisão inteira por 10. Utilizando a mesma representação (“123”) e se deslocarmos para a esquerda um digito obtemos o valor 1230 (introduzindo um 0 no digito menos significativo, ordem 0 o mais à direita)</a:t>
            </a:r>
            <a:r>
              <a:rPr lang="en-GB" sz="1600" b="0" i="0" dirty="0"/>
              <a:t>;</a:t>
            </a: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Em binário o processo é o mesmo, a representação “0110” (valor 6, 4+2) quando deslocada para a esquerda temos “1100” (valor 12, 8+4), se deslocarmos para a direita ficamos com “0011” (valor 3, 2+1).</a:t>
            </a:r>
          </a:p>
        </p:txBody>
      </p:sp>
    </p:spTree>
    <p:extLst>
      <p:ext uri="{BB962C8B-B14F-4D97-AF65-F5344CB8AC3E}">
        <p14:creationId xmlns:p14="http://schemas.microsoft.com/office/powerpoint/2010/main" val="23569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6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Rotação (de bits):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rotação de bits é selhante ao </a:t>
            </a:r>
            <a:r>
              <a:rPr lang="pt-BR" sz="1600" b="0" dirty="0"/>
              <a:t>shift</a:t>
            </a:r>
            <a:r>
              <a:rPr lang="pt-BR" sz="1600" b="0" i="0" dirty="0"/>
              <a:t>, só que o bit de ordem 0 (LSB – </a:t>
            </a:r>
            <a:r>
              <a:rPr lang="pt-BR" sz="1600" dirty="0"/>
              <a:t>L</a:t>
            </a:r>
            <a:r>
              <a:rPr lang="pt-BR" sz="1600" b="0" dirty="0"/>
              <a:t>ess </a:t>
            </a:r>
            <a:r>
              <a:rPr lang="pt-BR" sz="1600" dirty="0"/>
              <a:t>S</a:t>
            </a:r>
            <a:r>
              <a:rPr lang="pt-BR" sz="1600" b="0" dirty="0"/>
              <a:t>ignificant </a:t>
            </a:r>
            <a:r>
              <a:rPr lang="pt-BR" sz="1600" dirty="0"/>
              <a:t>B</a:t>
            </a:r>
            <a:r>
              <a:rPr lang="pt-BR" sz="1600" b="0" dirty="0"/>
              <a:t>it</a:t>
            </a:r>
            <a:r>
              <a:rPr lang="pt-BR" sz="1600" b="0" i="0" dirty="0"/>
              <a:t>) é movido para o bit mais significatico (</a:t>
            </a:r>
            <a:r>
              <a:rPr lang="pt-BR" sz="1600" b="0" dirty="0"/>
              <a:t>MSB – </a:t>
            </a:r>
            <a:r>
              <a:rPr lang="pt-BR" sz="1600" dirty="0"/>
              <a:t>M</a:t>
            </a:r>
            <a:r>
              <a:rPr lang="pt-BR" sz="1600" b="0" dirty="0"/>
              <a:t>ost </a:t>
            </a:r>
            <a:r>
              <a:rPr lang="pt-BR" sz="1600" dirty="0"/>
              <a:t>S</a:t>
            </a:r>
            <a:r>
              <a:rPr lang="pt-BR" sz="1600" b="0" dirty="0"/>
              <a:t>ignificant </a:t>
            </a:r>
            <a:r>
              <a:rPr lang="pt-BR" sz="1600" dirty="0"/>
              <a:t>B</a:t>
            </a:r>
            <a:r>
              <a:rPr lang="pt-BR" sz="1600" b="0" dirty="0"/>
              <a:t>it</a:t>
            </a:r>
            <a:r>
              <a:rPr lang="pt-BR" sz="1600" b="0" i="0" dirty="0"/>
              <a:t>), bit de ordem 31 numa aqruitetura de 32 bit, bit 15 nas de 16 bit e bit 7 nas de 8 bit) quando a rotação é para a direita.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Na rotação para esquerda o processo é inverso. O bit MSB (ordem 31 em 32 bit, 15 em 16 bit e 7 em 8 bit) é transferido para o bit de ordem 0 (LSB).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rotação não é uma operação aritemética convencional e normamente é utilizada como máscaras de bits ou para teste de bits individuais</a:t>
            </a:r>
            <a:r>
              <a:rPr lang="en-GB" sz="1600" b="0" i="0" dirty="0"/>
              <a:t>;</a:t>
            </a: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Algumas arquitecturas (e.g. x86 e x64) os registos podem ser comsiderados parciamente, sendo por isso possível efetuar rotações e </a:t>
            </a:r>
            <a:r>
              <a:rPr lang="pt-BR" sz="1600" b="0" dirty="0"/>
              <a:t>shift</a:t>
            </a:r>
            <a:r>
              <a:rPr lang="pt-BR" sz="1600" b="0" i="0" dirty="0"/>
              <a:t> de 8 e 16 (e.g. instrução RLA – </a:t>
            </a:r>
            <a:r>
              <a:rPr lang="pt-BR" sz="1600" dirty="0"/>
              <a:t>R</a:t>
            </a:r>
            <a:r>
              <a:rPr lang="pt-BR" sz="1600" b="0" dirty="0"/>
              <a:t>otate </a:t>
            </a:r>
            <a:r>
              <a:rPr lang="pt-BR" sz="1600" dirty="0"/>
              <a:t>L</a:t>
            </a:r>
            <a:r>
              <a:rPr lang="pt-BR" sz="1600" b="0" dirty="0"/>
              <a:t>eft </a:t>
            </a:r>
            <a:r>
              <a:rPr lang="pt-BR" sz="1600" dirty="0"/>
              <a:t>A</a:t>
            </a:r>
            <a:r>
              <a:rPr lang="pt-BR" sz="1600" b="0" dirty="0"/>
              <a:t>ritmetic</a:t>
            </a:r>
            <a:r>
              <a:rPr lang="pt-BR" sz="1600" b="0" i="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656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e Rotate, lógicos e aritméticos: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instruções de </a:t>
            </a:r>
            <a:r>
              <a:rPr lang="pt-BR" sz="1600" b="0" dirty="0"/>
              <a:t>shift</a:t>
            </a:r>
            <a:r>
              <a:rPr lang="pt-BR" sz="1600" b="0" i="0" dirty="0"/>
              <a:t> e </a:t>
            </a:r>
            <a:r>
              <a:rPr lang="pt-BR" sz="1600" b="0" dirty="0"/>
              <a:t>rotate</a:t>
            </a:r>
            <a:r>
              <a:rPr lang="pt-BR" sz="1600" b="0" i="0" dirty="0"/>
              <a:t> podem implementar combinações distintas da classicas apresentadas anteriormente. Normalmente classificamos as variantes destas instruções em dois grupos, operações lógicas e aritméticas, dependo do objectivo pretendido;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do grupo aritimentico predentem operar o valor olhando para o resultado como um valor inteiro, com e/ou sem sinal. As do grupo lógico prendem operar de forma a extrair/analisar os bit de uma forma individual. As figuras seguntes apresentam o </a:t>
            </a:r>
            <a:r>
              <a:rPr lang="pt-BR" sz="1600" b="0" dirty="0"/>
              <a:t>shift</a:t>
            </a:r>
            <a:r>
              <a:rPr lang="pt-BR" sz="1600" b="0" i="0" dirty="0"/>
              <a:t> lógico (à esquerda e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LSR</a:t>
            </a:r>
            <a:r>
              <a:rPr lang="pt-BR" sz="1600" b="0" i="0" dirty="0"/>
              <a:t> no ARM) e o </a:t>
            </a:r>
            <a:r>
              <a:rPr lang="pt-BR" sz="1600" b="0" dirty="0"/>
              <a:t>shift</a:t>
            </a:r>
            <a:r>
              <a:rPr lang="pt-BR" sz="1600" b="0" i="0" dirty="0"/>
              <a:t> aritmético (à direita e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ASR</a:t>
            </a:r>
            <a:r>
              <a:rPr lang="pt-BR" sz="1600" b="0" i="0" dirty="0"/>
              <a:t> no ARM). LSR signifca </a:t>
            </a:r>
            <a:r>
              <a:rPr lang="pt-BR" sz="1600" dirty="0"/>
              <a:t>L</a:t>
            </a:r>
            <a:r>
              <a:rPr lang="pt-BR" sz="1600" b="0" dirty="0"/>
              <a:t>ogic </a:t>
            </a:r>
            <a:r>
              <a:rPr lang="pt-BR" sz="1600" dirty="0"/>
              <a:t>S</a:t>
            </a:r>
            <a:r>
              <a:rPr lang="pt-BR" sz="1600" b="0" dirty="0"/>
              <a:t>hift </a:t>
            </a:r>
            <a:r>
              <a:rPr lang="pt-BR" sz="1600" dirty="0"/>
              <a:t>R</a:t>
            </a:r>
            <a:r>
              <a:rPr lang="pt-BR" sz="1600" b="0" dirty="0"/>
              <a:t>ight</a:t>
            </a:r>
            <a:r>
              <a:rPr lang="pt-BR" sz="1600" b="0" i="0" dirty="0"/>
              <a:t> e ASR </a:t>
            </a:r>
            <a:r>
              <a:rPr lang="pt-BR" sz="1600" dirty="0"/>
              <a:t>A</a:t>
            </a:r>
            <a:r>
              <a:rPr lang="pt-BR" sz="1600" b="0" dirty="0"/>
              <a:t>ritmetic </a:t>
            </a:r>
            <a:r>
              <a:rPr lang="pt-BR" sz="1600" dirty="0"/>
              <a:t>S</a:t>
            </a:r>
            <a:r>
              <a:rPr lang="pt-BR" sz="1600" b="0" dirty="0"/>
              <a:t>hift </a:t>
            </a:r>
            <a:r>
              <a:rPr lang="pt-BR" sz="1600" dirty="0"/>
              <a:t>R</a:t>
            </a:r>
            <a:r>
              <a:rPr lang="pt-BR" sz="1600" b="0" dirty="0"/>
              <a:t>ight</a:t>
            </a:r>
            <a:r>
              <a:rPr lang="pt-BR" sz="1600" b="0" i="0" dirty="0"/>
              <a:t>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6C2BB-B137-4048-845D-B70EB995F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5" y="3845024"/>
            <a:ext cx="3363811" cy="98453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C1A7EE-7CD3-4FFF-982A-F1728F5F0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957" y="3845024"/>
            <a:ext cx="3419475" cy="971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005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e Rotate, lógicos e aritméticos: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instruções de rotate podem passar o bit MSB ou LSB para a flag de carry dependendo do sentido da rotação (para a esquerda e para a direita):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ADC33-5106-4CB7-8944-0F78C64B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190" y="1891541"/>
            <a:ext cx="3236218" cy="207724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F2FFE-F7C5-4036-BC42-B2E1A299C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62" y="1891541"/>
            <a:ext cx="3236218" cy="206418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7F3E15-F030-4F38-A487-5867A849C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726" y="4081636"/>
            <a:ext cx="3960440" cy="11079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79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Aritmética Multibyte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Aritmética multibyte: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Como foi apresentado na aula T1-A02, o circuito </a:t>
            </a:r>
            <a:r>
              <a:rPr lang="pt-BR" sz="1600" b="0" dirty="0"/>
              <a:t>full adder </a:t>
            </a:r>
            <a:r>
              <a:rPr lang="pt-BR" sz="1600" b="0" i="0" dirty="0"/>
              <a:t>utiliza o bit de </a:t>
            </a:r>
            <a:r>
              <a:rPr lang="pt-BR" sz="1600" b="0" dirty="0"/>
              <a:t>Carry in</a:t>
            </a:r>
            <a:r>
              <a:rPr lang="pt-BR" sz="1600" b="0" i="0" dirty="0"/>
              <a:t> para implementar uma soma de 3 bits (A + B + C</a:t>
            </a:r>
            <a:r>
              <a:rPr lang="pt-BR" sz="1600" b="0" i="0" baseline="-25000" dirty="0"/>
              <a:t>IN</a:t>
            </a:r>
            <a:r>
              <a:rPr lang="pt-BR" sz="1600" b="0" i="0" dirty="0"/>
              <a:t>) que produz uma saída (Sum) e um </a:t>
            </a:r>
            <a:r>
              <a:rPr lang="pt-BR" sz="1600" b="0" dirty="0"/>
              <a:t>Carry Out</a:t>
            </a:r>
            <a:r>
              <a:rPr lang="pt-BR" sz="1600" b="0" i="0" dirty="0"/>
              <a:t> (C</a:t>
            </a:r>
            <a:r>
              <a:rPr lang="pt-BR" sz="1600" b="0" i="0" baseline="-25000" dirty="0"/>
              <a:t>OUT</a:t>
            </a:r>
            <a:r>
              <a:rPr lang="pt-BR" sz="1600" b="0" i="0" dirty="0"/>
              <a:t>). Podermos utlizar a mesma técnica mas agora aplicada a um byte ou </a:t>
            </a:r>
            <a:r>
              <a:rPr lang="pt-BR" sz="1600" b="0" dirty="0"/>
              <a:t>word</a:t>
            </a:r>
            <a:r>
              <a:rPr lang="pt-BR" sz="1600" b="0" i="0" dirty="0"/>
              <a:t> (dependendo da arquitectura pode ser de 8, 16, 32 ou 64 bit);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Temos a adição de normal (e.g.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R0, R0, R1</a:t>
            </a:r>
            <a:r>
              <a:rPr lang="pt-BR" sz="1600" b="0" i="0" dirty="0"/>
              <a:t>) que soma dois valores e guarda o resultado num registo/memória (só registos no ARMv7), sendo que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</a:t>
            </a:r>
            <a:r>
              <a:rPr lang="pt-BR" sz="1600" b="0" i="0" dirty="0"/>
              <a:t> é o  </a:t>
            </a:r>
            <a:r>
              <a:rPr lang="pt-BR" sz="1600" b="0" dirty="0"/>
              <a:t>Carry Out</a:t>
            </a:r>
            <a:r>
              <a:rPr lang="pt-BR" sz="1600" b="0" i="0" dirty="0"/>
              <a:t>. Temos também a adicição com </a:t>
            </a:r>
            <a:r>
              <a:rPr lang="pt-BR" sz="1600" b="0" dirty="0"/>
              <a:t>Carry</a:t>
            </a:r>
            <a:r>
              <a:rPr lang="pt-BR" sz="1600" b="0" i="0" dirty="0"/>
              <a:t> em que os valores são somados incluindo o valor da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 </a:t>
            </a:r>
            <a:r>
              <a:rPr lang="pt-BR" sz="1600" b="0" i="0" dirty="0"/>
              <a:t>que representa o </a:t>
            </a:r>
            <a:r>
              <a:rPr lang="pt-BR" sz="1600" b="0" dirty="0"/>
              <a:t>Carry In </a:t>
            </a:r>
            <a:r>
              <a:rPr lang="pt-BR" sz="1600" b="0" i="0" dirty="0"/>
              <a:t>(e.g.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 R0, R0, R1</a:t>
            </a:r>
            <a:r>
              <a:rPr lang="pt-BR" sz="1600" b="0" i="0" dirty="0"/>
              <a:t>) colocando o resultado num registo / memória e ficando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 </a:t>
            </a:r>
            <a:r>
              <a:rPr lang="pt-BR" sz="1600" b="0" i="0" dirty="0"/>
              <a:t>com o valor de </a:t>
            </a:r>
            <a:r>
              <a:rPr lang="pt-BR" sz="1600" b="0" dirty="0"/>
              <a:t>Carry Out</a:t>
            </a:r>
            <a:r>
              <a:rPr lang="pt-BR" sz="1600" b="0" i="0" dirty="0"/>
              <a:t>. Podemos utilizar só instruções ADC na soma multibyte, bastando para isso colocar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</a:t>
            </a:r>
            <a:r>
              <a:rPr lang="pt-BR" sz="1600" b="0" i="0" dirty="0"/>
              <a:t> com 0 no início.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Se a representação for a </a:t>
            </a:r>
            <a:r>
              <a:rPr lang="pt-BR" sz="1600" b="0" dirty="0"/>
              <a:t>Little Indian</a:t>
            </a:r>
            <a:r>
              <a:rPr lang="pt-BR" sz="1600" b="0" i="0" dirty="0"/>
              <a:t>, basta “apontar” para o primeiro byte da representação dos valores e incrementar o endereço para efetuar a próxima soma (próximo byte).</a:t>
            </a:r>
          </a:p>
        </p:txBody>
      </p:sp>
    </p:spTree>
    <p:extLst>
      <p:ext uri="{BB962C8B-B14F-4D97-AF65-F5344CB8AC3E}">
        <p14:creationId xmlns:p14="http://schemas.microsoft.com/office/powerpoint/2010/main" val="387701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Nas mnemónicas das instruções de processamento e transferência de dados, e por consequència no código máquina produzido, podemos utlizar diferentes modos para expecificar os dados: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Valor Imediato</a:t>
            </a:r>
            <a:r>
              <a:rPr lang="pt-BR" sz="1600" b="0" i="0" dirty="0"/>
              <a:t>: Neste tipo de endereçamento o valor é incluído na mnemónica da instrução (código da instrução). Um exemplo disso e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#20</a:t>
            </a:r>
            <a:r>
              <a:rPr lang="pt-BR" sz="1600" b="0" i="0" dirty="0"/>
              <a:t>”. Em algumas arquiteturas, principalmente com instruções de dimensão variável, o valor pode estar num byte ou numa </a:t>
            </a:r>
            <a:r>
              <a:rPr lang="pt-BR" sz="1600" b="0" dirty="0"/>
              <a:t>word</a:t>
            </a:r>
            <a:r>
              <a:rPr lang="pt-BR" sz="1600" b="0" i="0" dirty="0"/>
              <a:t> a seguir ao código da instrução.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Implícito</a:t>
            </a:r>
            <a:r>
              <a:rPr lang="pt-BR" sz="1600" b="0" i="0" dirty="0"/>
              <a:t>: O código da instrução indica de uma forma inplícita de onde o valor deve ser obtído, com por exemplo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pt-BR" sz="1600" b="0" i="0" dirty="0"/>
              <a:t>”. </a:t>
            </a:r>
            <a:endParaRPr lang="pt-BR" sz="1600" b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Absoluto/Direto</a:t>
            </a:r>
            <a:r>
              <a:rPr lang="pt-BR" sz="1600" b="0" i="0" dirty="0"/>
              <a:t>: É indicado na instrução a zona de memória de onde deve ser obtido o valor como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[VALOR]</a:t>
            </a:r>
            <a:r>
              <a:rPr lang="pt-BR" sz="1600" b="0" i="0" dirty="0"/>
              <a:t>”, que coloca o valor contido no endereço representado pelo símbolo VALOR no registo de 8 bits AL. No caso da arquitetura ARMv7 não é permitido aceder diretamente à memória para utilizar o seu valor;</a:t>
            </a:r>
          </a:p>
        </p:txBody>
      </p:sp>
    </p:spTree>
    <p:extLst>
      <p:ext uri="{BB962C8B-B14F-4D97-AF65-F5344CB8AC3E}">
        <p14:creationId xmlns:p14="http://schemas.microsoft.com/office/powerpoint/2010/main" val="16740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Indireto</a:t>
            </a:r>
            <a:r>
              <a:rPr lang="pt-BR" sz="1600" b="0" i="0" dirty="0"/>
              <a:t>: É indicado na instrução o registo que contém o valor do endereço cujo o valor pretendemos utilizar. Como exemplo temos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[R2]</a:t>
            </a:r>
            <a:r>
              <a:rPr lang="pt-BR" sz="1600" b="0" i="0" dirty="0"/>
              <a:t>”, que coloca o valor contido no registo R0 no endereço de memória indicado por R2;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Absoluto com Índice </a:t>
            </a:r>
            <a:r>
              <a:rPr lang="pt-BR" sz="1600" b="0" i="0" dirty="0"/>
              <a:t>: O endereço utliizado é a combinação (soma) de um valor literal e um registo de iíndice.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[VALOR + SI]</a:t>
            </a:r>
            <a:r>
              <a:rPr lang="pt-BR" sz="1600" b="0" i="0" dirty="0"/>
              <a:t>”, que coloca o valor contido no endereço representado pelo símbolo VALOR com a soma do valor do registo SI no registo AL. Também não é permitido diretamente este modo na arquitetura ARMv7;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Base + índice</a:t>
            </a:r>
            <a:r>
              <a:rPr lang="pt-BR" sz="1600" b="0" i="0" dirty="0"/>
              <a:t>: O endereço utliizado é a combinação (soma) de um valor de um registo de base e o valor um registo de índice.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[BP + SI]</a:t>
            </a:r>
            <a:r>
              <a:rPr lang="pt-BR" sz="1600" b="0" i="0" dirty="0"/>
              <a:t>”, que coloca o valor contido no endereço representado pela soma do registo BP e do registo SI,  no registo AL. Também não é permitido este modo na arquitetura ARMv7;</a:t>
            </a:r>
          </a:p>
        </p:txBody>
      </p:sp>
    </p:spTree>
    <p:extLst>
      <p:ext uri="{BB962C8B-B14F-4D97-AF65-F5344CB8AC3E}">
        <p14:creationId xmlns:p14="http://schemas.microsoft.com/office/powerpoint/2010/main" val="284183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7159</TotalTime>
  <Words>2366</Words>
  <Application>Microsoft Office PowerPoint</Application>
  <PresentationFormat>On-screen Show (16:10)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SCO-T1-A05 Shift e Rotate</vt:lpstr>
      <vt:lpstr>SCO-T1-A05 Shift e Rotate</vt:lpstr>
      <vt:lpstr>SCO-T1-A05 Shift e Rotate</vt:lpstr>
      <vt:lpstr>SCO-T1-A05 Shift e Rotate</vt:lpstr>
      <vt:lpstr>SCO-T1-A05 Aritmética Multibyte</vt:lpstr>
      <vt:lpstr>SCO-T1-A06 Modos de Endereçamento</vt:lpstr>
      <vt:lpstr>SCO-T1-A06 Modos de Endereçamento</vt:lpstr>
      <vt:lpstr>SCO-T1-A06 Modos de Endereçamento</vt:lpstr>
      <vt:lpstr>SCO-T1-A06 Saltos Absolutos/Relativos, Condicionais</vt:lpstr>
      <vt:lpstr>SCO-T1-A06 Saltos Absolutos/Relativos, Condicionais</vt:lpstr>
      <vt:lpstr>SCO-T1-A06 RISC e CISC</vt:lpstr>
      <vt:lpstr>SCO-T1-A06 RISC e CISC</vt:lpstr>
      <vt:lpstr>SCO-T1-A06 RISC e CISC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377</cp:revision>
  <cp:lastPrinted>2006-12-04T14:12:58Z</cp:lastPrinted>
  <dcterms:created xsi:type="dcterms:W3CDTF">2003-12-01T00:39:30Z</dcterms:created>
  <dcterms:modified xsi:type="dcterms:W3CDTF">2022-03-31T19:44:07Z</dcterms:modified>
  <cp:category>Sistemas Operativos</cp:category>
</cp:coreProperties>
</file>