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441" r:id="rId4"/>
    <p:sldId id="444" r:id="rId5"/>
    <p:sldId id="445" r:id="rId6"/>
    <p:sldId id="446" r:id="rId7"/>
    <p:sldId id="427" r:id="rId8"/>
    <p:sldId id="430" r:id="rId9"/>
    <p:sldId id="447" r:id="rId10"/>
    <p:sldId id="429" r:id="rId11"/>
    <p:sldId id="448" r:id="rId12"/>
    <p:sldId id="449" r:id="rId13"/>
    <p:sldId id="450" r:id="rId14"/>
    <p:sldId id="451" r:id="rId15"/>
    <p:sldId id="452" r:id="rId16"/>
    <p:sldId id="453" r:id="rId17"/>
    <p:sldId id="454" r:id="rId18"/>
    <p:sldId id="457" r:id="rId19"/>
    <p:sldId id="455" r:id="rId20"/>
    <p:sldId id="45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5" d="100"/>
          <a:sy n="95" d="100"/>
        </p:scale>
        <p:origin x="1267" y="72"/>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360884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66700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72536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832469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1539204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335463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5764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77741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1983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2651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87351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06274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As </a:t>
            </a:r>
            <a:r>
              <a:rPr lang="en-GB" dirty="0" err="1"/>
              <a:t>etapas</a:t>
            </a:r>
            <a:r>
              <a:rPr lang="en-GB" dirty="0"/>
              <a:t> F D E </a:t>
            </a:r>
            <a:r>
              <a:rPr lang="en-GB" dirty="0" err="1"/>
              <a:t>e</a:t>
            </a:r>
            <a:r>
              <a:rPr lang="en-GB" dirty="0"/>
              <a:t> S </a:t>
            </a:r>
            <a:r>
              <a:rPr lang="en-GB" dirty="0" err="1"/>
              <a:t>podem</a:t>
            </a:r>
            <a:r>
              <a:rPr lang="en-GB" dirty="0"/>
              <a:t> ser </a:t>
            </a:r>
            <a:r>
              <a:rPr lang="en-GB" dirty="0" err="1"/>
              <a:t>subdividadas</a:t>
            </a:r>
            <a:r>
              <a:rPr lang="en-GB" dirty="0"/>
              <a:t>.</a:t>
            </a:r>
          </a:p>
        </p:txBody>
      </p:sp>
    </p:spTree>
    <p:extLst>
      <p:ext uri="{BB962C8B-B14F-4D97-AF65-F5344CB8AC3E}">
        <p14:creationId xmlns:p14="http://schemas.microsoft.com/office/powerpoint/2010/main" val="174476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https://en.wikipedia.org/wiki/Field-programmable_gate_array</a:t>
            </a:r>
          </a:p>
        </p:txBody>
      </p:sp>
    </p:spTree>
    <p:extLst>
      <p:ext uri="{BB962C8B-B14F-4D97-AF65-F5344CB8AC3E}">
        <p14:creationId xmlns:p14="http://schemas.microsoft.com/office/powerpoint/2010/main" val="1341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pu-world.com/Glossary/L/Level_1_cach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cpu-world.com/CPUs/Xeon/Intel-Xeon%20E5-2650%20v3.html" TargetMode="External"/><Relationship Id="rId4" Type="http://schemas.openxmlformats.org/officeDocument/2006/relationships/hyperlink" Target="https://www.cpu-world.com/Glossary/L/Level_2_cach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303127"/>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SCO-T1-A09 e SCO-T1-A10</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Arquitetura de computadores.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Electrónica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a:t>
            </a:r>
          </a:p>
          <a:p>
            <a:pPr marL="357188" lvl="1" indent="-177800" algn="just" defTabSz="624078">
              <a:lnSpc>
                <a:spcPct val="120000"/>
              </a:lnSpc>
              <a:buFont typeface="Wingdings" pitchFamily="2" charset="2"/>
              <a:buChar char="Ø"/>
            </a:pPr>
            <a:r>
              <a:rPr lang="pt-PT" sz="1600" b="0" i="0" dirty="0"/>
              <a:t>A memória primária / principal é aquela que é acedida (endereçável) diretamente pelo processador (não considerar para já à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b="0" i="0" dirty="0"/>
              <a:t>Do ponto de vista do CPU os endereços de memória são todos semelhantes, independente da célula de memória num endereço ser mais rápida ou mais lenta, só de leitura ou também de escrita (</a:t>
            </a:r>
            <a:r>
              <a:rPr lang="pt-PT" sz="1600" i="0" dirty="0"/>
              <a:t>RO</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i="0" dirty="0"/>
              <a:t>, </a:t>
            </a:r>
            <a:r>
              <a:rPr lang="pt-PT" sz="1600" i="0" dirty="0"/>
              <a:t>RW</a:t>
            </a:r>
            <a:r>
              <a:rPr lang="pt-PT" sz="1600" b="0" i="0" dirty="0"/>
              <a:t> – </a:t>
            </a:r>
            <a:r>
              <a:rPr lang="pt-PT" sz="1600" dirty="0" err="1"/>
              <a:t>R</a:t>
            </a:r>
            <a:r>
              <a:rPr lang="pt-PT" sz="1600" b="0" dirty="0" err="1"/>
              <a:t>ead</a:t>
            </a:r>
            <a:r>
              <a:rPr lang="pt-PT" sz="1600" b="0" dirty="0"/>
              <a:t> </a:t>
            </a:r>
            <a:r>
              <a:rPr lang="pt-PT" sz="1600" b="0" dirty="0" err="1"/>
              <a:t>and</a:t>
            </a:r>
            <a:r>
              <a:rPr lang="pt-PT" sz="1600" b="0" dirty="0"/>
              <a:t> </a:t>
            </a:r>
            <a:r>
              <a:rPr lang="pt-PT" sz="1600" dirty="0" err="1"/>
              <a:t>W</a:t>
            </a:r>
            <a:r>
              <a:rPr lang="pt-PT" sz="1600" b="0" dirty="0" err="1"/>
              <a:t>rite</a:t>
            </a:r>
            <a:r>
              <a:rPr lang="pt-PT" sz="1600" b="0" i="0" dirty="0"/>
              <a:t>), bem como ser volátil ou não;</a:t>
            </a:r>
          </a:p>
          <a:p>
            <a:pPr marL="357188" lvl="1" indent="-177800" algn="just" defTabSz="624078">
              <a:lnSpc>
                <a:spcPct val="120000"/>
              </a:lnSpc>
              <a:buFont typeface="Wingdings" pitchFamily="2" charset="2"/>
              <a:buChar char="Ø"/>
            </a:pPr>
            <a:r>
              <a:rPr lang="pt-PT" sz="1600" i="0" dirty="0"/>
              <a:t>Volatilidade</a:t>
            </a:r>
            <a:r>
              <a:rPr lang="pt-PT" sz="1600" b="0" i="0" dirty="0"/>
              <a:t>: É a capacidade de manter o conteúdo da memória independentemente do sistema onde está inserida, isto é, estar ligado (com energia fornecida) ou desligado. Por exemplos os discos SSD são células de memoria (NAND) mas que mantêm o seu valor mesmo não sendo fornecido energia ao disco;</a:t>
            </a:r>
          </a:p>
          <a:p>
            <a:pPr marL="357188" lvl="1" indent="-177800" algn="just" defTabSz="624078">
              <a:lnSpc>
                <a:spcPct val="120000"/>
              </a:lnSpc>
              <a:buFont typeface="Wingdings" pitchFamily="2" charset="2"/>
              <a:buChar char="Ø"/>
            </a:pPr>
            <a:r>
              <a:rPr lang="pt-PT" sz="1600" i="0" dirty="0"/>
              <a:t>ROM</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Memória que só pode ser lida pelo CPU (sistema em geral) e não escrita. Uma operação de escrita normalmente não provoca qualquer efeito, mas um sistema computacional pode “avisar” que existiu um erro na escrita;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 (continuação):</a:t>
            </a:r>
          </a:p>
          <a:p>
            <a:pPr marL="357188" lvl="1" indent="-177800" algn="just" defTabSz="624078">
              <a:lnSpc>
                <a:spcPct val="120000"/>
              </a:lnSpc>
              <a:buFont typeface="Wingdings" pitchFamily="2" charset="2"/>
              <a:buChar char="Ø"/>
            </a:pPr>
            <a:r>
              <a:rPr lang="pt-PT" sz="1600" i="0" dirty="0"/>
              <a:t>EPROM</a:t>
            </a:r>
            <a:r>
              <a:rPr lang="pt-PT" sz="1600" b="0" i="0" dirty="0"/>
              <a:t> – </a:t>
            </a:r>
            <a:r>
              <a:rPr lang="pt-PT" sz="1600" dirty="0" err="1"/>
              <a:t>E</a:t>
            </a:r>
            <a:r>
              <a:rPr lang="pt-PT" sz="1600" b="0" dirty="0" err="1"/>
              <a:t>rasable</a:t>
            </a:r>
            <a:r>
              <a:rPr lang="pt-PT" sz="1600" b="0" dirty="0"/>
              <a:t> </a:t>
            </a:r>
            <a:r>
              <a:rPr lang="pt-PT" sz="1600" dirty="0" err="1"/>
              <a:t>P</a:t>
            </a:r>
            <a:r>
              <a:rPr lang="pt-PT" sz="1600" b="0" dirty="0" err="1"/>
              <a:t>rogrammable</a:t>
            </a:r>
            <a:r>
              <a:rPr lang="pt-PT" sz="1600" b="0" dirty="0"/>
              <a:t>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Semelhante a ROM mas através de um processo auxiliar pode ser reprogramada (eletricamente e toda de uma só vez), no entanto em funcionamento normal comporta-se como a ROM. Um exemplo deste tipo de abordagem é o </a:t>
            </a:r>
            <a:r>
              <a:rPr lang="pt-PT" sz="1600" b="0" dirty="0" err="1"/>
              <a:t>firmware</a:t>
            </a:r>
            <a:r>
              <a:rPr lang="pt-PT" sz="1600" b="0" i="0" dirty="0"/>
              <a:t> (e.g. BIOS) de uma </a:t>
            </a:r>
            <a:r>
              <a:rPr lang="pt-PT" sz="1600" b="0" dirty="0"/>
              <a:t>motherboard</a:t>
            </a:r>
            <a:r>
              <a:rPr lang="pt-PT" sz="1600" b="0" i="0" dirty="0"/>
              <a:t> ou de um dispositivo (e.g. placa gráfica);</a:t>
            </a:r>
          </a:p>
          <a:p>
            <a:pPr marL="357188" lvl="1" indent="-177800" algn="just" defTabSz="624078">
              <a:lnSpc>
                <a:spcPct val="120000"/>
              </a:lnSpc>
              <a:buFont typeface="Wingdings" pitchFamily="2" charset="2"/>
              <a:buChar char="Ø"/>
            </a:pPr>
            <a:r>
              <a:rPr lang="pt-PT" sz="1600" i="0" dirty="0"/>
              <a:t>RAM</a:t>
            </a:r>
            <a:r>
              <a:rPr lang="pt-PT" sz="1600" b="0" i="0" dirty="0"/>
              <a:t> – </a:t>
            </a:r>
            <a:r>
              <a:rPr lang="pt-PT" sz="1600" dirty="0" err="1"/>
              <a:t>R</a:t>
            </a:r>
            <a:r>
              <a:rPr lang="pt-PT" sz="1600" b="0" dirty="0" err="1"/>
              <a:t>andom</a:t>
            </a:r>
            <a:r>
              <a:rPr lang="pt-PT" sz="1600" b="0" dirty="0"/>
              <a:t> </a:t>
            </a:r>
            <a:r>
              <a:rPr lang="pt-PT" sz="1600" dirty="0"/>
              <a:t>A</a:t>
            </a:r>
            <a:r>
              <a:rPr lang="pt-PT" sz="1600" b="0" dirty="0"/>
              <a:t>ccess </a:t>
            </a:r>
            <a:r>
              <a:rPr lang="pt-PT" sz="1600" dirty="0" err="1"/>
              <a:t>M</a:t>
            </a:r>
            <a:r>
              <a:rPr lang="pt-PT" sz="1600" b="0" dirty="0" err="1"/>
              <a:t>emory</a:t>
            </a:r>
            <a:r>
              <a:rPr lang="pt-PT" sz="1600" b="0" i="0" dirty="0"/>
              <a:t>: Normalmente quando nos referimos a memória de um sistema, ela é deste tipo. Permite a leitura e escrita de conteúdo, no entanto podemos limitar algumas ações com mecanismos próprios do CPU e/ou do sistema físico/operacional (ver mais tarde na UC de Sistemas Operativos). Exemplos deste tipo de limitação são não permitir a escrita numa zona de código depois de ser “carregada” ou impedir a execução de código numa zona reservada para dados. Também é este tipo de memória que adquirimos quando pretendemos atualizar o nosso sistema. </a:t>
            </a:r>
          </a:p>
        </p:txBody>
      </p:sp>
    </p:spTree>
    <p:extLst>
      <p:ext uri="{BB962C8B-B14F-4D97-AF65-F5344CB8AC3E}">
        <p14:creationId xmlns:p14="http://schemas.microsoft.com/office/powerpoint/2010/main" val="32648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secundária / auxiliar:</a:t>
            </a:r>
          </a:p>
          <a:p>
            <a:pPr marL="357188" lvl="1" indent="-177800" algn="just" defTabSz="624078">
              <a:lnSpc>
                <a:spcPct val="120000"/>
              </a:lnSpc>
              <a:buFont typeface="Wingdings" pitchFamily="2" charset="2"/>
              <a:buChar char="Ø"/>
            </a:pPr>
            <a:r>
              <a:rPr lang="pt-PT" sz="1600" b="0" i="0" dirty="0"/>
              <a:t>A memória auxiliar ou secundária é aquela que o processador não consegue aceder diretamente. O conteúdo dessa memoria é obtido / guardado, utilizando uma cópia em memória primária / principal;</a:t>
            </a:r>
          </a:p>
          <a:p>
            <a:pPr marL="357188" lvl="1" indent="-177800" algn="just" defTabSz="624078">
              <a:lnSpc>
                <a:spcPct val="120000"/>
              </a:lnSpc>
              <a:buFont typeface="Wingdings" pitchFamily="2" charset="2"/>
              <a:buChar char="Ø"/>
            </a:pPr>
            <a:r>
              <a:rPr lang="pt-PT" sz="1600" b="0" i="0" dirty="0"/>
              <a:t>O conteúdo é transferido (copiado) da memória secundária para a memória principal através de elemento adicional no sistema, designado de </a:t>
            </a:r>
            <a:r>
              <a:rPr lang="pt-PT" sz="1600" i="0" dirty="0"/>
              <a:t>controlador</a:t>
            </a:r>
            <a:r>
              <a:rPr lang="pt-PT" sz="1600" b="0" i="0" dirty="0"/>
              <a:t> ou </a:t>
            </a:r>
            <a:r>
              <a:rPr lang="pt-PT" sz="1600" i="0" dirty="0"/>
              <a:t>interface</a:t>
            </a:r>
            <a:r>
              <a:rPr lang="pt-PT" sz="1600" b="0" i="0" dirty="0"/>
              <a:t>, processado pelo sistema (CPU) e guardado de volta na memória secundária, pelo controlador. O CPU deve instruir / programar o controlador para efetuar essas operações / transferências;</a:t>
            </a:r>
          </a:p>
          <a:p>
            <a:pPr marL="357188" lvl="1" indent="-177800" algn="just" defTabSz="624078">
              <a:lnSpc>
                <a:spcPct val="120000"/>
              </a:lnSpc>
              <a:buFont typeface="Wingdings" pitchFamily="2" charset="2"/>
              <a:buChar char="Ø"/>
            </a:pPr>
            <a:r>
              <a:rPr lang="pt-PT" sz="1600" b="0" i="0" dirty="0"/>
              <a:t>Outros elementos / mecanismos do sistema podem ser utlizados para efetuar a transferência entre a memória principal e o controlador (e.g. DMA e interrupções).</a:t>
            </a:r>
          </a:p>
        </p:txBody>
      </p:sp>
    </p:spTree>
    <p:extLst>
      <p:ext uri="{BB962C8B-B14F-4D97-AF65-F5344CB8AC3E}">
        <p14:creationId xmlns:p14="http://schemas.microsoft.com/office/powerpoint/2010/main" val="4075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a:t>
            </a:r>
          </a:p>
          <a:p>
            <a:pPr marL="357188" lvl="1" indent="-177800" algn="just" defTabSz="624078">
              <a:lnSpc>
                <a:spcPct val="120000"/>
              </a:lnSpc>
              <a:buFont typeface="Wingdings" pitchFamily="2" charset="2"/>
              <a:buChar char="Ø"/>
            </a:pPr>
            <a:r>
              <a:rPr lang="pt-PT" sz="1600" b="0" i="0" dirty="0"/>
              <a:t>O mecanismo de memória </a:t>
            </a:r>
            <a:r>
              <a:rPr lang="pt-PT" sz="1600" b="0" dirty="0"/>
              <a:t>cache</a:t>
            </a:r>
            <a:r>
              <a:rPr lang="pt-PT" sz="1600" b="0" i="0" dirty="0"/>
              <a:t> é utilizado para aumentar a eficiência (“velocidade”) na utilização da memória pelo CPU e pelo sistema;</a:t>
            </a:r>
          </a:p>
          <a:p>
            <a:pPr marL="357188" lvl="1" indent="-177800" algn="just" defTabSz="624078">
              <a:lnSpc>
                <a:spcPct val="120000"/>
              </a:lnSpc>
              <a:buFont typeface="Wingdings" pitchFamily="2" charset="2"/>
              <a:buChar char="Ø"/>
            </a:pPr>
            <a:r>
              <a:rPr lang="pt-PT" sz="1600" b="0" i="0" dirty="0"/>
              <a:t>A memória </a:t>
            </a:r>
            <a:r>
              <a:rPr lang="pt-PT" sz="1600" b="0" dirty="0"/>
              <a:t>cache</a:t>
            </a:r>
            <a:r>
              <a:rPr lang="pt-PT" sz="1600" b="0" i="0" dirty="0"/>
              <a:t> pode ser dividida em diversos níveis, contendo cada nível uma dimensão distinta de outros níveis e “velocidade” distinta. Níveis mais baixos e próximos do CPU com menor dimensão e mais “rápidos” que os níveis mais distantes do CPU;</a:t>
            </a:r>
          </a:p>
          <a:p>
            <a:pPr marL="357188" lvl="1" indent="-177800" algn="just" defTabSz="624078">
              <a:lnSpc>
                <a:spcPct val="120000"/>
              </a:lnSpc>
              <a:buFont typeface="Wingdings" pitchFamily="2" charset="2"/>
              <a:buChar char="Ø"/>
            </a:pPr>
            <a:r>
              <a:rPr lang="pt-PT" sz="1600" b="0" i="0" dirty="0"/>
              <a:t>Quanto mais “rápida” for a memória, mais difícil e mais dispendiosa (cara) é de produzir. Isto dita a sua dimensão (quantidade);</a:t>
            </a:r>
          </a:p>
          <a:p>
            <a:pPr marL="357188" lvl="1" indent="-177800" algn="just" defTabSz="624078">
              <a:lnSpc>
                <a:spcPct val="120000"/>
              </a:lnSpc>
              <a:buFont typeface="Wingdings" pitchFamily="2" charset="2"/>
              <a:buChar char="Ø"/>
            </a:pPr>
            <a:r>
              <a:rPr lang="pt-PT" sz="1600" b="0" i="0" dirty="0"/>
              <a:t>Os níveis podem estar distribuídos pelo CPU e pelo sistema (e.g. </a:t>
            </a:r>
            <a:r>
              <a:rPr lang="pt-PT" sz="1600" b="0" dirty="0"/>
              <a:t>motherboard</a:t>
            </a:r>
            <a:r>
              <a:rPr lang="pt-PT" sz="1600" b="0" i="0" dirty="0"/>
              <a:t>), com 0 / 1 ou mais níveis por elemento (e.g. CPU com 3 níveis de </a:t>
            </a:r>
            <a:r>
              <a:rPr lang="pt-PT" sz="1600" b="0" dirty="0"/>
              <a:t>cache</a:t>
            </a:r>
            <a:r>
              <a:rPr lang="pt-PT" sz="1600" b="0" i="0" dirty="0"/>
              <a:t> 0 na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memória cache não é “atualizável” fisicamente pelo utilizador como a memória RAM regular, pois esta faz parte do package do CPU ou do sistema (e.g.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forma de funcionamento (políticas) da memória </a:t>
            </a:r>
            <a:r>
              <a:rPr lang="pt-PT" sz="1600" b="0" dirty="0"/>
              <a:t>cache</a:t>
            </a:r>
            <a:r>
              <a:rPr lang="pt-PT" sz="1600" b="0" i="0" dirty="0"/>
              <a:t> pode ser uma das seguintes:</a:t>
            </a:r>
          </a:p>
        </p:txBody>
      </p:sp>
    </p:spTree>
    <p:extLst>
      <p:ext uri="{BB962C8B-B14F-4D97-AF65-F5344CB8AC3E}">
        <p14:creationId xmlns:p14="http://schemas.microsoft.com/office/powerpoint/2010/main" val="320918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Direct</a:t>
            </a:r>
            <a:r>
              <a:rPr lang="pt-PT" sz="1600" dirty="0"/>
              <a:t> </a:t>
            </a:r>
            <a:r>
              <a:rPr lang="pt-PT" sz="1600" dirty="0" err="1"/>
              <a:t>Mapping</a:t>
            </a:r>
            <a:r>
              <a:rPr lang="pt-PT" sz="1600" b="0" i="0" dirty="0"/>
              <a:t>: Rápido mas pouco flexível:</a:t>
            </a:r>
          </a:p>
        </p:txBody>
      </p:sp>
      <p:pic>
        <p:nvPicPr>
          <p:cNvPr id="2" name="Picture 1">
            <a:extLst>
              <a:ext uri="{FF2B5EF4-FFF2-40B4-BE49-F238E27FC236}">
                <a16:creationId xmlns:a16="http://schemas.microsoft.com/office/drawing/2014/main" id="{0F3BEBC9-2579-4102-9951-F3F45976A09C}"/>
              </a:ext>
            </a:extLst>
          </p:cNvPr>
          <p:cNvPicPr>
            <a:picLocks noChangeAspect="1"/>
          </p:cNvPicPr>
          <p:nvPr/>
        </p:nvPicPr>
        <p:blipFill>
          <a:blip r:embed="rId3"/>
          <a:stretch>
            <a:fillRect/>
          </a:stretch>
        </p:blipFill>
        <p:spPr>
          <a:xfrm>
            <a:off x="3390828" y="1561356"/>
            <a:ext cx="5285628" cy="36972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18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Fully</a:t>
            </a:r>
            <a:r>
              <a:rPr lang="pt-PT" sz="1600" dirty="0"/>
              <a:t> </a:t>
            </a:r>
            <a:r>
              <a:rPr lang="pt-PT" sz="1600" dirty="0" err="1"/>
              <a:t>Associative</a:t>
            </a:r>
            <a:r>
              <a:rPr lang="pt-PT" sz="1600" b="0" i="0" dirty="0"/>
              <a:t>: Flexível mas menor rapidez:</a:t>
            </a:r>
          </a:p>
        </p:txBody>
      </p:sp>
      <p:pic>
        <p:nvPicPr>
          <p:cNvPr id="4" name="Picture 3">
            <a:extLst>
              <a:ext uri="{FF2B5EF4-FFF2-40B4-BE49-F238E27FC236}">
                <a16:creationId xmlns:a16="http://schemas.microsoft.com/office/drawing/2014/main" id="{4881AD64-0769-433E-A44D-9CFB105BDA65}"/>
              </a:ext>
            </a:extLst>
          </p:cNvPr>
          <p:cNvPicPr>
            <a:picLocks noChangeAspect="1"/>
          </p:cNvPicPr>
          <p:nvPr/>
        </p:nvPicPr>
        <p:blipFill>
          <a:blip r:embed="rId3"/>
          <a:stretch>
            <a:fillRect/>
          </a:stretch>
        </p:blipFill>
        <p:spPr>
          <a:xfrm>
            <a:off x="3275856" y="1561356"/>
            <a:ext cx="5409034" cy="36929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47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a:t>Set </a:t>
            </a:r>
            <a:r>
              <a:rPr lang="pt-PT" sz="1600" dirty="0" err="1"/>
              <a:t>Associative</a:t>
            </a:r>
            <a:r>
              <a:rPr lang="pt-PT" sz="1600" b="0" i="0" dirty="0"/>
              <a:t>: Mistura das duas políticas anteriores:</a:t>
            </a:r>
          </a:p>
        </p:txBody>
      </p:sp>
      <p:pic>
        <p:nvPicPr>
          <p:cNvPr id="2" name="Picture 1">
            <a:extLst>
              <a:ext uri="{FF2B5EF4-FFF2-40B4-BE49-F238E27FC236}">
                <a16:creationId xmlns:a16="http://schemas.microsoft.com/office/drawing/2014/main" id="{223FB6C8-A0C4-423B-8CE4-CC056F235EEE}"/>
              </a:ext>
            </a:extLst>
          </p:cNvPr>
          <p:cNvPicPr>
            <a:picLocks noChangeAspect="1"/>
          </p:cNvPicPr>
          <p:nvPr/>
        </p:nvPicPr>
        <p:blipFill>
          <a:blip r:embed="rId3"/>
          <a:stretch>
            <a:fillRect/>
          </a:stretch>
        </p:blipFill>
        <p:spPr>
          <a:xfrm>
            <a:off x="2570956" y="1561356"/>
            <a:ext cx="6105500" cy="368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82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A política de escrita de valores alterados na </a:t>
            </a:r>
            <a:r>
              <a:rPr lang="pt-PT" sz="1600" b="0" dirty="0"/>
              <a:t>cache</a:t>
            </a:r>
            <a:r>
              <a:rPr lang="pt-PT" sz="1600" b="0" i="0" dirty="0"/>
              <a:t> para a memória, pode ser um nível inferior para um nível superior (e.g. nível 2 para nível 3), são duas:</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Through</a:t>
            </a:r>
            <a:r>
              <a:rPr lang="pt-PT" sz="1600" b="0" i="0" dirty="0"/>
              <a:t>: A alteração é efetuada na </a:t>
            </a:r>
            <a:r>
              <a:rPr lang="pt-PT" sz="1600" b="0" dirty="0"/>
              <a:t>cache</a:t>
            </a:r>
            <a:r>
              <a:rPr lang="pt-PT" sz="1600" b="0" i="0" dirty="0"/>
              <a:t> e na memória, o tempo final é o tempo de escrita na memória. Fácil de implementar mas lento. “Efeito </a:t>
            </a:r>
            <a:r>
              <a:rPr lang="pt-PT" sz="1600" b="0" dirty="0"/>
              <a:t>cache</a:t>
            </a:r>
            <a:r>
              <a:rPr lang="pt-PT" sz="1600" b="0" i="0" dirty="0"/>
              <a:t>” só na leitura caso o valor já esteja em </a:t>
            </a:r>
            <a:r>
              <a:rPr lang="pt-PT" sz="1600" b="0" dirty="0"/>
              <a:t>cache</a:t>
            </a:r>
            <a:r>
              <a:rPr lang="pt-PT" sz="1600" b="0" i="0" dirty="0"/>
              <a:t>;</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Back</a:t>
            </a:r>
            <a:r>
              <a:rPr lang="pt-PT" sz="1600" b="0" dirty="0"/>
              <a:t> / </a:t>
            </a:r>
            <a:r>
              <a:rPr lang="pt-PT" sz="1600" dirty="0" err="1"/>
              <a:t>Write</a:t>
            </a:r>
            <a:r>
              <a:rPr lang="pt-PT" sz="1600" dirty="0"/>
              <a:t> </a:t>
            </a:r>
            <a:r>
              <a:rPr lang="pt-PT" sz="1600" dirty="0" err="1"/>
              <a:t>Behind</a:t>
            </a:r>
            <a:r>
              <a:rPr lang="pt-PT" sz="1600" b="0" i="0" dirty="0"/>
              <a:t>: A alteração é efetuada na </a:t>
            </a:r>
            <a:r>
              <a:rPr lang="pt-PT" sz="1600" b="0" dirty="0"/>
              <a:t>cache</a:t>
            </a:r>
            <a:r>
              <a:rPr lang="pt-PT" sz="1600" b="0" i="0" dirty="0"/>
              <a:t> e na memória, mas a operação regressa logo após finalizar escrita na </a:t>
            </a:r>
            <a:r>
              <a:rPr lang="pt-PT" sz="1600" b="0" dirty="0"/>
              <a:t>cache</a:t>
            </a:r>
            <a:r>
              <a:rPr lang="pt-PT" sz="1600" b="0" i="0" dirty="0"/>
              <a:t>. O tempo adicional para a escrita na memória e relevado para o circuito digital que gere a </a:t>
            </a:r>
            <a:r>
              <a:rPr lang="pt-PT" sz="1600" b="0" dirty="0"/>
              <a:t>cache</a:t>
            </a:r>
            <a:r>
              <a:rPr lang="pt-PT" sz="1600" b="0" i="0" dirty="0"/>
              <a:t>. É mais complexo que o anterior mas é mais eficiente pois temos “efeito </a:t>
            </a:r>
            <a:r>
              <a:rPr lang="pt-PT" sz="1600" b="0" dirty="0"/>
              <a:t>cache</a:t>
            </a:r>
            <a:r>
              <a:rPr lang="pt-PT" sz="1600" b="0" i="0" dirty="0"/>
              <a:t>” na escrita e leitura.</a:t>
            </a:r>
          </a:p>
          <a:p>
            <a:pPr marL="357188" lvl="1" indent="-177800" algn="just" defTabSz="624078">
              <a:lnSpc>
                <a:spcPct val="120000"/>
              </a:lnSpc>
              <a:buFont typeface="Wingdings" pitchFamily="2" charset="2"/>
              <a:buChar char="Ø"/>
            </a:pPr>
            <a:r>
              <a:rPr lang="pt-PT" sz="1600" b="0" i="0" dirty="0"/>
              <a:t>É possível ter dois blocos de </a:t>
            </a:r>
            <a:r>
              <a:rPr lang="pt-PT" sz="1600" b="0" dirty="0"/>
              <a:t>caches</a:t>
            </a:r>
            <a:r>
              <a:rPr lang="pt-PT" sz="1600" b="0" i="0" dirty="0"/>
              <a:t> distintos, um para dados (incluí </a:t>
            </a:r>
            <a:r>
              <a:rPr lang="pt-PT" sz="1600" b="0" dirty="0" err="1"/>
              <a:t>stack</a:t>
            </a:r>
            <a:r>
              <a:rPr lang="pt-PT" sz="1600" b="0" i="0" dirty="0"/>
              <a:t>) e outro para código. Podem ter políticas distintas quer na escrita quer no tipo de associação e podem ser de dimensão diferente;</a:t>
            </a:r>
            <a:endParaRPr lang="pt-PT" sz="1600" i="0" dirty="0"/>
          </a:p>
        </p:txBody>
      </p:sp>
    </p:spTree>
    <p:extLst>
      <p:ext uri="{BB962C8B-B14F-4D97-AF65-F5344CB8AC3E}">
        <p14:creationId xmlns:p14="http://schemas.microsoft.com/office/powerpoint/2010/main" val="20025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O sistema pode implementar outros mecanismos de troca de informação entre a memória primária / principal e o CPU/outros dispositivos no sistema. A cache e esse outros mecanismos devem manter a consistência dos dados entre eles para evitar dados errados / corrompidos. Um desses mecanismos é a memória virtual, paginação pura ou segmentação, referida na UC de Sistemas Operativos;</a:t>
            </a:r>
          </a:p>
          <a:p>
            <a:pPr marL="357188" lvl="1" indent="-177800" algn="just" defTabSz="624078">
              <a:lnSpc>
                <a:spcPct val="120000"/>
              </a:lnSpc>
              <a:buFont typeface="Wingdings" pitchFamily="2" charset="2"/>
              <a:buChar char="Ø"/>
            </a:pPr>
            <a:r>
              <a:rPr lang="pt-PT" sz="1600" i="0" dirty="0"/>
              <a:t>Localidade</a:t>
            </a:r>
            <a:r>
              <a:rPr lang="pt-PT" sz="1600" b="0" i="0" dirty="0"/>
              <a:t>: Dimensão de um bloco de código/dados repetidamente utlizado, a adjacência de instruções na memória primária / principal e a memória </a:t>
            </a:r>
            <a:r>
              <a:rPr lang="pt-PT" sz="1600" b="0" dirty="0"/>
              <a:t>cache</a:t>
            </a:r>
            <a:r>
              <a:rPr lang="pt-PT" sz="1600" b="0" i="0" dirty="0"/>
              <a:t> pode ser benéficas nas políticas de gestão da memória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dirty="0"/>
              <a:t>Cache misses</a:t>
            </a:r>
            <a:r>
              <a:rPr lang="pt-PT" sz="1600" b="0" i="0" dirty="0"/>
              <a:t>: O conteúdo do endereço pedido não existe na memória </a:t>
            </a:r>
            <a:r>
              <a:rPr lang="pt-PT" sz="1600" b="0" dirty="0"/>
              <a:t>cache</a:t>
            </a:r>
            <a:r>
              <a:rPr lang="pt-PT" sz="1600" b="0" i="0" dirty="0"/>
              <a:t> (nas entradas).</a:t>
            </a:r>
            <a:endParaRPr lang="pt-PT" sz="1600" i="0" dirty="0"/>
          </a:p>
        </p:txBody>
      </p:sp>
    </p:spTree>
    <p:extLst>
      <p:ext uri="{BB962C8B-B14F-4D97-AF65-F5344CB8AC3E}">
        <p14:creationId xmlns:p14="http://schemas.microsoft.com/office/powerpoint/2010/main" val="315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a:t>
            </a:r>
            <a:r>
              <a:rPr lang="pt-PT" sz="1600" i="0" dirty="0"/>
              <a:t>Intel </a:t>
            </a:r>
            <a:r>
              <a:rPr lang="pt-PT" sz="1600" i="0" dirty="0" err="1"/>
              <a:t>Xeon</a:t>
            </a:r>
            <a:r>
              <a:rPr lang="pt-PT" sz="1600" i="0" dirty="0"/>
              <a:t> E5-2650 v3</a:t>
            </a:r>
            <a:r>
              <a:rPr lang="pt-PT" sz="1600" b="0" i="0" dirty="0"/>
              <a:t> [1]: </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3208897241"/>
              </p:ext>
            </p:extLst>
          </p:nvPr>
        </p:nvGraphicFramePr>
        <p:xfrm>
          <a:off x="628650" y="1721718"/>
          <a:ext cx="7886700" cy="2647950"/>
        </p:xfrm>
        <a:graphic>
          <a:graphicData uri="http://schemas.openxmlformats.org/drawingml/2006/table">
            <a:tbl>
              <a:tblPr>
                <a:effectLst>
                  <a:outerShdw blurRad="50800" dist="38100" dir="2700000" algn="tl" rotWithShape="0">
                    <a:prstClr val="black">
                      <a:alpha val="40000"/>
                    </a:prstClr>
                  </a:outerShdw>
                </a:effectLst>
              </a:tblPr>
              <a:tblGrid>
                <a:gridCol w="2647206">
                  <a:extLst>
                    <a:ext uri="{9D8B030D-6E8A-4147-A177-3AD203B41FA5}">
                      <a16:colId xmlns:a16="http://schemas.microsoft.com/office/drawing/2014/main" val="1015781617"/>
                    </a:ext>
                  </a:extLst>
                </a:gridCol>
                <a:gridCol w="5239494">
                  <a:extLst>
                    <a:ext uri="{9D8B030D-6E8A-4147-A177-3AD203B41FA5}">
                      <a16:colId xmlns:a16="http://schemas.microsoft.com/office/drawing/2014/main" val="2780649732"/>
                    </a:ext>
                  </a:extLst>
                </a:gridCol>
              </a:tblGrid>
              <a:tr h="0">
                <a:tc>
                  <a:txBody>
                    <a:bodyPr/>
                    <a:lstStyle/>
                    <a:p>
                      <a:pPr fontAlgn="t"/>
                      <a:r>
                        <a:rPr lang="pt-PT" b="0" dirty="0">
                          <a:effectLst/>
                        </a:rPr>
                        <a:t>Data </a:t>
                      </a:r>
                      <a:r>
                        <a:rPr lang="pt-PT" b="0" dirty="0" err="1">
                          <a:effectLst/>
                        </a:rPr>
                        <a:t>width</a:t>
                      </a:r>
                      <a:endParaRPr lang="pt-PT" b="0"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0" dirty="0">
                          <a:effectLst/>
                        </a:rPr>
                        <a:t>64 bit</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en-US" b="1" dirty="0">
                          <a:effectLst/>
                        </a:rPr>
                        <a:t>The number of CPU cores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10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pt-PT" b="1" dirty="0" err="1">
                          <a:effectLst/>
                        </a:rPr>
                        <a:t>The</a:t>
                      </a:r>
                      <a:r>
                        <a:rPr lang="pt-PT" b="1" dirty="0">
                          <a:effectLst/>
                        </a:rPr>
                        <a:t> </a:t>
                      </a:r>
                      <a:r>
                        <a:rPr lang="pt-PT" b="1" dirty="0" err="1">
                          <a:effectLst/>
                        </a:rPr>
                        <a:t>number</a:t>
                      </a:r>
                      <a:r>
                        <a:rPr lang="pt-PT" b="1" dirty="0">
                          <a:effectLst/>
                        </a:rPr>
                        <a:t> </a:t>
                      </a:r>
                      <a:r>
                        <a:rPr lang="pt-PT" b="1" dirty="0" err="1">
                          <a:effectLst/>
                        </a:rPr>
                        <a:t>of</a:t>
                      </a:r>
                      <a:r>
                        <a:rPr lang="pt-PT" b="1" dirty="0">
                          <a:effectLst/>
                        </a:rPr>
                        <a:t> </a:t>
                      </a:r>
                      <a:r>
                        <a:rPr lang="pt-PT" b="1" dirty="0" err="1">
                          <a:effectLst/>
                        </a:rPr>
                        <a:t>threads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1">
                          <a:effectLst/>
                        </a:rPr>
                        <a:t>20</a:t>
                      </a:r>
                      <a:endParaRPr lang="pt-PT">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err="1">
                          <a:effectLst/>
                        </a:rPr>
                        <a:t>Floating</a:t>
                      </a:r>
                      <a:r>
                        <a:rPr lang="pt-PT" b="1" dirty="0">
                          <a:effectLst/>
                        </a:rPr>
                        <a:t> </a:t>
                      </a:r>
                      <a:r>
                        <a:rPr lang="pt-PT" b="1" dirty="0" err="1">
                          <a:effectLst/>
                        </a:rPr>
                        <a:t>Point</a:t>
                      </a:r>
                      <a:r>
                        <a:rPr lang="pt-PT" b="1" dirty="0">
                          <a:effectLst/>
                        </a:rPr>
                        <a:t> </a:t>
                      </a:r>
                      <a:r>
                        <a:rPr lang="pt-PT" b="1" dirty="0" err="1">
                          <a:effectLst/>
                        </a:rPr>
                        <a:t>Unit</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err="1">
                          <a:effectLst/>
                        </a:rPr>
                        <a:t>Integrated</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err="1">
                          <a:effectLst/>
                        </a:rPr>
                        <a:t>Level</a:t>
                      </a:r>
                      <a:r>
                        <a:rPr lang="pt-PT" b="1" dirty="0">
                          <a:effectLst/>
                        </a:rPr>
                        <a:t> 1 cache </a:t>
                      </a:r>
                      <a:r>
                        <a:rPr lang="pt-PT" b="1" dirty="0" err="1">
                          <a:effectLst/>
                        </a:rPr>
                        <a:t>size</a:t>
                      </a:r>
                      <a:r>
                        <a:rPr lang="pt-PT" b="1" dirty="0">
                          <a:effectLst/>
                        </a:rPr>
                        <a:t> </a:t>
                      </a:r>
                      <a:r>
                        <a:rPr lang="pt-PT" b="1" u="none" strike="noStrike" dirty="0">
                          <a:solidFill>
                            <a:srgbClr val="FFFFFF"/>
                          </a:solidFill>
                          <a:effectLst/>
                          <a:hlinkClick r:id="rId3"/>
                        </a:rPr>
                        <a:t> ? </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solidFill>
                            <a:srgbClr val="FF0000"/>
                          </a:solidFill>
                          <a:effectLst/>
                        </a:rPr>
                        <a:t>10 x</a:t>
                      </a:r>
                      <a:r>
                        <a:rPr lang="en-US" b="1" dirty="0">
                          <a:effectLst/>
                        </a:rPr>
                        <a:t> 32 KB 8-way set associative instruction caches</a:t>
                      </a:r>
                      <a:br>
                        <a:rPr lang="en-US" b="1" dirty="0">
                          <a:effectLst/>
                        </a:rPr>
                      </a:br>
                      <a:r>
                        <a:rPr lang="en-US" b="1" dirty="0">
                          <a:solidFill>
                            <a:srgbClr val="FF0000"/>
                          </a:solidFill>
                          <a:effectLst/>
                        </a:rPr>
                        <a:t>10 x</a:t>
                      </a:r>
                      <a:r>
                        <a:rPr lang="en-US" b="1" dirty="0">
                          <a:effectLst/>
                        </a:rPr>
                        <a:t> 32 KB 8-way set associative data caches</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err="1">
                          <a:effectLst/>
                        </a:rPr>
                        <a:t>Level</a:t>
                      </a:r>
                      <a:r>
                        <a:rPr lang="pt-PT" b="1" dirty="0">
                          <a:effectLst/>
                        </a:rPr>
                        <a:t> 2 cache </a:t>
                      </a:r>
                      <a:r>
                        <a:rPr lang="pt-PT" b="1" dirty="0" err="1">
                          <a:effectLst/>
                        </a:rPr>
                        <a:t>size</a:t>
                      </a:r>
                      <a:r>
                        <a:rPr lang="pt-PT" dirty="0">
                          <a:effectLst/>
                        </a:rPr>
                        <a:t> </a:t>
                      </a:r>
                      <a:r>
                        <a:rPr lang="pt-PT" b="0" u="none" strike="noStrike" dirty="0">
                          <a:solidFill>
                            <a:srgbClr val="FFFFFF"/>
                          </a:solidFill>
                          <a:effectLst/>
                          <a:hlinkClick r:id="rId4"/>
                        </a:rPr>
                        <a:t> ? </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en-US" b="1" dirty="0">
                          <a:solidFill>
                            <a:srgbClr val="FF0000"/>
                          </a:solidFill>
                          <a:effectLst/>
                        </a:rPr>
                        <a:t>10 x</a:t>
                      </a:r>
                      <a:r>
                        <a:rPr lang="en-US" b="1" dirty="0">
                          <a:effectLst/>
                        </a:rPr>
                        <a:t> 256 KB 8-way set associative caches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err="1">
                          <a:effectLst/>
                        </a:rPr>
                        <a:t>Level</a:t>
                      </a:r>
                      <a:r>
                        <a:rPr lang="pt-PT" b="1" dirty="0">
                          <a:effectLst/>
                        </a:rPr>
                        <a:t> 3 cache </a:t>
                      </a:r>
                      <a:r>
                        <a:rPr lang="pt-PT" b="1" dirty="0" err="1">
                          <a:effectLst/>
                        </a:rPr>
                        <a:t>size</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effectLst/>
                        </a:rPr>
                        <a:t>25 MB 20-way set associative </a:t>
                      </a:r>
                      <a:r>
                        <a:rPr lang="en-US" b="1" dirty="0">
                          <a:solidFill>
                            <a:schemeClr val="accent2"/>
                          </a:solidFill>
                          <a:effectLst/>
                        </a:rPr>
                        <a:t>shared cache</a:t>
                      </a:r>
                      <a:endParaRPr lang="en-US" dirty="0">
                        <a:solidFill>
                          <a:schemeClr val="accent2"/>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26092259"/>
                  </a:ext>
                </a:extLst>
              </a:tr>
              <a:tr h="0">
                <a:tc>
                  <a:txBody>
                    <a:bodyPr/>
                    <a:lstStyle/>
                    <a:p>
                      <a:pPr fontAlgn="t"/>
                      <a:r>
                        <a:rPr lang="pt-PT">
                          <a:effectLst/>
                        </a:rPr>
                        <a:t>Physical memory</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dirty="0">
                          <a:effectLst/>
                        </a:rPr>
                        <a:t>768 GB</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93742463"/>
                  </a:ext>
                </a:extLst>
              </a:tr>
              <a:tr h="0">
                <a:tc>
                  <a:txBody>
                    <a:bodyPr/>
                    <a:lstStyle/>
                    <a:p>
                      <a:pPr fontAlgn="t"/>
                      <a:r>
                        <a:rPr lang="pt-PT">
                          <a:effectLst/>
                        </a:rPr>
                        <a:t>Multiprocessing</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err="1">
                          <a:effectLst/>
                        </a:rPr>
                        <a:t>Up</a:t>
                      </a:r>
                      <a:r>
                        <a:rPr lang="pt-PT" dirty="0">
                          <a:effectLst/>
                        </a:rPr>
                        <a:t> to 2 </a:t>
                      </a:r>
                      <a:r>
                        <a:rPr lang="pt-PT" dirty="0" err="1">
                          <a:effectLst/>
                        </a:rPr>
                        <a:t>processors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58975275"/>
                  </a:ext>
                </a:extLst>
              </a:tr>
            </a:tbl>
          </a:graphicData>
        </a:graphic>
      </p:graphicFrame>
      <p:sp>
        <p:nvSpPr>
          <p:cNvPr id="6" name="Text Box 19">
            <a:extLst>
              <a:ext uri="{FF2B5EF4-FFF2-40B4-BE49-F238E27FC236}">
                <a16:creationId xmlns:a16="http://schemas.microsoft.com/office/drawing/2014/main" id="{BCCFA8F0-0750-4884-9FEA-87D1564135E6}"/>
              </a:ext>
            </a:extLst>
          </p:cNvPr>
          <p:cNvSpPr txBox="1">
            <a:spLocks noChangeArrowheads="1"/>
          </p:cNvSpPr>
          <p:nvPr/>
        </p:nvSpPr>
        <p:spPr bwMode="auto">
          <a:xfrm>
            <a:off x="467544" y="5138210"/>
            <a:ext cx="8280920" cy="195131"/>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800" i="0" dirty="0"/>
              <a:t>[1] </a:t>
            </a:r>
            <a:r>
              <a:rPr lang="en-GB" sz="800" i="0" dirty="0">
                <a:solidFill>
                  <a:schemeClr val="accent2"/>
                </a:solidFill>
                <a:hlinkClick r:id="rId5">
                  <a:extLst>
                    <a:ext uri="{A12FA001-AC4F-418D-AE19-62706E023703}">
                      <ahyp:hlinkClr xmlns:ahyp="http://schemas.microsoft.com/office/drawing/2018/hyperlinkcolor" val="tx"/>
                    </a:ext>
                  </a:extLst>
                </a:hlinkClick>
              </a:rPr>
              <a:t>https://www.cpu-world.com/CPUs/Xeon/Intel-Xeon%20E5-2650%20v3.html</a:t>
            </a:r>
            <a:r>
              <a:rPr lang="en-GB" sz="800" i="0" dirty="0"/>
              <a:t> </a:t>
            </a:r>
            <a:endParaRPr lang="pt-PT" sz="800" i="0" dirty="0"/>
          </a:p>
        </p:txBody>
      </p:sp>
    </p:spTree>
    <p:extLst>
      <p:ext uri="{BB962C8B-B14F-4D97-AF65-F5344CB8AC3E}">
        <p14:creationId xmlns:p14="http://schemas.microsoft.com/office/powerpoint/2010/main" val="320893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542735"/>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SCO-T1-A09</a:t>
            </a:r>
            <a:r>
              <a:rPr lang="pt-PT" sz="2000" i="0" dirty="0"/>
              <a:t>:</a:t>
            </a:r>
          </a:p>
          <a:p>
            <a:pPr marL="536575" lvl="1" indent="-184150" algn="l" defTabSz="624078">
              <a:lnSpc>
                <a:spcPct val="120000"/>
              </a:lnSpc>
              <a:buFont typeface="Wingdings" pitchFamily="2" charset="2"/>
              <a:buChar char="Ø"/>
            </a:pPr>
            <a:r>
              <a:rPr lang="pt-PT" sz="1600" b="0" i="0" dirty="0"/>
              <a:t>Ciclo de uma instrução: </a:t>
            </a:r>
            <a:r>
              <a:rPr lang="pt-PT" sz="1600" b="0" dirty="0" err="1"/>
              <a:t>Fetch</a:t>
            </a:r>
            <a:r>
              <a:rPr lang="pt-PT" sz="1600" b="0" i="0" dirty="0"/>
              <a:t>, </a:t>
            </a:r>
            <a:r>
              <a:rPr lang="pt-PT" sz="1600" b="0" dirty="0" err="1"/>
              <a:t>Decode</a:t>
            </a:r>
            <a:r>
              <a:rPr lang="pt-PT" sz="1600" b="0" i="0" dirty="0"/>
              <a:t> e </a:t>
            </a:r>
            <a:r>
              <a:rPr lang="pt-PT" sz="1600" b="0" dirty="0"/>
              <a:t>Execute</a:t>
            </a:r>
            <a:r>
              <a:rPr lang="pt-PT" sz="1600" b="0" i="0" dirty="0"/>
              <a:t> (+ </a:t>
            </a:r>
            <a:r>
              <a:rPr lang="pt-PT" sz="1600" b="0" dirty="0" err="1"/>
              <a:t>Store</a:t>
            </a:r>
            <a:r>
              <a:rPr lang="pt-PT" sz="1600" b="0" i="0" dirty="0"/>
              <a:t>);</a:t>
            </a:r>
          </a:p>
          <a:p>
            <a:pPr marL="536575" lvl="1" indent="-184150" algn="l" defTabSz="624078">
              <a:lnSpc>
                <a:spcPct val="120000"/>
              </a:lnSpc>
              <a:buFont typeface="Wingdings" pitchFamily="2" charset="2"/>
              <a:buChar char="Ø"/>
            </a:pPr>
            <a:r>
              <a:rPr lang="pt-PT" sz="1600" b="0" i="0" dirty="0"/>
              <a:t>Decomposição temporal e espacial: </a:t>
            </a:r>
            <a:r>
              <a:rPr lang="pt-PT" sz="1600" b="0" dirty="0"/>
              <a:t>Pipeline</a:t>
            </a:r>
            <a:r>
              <a:rPr lang="pt-PT" sz="1600" b="0" i="0" dirty="0"/>
              <a:t> e </a:t>
            </a:r>
            <a:r>
              <a:rPr lang="pt-PT" sz="1600" b="0" i="0" dirty="0" err="1"/>
              <a:t>escalaridade</a:t>
            </a:r>
            <a:r>
              <a:rPr lang="pt-PT" sz="1600" b="0" i="0" dirty="0"/>
              <a:t>;</a:t>
            </a:r>
          </a:p>
          <a:p>
            <a:pPr marL="536575" lvl="1" indent="-184150" algn="l" defTabSz="624078">
              <a:lnSpc>
                <a:spcPct val="120000"/>
              </a:lnSpc>
              <a:buFont typeface="Wingdings" pitchFamily="2" charset="2"/>
              <a:buChar char="Ø"/>
            </a:pPr>
            <a:r>
              <a:rPr lang="pt-PT" sz="1600" b="0" i="0" dirty="0"/>
              <a:t>Arquiteturas </a:t>
            </a:r>
            <a:r>
              <a:rPr lang="pt-PT" sz="1600" b="0" dirty="0" err="1"/>
              <a:t>Hardwire</a:t>
            </a:r>
            <a:r>
              <a:rPr lang="pt-PT" sz="1600" b="0" i="0" dirty="0"/>
              <a:t> e micro programado;</a:t>
            </a:r>
          </a:p>
          <a:p>
            <a:pPr marL="536575" lvl="1" indent="-184150" algn="l" defTabSz="624078">
              <a:lnSpc>
                <a:spcPct val="120000"/>
              </a:lnSpc>
              <a:buFont typeface="Wingdings" pitchFamily="2" charset="2"/>
              <a:buChar char="Ø"/>
            </a:pPr>
            <a:r>
              <a:rPr lang="pt-PT" sz="1600" b="0" i="0" dirty="0"/>
              <a:t>FPGA.</a:t>
            </a:r>
          </a:p>
          <a:p>
            <a:pPr marL="271463" indent="-271463" algn="l" defTabSz="624078">
              <a:lnSpc>
                <a:spcPct val="120000"/>
              </a:lnSpc>
              <a:buFont typeface="Wingdings" pitchFamily="2" charset="2"/>
              <a:buChar char="Ø"/>
            </a:pPr>
            <a:r>
              <a:rPr lang="pt-PT" sz="2000" i="0" dirty="0">
                <a:solidFill>
                  <a:srgbClr val="0033CC"/>
                </a:solidFill>
              </a:rPr>
              <a:t>SCO-T1-A10</a:t>
            </a:r>
            <a:r>
              <a:rPr lang="pt-PT" sz="2000" i="0" dirty="0"/>
              <a:t>:</a:t>
            </a:r>
          </a:p>
          <a:p>
            <a:pPr marL="536575" lvl="1" indent="-184150" algn="l" defTabSz="624078">
              <a:lnSpc>
                <a:spcPct val="120000"/>
              </a:lnSpc>
              <a:buFont typeface="Wingdings" pitchFamily="2" charset="2"/>
              <a:buChar char="Ø"/>
            </a:pPr>
            <a:r>
              <a:rPr lang="pt-PT" sz="1600" b="0" i="0" dirty="0"/>
              <a:t>Memória: RAM, ROM, EPROM, volatilidade;</a:t>
            </a:r>
          </a:p>
          <a:p>
            <a:pPr marL="536575" lvl="1" indent="-184150" algn="l" defTabSz="624078">
              <a:lnSpc>
                <a:spcPct val="120000"/>
              </a:lnSpc>
              <a:buFont typeface="Wingdings" pitchFamily="2" charset="2"/>
              <a:buChar char="Ø"/>
            </a:pPr>
            <a:r>
              <a:rPr lang="pt-PT" sz="1600" b="0" i="0" dirty="0"/>
              <a:t>Memória </a:t>
            </a:r>
            <a:r>
              <a:rPr lang="pt-PT" sz="1600" b="0" dirty="0"/>
              <a:t>Cache</a:t>
            </a:r>
            <a:r>
              <a:rPr lang="pt-PT" sz="1600" b="0" i="0" dirty="0"/>
              <a:t>, níveis de </a:t>
            </a:r>
            <a:r>
              <a:rPr lang="pt-PT" sz="1600" b="0" dirty="0"/>
              <a:t>cache</a:t>
            </a:r>
            <a:r>
              <a:rPr lang="pt-PT" sz="1600" b="0" i="0" dirty="0"/>
              <a:t> e políticas gestão</a:t>
            </a:r>
            <a:r>
              <a:rPr lang="pt-PT" sz="1600" b="0" dirty="0"/>
              <a:t>.</a:t>
            </a:r>
            <a:endParaRPr lang="pt-PT" sz="16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de caso não concreto (dados ajustados para facilitar os cálculos):</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1807881704"/>
              </p:ext>
            </p:extLst>
          </p:nvPr>
        </p:nvGraphicFramePr>
        <p:xfrm>
          <a:off x="628650" y="1743824"/>
          <a:ext cx="7876014" cy="2533650"/>
        </p:xfrm>
        <a:graphic>
          <a:graphicData uri="http://schemas.openxmlformats.org/drawingml/2006/table">
            <a:tbl>
              <a:tblPr>
                <a:effectLst>
                  <a:outerShdw blurRad="50800" dist="38100" dir="2700000" algn="tl" rotWithShape="0">
                    <a:prstClr val="black">
                      <a:alpha val="40000"/>
                    </a:prstClr>
                  </a:outerShdw>
                </a:effectLst>
              </a:tblPr>
              <a:tblGrid>
                <a:gridCol w="2215158">
                  <a:extLst>
                    <a:ext uri="{9D8B030D-6E8A-4147-A177-3AD203B41FA5}">
                      <a16:colId xmlns:a16="http://schemas.microsoft.com/office/drawing/2014/main" val="1015781617"/>
                    </a:ext>
                  </a:extLst>
                </a:gridCol>
                <a:gridCol w="576064">
                  <a:extLst>
                    <a:ext uri="{9D8B030D-6E8A-4147-A177-3AD203B41FA5}">
                      <a16:colId xmlns:a16="http://schemas.microsoft.com/office/drawing/2014/main" val="2780649732"/>
                    </a:ext>
                  </a:extLst>
                </a:gridCol>
                <a:gridCol w="5084792">
                  <a:extLst>
                    <a:ext uri="{9D8B030D-6E8A-4147-A177-3AD203B41FA5}">
                      <a16:colId xmlns:a16="http://schemas.microsoft.com/office/drawing/2014/main" val="231940642"/>
                    </a:ext>
                  </a:extLst>
                </a:gridCol>
              </a:tblGrid>
              <a:tr h="0">
                <a:tc>
                  <a:txBody>
                    <a:bodyPr/>
                    <a:lstStyle/>
                    <a:p>
                      <a:pPr fontAlgn="t"/>
                      <a:r>
                        <a:rPr lang="pt-PT" b="1" dirty="0">
                          <a:effectLst/>
                        </a:rPr>
                        <a:t>Acessos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1000000 (10</a:t>
                      </a:r>
                      <a:r>
                        <a:rPr lang="pt-PT" baseline="30000" dirty="0">
                          <a:effectLst/>
                        </a:rPr>
                        <a:t>6</a:t>
                      </a:r>
                      <a:r>
                        <a:rPr lang="pt-PT" dirty="0">
                          <a:effectLst/>
                        </a:rPr>
                        <a:t>)</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pt-PT" b="1" dirty="0">
                          <a:effectLst/>
                        </a:rPr>
                        <a:t>L1 (</a:t>
                      </a:r>
                      <a:r>
                        <a:rPr lang="pt-PT" b="1" dirty="0" err="1">
                          <a:effectLst/>
                        </a:rPr>
                        <a:t>level</a:t>
                      </a:r>
                      <a:r>
                        <a:rPr lang="pt-PT" b="1" dirty="0">
                          <a:effectLst/>
                        </a:rPr>
                        <a:t> 1)</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effectLst/>
                        </a:rPr>
                        <a:t>0,1</a:t>
                      </a:r>
                      <a:r>
                        <a:rPr lang="el-GR" sz="1400" b="0" i="0" kern="1200" dirty="0">
                          <a:solidFill>
                            <a:schemeClr val="tx1"/>
                          </a:solidFill>
                          <a:effectLst/>
                          <a:latin typeface="+mn-lt"/>
                          <a:ea typeface="+mn-ea"/>
                          <a:cs typeface="+mn-cs"/>
                        </a:rPr>
                        <a:t>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0,1</a:t>
                      </a:r>
                      <a:r>
                        <a:rPr lang="el-GR" sz="1400" b="0" i="0" kern="1200" dirty="0">
                          <a:solidFill>
                            <a:srgbClr val="FF0000"/>
                          </a:solidFill>
                          <a:effectLst/>
                          <a:latin typeface="+mn-lt"/>
                          <a:ea typeface="+mn-ea"/>
                          <a:cs typeface="+mn-cs"/>
                        </a:rPr>
                        <a:t>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en-US" b="1" dirty="0">
                          <a:effectLst/>
                        </a:rPr>
                        <a:t>L2 (level 2)</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a:effectLst/>
                        </a:rPr>
                        <a:t>Memória</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10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10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a:effectLst/>
                        </a:rPr>
                        <a:t>Com </a:t>
                      </a:r>
                      <a:r>
                        <a:rPr lang="pt-PT" b="1" i="1" dirty="0">
                          <a:effectLst/>
                        </a:rPr>
                        <a:t>cache misses</a:t>
                      </a:r>
                      <a:r>
                        <a:rPr lang="pt-PT" b="1" dirty="0">
                          <a:effectLst/>
                        </a:rPr>
                        <a:t> de 20% (80%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80% * </a:t>
                      </a:r>
                      <a:r>
                        <a:rPr lang="pt-PT" b="1" dirty="0">
                          <a:solidFill>
                            <a:srgbClr val="FF0000"/>
                          </a:solidFill>
                          <a:effectLst/>
                        </a:rPr>
                        <a:t>0,1</a:t>
                      </a:r>
                      <a:r>
                        <a:rPr lang="pt-PT" dirty="0">
                          <a:effectLst/>
                        </a:rPr>
                        <a:t> + 20% * 80% * </a:t>
                      </a:r>
                      <a:r>
                        <a:rPr lang="pt-PT" b="1" dirty="0">
                          <a:solidFill>
                            <a:srgbClr val="FF0000"/>
                          </a:solidFill>
                          <a:effectLst/>
                        </a:rPr>
                        <a:t>1</a:t>
                      </a:r>
                      <a:r>
                        <a:rPr lang="pt-PT" dirty="0">
                          <a:effectLst/>
                        </a:rPr>
                        <a:t> + 20% * 20% * 100% * </a:t>
                      </a:r>
                      <a:r>
                        <a:rPr lang="pt-PT" b="1" dirty="0">
                          <a:solidFill>
                            <a:srgbClr val="FF0000"/>
                          </a:solidFill>
                          <a:effectLst/>
                        </a:rPr>
                        <a:t>10</a:t>
                      </a:r>
                      <a:r>
                        <a:rPr lang="pt-PT" dirty="0">
                          <a:effectLst/>
                        </a:rPr>
                        <a:t>= </a:t>
                      </a:r>
                      <a:r>
                        <a:rPr lang="pt-PT" b="1" dirty="0">
                          <a:solidFill>
                            <a:srgbClr val="FF0000"/>
                          </a:solidFill>
                          <a:effectLst/>
                        </a:rPr>
                        <a:t>0,6400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a:effectLst/>
                        </a:rPr>
                        <a:t>Com </a:t>
                      </a:r>
                      <a:r>
                        <a:rPr lang="pt-PT" b="1" i="1" dirty="0">
                          <a:effectLst/>
                        </a:rPr>
                        <a:t>cache misses</a:t>
                      </a:r>
                      <a:r>
                        <a:rPr lang="pt-PT" b="1" dirty="0">
                          <a:effectLst/>
                        </a:rPr>
                        <a:t> de 10% (90%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dirty="0">
                          <a:effectLst/>
                        </a:rPr>
                        <a:t>90% * </a:t>
                      </a:r>
                      <a:r>
                        <a:rPr lang="pt-PT" b="1" dirty="0">
                          <a:solidFill>
                            <a:srgbClr val="FF0000"/>
                          </a:solidFill>
                          <a:effectLst/>
                        </a:rPr>
                        <a:t>0,1</a:t>
                      </a:r>
                      <a:r>
                        <a:rPr lang="pt-PT" dirty="0">
                          <a:effectLst/>
                        </a:rPr>
                        <a:t> + 10% * 90% * </a:t>
                      </a:r>
                      <a:r>
                        <a:rPr lang="pt-PT" b="1" dirty="0">
                          <a:solidFill>
                            <a:srgbClr val="FF0000"/>
                          </a:solidFill>
                          <a:effectLst/>
                        </a:rPr>
                        <a:t>1</a:t>
                      </a:r>
                      <a:r>
                        <a:rPr lang="pt-PT" dirty="0">
                          <a:effectLst/>
                        </a:rPr>
                        <a:t> + 10% * 10% * 100% * </a:t>
                      </a:r>
                      <a:r>
                        <a:rPr lang="pt-PT" b="1" dirty="0">
                          <a:solidFill>
                            <a:srgbClr val="FF0000"/>
                          </a:solidFill>
                          <a:effectLst/>
                        </a:rPr>
                        <a:t>10</a:t>
                      </a:r>
                      <a:r>
                        <a:rPr lang="pt-PT" dirty="0">
                          <a:effectLst/>
                        </a:rPr>
                        <a:t>= </a:t>
                      </a:r>
                      <a:r>
                        <a:rPr lang="pt-PT" b="1" dirty="0">
                          <a:solidFill>
                            <a:srgbClr val="FF0000"/>
                          </a:solidFill>
                          <a:effectLst/>
                        </a:rPr>
                        <a:t>0,2800 s</a:t>
                      </a:r>
                    </a:p>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a:effectLst/>
                        </a:rPr>
                        <a:t>Com </a:t>
                      </a:r>
                      <a:r>
                        <a:rPr lang="pt-PT" b="1" i="1" dirty="0">
                          <a:effectLst/>
                        </a:rPr>
                        <a:t>cache misses</a:t>
                      </a:r>
                      <a:r>
                        <a:rPr lang="pt-PT" b="1" dirty="0">
                          <a:effectLst/>
                        </a:rPr>
                        <a:t> de 5% (95%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r>
                        <a:rPr lang="pt-PT" dirty="0">
                          <a:effectLst/>
                        </a:rPr>
                        <a:t>95% * </a:t>
                      </a:r>
                      <a:r>
                        <a:rPr lang="pt-PT" b="1" dirty="0">
                          <a:solidFill>
                            <a:srgbClr val="FF0000"/>
                          </a:solidFill>
                          <a:effectLst/>
                        </a:rPr>
                        <a:t>0,1</a:t>
                      </a:r>
                      <a:r>
                        <a:rPr lang="pt-PT" dirty="0">
                          <a:effectLst/>
                        </a:rPr>
                        <a:t> + 5% * 95% * </a:t>
                      </a:r>
                      <a:r>
                        <a:rPr lang="pt-PT" b="1" dirty="0">
                          <a:solidFill>
                            <a:srgbClr val="FF0000"/>
                          </a:solidFill>
                          <a:effectLst/>
                        </a:rPr>
                        <a:t>1</a:t>
                      </a:r>
                      <a:r>
                        <a:rPr lang="pt-PT" dirty="0">
                          <a:effectLst/>
                        </a:rPr>
                        <a:t> + 5% * 5% * 100% * </a:t>
                      </a:r>
                      <a:r>
                        <a:rPr lang="pt-PT" b="1" dirty="0">
                          <a:solidFill>
                            <a:srgbClr val="FF0000"/>
                          </a:solidFill>
                          <a:effectLst/>
                        </a:rPr>
                        <a:t>10</a:t>
                      </a:r>
                      <a:r>
                        <a:rPr lang="pt-PT" dirty="0">
                          <a:effectLst/>
                        </a:rPr>
                        <a:t>= </a:t>
                      </a:r>
                      <a:r>
                        <a:rPr lang="pt-PT" b="1" dirty="0">
                          <a:solidFill>
                            <a:srgbClr val="FF0000"/>
                          </a:solidFill>
                          <a:effectLst/>
                        </a:rPr>
                        <a:t>0,1675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52567640"/>
                  </a:ext>
                </a:extLst>
              </a:tr>
            </a:tbl>
          </a:graphicData>
        </a:graphic>
      </p:graphicFrame>
    </p:spTree>
    <p:extLst>
      <p:ext uri="{BB962C8B-B14F-4D97-AF65-F5344CB8AC3E}">
        <p14:creationId xmlns:p14="http://schemas.microsoft.com/office/powerpoint/2010/main" val="3654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568914"/>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T-Q05</a:t>
            </a:r>
            <a:r>
              <a:rPr lang="pt-PT" sz="2800" b="0" i="0" dirty="0"/>
              <a:t>: </a:t>
            </a:r>
            <a:r>
              <a:rPr lang="pt-PT" sz="2800" i="0" dirty="0" err="1"/>
              <a:t>mem</a:t>
            </a:r>
            <a:endParaRPr lang="pt-PT" sz="2800" i="0" dirty="0"/>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12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a:t>
            </a:r>
          </a:p>
          <a:p>
            <a:pPr marL="357188" lvl="1" indent="-177800" algn="just" defTabSz="624078">
              <a:lnSpc>
                <a:spcPct val="120000"/>
              </a:lnSpc>
              <a:buFont typeface="Wingdings" pitchFamily="2" charset="2"/>
              <a:buChar char="Ø"/>
            </a:pPr>
            <a:r>
              <a:rPr lang="pt-PT" sz="1600" b="0" i="0" dirty="0"/>
              <a:t>A execução de uma instrução pode ser decomposta em várias etapas, sequenciais numa visão temporal:</a:t>
            </a:r>
          </a:p>
          <a:p>
            <a:pPr marL="713804" lvl="2" indent="-177800" algn="just" defTabSz="624078">
              <a:lnSpc>
                <a:spcPct val="120000"/>
              </a:lnSpc>
              <a:buFont typeface="Wingdings" pitchFamily="2" charset="2"/>
              <a:buChar char="Ø"/>
            </a:pPr>
            <a:r>
              <a:rPr lang="pt-PT" sz="1600" dirty="0" err="1"/>
              <a:t>Fetch</a:t>
            </a:r>
            <a:r>
              <a:rPr lang="pt-PT" sz="1600" b="0" i="0" dirty="0"/>
              <a:t>: A instrução deve ser obtida da memória principal (</a:t>
            </a:r>
            <a:r>
              <a:rPr lang="pt-PT" sz="1600" i="0" dirty="0"/>
              <a:t>RAM</a:t>
            </a:r>
            <a:r>
              <a:rPr lang="pt-PT" sz="1600" b="0" i="0" dirty="0"/>
              <a:t> ou </a:t>
            </a:r>
            <a:r>
              <a:rPr lang="pt-PT" sz="1600" i="0" dirty="0"/>
              <a:t>ROM</a:t>
            </a:r>
            <a:r>
              <a:rPr lang="pt-PT" sz="1600" b="0" i="0" dirty="0"/>
              <a:t>), pois é nesta onde reside o código (código máquina + dados) que se pretende executar. O código foi colocado na memória por um “processo” anterior, por exemplo o </a:t>
            </a:r>
            <a:r>
              <a:rPr lang="pt-PT" sz="1600" b="0" i="0" dirty="0" err="1"/>
              <a:t>assemblador</a:t>
            </a:r>
            <a:r>
              <a:rPr lang="pt-PT" sz="1600" b="0" i="0" dirty="0"/>
              <a:t>, mas pode ter sido colocado na memória pelo sistema (operativo ou operacional) a partir da memória secundaria (e.g. um disco rígido/SSD, cartão SD) ou obtido via rede (e.g. arranque remoto); </a:t>
            </a:r>
          </a:p>
          <a:p>
            <a:pPr marL="713804" lvl="2" indent="-177800" algn="just" defTabSz="624078">
              <a:lnSpc>
                <a:spcPct val="120000"/>
              </a:lnSpc>
              <a:buFont typeface="Wingdings" pitchFamily="2" charset="2"/>
              <a:buChar char="Ø"/>
            </a:pPr>
            <a:r>
              <a:rPr lang="pt-PT" sz="1600" dirty="0" err="1"/>
              <a:t>Decode</a:t>
            </a:r>
            <a:r>
              <a:rPr lang="pt-PT" sz="1600" b="0" i="0" dirty="0"/>
              <a:t>: O código da instrução deve ser descodificado pelo CPU de forma a saber que ações e em que sequência estas serão realizadas dentro do CPU (e.g. que registos utilizar na soma, obter o resultado da ALU). Esta descodificação é um mapa de sinais e tempos (sequência) que pode ser implementada diretamente (</a:t>
            </a:r>
            <a:r>
              <a:rPr lang="pt-PT" sz="1600" dirty="0" err="1"/>
              <a:t>hardwire</a:t>
            </a:r>
            <a:r>
              <a:rPr lang="pt-PT" sz="1600" b="0" i="0" dirty="0"/>
              <a:t>) ou em </a:t>
            </a:r>
            <a:r>
              <a:rPr lang="pt-PT" sz="1600" i="0" dirty="0"/>
              <a:t>micro código</a:t>
            </a:r>
            <a:r>
              <a:rPr lang="pt-PT" sz="1600" b="0" i="0" dirty="0"/>
              <a:t>;</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713804" lvl="2" indent="-177800" algn="just" defTabSz="624078">
              <a:lnSpc>
                <a:spcPct val="120000"/>
              </a:lnSpc>
              <a:buFont typeface="Wingdings" pitchFamily="2" charset="2"/>
              <a:buChar char="Ø"/>
            </a:pPr>
            <a:r>
              <a:rPr lang="pt-PT" sz="1600" dirty="0"/>
              <a:t>Execute</a:t>
            </a:r>
            <a:r>
              <a:rPr lang="pt-PT" sz="1600" b="0" i="0" dirty="0"/>
              <a:t>: A instrução é executada no CPU com base na descodificação (</a:t>
            </a:r>
            <a:r>
              <a:rPr lang="pt-PT" sz="1600" b="0" dirty="0" err="1"/>
              <a:t>decode</a:t>
            </a:r>
            <a:r>
              <a:rPr lang="pt-PT" sz="1600" b="0" i="0" dirty="0"/>
              <a:t>) obtido na etapa anterior. Esta execução pode envolver vários elementos dos CPU como registos, ALU e Unidade de Controlo; Na realidade é a Unidade de Controlo que gere os outros elementos com base na descodificação da tabela (</a:t>
            </a:r>
            <a:r>
              <a:rPr lang="pt-PT" sz="1600" b="0" dirty="0" err="1"/>
              <a:t>decode</a:t>
            </a:r>
            <a:r>
              <a:rPr lang="pt-PT" sz="1600" b="0" i="0" dirty="0"/>
              <a:t>);  </a:t>
            </a:r>
          </a:p>
          <a:p>
            <a:pPr marL="713804" lvl="2" indent="-177800" algn="just" defTabSz="624078">
              <a:lnSpc>
                <a:spcPct val="120000"/>
              </a:lnSpc>
              <a:buFont typeface="Wingdings" pitchFamily="2" charset="2"/>
              <a:buChar char="Ø"/>
            </a:pPr>
            <a:r>
              <a:rPr lang="pt-PT" sz="1600" dirty="0" err="1"/>
              <a:t>Store</a:t>
            </a:r>
            <a:r>
              <a:rPr lang="pt-PT" sz="1600" b="0" i="0" dirty="0"/>
              <a:t>: Esta etapa está reservada para quando no final de uma instrução (</a:t>
            </a:r>
            <a:r>
              <a:rPr lang="pt-PT" sz="1600" b="0" dirty="0"/>
              <a:t>execute</a:t>
            </a:r>
            <a:r>
              <a:rPr lang="pt-PT" sz="1600" b="0" i="0" dirty="0"/>
              <a:t>) é necessário guardar o resultado em memória primária (</a:t>
            </a:r>
            <a:r>
              <a:rPr lang="pt-PT" sz="1600" i="0" dirty="0"/>
              <a:t>RAM</a:t>
            </a:r>
            <a:r>
              <a:rPr lang="pt-PT" sz="1600" b="0" i="0" dirty="0"/>
              <a:t>). Esta etapa nem sempre existe e por vezes podemos </a:t>
            </a:r>
            <a:r>
              <a:rPr lang="pt-PT" sz="1600" b="0" i="0" dirty="0" err="1"/>
              <a:t>considerar-la</a:t>
            </a:r>
            <a:r>
              <a:rPr lang="pt-PT" sz="1600" b="0" i="0" dirty="0"/>
              <a:t> parte da etapa </a:t>
            </a:r>
            <a:r>
              <a:rPr lang="pt-PT" sz="1600" dirty="0"/>
              <a:t>execute</a:t>
            </a:r>
            <a:r>
              <a:rPr lang="pt-PT" sz="1600" b="0" i="0" dirty="0"/>
              <a:t>. Em arquiteturas </a:t>
            </a:r>
            <a:r>
              <a:rPr lang="pt-PT" sz="1600" i="0" dirty="0"/>
              <a:t>CISC</a:t>
            </a:r>
            <a:r>
              <a:rPr lang="pt-PT" sz="1600" b="0" i="0" dirty="0"/>
              <a:t> pode ser incluída na instrução (registo/memória para memória), nas arquiteturas </a:t>
            </a:r>
            <a:r>
              <a:rPr lang="pt-PT" sz="1600" i="0" dirty="0"/>
              <a:t>RISC</a:t>
            </a:r>
            <a:r>
              <a:rPr lang="pt-PT" sz="1600" b="0" i="0" dirty="0"/>
              <a:t> só existe em instruções de transferência </a:t>
            </a:r>
            <a:r>
              <a:rPr lang="pt-PT" sz="1600" i="0" dirty="0"/>
              <a:t>para a memória</a:t>
            </a:r>
            <a:r>
              <a:rPr lang="pt-PT" sz="1600" b="0" i="0" dirty="0"/>
              <a:t> (e.g. </a:t>
            </a:r>
            <a:r>
              <a:rPr lang="pt-PT" sz="1600" i="0" dirty="0"/>
              <a:t>STR </a:t>
            </a:r>
            <a:r>
              <a:rPr lang="pt-PT" sz="1600" b="0" i="0" dirty="0"/>
              <a:t>no ARMv7). Nesta situação a etapa </a:t>
            </a:r>
            <a:r>
              <a:rPr lang="pt-PT" sz="1600" dirty="0" err="1"/>
              <a:t>store</a:t>
            </a:r>
            <a:r>
              <a:rPr lang="pt-PT" sz="1600" b="0" i="0" dirty="0"/>
              <a:t> é o </a:t>
            </a:r>
            <a:r>
              <a:rPr lang="pt-PT" sz="1600" dirty="0"/>
              <a:t>execute</a:t>
            </a:r>
            <a:r>
              <a:rPr lang="pt-PT" sz="1600" b="0" i="0" dirty="0"/>
              <a:t>, pois a instrução é para só para armazenar o valor na memória;</a:t>
            </a:r>
          </a:p>
        </p:txBody>
      </p:sp>
    </p:spTree>
    <p:extLst>
      <p:ext uri="{BB962C8B-B14F-4D97-AF65-F5344CB8AC3E}">
        <p14:creationId xmlns:p14="http://schemas.microsoft.com/office/powerpoint/2010/main" val="38142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b="0" i="0" dirty="0"/>
              <a:t>Por uma questão de simplicidade consideramos um ciclo de relógio por etapa e uma unidade de cada tipo (e.g. ALU, </a:t>
            </a:r>
            <a:r>
              <a:rPr lang="pt-PT" sz="1600" b="0" dirty="0" err="1"/>
              <a:t>Floating</a:t>
            </a:r>
            <a:r>
              <a:rPr lang="pt-PT" sz="1600" b="0" dirty="0"/>
              <a:t> </a:t>
            </a:r>
            <a:r>
              <a:rPr lang="pt-PT" sz="1600" b="0" dirty="0" err="1"/>
              <a:t>Point</a:t>
            </a:r>
            <a:r>
              <a:rPr lang="pt-PT" sz="1600" b="0" dirty="0"/>
              <a:t>, </a:t>
            </a:r>
            <a:r>
              <a:rPr lang="pt-PT" sz="1600" b="0" i="0" dirty="0"/>
              <a:t>Controlo) e sequências;</a:t>
            </a:r>
          </a:p>
          <a:p>
            <a:pPr marL="357188" lvl="1" indent="-177800" algn="just" defTabSz="624078">
              <a:lnSpc>
                <a:spcPct val="120000"/>
              </a:lnSpc>
              <a:buFont typeface="Wingdings" pitchFamily="2" charset="2"/>
              <a:buChar char="Ø"/>
            </a:pPr>
            <a:r>
              <a:rPr lang="pt-PT" sz="1600" b="0" i="0" dirty="0"/>
              <a:t>Nesta visão simplista uma instrução ocupa 3/4 ciclos de relógio (</a:t>
            </a:r>
            <a:r>
              <a:rPr lang="pt-PT" sz="1600" dirty="0" err="1"/>
              <a:t>fetch</a:t>
            </a:r>
            <a:r>
              <a:rPr lang="pt-PT" sz="1600" b="0" dirty="0"/>
              <a:t>, </a:t>
            </a:r>
            <a:r>
              <a:rPr lang="pt-PT" sz="1600" dirty="0" err="1"/>
              <a:t>decode</a:t>
            </a:r>
            <a:r>
              <a:rPr lang="pt-PT" sz="1600" b="0" i="0" dirty="0"/>
              <a:t> e </a:t>
            </a:r>
            <a:r>
              <a:rPr lang="pt-PT" sz="1600" dirty="0"/>
              <a:t>execute</a:t>
            </a:r>
            <a:r>
              <a:rPr lang="pt-PT" sz="1600" b="0" i="0" dirty="0"/>
              <a:t>, + </a:t>
            </a:r>
            <a:r>
              <a:rPr lang="pt-PT" sz="1600" dirty="0" err="1"/>
              <a:t>store</a:t>
            </a:r>
            <a:r>
              <a:rPr lang="pt-PT" sz="1600" b="0" i="0" dirty="0"/>
              <a:t>) e uma instrução é executada após o fim da anterior. No entanto as etapas apenas dependem dentro de uma instrução e não entre instruções (quase sempre, mas nem sempre com em salto condicionais). Assim podemos criar sobreposição de etapas distintas entre instruções distintas;</a:t>
            </a:r>
          </a:p>
          <a:p>
            <a:pPr marL="357188" lvl="1" indent="-177800" algn="just" defTabSz="624078">
              <a:lnSpc>
                <a:spcPct val="120000"/>
              </a:lnSpc>
              <a:buFont typeface="Wingdings" pitchFamily="2" charset="2"/>
              <a:buChar char="Ø"/>
            </a:pPr>
            <a:r>
              <a:rPr lang="pt-PT" sz="1600" b="0" i="0" dirty="0"/>
              <a:t>Também é possível ter mais que uma unidade de um determinado tipo (e.g. duas </a:t>
            </a:r>
            <a:r>
              <a:rPr lang="pt-PT" sz="1600" b="0" i="0" dirty="0" err="1"/>
              <a:t>ALUs</a:t>
            </a:r>
            <a:r>
              <a:rPr lang="pt-PT" sz="1600" b="0" i="0" dirty="0"/>
              <a:t>) e desdobrar a etapa </a:t>
            </a:r>
            <a:r>
              <a:rPr lang="pt-PT" sz="1600" b="0" dirty="0"/>
              <a:t>execute</a:t>
            </a:r>
            <a:r>
              <a:rPr lang="pt-PT" sz="1600" b="0" i="0" dirty="0"/>
              <a:t>:</a:t>
            </a:r>
          </a:p>
        </p:txBody>
      </p:sp>
    </p:spTree>
    <p:extLst>
      <p:ext uri="{BB962C8B-B14F-4D97-AF65-F5344CB8AC3E}">
        <p14:creationId xmlns:p14="http://schemas.microsoft.com/office/powerpoint/2010/main" val="39456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158247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dirty="0" err="1"/>
              <a:t>Super</a:t>
            </a:r>
            <a:r>
              <a:rPr lang="pt-PT" sz="1600" dirty="0"/>
              <a:t> Pipeline</a:t>
            </a:r>
            <a:r>
              <a:rPr lang="pt-PT" sz="1600" b="0" i="0" dirty="0"/>
              <a:t>: Sobreposição temporal;</a:t>
            </a:r>
          </a:p>
          <a:p>
            <a:pPr marL="357188" lvl="1" indent="-177800" algn="just" defTabSz="624078">
              <a:lnSpc>
                <a:spcPct val="120000"/>
              </a:lnSpc>
              <a:buFont typeface="Wingdings" pitchFamily="2" charset="2"/>
              <a:buChar char="Ø"/>
            </a:pPr>
            <a:r>
              <a:rPr lang="pt-PT" sz="1600" dirty="0" err="1"/>
              <a:t>Super</a:t>
            </a:r>
            <a:r>
              <a:rPr lang="pt-PT" sz="1600" dirty="0"/>
              <a:t> </a:t>
            </a:r>
            <a:r>
              <a:rPr lang="pt-PT" sz="1600" dirty="0" err="1"/>
              <a:t>Scalar</a:t>
            </a:r>
            <a:r>
              <a:rPr lang="pt-PT" sz="1600" b="0" i="0" dirty="0"/>
              <a:t>: Sobreposição espacial (ainda não é </a:t>
            </a:r>
            <a:r>
              <a:rPr lang="pt-PT" sz="1600" b="0" i="0" dirty="0" err="1"/>
              <a:t>multicore</a:t>
            </a:r>
            <a:r>
              <a:rPr lang="pt-PT" sz="1600" b="0" i="0" dirty="0"/>
              <a:t>);</a:t>
            </a:r>
          </a:p>
          <a:p>
            <a:pPr marL="357188" lvl="1" indent="-177800" algn="just" defTabSz="624078">
              <a:lnSpc>
                <a:spcPct val="120000"/>
              </a:lnSpc>
              <a:buFont typeface="Wingdings" pitchFamily="2" charset="2"/>
              <a:buChar char="Ø"/>
            </a:pPr>
            <a:r>
              <a:rPr lang="pt-PT" sz="1600" b="0" i="0" dirty="0"/>
              <a:t>Podemos misturar as duas dimensões (</a:t>
            </a:r>
            <a:r>
              <a:rPr lang="pt-PT" sz="1600" b="0" dirty="0" err="1"/>
              <a:t>super</a:t>
            </a:r>
            <a:r>
              <a:rPr lang="pt-PT" sz="1600" b="0" dirty="0"/>
              <a:t> pipeline</a:t>
            </a:r>
            <a:r>
              <a:rPr lang="pt-PT" sz="1600" b="0" i="0" dirty="0"/>
              <a:t> + </a:t>
            </a:r>
            <a:r>
              <a:rPr lang="pt-PT" sz="1600" b="0" dirty="0" err="1"/>
              <a:t>super</a:t>
            </a:r>
            <a:r>
              <a:rPr lang="pt-PT" sz="1600" b="0" dirty="0"/>
              <a:t> </a:t>
            </a:r>
            <a:r>
              <a:rPr lang="pt-PT" sz="1600" b="0" dirty="0" err="1"/>
              <a:t>scalar</a:t>
            </a:r>
            <a:r>
              <a:rPr lang="pt-PT" sz="1600" b="0" i="0" dirty="0"/>
              <a:t>);</a:t>
            </a:r>
          </a:p>
          <a:p>
            <a:pPr marL="357188" lvl="1" indent="-177800" algn="just" defTabSz="624078">
              <a:lnSpc>
                <a:spcPct val="120000"/>
              </a:lnSpc>
              <a:buFont typeface="Wingdings" pitchFamily="2" charset="2"/>
              <a:buChar char="Ø"/>
            </a:pPr>
            <a:r>
              <a:rPr lang="pt-PT" sz="1600" b="0" i="0" dirty="0"/>
              <a:t>A diagrama seguinte divide o </a:t>
            </a:r>
            <a:r>
              <a:rPr lang="pt-PT" sz="1600" b="0" dirty="0"/>
              <a:t>execute</a:t>
            </a:r>
            <a:r>
              <a:rPr lang="pt-PT" sz="1600" b="0" i="0" dirty="0"/>
              <a:t> em duas </a:t>
            </a:r>
            <a:r>
              <a:rPr lang="pt-PT" sz="1600" b="0" i="0" dirty="0" err="1"/>
              <a:t>sub-etapas</a:t>
            </a:r>
            <a:r>
              <a:rPr lang="pt-PT" sz="1600" b="0" i="0" dirty="0"/>
              <a:t>.</a:t>
            </a:r>
          </a:p>
        </p:txBody>
      </p:sp>
      <p:grpSp>
        <p:nvGrpSpPr>
          <p:cNvPr id="2" name="Group 1">
            <a:extLst>
              <a:ext uri="{FF2B5EF4-FFF2-40B4-BE49-F238E27FC236}">
                <a16:creationId xmlns:a16="http://schemas.microsoft.com/office/drawing/2014/main" id="{F5FA5046-A2B6-4D2F-9A81-DCADDF612161}"/>
              </a:ext>
            </a:extLst>
          </p:cNvPr>
          <p:cNvGrpSpPr/>
          <p:nvPr/>
        </p:nvGrpSpPr>
        <p:grpSpPr>
          <a:xfrm>
            <a:off x="514672" y="2713484"/>
            <a:ext cx="8089776" cy="2133600"/>
            <a:chOff x="514672" y="2713484"/>
            <a:chExt cx="8089776" cy="2133600"/>
          </a:xfrm>
        </p:grpSpPr>
        <p:sp>
          <p:nvSpPr>
            <p:cNvPr id="4" name="Line 6">
              <a:extLst>
                <a:ext uri="{FF2B5EF4-FFF2-40B4-BE49-F238E27FC236}">
                  <a16:creationId xmlns:a16="http://schemas.microsoft.com/office/drawing/2014/main" id="{6D507E0C-D8B9-4DC4-A18B-F980BD818230}"/>
                </a:ext>
              </a:extLst>
            </p:cNvPr>
            <p:cNvSpPr>
              <a:spLocks noChangeShapeType="1"/>
            </p:cNvSpPr>
            <p:nvPr/>
          </p:nvSpPr>
          <p:spPr bwMode="auto">
            <a:xfrm>
              <a:off x="514672" y="4847084"/>
              <a:ext cx="480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5" name="Text Box 9">
              <a:extLst>
                <a:ext uri="{FF2B5EF4-FFF2-40B4-BE49-F238E27FC236}">
                  <a16:creationId xmlns:a16="http://schemas.microsoft.com/office/drawing/2014/main" id="{D5325FD5-A445-4D4B-B402-1C5F060297C5}"/>
                </a:ext>
              </a:extLst>
            </p:cNvPr>
            <p:cNvSpPr txBox="1">
              <a:spLocks noChangeArrowheads="1"/>
            </p:cNvSpPr>
            <p:nvPr/>
          </p:nvSpPr>
          <p:spPr bwMode="auto">
            <a:xfrm>
              <a:off x="1048072" y="30627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6" name="Text Box 10">
              <a:extLst>
                <a:ext uri="{FF2B5EF4-FFF2-40B4-BE49-F238E27FC236}">
                  <a16:creationId xmlns:a16="http://schemas.microsoft.com/office/drawing/2014/main" id="{C3C8DDA2-D97C-4744-B3B8-18A21065C2AB}"/>
                </a:ext>
              </a:extLst>
            </p:cNvPr>
            <p:cNvSpPr txBox="1">
              <a:spLocks noChangeArrowheads="1"/>
            </p:cNvSpPr>
            <p:nvPr/>
          </p:nvSpPr>
          <p:spPr bwMode="auto">
            <a:xfrm>
              <a:off x="1581472" y="30627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7" name="Text Box 11">
              <a:extLst>
                <a:ext uri="{FF2B5EF4-FFF2-40B4-BE49-F238E27FC236}">
                  <a16:creationId xmlns:a16="http://schemas.microsoft.com/office/drawing/2014/main" id="{02C87A31-713A-49C7-885C-137ECE680F15}"/>
                </a:ext>
              </a:extLst>
            </p:cNvPr>
            <p:cNvSpPr txBox="1">
              <a:spLocks noChangeArrowheads="1"/>
            </p:cNvSpPr>
            <p:nvPr/>
          </p:nvSpPr>
          <p:spPr bwMode="auto">
            <a:xfrm>
              <a:off x="21148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8" name="Text Box 12">
              <a:extLst>
                <a:ext uri="{FF2B5EF4-FFF2-40B4-BE49-F238E27FC236}">
                  <a16:creationId xmlns:a16="http://schemas.microsoft.com/office/drawing/2014/main" id="{B89524F0-9EB4-4CB6-A16C-23E6E0BCD666}"/>
                </a:ext>
              </a:extLst>
            </p:cNvPr>
            <p:cNvSpPr txBox="1">
              <a:spLocks noChangeArrowheads="1"/>
            </p:cNvSpPr>
            <p:nvPr/>
          </p:nvSpPr>
          <p:spPr bwMode="auto">
            <a:xfrm>
              <a:off x="26482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9" name="Text Box 13">
              <a:extLst>
                <a:ext uri="{FF2B5EF4-FFF2-40B4-BE49-F238E27FC236}">
                  <a16:creationId xmlns:a16="http://schemas.microsoft.com/office/drawing/2014/main" id="{031CEECE-CCDE-4F4D-AEA6-7004D06F05BC}"/>
                </a:ext>
              </a:extLst>
            </p:cNvPr>
            <p:cNvSpPr txBox="1">
              <a:spLocks noChangeArrowheads="1"/>
            </p:cNvSpPr>
            <p:nvPr/>
          </p:nvSpPr>
          <p:spPr bwMode="auto">
            <a:xfrm>
              <a:off x="3181672" y="30627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0" name="Text Box 14">
              <a:extLst>
                <a:ext uri="{FF2B5EF4-FFF2-40B4-BE49-F238E27FC236}">
                  <a16:creationId xmlns:a16="http://schemas.microsoft.com/office/drawing/2014/main" id="{8778BACD-06A7-4C91-A0C1-0357782DE94C}"/>
                </a:ext>
              </a:extLst>
            </p:cNvPr>
            <p:cNvSpPr txBox="1">
              <a:spLocks noChangeArrowheads="1"/>
            </p:cNvSpPr>
            <p:nvPr/>
          </p:nvSpPr>
          <p:spPr bwMode="auto">
            <a:xfrm>
              <a:off x="514672" y="27166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1" name="Text Box 15">
              <a:extLst>
                <a:ext uri="{FF2B5EF4-FFF2-40B4-BE49-F238E27FC236}">
                  <a16:creationId xmlns:a16="http://schemas.microsoft.com/office/drawing/2014/main" id="{A6AEEFE5-B7F6-4872-8CBD-9CB15CBDA9B6}"/>
                </a:ext>
              </a:extLst>
            </p:cNvPr>
            <p:cNvSpPr txBox="1">
              <a:spLocks noChangeArrowheads="1"/>
            </p:cNvSpPr>
            <p:nvPr/>
          </p:nvSpPr>
          <p:spPr bwMode="auto">
            <a:xfrm>
              <a:off x="1048072" y="27166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dirty="0"/>
                <a:t>DI</a:t>
              </a:r>
            </a:p>
          </p:txBody>
        </p:sp>
        <p:sp>
          <p:nvSpPr>
            <p:cNvPr id="12" name="Text Box 16">
              <a:extLst>
                <a:ext uri="{FF2B5EF4-FFF2-40B4-BE49-F238E27FC236}">
                  <a16:creationId xmlns:a16="http://schemas.microsoft.com/office/drawing/2014/main" id="{6C7E23AE-EA7E-4CB4-A6CC-F6B813A3A99D}"/>
                </a:ext>
              </a:extLst>
            </p:cNvPr>
            <p:cNvSpPr txBox="1">
              <a:spLocks noChangeArrowheads="1"/>
            </p:cNvSpPr>
            <p:nvPr/>
          </p:nvSpPr>
          <p:spPr bwMode="auto">
            <a:xfrm>
              <a:off x="15814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3" name="Text Box 17">
              <a:extLst>
                <a:ext uri="{FF2B5EF4-FFF2-40B4-BE49-F238E27FC236}">
                  <a16:creationId xmlns:a16="http://schemas.microsoft.com/office/drawing/2014/main" id="{3C60CE8D-1363-4738-B4F3-3D9BF6E91182}"/>
                </a:ext>
              </a:extLst>
            </p:cNvPr>
            <p:cNvSpPr txBox="1">
              <a:spLocks noChangeArrowheads="1"/>
            </p:cNvSpPr>
            <p:nvPr/>
          </p:nvSpPr>
          <p:spPr bwMode="auto">
            <a:xfrm>
              <a:off x="21148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4" name="Text Box 18">
              <a:extLst>
                <a:ext uri="{FF2B5EF4-FFF2-40B4-BE49-F238E27FC236}">
                  <a16:creationId xmlns:a16="http://schemas.microsoft.com/office/drawing/2014/main" id="{3EDE470C-0F20-4D52-AF50-FFB8E1110137}"/>
                </a:ext>
              </a:extLst>
            </p:cNvPr>
            <p:cNvSpPr txBox="1">
              <a:spLocks noChangeArrowheads="1"/>
            </p:cNvSpPr>
            <p:nvPr/>
          </p:nvSpPr>
          <p:spPr bwMode="auto">
            <a:xfrm>
              <a:off x="2648272" y="27166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5" name="Text Box 19">
              <a:extLst>
                <a:ext uri="{FF2B5EF4-FFF2-40B4-BE49-F238E27FC236}">
                  <a16:creationId xmlns:a16="http://schemas.microsoft.com/office/drawing/2014/main" id="{A932C2FE-D348-4A31-87BE-3082205F3EB2}"/>
                </a:ext>
              </a:extLst>
            </p:cNvPr>
            <p:cNvSpPr txBox="1">
              <a:spLocks noChangeArrowheads="1"/>
            </p:cNvSpPr>
            <p:nvPr/>
          </p:nvSpPr>
          <p:spPr bwMode="auto">
            <a:xfrm>
              <a:off x="1581472" y="34024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6" name="Text Box 20">
              <a:extLst>
                <a:ext uri="{FF2B5EF4-FFF2-40B4-BE49-F238E27FC236}">
                  <a16:creationId xmlns:a16="http://schemas.microsoft.com/office/drawing/2014/main" id="{FFF97C7D-F115-435B-B7BA-74CE5F1EA69B}"/>
                </a:ext>
              </a:extLst>
            </p:cNvPr>
            <p:cNvSpPr txBox="1">
              <a:spLocks noChangeArrowheads="1"/>
            </p:cNvSpPr>
            <p:nvPr/>
          </p:nvSpPr>
          <p:spPr bwMode="auto">
            <a:xfrm>
              <a:off x="2114872" y="34024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17" name="Text Box 21">
              <a:extLst>
                <a:ext uri="{FF2B5EF4-FFF2-40B4-BE49-F238E27FC236}">
                  <a16:creationId xmlns:a16="http://schemas.microsoft.com/office/drawing/2014/main" id="{0D6501F4-2E21-4654-B90F-8EDFFB8FD69A}"/>
                </a:ext>
              </a:extLst>
            </p:cNvPr>
            <p:cNvSpPr txBox="1">
              <a:spLocks noChangeArrowheads="1"/>
            </p:cNvSpPr>
            <p:nvPr/>
          </p:nvSpPr>
          <p:spPr bwMode="auto">
            <a:xfrm>
              <a:off x="26482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8" name="Text Box 22">
              <a:extLst>
                <a:ext uri="{FF2B5EF4-FFF2-40B4-BE49-F238E27FC236}">
                  <a16:creationId xmlns:a16="http://schemas.microsoft.com/office/drawing/2014/main" id="{4D271332-3411-4118-A37F-F264573ACFEB}"/>
                </a:ext>
              </a:extLst>
            </p:cNvPr>
            <p:cNvSpPr txBox="1">
              <a:spLocks noChangeArrowheads="1"/>
            </p:cNvSpPr>
            <p:nvPr/>
          </p:nvSpPr>
          <p:spPr bwMode="auto">
            <a:xfrm>
              <a:off x="31816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9" name="Text Box 23">
              <a:extLst>
                <a:ext uri="{FF2B5EF4-FFF2-40B4-BE49-F238E27FC236}">
                  <a16:creationId xmlns:a16="http://schemas.microsoft.com/office/drawing/2014/main" id="{F0317E82-3CD4-4F2E-988D-496FC54E1BD7}"/>
                </a:ext>
              </a:extLst>
            </p:cNvPr>
            <p:cNvSpPr txBox="1">
              <a:spLocks noChangeArrowheads="1"/>
            </p:cNvSpPr>
            <p:nvPr/>
          </p:nvSpPr>
          <p:spPr bwMode="auto">
            <a:xfrm>
              <a:off x="3715072" y="34024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1" name="Text Box 24">
              <a:extLst>
                <a:ext uri="{FF2B5EF4-FFF2-40B4-BE49-F238E27FC236}">
                  <a16:creationId xmlns:a16="http://schemas.microsoft.com/office/drawing/2014/main" id="{C782F049-B27D-4A05-A30D-3F2F98738210}"/>
                </a:ext>
              </a:extLst>
            </p:cNvPr>
            <p:cNvSpPr txBox="1">
              <a:spLocks noChangeArrowheads="1"/>
            </p:cNvSpPr>
            <p:nvPr/>
          </p:nvSpPr>
          <p:spPr bwMode="auto">
            <a:xfrm>
              <a:off x="2114872" y="37485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2" name="Text Box 25">
              <a:extLst>
                <a:ext uri="{FF2B5EF4-FFF2-40B4-BE49-F238E27FC236}">
                  <a16:creationId xmlns:a16="http://schemas.microsoft.com/office/drawing/2014/main" id="{9E1B78FD-0259-4FF2-BFDC-3A6C26F4C15B}"/>
                </a:ext>
              </a:extLst>
            </p:cNvPr>
            <p:cNvSpPr txBox="1">
              <a:spLocks noChangeArrowheads="1"/>
            </p:cNvSpPr>
            <p:nvPr/>
          </p:nvSpPr>
          <p:spPr bwMode="auto">
            <a:xfrm>
              <a:off x="2648272" y="37485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3" name="Text Box 26">
              <a:extLst>
                <a:ext uri="{FF2B5EF4-FFF2-40B4-BE49-F238E27FC236}">
                  <a16:creationId xmlns:a16="http://schemas.microsoft.com/office/drawing/2014/main" id="{0476C6FE-4DFC-4040-A157-3F9763644FA7}"/>
                </a:ext>
              </a:extLst>
            </p:cNvPr>
            <p:cNvSpPr txBox="1">
              <a:spLocks noChangeArrowheads="1"/>
            </p:cNvSpPr>
            <p:nvPr/>
          </p:nvSpPr>
          <p:spPr bwMode="auto">
            <a:xfrm>
              <a:off x="31816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4" name="Text Box 27">
              <a:extLst>
                <a:ext uri="{FF2B5EF4-FFF2-40B4-BE49-F238E27FC236}">
                  <a16:creationId xmlns:a16="http://schemas.microsoft.com/office/drawing/2014/main" id="{2D943B84-AF9D-4193-8458-752DC3730B13}"/>
                </a:ext>
              </a:extLst>
            </p:cNvPr>
            <p:cNvSpPr txBox="1">
              <a:spLocks noChangeArrowheads="1"/>
            </p:cNvSpPr>
            <p:nvPr/>
          </p:nvSpPr>
          <p:spPr bwMode="auto">
            <a:xfrm>
              <a:off x="37150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25" name="Text Box 28">
              <a:extLst>
                <a:ext uri="{FF2B5EF4-FFF2-40B4-BE49-F238E27FC236}">
                  <a16:creationId xmlns:a16="http://schemas.microsoft.com/office/drawing/2014/main" id="{9EDC1565-9463-4DD3-9BBD-D8FBA5CD9793}"/>
                </a:ext>
              </a:extLst>
            </p:cNvPr>
            <p:cNvSpPr txBox="1">
              <a:spLocks noChangeArrowheads="1"/>
            </p:cNvSpPr>
            <p:nvPr/>
          </p:nvSpPr>
          <p:spPr bwMode="auto">
            <a:xfrm>
              <a:off x="4248472" y="37485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6" name="Text Box 34">
              <a:extLst>
                <a:ext uri="{FF2B5EF4-FFF2-40B4-BE49-F238E27FC236}">
                  <a16:creationId xmlns:a16="http://schemas.microsoft.com/office/drawing/2014/main" id="{C9A667B9-5464-4B11-893A-10C38A1ADA4F}"/>
                </a:ext>
              </a:extLst>
            </p:cNvPr>
            <p:cNvSpPr txBox="1">
              <a:spLocks noChangeArrowheads="1"/>
            </p:cNvSpPr>
            <p:nvPr/>
          </p:nvSpPr>
          <p:spPr bwMode="auto">
            <a:xfrm>
              <a:off x="2648272" y="40882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7" name="Text Box 35">
              <a:extLst>
                <a:ext uri="{FF2B5EF4-FFF2-40B4-BE49-F238E27FC236}">
                  <a16:creationId xmlns:a16="http://schemas.microsoft.com/office/drawing/2014/main" id="{4B764105-9E91-4DC7-B427-2BCC507103B6}"/>
                </a:ext>
              </a:extLst>
            </p:cNvPr>
            <p:cNvSpPr txBox="1">
              <a:spLocks noChangeArrowheads="1"/>
            </p:cNvSpPr>
            <p:nvPr/>
          </p:nvSpPr>
          <p:spPr bwMode="auto">
            <a:xfrm>
              <a:off x="3181672" y="40882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8" name="Text Box 36">
              <a:extLst>
                <a:ext uri="{FF2B5EF4-FFF2-40B4-BE49-F238E27FC236}">
                  <a16:creationId xmlns:a16="http://schemas.microsoft.com/office/drawing/2014/main" id="{CC36D362-DA78-4F6C-B5A8-CA28E0734C35}"/>
                </a:ext>
              </a:extLst>
            </p:cNvPr>
            <p:cNvSpPr txBox="1">
              <a:spLocks noChangeArrowheads="1"/>
            </p:cNvSpPr>
            <p:nvPr/>
          </p:nvSpPr>
          <p:spPr bwMode="auto">
            <a:xfrm>
              <a:off x="37150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9" name="Text Box 37">
              <a:extLst>
                <a:ext uri="{FF2B5EF4-FFF2-40B4-BE49-F238E27FC236}">
                  <a16:creationId xmlns:a16="http://schemas.microsoft.com/office/drawing/2014/main" id="{16B5DA22-E3EF-4EF4-AD79-4F6C54DD8903}"/>
                </a:ext>
              </a:extLst>
            </p:cNvPr>
            <p:cNvSpPr txBox="1">
              <a:spLocks noChangeArrowheads="1"/>
            </p:cNvSpPr>
            <p:nvPr/>
          </p:nvSpPr>
          <p:spPr bwMode="auto">
            <a:xfrm>
              <a:off x="42484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0" name="Text Box 38">
              <a:extLst>
                <a:ext uri="{FF2B5EF4-FFF2-40B4-BE49-F238E27FC236}">
                  <a16:creationId xmlns:a16="http://schemas.microsoft.com/office/drawing/2014/main" id="{18FBC612-DD12-44AB-8645-AE82590D26E4}"/>
                </a:ext>
              </a:extLst>
            </p:cNvPr>
            <p:cNvSpPr txBox="1">
              <a:spLocks noChangeArrowheads="1"/>
            </p:cNvSpPr>
            <p:nvPr/>
          </p:nvSpPr>
          <p:spPr bwMode="auto">
            <a:xfrm>
              <a:off x="4781872" y="40882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1" name="Text Box 39">
              <a:extLst>
                <a:ext uri="{FF2B5EF4-FFF2-40B4-BE49-F238E27FC236}">
                  <a16:creationId xmlns:a16="http://schemas.microsoft.com/office/drawing/2014/main" id="{2546D10D-6078-4054-9E4F-C4F791932EA3}"/>
                </a:ext>
              </a:extLst>
            </p:cNvPr>
            <p:cNvSpPr txBox="1">
              <a:spLocks noChangeArrowheads="1"/>
            </p:cNvSpPr>
            <p:nvPr/>
          </p:nvSpPr>
          <p:spPr bwMode="auto">
            <a:xfrm>
              <a:off x="5937448" y="27134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2" name="Text Box 40">
              <a:extLst>
                <a:ext uri="{FF2B5EF4-FFF2-40B4-BE49-F238E27FC236}">
                  <a16:creationId xmlns:a16="http://schemas.microsoft.com/office/drawing/2014/main" id="{A4BB0977-3D8E-4165-8EEB-1D8E1C2EAE6B}"/>
                </a:ext>
              </a:extLst>
            </p:cNvPr>
            <p:cNvSpPr txBox="1">
              <a:spLocks noChangeArrowheads="1"/>
            </p:cNvSpPr>
            <p:nvPr/>
          </p:nvSpPr>
          <p:spPr bwMode="auto">
            <a:xfrm>
              <a:off x="6470848" y="27134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3" name="Text Box 41">
              <a:extLst>
                <a:ext uri="{FF2B5EF4-FFF2-40B4-BE49-F238E27FC236}">
                  <a16:creationId xmlns:a16="http://schemas.microsoft.com/office/drawing/2014/main" id="{D059375C-25BB-4D1F-8340-0D858392CB0B}"/>
                </a:ext>
              </a:extLst>
            </p:cNvPr>
            <p:cNvSpPr txBox="1">
              <a:spLocks noChangeArrowheads="1"/>
            </p:cNvSpPr>
            <p:nvPr/>
          </p:nvSpPr>
          <p:spPr bwMode="auto">
            <a:xfrm>
              <a:off x="70042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4" name="Text Box 42">
              <a:extLst>
                <a:ext uri="{FF2B5EF4-FFF2-40B4-BE49-F238E27FC236}">
                  <a16:creationId xmlns:a16="http://schemas.microsoft.com/office/drawing/2014/main" id="{1578086D-4898-473D-A84E-2F2664DA7A4E}"/>
                </a:ext>
              </a:extLst>
            </p:cNvPr>
            <p:cNvSpPr txBox="1">
              <a:spLocks noChangeArrowheads="1"/>
            </p:cNvSpPr>
            <p:nvPr/>
          </p:nvSpPr>
          <p:spPr bwMode="auto">
            <a:xfrm>
              <a:off x="75376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5" name="Text Box 43">
              <a:extLst>
                <a:ext uri="{FF2B5EF4-FFF2-40B4-BE49-F238E27FC236}">
                  <a16:creationId xmlns:a16="http://schemas.microsoft.com/office/drawing/2014/main" id="{97A4398A-D086-4FE6-BEC0-6EB078B9407E}"/>
                </a:ext>
              </a:extLst>
            </p:cNvPr>
            <p:cNvSpPr txBox="1">
              <a:spLocks noChangeArrowheads="1"/>
            </p:cNvSpPr>
            <p:nvPr/>
          </p:nvSpPr>
          <p:spPr bwMode="auto">
            <a:xfrm>
              <a:off x="8071048" y="27134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6" name="Text Box 44">
              <a:extLst>
                <a:ext uri="{FF2B5EF4-FFF2-40B4-BE49-F238E27FC236}">
                  <a16:creationId xmlns:a16="http://schemas.microsoft.com/office/drawing/2014/main" id="{FC6AC4E2-890C-4E8F-A450-1FEC632A7BD1}"/>
                </a:ext>
              </a:extLst>
            </p:cNvPr>
            <p:cNvSpPr txBox="1">
              <a:spLocks noChangeArrowheads="1"/>
            </p:cNvSpPr>
            <p:nvPr/>
          </p:nvSpPr>
          <p:spPr bwMode="auto">
            <a:xfrm>
              <a:off x="5937448" y="30532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7" name="Text Box 45">
              <a:extLst>
                <a:ext uri="{FF2B5EF4-FFF2-40B4-BE49-F238E27FC236}">
                  <a16:creationId xmlns:a16="http://schemas.microsoft.com/office/drawing/2014/main" id="{1DE2C0DC-01BF-469F-B062-606FD84B9750}"/>
                </a:ext>
              </a:extLst>
            </p:cNvPr>
            <p:cNvSpPr txBox="1">
              <a:spLocks noChangeArrowheads="1"/>
            </p:cNvSpPr>
            <p:nvPr/>
          </p:nvSpPr>
          <p:spPr bwMode="auto">
            <a:xfrm>
              <a:off x="6470848" y="30532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8" name="Text Box 46">
              <a:extLst>
                <a:ext uri="{FF2B5EF4-FFF2-40B4-BE49-F238E27FC236}">
                  <a16:creationId xmlns:a16="http://schemas.microsoft.com/office/drawing/2014/main" id="{B5C7EB11-9BD5-4170-8A15-0E018BC75E2D}"/>
                </a:ext>
              </a:extLst>
            </p:cNvPr>
            <p:cNvSpPr txBox="1">
              <a:spLocks noChangeArrowheads="1"/>
            </p:cNvSpPr>
            <p:nvPr/>
          </p:nvSpPr>
          <p:spPr bwMode="auto">
            <a:xfrm>
              <a:off x="70042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9" name="Text Box 47">
              <a:extLst>
                <a:ext uri="{FF2B5EF4-FFF2-40B4-BE49-F238E27FC236}">
                  <a16:creationId xmlns:a16="http://schemas.microsoft.com/office/drawing/2014/main" id="{AFBAF8B1-BF5D-4772-848D-C38A936D79FA}"/>
                </a:ext>
              </a:extLst>
            </p:cNvPr>
            <p:cNvSpPr txBox="1">
              <a:spLocks noChangeArrowheads="1"/>
            </p:cNvSpPr>
            <p:nvPr/>
          </p:nvSpPr>
          <p:spPr bwMode="auto">
            <a:xfrm>
              <a:off x="75376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0" name="Text Box 48">
              <a:extLst>
                <a:ext uri="{FF2B5EF4-FFF2-40B4-BE49-F238E27FC236}">
                  <a16:creationId xmlns:a16="http://schemas.microsoft.com/office/drawing/2014/main" id="{9B939C85-7D34-4D4E-ACD4-AB439A8A63FC}"/>
                </a:ext>
              </a:extLst>
            </p:cNvPr>
            <p:cNvSpPr txBox="1">
              <a:spLocks noChangeArrowheads="1"/>
            </p:cNvSpPr>
            <p:nvPr/>
          </p:nvSpPr>
          <p:spPr bwMode="auto">
            <a:xfrm>
              <a:off x="8071048" y="30532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1" name="Text Box 49">
              <a:extLst>
                <a:ext uri="{FF2B5EF4-FFF2-40B4-BE49-F238E27FC236}">
                  <a16:creationId xmlns:a16="http://schemas.microsoft.com/office/drawing/2014/main" id="{E5D29DFF-782F-439B-B229-8813E562AEB1}"/>
                </a:ext>
              </a:extLst>
            </p:cNvPr>
            <p:cNvSpPr txBox="1">
              <a:spLocks noChangeArrowheads="1"/>
            </p:cNvSpPr>
            <p:nvPr/>
          </p:nvSpPr>
          <p:spPr bwMode="auto">
            <a:xfrm>
              <a:off x="5937448" y="33992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2" name="Text Box 50">
              <a:extLst>
                <a:ext uri="{FF2B5EF4-FFF2-40B4-BE49-F238E27FC236}">
                  <a16:creationId xmlns:a16="http://schemas.microsoft.com/office/drawing/2014/main" id="{C88F4898-72FA-44EF-B71B-B73A79F681C0}"/>
                </a:ext>
              </a:extLst>
            </p:cNvPr>
            <p:cNvSpPr txBox="1">
              <a:spLocks noChangeArrowheads="1"/>
            </p:cNvSpPr>
            <p:nvPr/>
          </p:nvSpPr>
          <p:spPr bwMode="auto">
            <a:xfrm>
              <a:off x="6470848" y="33992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3" name="Text Box 51">
              <a:extLst>
                <a:ext uri="{FF2B5EF4-FFF2-40B4-BE49-F238E27FC236}">
                  <a16:creationId xmlns:a16="http://schemas.microsoft.com/office/drawing/2014/main" id="{34F76820-0F63-4E6B-939F-F39150589E84}"/>
                </a:ext>
              </a:extLst>
            </p:cNvPr>
            <p:cNvSpPr txBox="1">
              <a:spLocks noChangeArrowheads="1"/>
            </p:cNvSpPr>
            <p:nvPr/>
          </p:nvSpPr>
          <p:spPr bwMode="auto">
            <a:xfrm>
              <a:off x="70042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4" name="Text Box 52">
              <a:extLst>
                <a:ext uri="{FF2B5EF4-FFF2-40B4-BE49-F238E27FC236}">
                  <a16:creationId xmlns:a16="http://schemas.microsoft.com/office/drawing/2014/main" id="{AF6D944E-EE0F-402F-B6C2-87A25882E3A9}"/>
                </a:ext>
              </a:extLst>
            </p:cNvPr>
            <p:cNvSpPr txBox="1">
              <a:spLocks noChangeArrowheads="1"/>
            </p:cNvSpPr>
            <p:nvPr/>
          </p:nvSpPr>
          <p:spPr bwMode="auto">
            <a:xfrm>
              <a:off x="75376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5" name="Text Box 53">
              <a:extLst>
                <a:ext uri="{FF2B5EF4-FFF2-40B4-BE49-F238E27FC236}">
                  <a16:creationId xmlns:a16="http://schemas.microsoft.com/office/drawing/2014/main" id="{E2AB0321-D278-4A5B-8C0F-761918C7E945}"/>
                </a:ext>
              </a:extLst>
            </p:cNvPr>
            <p:cNvSpPr txBox="1">
              <a:spLocks noChangeArrowheads="1"/>
            </p:cNvSpPr>
            <p:nvPr/>
          </p:nvSpPr>
          <p:spPr bwMode="auto">
            <a:xfrm>
              <a:off x="8071048" y="33992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6" name="Text Box 54">
              <a:extLst>
                <a:ext uri="{FF2B5EF4-FFF2-40B4-BE49-F238E27FC236}">
                  <a16:creationId xmlns:a16="http://schemas.microsoft.com/office/drawing/2014/main" id="{08EB7EB7-43D5-488D-8BE3-6BBC628A4CDD}"/>
                </a:ext>
              </a:extLst>
            </p:cNvPr>
            <p:cNvSpPr txBox="1">
              <a:spLocks noChangeArrowheads="1"/>
            </p:cNvSpPr>
            <p:nvPr/>
          </p:nvSpPr>
          <p:spPr bwMode="auto">
            <a:xfrm>
              <a:off x="5937448" y="37390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7" name="Text Box 55">
              <a:extLst>
                <a:ext uri="{FF2B5EF4-FFF2-40B4-BE49-F238E27FC236}">
                  <a16:creationId xmlns:a16="http://schemas.microsoft.com/office/drawing/2014/main" id="{E15C198D-1D59-4F09-B158-94CF41FACB68}"/>
                </a:ext>
              </a:extLst>
            </p:cNvPr>
            <p:cNvSpPr txBox="1">
              <a:spLocks noChangeArrowheads="1"/>
            </p:cNvSpPr>
            <p:nvPr/>
          </p:nvSpPr>
          <p:spPr bwMode="auto">
            <a:xfrm>
              <a:off x="6470848" y="37390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8" name="Text Box 56">
              <a:extLst>
                <a:ext uri="{FF2B5EF4-FFF2-40B4-BE49-F238E27FC236}">
                  <a16:creationId xmlns:a16="http://schemas.microsoft.com/office/drawing/2014/main" id="{851C2707-BF7E-4711-8E3F-A6CD4FB724B8}"/>
                </a:ext>
              </a:extLst>
            </p:cNvPr>
            <p:cNvSpPr txBox="1">
              <a:spLocks noChangeArrowheads="1"/>
            </p:cNvSpPr>
            <p:nvPr/>
          </p:nvSpPr>
          <p:spPr bwMode="auto">
            <a:xfrm>
              <a:off x="70042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9" name="Text Box 57">
              <a:extLst>
                <a:ext uri="{FF2B5EF4-FFF2-40B4-BE49-F238E27FC236}">
                  <a16:creationId xmlns:a16="http://schemas.microsoft.com/office/drawing/2014/main" id="{D8F93245-2854-4055-B475-37FBC43AA6B9}"/>
                </a:ext>
              </a:extLst>
            </p:cNvPr>
            <p:cNvSpPr txBox="1">
              <a:spLocks noChangeArrowheads="1"/>
            </p:cNvSpPr>
            <p:nvPr/>
          </p:nvSpPr>
          <p:spPr bwMode="auto">
            <a:xfrm>
              <a:off x="75376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0" name="Text Box 58">
              <a:extLst>
                <a:ext uri="{FF2B5EF4-FFF2-40B4-BE49-F238E27FC236}">
                  <a16:creationId xmlns:a16="http://schemas.microsoft.com/office/drawing/2014/main" id="{66BDFFA3-C396-43AB-B6FA-255388388EE3}"/>
                </a:ext>
              </a:extLst>
            </p:cNvPr>
            <p:cNvSpPr txBox="1">
              <a:spLocks noChangeArrowheads="1"/>
            </p:cNvSpPr>
            <p:nvPr/>
          </p:nvSpPr>
          <p:spPr bwMode="auto">
            <a:xfrm>
              <a:off x="8071048" y="37390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1" name="Text Box 59">
              <a:extLst>
                <a:ext uri="{FF2B5EF4-FFF2-40B4-BE49-F238E27FC236}">
                  <a16:creationId xmlns:a16="http://schemas.microsoft.com/office/drawing/2014/main" id="{7CEF0A11-0022-4976-A346-F0A00DB040CB}"/>
                </a:ext>
              </a:extLst>
            </p:cNvPr>
            <p:cNvSpPr txBox="1">
              <a:spLocks noChangeArrowheads="1"/>
            </p:cNvSpPr>
            <p:nvPr/>
          </p:nvSpPr>
          <p:spPr bwMode="auto">
            <a:xfrm>
              <a:off x="5937448" y="40850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52" name="Text Box 60">
              <a:extLst>
                <a:ext uri="{FF2B5EF4-FFF2-40B4-BE49-F238E27FC236}">
                  <a16:creationId xmlns:a16="http://schemas.microsoft.com/office/drawing/2014/main" id="{CB04164C-0A92-4BD5-AE5E-9ABF8A79762A}"/>
                </a:ext>
              </a:extLst>
            </p:cNvPr>
            <p:cNvSpPr txBox="1">
              <a:spLocks noChangeArrowheads="1"/>
            </p:cNvSpPr>
            <p:nvPr/>
          </p:nvSpPr>
          <p:spPr bwMode="auto">
            <a:xfrm>
              <a:off x="6470848" y="40850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53" name="Text Box 61">
              <a:extLst>
                <a:ext uri="{FF2B5EF4-FFF2-40B4-BE49-F238E27FC236}">
                  <a16:creationId xmlns:a16="http://schemas.microsoft.com/office/drawing/2014/main" id="{B4FA5815-1508-4257-BF6E-5E313B95EDC8}"/>
                </a:ext>
              </a:extLst>
            </p:cNvPr>
            <p:cNvSpPr txBox="1">
              <a:spLocks noChangeArrowheads="1"/>
            </p:cNvSpPr>
            <p:nvPr/>
          </p:nvSpPr>
          <p:spPr bwMode="auto">
            <a:xfrm>
              <a:off x="70042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54" name="Text Box 62">
              <a:extLst>
                <a:ext uri="{FF2B5EF4-FFF2-40B4-BE49-F238E27FC236}">
                  <a16:creationId xmlns:a16="http://schemas.microsoft.com/office/drawing/2014/main" id="{2A55B8B9-4DEA-4C99-A7EE-9025AE4EA481}"/>
                </a:ext>
              </a:extLst>
            </p:cNvPr>
            <p:cNvSpPr txBox="1">
              <a:spLocks noChangeArrowheads="1"/>
            </p:cNvSpPr>
            <p:nvPr/>
          </p:nvSpPr>
          <p:spPr bwMode="auto">
            <a:xfrm>
              <a:off x="75376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5" name="Text Box 63">
              <a:extLst>
                <a:ext uri="{FF2B5EF4-FFF2-40B4-BE49-F238E27FC236}">
                  <a16:creationId xmlns:a16="http://schemas.microsoft.com/office/drawing/2014/main" id="{9B9698FE-CA3A-498B-8C41-EF7DA4CD963C}"/>
                </a:ext>
              </a:extLst>
            </p:cNvPr>
            <p:cNvSpPr txBox="1">
              <a:spLocks noChangeArrowheads="1"/>
            </p:cNvSpPr>
            <p:nvPr/>
          </p:nvSpPr>
          <p:spPr bwMode="auto">
            <a:xfrm>
              <a:off x="8071048" y="4085084"/>
              <a:ext cx="533400" cy="338554"/>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6" name="Line 64">
              <a:extLst>
                <a:ext uri="{FF2B5EF4-FFF2-40B4-BE49-F238E27FC236}">
                  <a16:creationId xmlns:a16="http://schemas.microsoft.com/office/drawing/2014/main" id="{DB19DCF2-DCEC-4D96-87DE-824984EF086F}"/>
                </a:ext>
              </a:extLst>
            </p:cNvPr>
            <p:cNvSpPr>
              <a:spLocks noChangeShapeType="1"/>
            </p:cNvSpPr>
            <p:nvPr/>
          </p:nvSpPr>
          <p:spPr bwMode="auto">
            <a:xfrm>
              <a:off x="5937448" y="4847084"/>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grpSp>
    </p:spTree>
    <p:extLst>
      <p:ext uri="{BB962C8B-B14F-4D97-AF65-F5344CB8AC3E}">
        <p14:creationId xmlns:p14="http://schemas.microsoft.com/office/powerpoint/2010/main" val="1808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309634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err="1"/>
              <a:t>Hardwire</a:t>
            </a:r>
            <a:r>
              <a:rPr lang="pt-PT" sz="2000" b="0" i="0" dirty="0"/>
              <a:t>:</a:t>
            </a:r>
          </a:p>
          <a:p>
            <a:pPr marL="357188" lvl="1" indent="-177800" algn="just" defTabSz="624078">
              <a:lnSpc>
                <a:spcPct val="120000"/>
              </a:lnSpc>
              <a:buFont typeface="Wingdings" pitchFamily="2" charset="2"/>
              <a:buChar char="Ø"/>
            </a:pPr>
            <a:r>
              <a:rPr lang="pt-PT" sz="1600" b="0" i="0" dirty="0"/>
              <a:t>O mapa de descodificação de uma instrução pode ser implementado diretamente em hardware (no CPU). Esta abordagem é mais simples e normalmente mais eficiente ,que micro código, no entanto não permite atualização da tabela de </a:t>
            </a:r>
            <a:r>
              <a:rPr lang="pt-PT" sz="1600" b="0" dirty="0" err="1"/>
              <a:t>decode</a:t>
            </a:r>
            <a:r>
              <a:rPr lang="pt-PT" sz="1600" b="0" i="0" dirty="0"/>
              <a:t> do CPU.</a:t>
            </a:r>
          </a:p>
        </p:txBody>
      </p:sp>
      <p:pic>
        <p:nvPicPr>
          <p:cNvPr id="1026" name="Picture 2">
            <a:extLst>
              <a:ext uri="{FF2B5EF4-FFF2-40B4-BE49-F238E27FC236}">
                <a16:creationId xmlns:a16="http://schemas.microsoft.com/office/drawing/2014/main" id="{2D03A261-E6F1-45C9-BE1A-F1121661543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901" y="1057300"/>
            <a:ext cx="5280587" cy="4176464"/>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Micro código:</a:t>
            </a:r>
          </a:p>
          <a:p>
            <a:pPr marL="357188" lvl="1" indent="-177800" algn="just" defTabSz="624078">
              <a:lnSpc>
                <a:spcPct val="120000"/>
              </a:lnSpc>
              <a:buFont typeface="Wingdings" pitchFamily="2" charset="2"/>
              <a:buChar char="Ø"/>
            </a:pPr>
            <a:r>
              <a:rPr lang="pt-PT" sz="1600" b="0" i="0" dirty="0"/>
              <a:t>Nesta abordagem a tabela de descodificação não é fixa e imutável, mas é substituída por uma tabela de bits </a:t>
            </a:r>
            <a:r>
              <a:rPr lang="pt-PT" sz="1600" i="0" dirty="0" err="1"/>
              <a:t>N</a:t>
            </a:r>
            <a:r>
              <a:rPr lang="pt-PT" sz="1600" b="0" i="0" dirty="0" err="1"/>
              <a:t>x</a:t>
            </a:r>
            <a:r>
              <a:rPr lang="pt-PT" sz="1600" i="0" dirty="0" err="1"/>
              <a:t>M</a:t>
            </a:r>
            <a:r>
              <a:rPr lang="pt-PT" sz="1600" b="0" i="0" dirty="0"/>
              <a:t> interna (dentro do CPU), muito rápida/eficiente;</a:t>
            </a:r>
          </a:p>
          <a:p>
            <a:pPr marL="357188" lvl="1" indent="-177800" algn="just" defTabSz="624078">
              <a:lnSpc>
                <a:spcPct val="120000"/>
              </a:lnSpc>
              <a:buFont typeface="Wingdings" pitchFamily="2" charset="2"/>
              <a:buChar char="Ø"/>
            </a:pPr>
            <a:r>
              <a:rPr lang="pt-PT" sz="1600" b="0" i="0" dirty="0"/>
              <a:t>Nem sempre é tão eficiente com uma tabela na abordagem </a:t>
            </a:r>
            <a:r>
              <a:rPr lang="pt-PT" sz="1600" b="0" dirty="0" err="1"/>
              <a:t>hardwire</a:t>
            </a:r>
            <a:r>
              <a:rPr lang="pt-PT" sz="1600" b="0" i="0" dirty="0"/>
              <a:t>;</a:t>
            </a:r>
          </a:p>
          <a:p>
            <a:pPr marL="357188" lvl="1" indent="-177800" algn="just" defTabSz="624078">
              <a:lnSpc>
                <a:spcPct val="120000"/>
              </a:lnSpc>
              <a:buFont typeface="Wingdings" pitchFamily="2" charset="2"/>
              <a:buChar char="Ø"/>
            </a:pPr>
            <a:r>
              <a:rPr lang="pt-PT" sz="1600" b="0" i="0" dirty="0"/>
              <a:t>Pode ser reprogramada (tipo EPROM), mas para isso deve ser providenciado um mecanismo que permita a reprogramação (software de </a:t>
            </a:r>
            <a:r>
              <a:rPr lang="pt-PT" sz="1600" b="0" dirty="0"/>
              <a:t>upgrade</a:t>
            </a:r>
            <a:r>
              <a:rPr lang="pt-PT" sz="1600" b="0" i="0" dirty="0"/>
              <a:t> de micro código de um CPU específico);</a:t>
            </a:r>
          </a:p>
          <a:p>
            <a:pPr marL="357188" lvl="1" indent="-177800" algn="just" defTabSz="624078">
              <a:lnSpc>
                <a:spcPct val="120000"/>
              </a:lnSpc>
              <a:buFont typeface="Wingdings" pitchFamily="2" charset="2"/>
              <a:buChar char="Ø"/>
            </a:pPr>
            <a:r>
              <a:rPr lang="pt-PT" sz="1600" b="0" i="0" dirty="0"/>
              <a:t>Não é possível redefinir o processador todo, pois a abrangência do micro código está limitada aos sinais de entrada e de saída da tabela definidas no hardware.</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FPGA:</a:t>
            </a:r>
          </a:p>
          <a:p>
            <a:pPr marL="357188" lvl="1" indent="-177800" algn="just" defTabSz="624078">
              <a:lnSpc>
                <a:spcPct val="120000"/>
              </a:lnSpc>
              <a:buFont typeface="Wingdings" pitchFamily="2" charset="2"/>
              <a:buChar char="Ø"/>
            </a:pPr>
            <a:r>
              <a:rPr lang="pt-PT" sz="1600" b="0" i="0" dirty="0"/>
              <a:t>As </a:t>
            </a:r>
            <a:r>
              <a:rPr lang="pt-PT" sz="1600" i="0" dirty="0"/>
              <a:t>FPGA</a:t>
            </a:r>
            <a:r>
              <a:rPr lang="pt-PT" sz="1600" b="0" i="0" dirty="0"/>
              <a:t> (</a:t>
            </a:r>
            <a:r>
              <a:rPr lang="pt-PT" sz="1600" dirty="0"/>
              <a:t>F</a:t>
            </a:r>
            <a:r>
              <a:rPr lang="pt-PT" sz="1600" b="0" dirty="0"/>
              <a:t>ield-</a:t>
            </a:r>
            <a:r>
              <a:rPr lang="pt-PT" sz="1600" dirty="0" err="1"/>
              <a:t>P</a:t>
            </a:r>
            <a:r>
              <a:rPr lang="pt-PT" sz="1600" b="0" dirty="0" err="1"/>
              <a:t>rogrammable</a:t>
            </a:r>
            <a:r>
              <a:rPr lang="pt-PT" sz="1600" b="0" dirty="0"/>
              <a:t> </a:t>
            </a:r>
            <a:r>
              <a:rPr lang="pt-PT" sz="1600" dirty="0"/>
              <a:t>G</a:t>
            </a:r>
            <a:r>
              <a:rPr lang="pt-PT" sz="1600" b="0" dirty="0"/>
              <a:t>ate </a:t>
            </a:r>
            <a:r>
              <a:rPr lang="pt-PT" sz="1600" dirty="0" err="1"/>
              <a:t>A</a:t>
            </a:r>
            <a:r>
              <a:rPr lang="pt-PT" sz="1600" b="0" dirty="0" err="1"/>
              <a:t>rray</a:t>
            </a:r>
            <a:r>
              <a:rPr lang="pt-PT" sz="1600" b="0" i="0" dirty="0"/>
              <a:t>) são sistemas computacionais, em que a perspetiva de reprogramação é levada ao limite do “package”/modulo, não ficando só pela tabela de descodificação;</a:t>
            </a:r>
          </a:p>
          <a:p>
            <a:pPr marL="357188" lvl="1" indent="-177800" algn="just" defTabSz="624078">
              <a:lnSpc>
                <a:spcPct val="120000"/>
              </a:lnSpc>
              <a:buFont typeface="Wingdings" pitchFamily="2" charset="2"/>
              <a:buChar char="Ø"/>
            </a:pPr>
            <a:r>
              <a:rPr lang="pt-PT" sz="1600" b="0" i="0" dirty="0"/>
              <a:t>Os pinos (nem todos) do “package” são as entradas e saídas da tabela de descodificação e a tabela é todo o “package”;</a:t>
            </a:r>
          </a:p>
          <a:p>
            <a:pPr marL="357188" lvl="1" indent="-177800" algn="just" defTabSz="624078">
              <a:lnSpc>
                <a:spcPct val="120000"/>
              </a:lnSpc>
              <a:buFont typeface="Wingdings" pitchFamily="2" charset="2"/>
              <a:buChar char="Ø"/>
            </a:pPr>
            <a:r>
              <a:rPr lang="pt-PT" sz="1600" b="0" i="0" dirty="0"/>
              <a:t>Podem ser reprogramadas em sistemas auxiliares ou estarem incluídas num sistema computacional com elementos adicionais que permitem a sua reprogramação;</a:t>
            </a:r>
          </a:p>
          <a:p>
            <a:pPr marL="357188" lvl="1" indent="-177800" algn="just" defTabSz="624078">
              <a:lnSpc>
                <a:spcPct val="120000"/>
              </a:lnSpc>
              <a:buFont typeface="Wingdings" pitchFamily="2" charset="2"/>
              <a:buChar char="Ø"/>
            </a:pPr>
            <a:r>
              <a:rPr lang="pt-PT" sz="1600" b="0" i="0" dirty="0"/>
              <a:t>São utlizadas em ambientes de desenvolvimento/teste ou em que se requere adaptação a situações específicas ao longa do tempo, ou ainda quando se pretende criar um produto/solução especifica mas sem incorrer nos custos de implementação em hardware dedicado;</a:t>
            </a:r>
          </a:p>
          <a:p>
            <a:pPr marL="357188" lvl="1" indent="-177800" algn="just" defTabSz="624078">
              <a:lnSpc>
                <a:spcPct val="120000"/>
              </a:lnSpc>
              <a:buFont typeface="Wingdings" pitchFamily="2" charset="2"/>
              <a:buChar char="Ø"/>
            </a:pPr>
            <a:r>
              <a:rPr lang="pt-PT" sz="1600" b="0" i="0" dirty="0"/>
              <a:t>Normalmente são mais eficientes na sua adaptação ao “programa”/algoritmo que um processador genérico (</a:t>
            </a:r>
            <a:r>
              <a:rPr lang="pt-PT" sz="1600" b="0" dirty="0"/>
              <a:t>General </a:t>
            </a:r>
            <a:r>
              <a:rPr lang="pt-PT" sz="1600" b="0" dirty="0" err="1"/>
              <a:t>Purpose</a:t>
            </a:r>
            <a:r>
              <a:rPr lang="pt-PT" sz="1600" b="0" i="0" dirty="0"/>
              <a:t>).</a:t>
            </a:r>
          </a:p>
        </p:txBody>
      </p:sp>
    </p:spTree>
    <p:extLst>
      <p:ext uri="{BB962C8B-B14F-4D97-AF65-F5344CB8AC3E}">
        <p14:creationId xmlns:p14="http://schemas.microsoft.com/office/powerpoint/2010/main" val="16013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8120</TotalTime>
  <Words>2594</Words>
  <Application>Microsoft Office PowerPoint</Application>
  <PresentationFormat>On-screen Show (16:10)</PresentationFormat>
  <Paragraphs>227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Times New Roman</vt:lpstr>
      <vt:lpstr>Wingdings</vt:lpstr>
      <vt:lpstr>study_time</vt:lpstr>
      <vt:lpstr>PowerPoint Presentation</vt:lpstr>
      <vt:lpstr> ALINHAMENTO</vt:lpstr>
      <vt:lpstr>SCO-T1-A09 Ciclo de uma Instrução</vt:lpstr>
      <vt:lpstr>SCO-T1-A09 Ciclo de uma Instrução</vt:lpstr>
      <vt:lpstr>SCO-T1-A09 Ciclo de uma Instrução</vt:lpstr>
      <vt:lpstr>SCO-T1-A09 Ciclo de uma Instrução</vt:lpstr>
      <vt:lpstr>SCO-T1-A09 Hardwire / Micro Código</vt:lpstr>
      <vt:lpstr>SCO-T1-A09 Hardwire / Micro Código</vt:lpstr>
      <vt:lpstr>SCO-T1-A09 Hardwire / Micro Código</vt:lpstr>
      <vt:lpstr>SCO-T1-A09 Memória</vt:lpstr>
      <vt:lpstr>SCO-T1-A09 Memória</vt:lpstr>
      <vt:lpstr>SCO-T1-A09 Memória</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424</cp:revision>
  <cp:lastPrinted>2006-12-04T14:12:58Z</cp:lastPrinted>
  <dcterms:created xsi:type="dcterms:W3CDTF">2003-12-01T00:39:30Z</dcterms:created>
  <dcterms:modified xsi:type="dcterms:W3CDTF">2021-11-26T11:17:26Z</dcterms:modified>
  <cp:category>Sistemas Operativos</cp:category>
</cp:coreProperties>
</file>