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9" r:id="rId3"/>
    <p:sldId id="381" r:id="rId4"/>
    <p:sldId id="395" r:id="rId5"/>
    <p:sldId id="392" r:id="rId6"/>
    <p:sldId id="380" r:id="rId7"/>
    <p:sldId id="382" r:id="rId8"/>
    <p:sldId id="383" r:id="rId9"/>
    <p:sldId id="386" r:id="rId10"/>
    <p:sldId id="396" r:id="rId11"/>
    <p:sldId id="394" r:id="rId12"/>
    <p:sldId id="385" r:id="rId13"/>
    <p:sldId id="397" r:id="rId14"/>
    <p:sldId id="389" r:id="rId15"/>
    <p:sldId id="390" r:id="rId16"/>
    <p:sldId id="378" r:id="rId17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35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44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56473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SCO-T0-1IN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28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SCO-T2-S01, SCO-T2-S02, SCO-T2-S03, SCO-T2-S04, SCO-T2-S05, SCO-T2-S06, SCO-T2-S07, SCO-T2-S08 , SCO-T2-S09 e SCO-T2-S10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i="0" dirty="0"/>
              <a:t>, assemblagem e ligação de módulos de C, desassemblagem e </a:t>
            </a:r>
            <a:r>
              <a:rPr lang="pt-PT" sz="1600" b="0" dirty="0" err="1"/>
              <a:t>debug</a:t>
            </a:r>
            <a:r>
              <a:rPr lang="pt-PT" sz="1600" b="0" i="0" dirty="0"/>
              <a:t>, inclusão de código </a:t>
            </a:r>
            <a:r>
              <a:rPr lang="pt-PT" sz="1600" b="0" dirty="0" err="1"/>
              <a:t>assembly</a:t>
            </a:r>
            <a:r>
              <a:rPr lang="pt-PT" sz="1600" b="0" i="0" dirty="0"/>
              <a:t> em ficheiros de C. Interligação com sistemas operativos modernos, operações de IO avançadas e protocolos de comunicação, I2C e SPI, </a:t>
            </a:r>
            <a:r>
              <a:rPr lang="pt-PT" sz="1600" b="0" dirty="0"/>
              <a:t>buses</a:t>
            </a:r>
            <a:r>
              <a:rPr lang="pt-PT" sz="1600" b="0" i="0" dirty="0"/>
              <a:t> e standards PCI, </a:t>
            </a:r>
            <a:r>
              <a:rPr lang="pt-PT" sz="1600" b="0" i="0" dirty="0" err="1"/>
              <a:t>PCIe</a:t>
            </a:r>
            <a:r>
              <a:rPr lang="pt-PT" sz="1600" b="0" i="0" dirty="0"/>
              <a:t>, USB. SATA, IDE, ISA, NVME, comunicação paralela e série, organização de memória e comunicação em sistema multiprocessador, cores e </a:t>
            </a:r>
            <a:r>
              <a:rPr lang="pt-PT" sz="1600" b="0" dirty="0" err="1"/>
              <a:t>threads</a:t>
            </a:r>
            <a:r>
              <a:rPr lang="pt-PT" sz="1600" b="0" i="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66704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164059" cy="25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SCO-T2-AVL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50 minutos de duração;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Aulas teóricas de </a:t>
            </a:r>
            <a:r>
              <a:rPr lang="pt-PT" sz="1600" i="0" dirty="0"/>
              <a:t>sexta, dia 14 de janeiro</a:t>
            </a:r>
            <a:r>
              <a:rPr lang="pt-PT" sz="1600" b="0" i="0" dirty="0"/>
              <a:t> - Prova Escrita versão A+B.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SCO-T3-AV1 e SCO-T3-AV2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Tópicos avançados de hardware como segurança e encriptação, suporte para virtualização e instruções multimédia, APU e integração de equipamentos, SOC.</a:t>
            </a: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0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SCO-P1-SD1 e SCO-P1-SD2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Sistemas digitais, lógica booleana e representação de dados, circuitos digitais.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SCO-P2-AS1, SCO-P2-AS2, SCO-P2-AS3, SCO-P2-AS4 e SCO-P2-AS5</a:t>
            </a:r>
          </a:p>
          <a:p>
            <a:pPr marL="539750" lvl="2" algn="just" defTabSz="624078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, </a:t>
            </a:r>
            <a:r>
              <a:rPr lang="pt-PT" sz="1600" b="0" dirty="0" err="1"/>
              <a:t>labels</a:t>
            </a:r>
            <a:r>
              <a:rPr lang="pt-PT" sz="1600" b="0" i="0" dirty="0"/>
              <a:t> e comentários, assemblagem e código máquina, aritmética, saltos condicionais e implementação de estruturas condicionais. Endereçamento e operações de blocos, macros e </a:t>
            </a:r>
            <a:r>
              <a:rPr lang="pt-PT" sz="1600" b="0" i="0" dirty="0" err="1"/>
              <a:t>subrotinas</a:t>
            </a:r>
            <a:r>
              <a:rPr lang="pt-PT" sz="1600" b="0" i="0" dirty="0"/>
              <a:t>, passagem de parâmetros por registo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45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(continuação):</a:t>
            </a:r>
            <a:endParaRPr lang="pt-PT" sz="1600" b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SCO-P3-SY1, SCO-P3-SY2, SCO-P3-SY3, SCO-P3-SY4 e SCO-P3-SY5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 e linguagem C, integração com sistema físicos e sistemas operativos modernos, IO e controlo de sistemas. Comunicação entre dispositivos.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SCO-P4-AV1, SCO-P4-AV2 e SCO-P3-AV3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Desenvolvimento de trabalhos em outras arquiteturas, com PC e </a:t>
            </a:r>
            <a:r>
              <a:rPr lang="pt-PT" sz="1600" b="0" i="0" dirty="0" err="1"/>
              <a:t>PICs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0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TENDIMENTO E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URMAS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RÁTICAS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203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</p:txBody>
      </p:sp>
    </p:spTree>
    <p:extLst>
      <p:ext uri="{BB962C8B-B14F-4D97-AF65-F5344CB8AC3E}">
        <p14:creationId xmlns:p14="http://schemas.microsoft.com/office/powerpoint/2010/main" val="41964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OODLE E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RIMEIRO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Q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UIZ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0000" y="900000"/>
            <a:ext cx="8233871" cy="363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Questionários online: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http://moodle.utad.pt/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UC: Sistemas Computacionais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acesso: sc2021 </a:t>
            </a:r>
            <a:r>
              <a:rPr lang="pt-PT" sz="2000" b="0" i="0" dirty="0"/>
              <a:t>(apenas uma vez)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Primeiro questionário das </a:t>
            </a:r>
            <a:r>
              <a:rPr lang="pt-PT" sz="2000" i="0" dirty="0"/>
              <a:t>16h de sexta 9 de outubro </a:t>
            </a:r>
            <a:r>
              <a:rPr lang="pt-PT" sz="2000" b="0" i="0" dirty="0"/>
              <a:t>até </a:t>
            </a:r>
            <a:r>
              <a:rPr lang="pt-PT" sz="2000" i="0" dirty="0"/>
              <a:t>às 23h59 de quinta 14 de outubro</a:t>
            </a:r>
            <a:r>
              <a:rPr lang="pt-PT" sz="2000" b="0" i="0" dirty="0"/>
              <a:t>, sobre a avaliação:</a:t>
            </a:r>
          </a:p>
          <a:p>
            <a:pPr marL="595503" lvl="1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800" i="0" dirty="0"/>
              <a:t>Podem fazer várias tentativas</a:t>
            </a:r>
            <a:r>
              <a:rPr lang="pt-PT" sz="1800" b="0" i="0" dirty="0"/>
              <a:t> e </a:t>
            </a:r>
            <a:r>
              <a:rPr lang="pt-PT" sz="1800" i="0" dirty="0"/>
              <a:t>não conta para a nota final</a:t>
            </a:r>
            <a:r>
              <a:rPr lang="pt-PT" sz="18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29208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HE 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ND</a:t>
            </a:r>
            <a:endParaRPr lang="en-GB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192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7446" indent="-137446" algn="l" defTabSz="624078">
              <a:lnSpc>
                <a:spcPct val="120000"/>
              </a:lnSpc>
            </a:pPr>
            <a:r>
              <a:rPr lang="pt-PT" sz="2200" b="0" i="0" dirty="0"/>
              <a:t>Obrigado...</a:t>
            </a:r>
          </a:p>
          <a:p>
            <a:pPr marL="137446" indent="-137446" algn="l" defTabSz="624078">
              <a:lnSpc>
                <a:spcPct val="120000"/>
              </a:lnSpc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Consultar a FUC da UC no </a:t>
            </a:r>
            <a:r>
              <a:rPr lang="pt-PT" sz="1600" b="0" i="0" dirty="0" err="1"/>
              <a:t>SiDE</a:t>
            </a:r>
            <a:r>
              <a:rPr lang="pt-PT" sz="1600" b="0" i="0" dirty="0"/>
              <a:t> para mais pormenores. </a:t>
            </a:r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Esta apresentação está disponível em:</a:t>
            </a:r>
          </a:p>
          <a:p>
            <a:pPr marL="633984" lvl="2" indent="-3715" algn="just" defTabSz="624078">
              <a:lnSpc>
                <a:spcPct val="110000"/>
              </a:lnSpc>
              <a:spcAft>
                <a:spcPct val="10000"/>
              </a:spcAft>
            </a:pPr>
            <a:r>
              <a:rPr lang="pt-PT" sz="1600" b="0" i="0" dirty="0" err="1"/>
              <a:t>SiDE</a:t>
            </a:r>
            <a:r>
              <a:rPr lang="pt-PT" sz="1600" b="0" i="0" dirty="0"/>
              <a:t>: http://side.utad.pt/*/SCO-T0-INT.zip</a:t>
            </a:r>
          </a:p>
        </p:txBody>
      </p:sp>
      <p:pic>
        <p:nvPicPr>
          <p:cNvPr id="311300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400" b="1" i="1" dirty="0">
                <a:solidFill>
                  <a:srgbClr val="FF0000"/>
                </a:solidFill>
                <a:latin typeface="Arial" charset="0"/>
              </a:rPr>
              <a:t>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496496" cy="454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Dotar os alunos de uma perceção do funcionamento dos sistemas computacionais em particular na iteração e abstração do hardware e as camadas de mais alto nível do software. No final o aluno deve ser capaz de perceber como um sistema interage com o mundo real, bem como é processada e representada a informação, quer ao nível dos dados primitivos quer de estruturas mais complexas, bem como a funcionamento entre linguagens de baixo nível e linguagens intermédias/alto nível tipo “Linguagem C”.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Em termos mais concretos o aluno deve ser capaz de perceber o que é um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 e as suas distintas instruções: lógicas/aritméticas; controlo de fluxo, utilização de ponteiros/endereçamento, entradas/saídas. Também deve ser capaz de reconhecer as componentes de uma arquitetura de computadores e de um sistema computacional em geral.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Finalmente dar a conhecer ao aluno novas abordagens quer ao nível da abstração isolamento, virtualização, segurança providenciada em hardware aos níveis mais altos do software.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496496" cy="112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não existiu no curso em </a:t>
            </a:r>
            <a:r>
              <a:rPr lang="pt-PT" sz="1900" i="0" dirty="0"/>
              <a:t>2020/21</a:t>
            </a:r>
            <a:endParaRPr lang="en-GB" sz="1600" b="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352480" cy="112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123</a:t>
            </a:r>
            <a:r>
              <a:rPr lang="pt-PT" sz="1600" b="0" i="0" dirty="0"/>
              <a:t> / 1ª: </a:t>
            </a:r>
            <a:r>
              <a:rPr lang="pt-PT" sz="1900" i="0" dirty="0"/>
              <a:t>123</a:t>
            </a:r>
            <a:r>
              <a:rPr lang="pt-PT" sz="1600" b="0" i="0" dirty="0"/>
              <a:t> (62%) / 2ª: </a:t>
            </a:r>
            <a:r>
              <a:rPr lang="pt-PT" sz="1900" i="0" dirty="0"/>
              <a:t>NA</a:t>
            </a:r>
            <a:r>
              <a:rPr lang="pt-PT" sz="1600" b="0" i="0" dirty="0"/>
              <a:t> (0%) / +2: </a:t>
            </a:r>
            <a:r>
              <a:rPr lang="pt-PT" sz="1900" i="0" dirty="0"/>
              <a:t>NA</a:t>
            </a:r>
            <a:r>
              <a:rPr lang="pt-PT" sz="1600" b="0" i="0" dirty="0"/>
              <a:t> (0%)</a:t>
            </a:r>
            <a:endParaRPr lang="pt-PT" sz="1900" i="0" dirty="0"/>
          </a:p>
        </p:txBody>
      </p:sp>
    </p:spTree>
    <p:extLst>
      <p:ext uri="{BB962C8B-B14F-4D97-AF65-F5344CB8AC3E}">
        <p14:creationId xmlns:p14="http://schemas.microsoft.com/office/powerpoint/2010/main" val="8068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ÉTODO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135731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83753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83753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3516976"/>
            <a:ext cx="1811759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600" dirty="0" err="1">
                <a:solidFill>
                  <a:schemeClr val="bg1"/>
                </a:solidFill>
              </a:rPr>
              <a:t>Arquitectura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734019" y="3516974"/>
            <a:ext cx="1802520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200" dirty="0">
                <a:solidFill>
                  <a:schemeClr val="bg1"/>
                </a:solidFill>
              </a:rPr>
              <a:t>Tópicos Avançados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539649" y="3516976"/>
            <a:ext cx="1846386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IO / C / </a:t>
            </a:r>
            <a:r>
              <a:rPr lang="pt-PT" sz="1600" dirty="0" err="1">
                <a:solidFill>
                  <a:schemeClr val="bg1"/>
                </a:solidFill>
              </a:rPr>
              <a:t>Assembly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491294" y="3516975"/>
            <a:ext cx="1846385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 err="1">
                <a:solidFill>
                  <a:schemeClr val="bg1"/>
                </a:solidFill>
              </a:rPr>
              <a:t>Assembly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447609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760132" y="2317440"/>
            <a:ext cx="2622793" cy="47955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Provas escritas (40%)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672009" y="2317441"/>
            <a:ext cx="2711860" cy="480219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Provas escritas (40%)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3036757"/>
            <a:ext cx="367319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(40%)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734019" y="3036757"/>
            <a:ext cx="365201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(40%)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3383869" y="2317441"/>
            <a:ext cx="1149974" cy="480219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QT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4533841" y="2317441"/>
            <a:ext cx="1226291" cy="4802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QP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M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ÉTODO DE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80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Teóricas (QT):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2 a 5 questões em 10 aulas, de resposta individual via sistema online, com a duração de 5 a 15 minutos. Apenas contam as </a:t>
            </a:r>
            <a:r>
              <a:rPr lang="pt-PT" sz="1600" i="0" dirty="0"/>
              <a:t>7 melhores</a:t>
            </a:r>
            <a:r>
              <a:rPr lang="pt-PT" sz="1600" b="0" i="0" dirty="0"/>
              <a:t> notas. As questões não serão anunciados antes da aula onde se realizarão.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Prático Laboratoriais (QP):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3 perguntas em 10 aulas prático laboratoriais, de resposta individual com a duração de máxima de 10 minutos. Contam às </a:t>
            </a:r>
            <a:r>
              <a:rPr lang="pt-PT" sz="1600" i="0" dirty="0"/>
              <a:t>7 melhores</a:t>
            </a:r>
            <a:r>
              <a:rPr lang="pt-PT" sz="1600" b="0" i="0" dirty="0"/>
              <a:t> notas.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Comum:</a:t>
            </a:r>
            <a:endParaRPr lang="pt-PT" sz="1400" b="0" i="0" dirty="0"/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Os tópicos pode ser da própria aula ou da aula imediatamente anterior. Os questionários pode ser apresentado no início ou fim da aula;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 não realização de um questionários implica a atribuição da nota </a:t>
            </a:r>
            <a:r>
              <a:rPr lang="pt-PT" sz="1600" i="0" dirty="0"/>
              <a:t>0</a:t>
            </a:r>
            <a:r>
              <a:rPr lang="pt-PT" sz="1600" b="0" i="0" dirty="0"/>
              <a:t> nesse trabalho/questão ou questionário.</a:t>
            </a:r>
          </a:p>
        </p:txBody>
      </p:sp>
    </p:spTree>
    <p:extLst>
      <p:ext uri="{BB962C8B-B14F-4D97-AF65-F5344CB8AC3E}">
        <p14:creationId xmlns:p14="http://schemas.microsoft.com/office/powerpoint/2010/main" val="9395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95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SCO-T0-INT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SCO-T1-A01, SCO-T1-A02, SCO-T1-A03, SCO-T1-A04, SCO-T1-A05, SCO-T1-A06, SCO-T1-A07, SCO-T1-A08 , SCO-T1-A09 , SCO-T1-A10 , SCO-T1-A11, SCO-T1-A12 e SCO-T1-A13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Noções de base sobre uma arquitetura de computadores,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, registos e </a:t>
            </a:r>
            <a:r>
              <a:rPr lang="pt-PT" sz="1600" b="0" dirty="0" err="1"/>
              <a:t>flags</a:t>
            </a:r>
            <a:r>
              <a:rPr lang="pt-PT" sz="1600" b="0" i="0" dirty="0"/>
              <a:t>, RISC e CISC, </a:t>
            </a:r>
            <a:r>
              <a:rPr lang="pt-PT" sz="1600" b="0" dirty="0" err="1"/>
              <a:t>assembly</a:t>
            </a:r>
            <a:r>
              <a:rPr lang="pt-PT" sz="1600" b="0" i="0" dirty="0"/>
              <a:t>, endereçamento, </a:t>
            </a:r>
            <a:r>
              <a:rPr lang="pt-PT" sz="1600" b="0" dirty="0"/>
              <a:t>buses</a:t>
            </a:r>
            <a:r>
              <a:rPr lang="pt-PT" sz="1600" b="0" i="0" dirty="0"/>
              <a:t>, interrupções e </a:t>
            </a:r>
            <a:r>
              <a:rPr lang="pt-PT" sz="1600" b="0" dirty="0" err="1"/>
              <a:t>traps</a:t>
            </a:r>
            <a:r>
              <a:rPr lang="pt-PT" sz="1600" b="0" i="0" dirty="0"/>
              <a:t>, </a:t>
            </a:r>
            <a:r>
              <a:rPr lang="pt-PT" sz="1600" b="0" dirty="0" err="1"/>
              <a:t>polling</a:t>
            </a:r>
            <a:r>
              <a:rPr lang="pt-PT" sz="1600" b="0" i="0" dirty="0"/>
              <a:t>, DMA, </a:t>
            </a:r>
            <a:r>
              <a:rPr lang="pt-PT" sz="1600" b="0" dirty="0"/>
              <a:t>cache</a:t>
            </a:r>
            <a:r>
              <a:rPr lang="pt-PT" sz="1600" b="0" i="0" dirty="0"/>
              <a:t> e níveis de cache. Arquiteturas micro programadas/microcódigo e </a:t>
            </a:r>
            <a:r>
              <a:rPr lang="pt-PT" sz="1600" b="0" dirty="0" err="1"/>
              <a:t>hardwire</a:t>
            </a:r>
            <a:r>
              <a:rPr lang="pt-PT" sz="1600" b="0" i="0" dirty="0"/>
              <a:t>. Representação de dados, </a:t>
            </a:r>
            <a:r>
              <a:rPr lang="pt-PT" sz="1600" b="0" dirty="0"/>
              <a:t>byte</a:t>
            </a:r>
            <a:r>
              <a:rPr lang="pt-PT" sz="1600" b="0" i="0" dirty="0"/>
              <a:t>, </a:t>
            </a:r>
            <a:r>
              <a:rPr lang="pt-PT" sz="1600" b="0" dirty="0" err="1"/>
              <a:t>word</a:t>
            </a:r>
            <a:r>
              <a:rPr lang="pt-PT" sz="1600" b="0" i="0" dirty="0"/>
              <a:t>, </a:t>
            </a:r>
            <a:r>
              <a:rPr lang="pt-PT" sz="1600" b="0" dirty="0" err="1"/>
              <a:t>nibble</a:t>
            </a:r>
            <a:r>
              <a:rPr lang="pt-PT" sz="1600" b="0" i="0" dirty="0"/>
              <a:t>, com e sem sinal, virgula flutuante, operações aritmética, logicas e de </a:t>
            </a:r>
            <a:r>
              <a:rPr lang="pt-PT" sz="1600" b="0" dirty="0" err="1"/>
              <a:t>shift</a:t>
            </a:r>
            <a:r>
              <a:rPr lang="pt-PT" sz="1600" b="0" i="0" dirty="0"/>
              <a:t>/rotação, </a:t>
            </a:r>
            <a:r>
              <a:rPr lang="pt-PT" sz="1600" b="0" i="0" dirty="0" err="1"/>
              <a:t>coprosessadores</a:t>
            </a:r>
            <a:r>
              <a:rPr lang="pt-PT" sz="1600" b="0" i="0" dirty="0"/>
              <a:t>. Arquiteturas ARM, x86/x64, PIC. 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900" b="1" i="1" dirty="0">
                <a:solidFill>
                  <a:srgbClr val="FF0000"/>
                </a:solidFill>
                <a:latin typeface="Arial" charset="0"/>
              </a:rPr>
              <a:t>SOP-T0-INT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ROGRAMA </a:t>
            </a:r>
            <a:r>
              <a:rPr lang="pt-PT" sz="1900" b="1" i="1" dirty="0">
                <a:solidFill>
                  <a:srgbClr val="FF0000"/>
                </a:solidFill>
                <a:latin typeface="Arial" charset="0"/>
              </a:rPr>
              <a:t>P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166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SCO-T1-AVL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50 minutos de duração;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sexta</a:t>
            </a:r>
            <a:r>
              <a:rPr lang="pt-PT" sz="1600" b="0" i="0" dirty="0"/>
              <a:t>,</a:t>
            </a:r>
            <a:r>
              <a:rPr lang="pt-PT" sz="1600" i="0" dirty="0"/>
              <a:t> 3 de dezembro</a:t>
            </a:r>
            <a:r>
              <a:rPr lang="pt-PT" sz="1600" b="0" i="0" dirty="0"/>
              <a:t> - Prova Escrita versão A+B.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4716</TotalTime>
  <Words>1179</Words>
  <Application>Microsoft Office PowerPoint</Application>
  <PresentationFormat>On-screen Show (16:10)</PresentationFormat>
  <Paragraphs>135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Tahoma</vt:lpstr>
      <vt:lpstr>Times New Roman</vt:lpstr>
      <vt:lpstr>Wingdings</vt:lpstr>
      <vt:lpstr>study_time</vt:lpstr>
      <vt:lpstr>SCO-T0-1IN  Apresentação do método de avaliação, formato e programa da unidade curricular.</vt:lpstr>
      <vt:lpstr>SOP-T0-INT ALINHAMENTO</vt:lpstr>
      <vt:lpstr>SOP-T0-INT ENQUADRAMENTO</vt:lpstr>
      <vt:lpstr>SOP-T0-INT ESTATÍSTICAS</vt:lpstr>
      <vt:lpstr>SOP-T0-INT ESTATÍSTICAS</vt:lpstr>
      <vt:lpstr>SOP-T0-INT MÉTODO DE AVALIAÇÃO</vt:lpstr>
      <vt:lpstr>SOP-T0-INT MÉTODO DE AVALIAÇÃO</vt:lpstr>
      <vt:lpstr>SOP-T0-INT PROGRAMA PREVISTO</vt:lpstr>
      <vt:lpstr>SOP-T0-INT PROGRAMA PREVISTO</vt:lpstr>
      <vt:lpstr>SOP-T0-INT PROGRAMA PREVISTO</vt:lpstr>
      <vt:lpstr>SOP-T0-INT PROGRAMA PREVISTO</vt:lpstr>
      <vt:lpstr>SOP-T0-INT PROGRAMA PREVISTO</vt:lpstr>
      <vt:lpstr>SOP-T0-INT PROGRAMA PREVISTO</vt:lpstr>
      <vt:lpstr>SOP-T0-INT ATENDIMENTO E TURMAS PRÁTICAS</vt:lpstr>
      <vt:lpstr>SOP-T0-INT MOODLE E PRIMEIRO QUIZ</vt:lpstr>
      <vt:lpstr> THE END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378</cp:revision>
  <cp:lastPrinted>2016-09-13T13:47:10Z</cp:lastPrinted>
  <dcterms:created xsi:type="dcterms:W3CDTF">2003-12-01T00:39:30Z</dcterms:created>
  <dcterms:modified xsi:type="dcterms:W3CDTF">2021-10-15T13:16:09Z</dcterms:modified>
  <cp:category>Sistemas Operativos</cp:category>
</cp:coreProperties>
</file>