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83" r:id="rId4"/>
    <p:sldId id="400" r:id="rId5"/>
    <p:sldId id="399" r:id="rId6"/>
    <p:sldId id="401" r:id="rId7"/>
    <p:sldId id="402" r:id="rId8"/>
    <p:sldId id="404" r:id="rId9"/>
    <p:sldId id="405" r:id="rId10"/>
    <p:sldId id="408" r:id="rId11"/>
    <p:sldId id="406" r:id="rId12"/>
    <p:sldId id="407" r:id="rId13"/>
    <p:sldId id="409" r:id="rId14"/>
    <p:sldId id="410" r:id="rId15"/>
    <p:sldId id="411" r:id="rId16"/>
    <p:sldId id="412" r:id="rId17"/>
    <p:sldId id="413" r:id="rId18"/>
    <p:sldId id="378" r:id="rId1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33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2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que </a:t>
            </a:r>
            <a:r>
              <a:rPr lang="en-GB" dirty="0" err="1"/>
              <a:t>termo</a:t>
            </a:r>
            <a:r>
              <a:rPr lang="en-GB" dirty="0"/>
              <a:t> </a:t>
            </a:r>
            <a:r>
              <a:rPr lang="en-GB" dirty="0" err="1"/>
              <a:t>compressão</a:t>
            </a:r>
            <a:r>
              <a:rPr lang="en-GB" dirty="0"/>
              <a:t> no modo é </a:t>
            </a:r>
            <a:r>
              <a:rPr lang="en-GB" dirty="0" err="1"/>
              <a:t>errado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77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71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0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66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897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7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Referir</a:t>
            </a:r>
            <a:r>
              <a:rPr lang="en-GB" dirty="0"/>
              <a:t> </a:t>
            </a:r>
            <a:r>
              <a:rPr lang="en-GB" dirty="0" err="1"/>
              <a:t>modos</a:t>
            </a:r>
            <a:r>
              <a:rPr lang="en-GB" dirty="0"/>
              <a:t> de </a:t>
            </a:r>
            <a:r>
              <a:rPr lang="en-GB" dirty="0" err="1"/>
              <a:t>endereçaemnto</a:t>
            </a:r>
            <a:r>
              <a:rPr lang="en-GB" dirty="0"/>
              <a:t> no x86</a:t>
            </a:r>
          </a:p>
        </p:txBody>
      </p:sp>
    </p:spTree>
    <p:extLst>
      <p:ext uri="{BB962C8B-B14F-4D97-AF65-F5344CB8AC3E}">
        <p14:creationId xmlns:p14="http://schemas.microsoft.com/office/powerpoint/2010/main" val="358863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shell-storm - Online Assembler and Disassembler</a:t>
            </a:r>
            <a:r>
              <a:rPr lang="en-GB" dirty="0"/>
              <a:t>: http://shell-storm.org/online/Online-Assembler-and-Disassembler/</a:t>
            </a:r>
          </a:p>
        </p:txBody>
      </p:sp>
    </p:spTree>
    <p:extLst>
      <p:ext uri="{BB962C8B-B14F-4D97-AF65-F5344CB8AC3E}">
        <p14:creationId xmlns:p14="http://schemas.microsoft.com/office/powerpoint/2010/main" val="75300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https://www.cs.uaf.edu/courses/cs301/2014-fall/notes/arm-asm/</a:t>
            </a:r>
          </a:p>
          <a:p>
            <a:r>
              <a:rPr lang="en-GB" dirty="0"/>
              <a:t>[1] https://en.wikibooks.org/wiki/X86_Assembly/Machine_Language_Conversion</a:t>
            </a:r>
          </a:p>
        </p:txBody>
      </p:sp>
    </p:spTree>
    <p:extLst>
      <p:ext uri="{BB962C8B-B14F-4D97-AF65-F5344CB8AC3E}">
        <p14:creationId xmlns:p14="http://schemas.microsoft.com/office/powerpoint/2010/main" val="4076016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68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SCO-T1-A03 e SCO-T1-A04 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Assembler, Assembly e Código Máquina.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Programação Procedimental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Representação multibyte: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representação de dados inteiros multibyte, com e sem sinal, pode ser feita de dois modos numa sequència de bytes. Por exemplo, para o valor de 32bit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0x01234567</a:t>
            </a:r>
            <a:r>
              <a:rPr lang="pt-BR" sz="1600" b="0" i="0" dirty="0"/>
              <a:t> temos: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Big Indian</a:t>
            </a:r>
            <a:r>
              <a:rPr lang="pt-BR" sz="1600" b="0" i="0" dirty="0"/>
              <a:t>: No primeiro endereço (mais baixo) temos o valor mais significativo (MSB – </a:t>
            </a:r>
            <a:r>
              <a:rPr lang="pt-BR" sz="1600" b="0" dirty="0"/>
              <a:t>Most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01 23 45 67</a:t>
            </a:r>
            <a:r>
              <a:rPr lang="pt-BR" sz="1600" b="0" i="0" dirty="0"/>
              <a:t>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Little Indian</a:t>
            </a:r>
            <a:r>
              <a:rPr lang="pt-BR" sz="1600" b="0" i="0" dirty="0"/>
              <a:t>: No primeiro endereço (mais baixo) temos o valor menos significativo (LSB – </a:t>
            </a:r>
            <a:r>
              <a:rPr lang="pt-BR" sz="1600" b="0" dirty="0"/>
              <a:t>Less Significant Byte</a:t>
            </a:r>
            <a:r>
              <a:rPr lang="pt-BR" sz="1600" b="0" i="0" dirty="0"/>
              <a:t>), no caso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67 45 23 01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Quando comuncamos em rede devemos comverter a representção dos dados para a ordem common. A representação de dados elementares/primitivos no protocolo de rede TCP/IP é o </a:t>
            </a:r>
            <a:r>
              <a:rPr lang="pt-BR" sz="1600" b="0" dirty="0"/>
              <a:t>Little Indian</a:t>
            </a:r>
            <a:r>
              <a:rPr lang="pt-BR" sz="1600" b="0" i="0" dirty="0"/>
              <a:t>. Um CPU com representação Big Indian deve converter de </a:t>
            </a:r>
            <a:r>
              <a:rPr lang="pt-BR" sz="1600" b="0" dirty="0"/>
              <a:t>Big</a:t>
            </a:r>
            <a:r>
              <a:rPr lang="pt-BR" sz="1600" b="0" i="0" dirty="0"/>
              <a:t> para </a:t>
            </a:r>
            <a:r>
              <a:rPr lang="pt-BR" sz="1600" b="0" dirty="0"/>
              <a:t>Little</a:t>
            </a:r>
            <a:r>
              <a:rPr lang="pt-BR" sz="1600" b="0" i="0" dirty="0"/>
              <a:t> no envio e para </a:t>
            </a:r>
            <a:r>
              <a:rPr lang="pt-BR" sz="1600" b="0" dirty="0"/>
              <a:t>Little</a:t>
            </a:r>
            <a:r>
              <a:rPr lang="pt-BR" sz="1600" b="0" i="0" dirty="0"/>
              <a:t> para </a:t>
            </a:r>
            <a:r>
              <a:rPr lang="pt-BR" sz="1600" b="0" dirty="0"/>
              <a:t>Bit </a:t>
            </a:r>
            <a:r>
              <a:rPr lang="pt-BR" sz="1600" b="0" i="0" dirty="0"/>
              <a:t>na receção. Mais informações sobre assunto poderão ser apresentadas nas UCs de Sistemas Operaticos, Comunicação de dados e Sistemas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2865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Alinhamento da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memória é vista como uma matriz de bytes com endereços, normamente representados em hexadecimal, de 0 a um valor máximo (e.g.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</a:t>
            </a:r>
            <a:r>
              <a:rPr lang="pt-BR" sz="1600" b="0" i="0" dirty="0"/>
              <a:t> a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0xffffffff</a:t>
            </a:r>
            <a:r>
              <a:rPr lang="pt-BR" sz="1600" b="0" i="0" dirty="0"/>
              <a:t>, 32bits);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Podemos aceder e transferir com a memória, blocos de dados superiores a 1 byte para optimizar a transferência. Por exemplo, alguns compiladores de C tém uma diretiva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“#pragma align(4)</a:t>
            </a:r>
            <a:r>
              <a:rPr lang="pt-BR" sz="1600" b="0" i="0" dirty="0"/>
              <a:t>”) que permite definir como deve ser feito o alinhamento dos dados complexos de forma a melhorar a eficiência do programas. Numa matriz com dados de 7 Bytes é intruduzido 1 Byte “vázio” no fim de cada elemento para ficar com 8 Bytes no total (alinhamento de 4).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No caso do ARMv7 o alinhamento é feito com 32bit/4Bytes. Se tentar-mos alterar esta situação, o assemblador pode apresentar erros na “assemblagem” do código fonte </a:t>
            </a:r>
            <a:r>
              <a:rPr lang="pt-BR" sz="1600" b="0" dirty="0"/>
              <a:t>assembly</a:t>
            </a:r>
            <a:r>
              <a:rPr lang="pt-BR" sz="1600" b="0" i="0" dirty="0"/>
              <a:t> para código máquina.</a:t>
            </a:r>
          </a:p>
        </p:txBody>
      </p:sp>
    </p:spTree>
    <p:extLst>
      <p:ext uri="{BB962C8B-B14F-4D97-AF65-F5344CB8AC3E}">
        <p14:creationId xmlns:p14="http://schemas.microsoft.com/office/powerpoint/2010/main" val="157430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Modo Thumb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Por uma questão eficiência na “rapidez” da execução de código e indiretamente no consumo de energia, a arquitetura ARM implemente dois </a:t>
            </a:r>
            <a:r>
              <a:rPr lang="pt-BR" sz="1600" b="0" dirty="0"/>
              <a:t>Instrunctions Sets</a:t>
            </a:r>
            <a:r>
              <a:rPr lang="pt-BR" sz="1600" b="0" i="0" dirty="0"/>
              <a:t> com a mesma mnemónica (e.g.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), no entanto uma é representada em código máquina de 16bit (</a:t>
            </a:r>
            <a:r>
              <a:rPr lang="pt-BR" sz="1600" b="0" dirty="0"/>
              <a:t>Thumb</a:t>
            </a:r>
            <a:r>
              <a:rPr lang="pt-BR" sz="1600" b="0" i="0" dirty="0"/>
              <a:t>) e a outra em 32bit, a regular;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modo Thumb é mais eficiente (mais rápido, só 16bit na instrução) e com menos consumo de energia, no entanto a programabilidade é reduzida, pois temos menos bits para representar informação e opções da instrução. Por exemplo em modo Thumb só podemos utilizar os registos de R0 a R7.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mudar para o modo Thumb temos que utlizar um salto (e.g, BX CODETHUMB) para uma posição/endereço de mémóra impar (bit LSB, bit de ordem 0, com “1”). Podemos regressar ao modo normal com um salto para o código de 32bit numa posição par (bit LSB, bit de ordem 0, com “0”).</a:t>
            </a:r>
          </a:p>
        </p:txBody>
      </p:sp>
    </p:spTree>
    <p:extLst>
      <p:ext uri="{BB962C8B-B14F-4D97-AF65-F5344CB8AC3E}">
        <p14:creationId xmlns:p14="http://schemas.microsoft.com/office/powerpoint/2010/main" val="40814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MOV</a:t>
            </a:r>
            <a:r>
              <a:rPr lang="pt-BR" sz="1600" b="0" i="0" dirty="0"/>
              <a:t>: Copía (não move) valor do segundo operando para 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copia o valor de R1 para R0.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CMP</a:t>
            </a:r>
            <a:r>
              <a:rPr lang="pt-BR" sz="1600" b="0" i="0" dirty="0"/>
              <a:t>: Efetua a diferença entre dois valores, A – B,  alterandos as </a:t>
            </a:r>
            <a:r>
              <a:rPr lang="pt-BR" sz="1600" b="0" dirty="0"/>
              <a:t>flags</a:t>
            </a:r>
            <a:r>
              <a:rPr lang="pt-BR" sz="1600" b="0" i="0" dirty="0"/>
              <a:t> tendo em conta o resultado.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R1</a:t>
            </a:r>
            <a:r>
              <a:rPr lang="pt-BR" sz="1600" b="0" i="0" dirty="0"/>
              <a:t> faz R0 - R1.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R0,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ADD</a:t>
            </a:r>
            <a:r>
              <a:rPr lang="pt-BR" sz="1600" b="0" i="0" dirty="0"/>
              <a:t>: Adiciona o valor do segundo operando e do terceiro, colocando a soma no primeiro operando.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R2</a:t>
            </a:r>
            <a:r>
              <a:rPr lang="pt-BR" sz="1600" b="0" i="0" dirty="0"/>
              <a:t> coloca em R0 a soma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SUB</a:t>
            </a:r>
            <a:r>
              <a:rPr lang="pt-BR" sz="1600" b="0" i="0" dirty="0"/>
              <a:t>: Semelhante ao </a:t>
            </a:r>
            <a:r>
              <a:rPr lang="pt-BR" sz="1600" i="0" dirty="0"/>
              <a:t>ADD</a:t>
            </a:r>
            <a:r>
              <a:rPr lang="pt-BR" sz="1600" b="0" i="0" dirty="0"/>
              <a:t> mas para a subtração;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ADC</a:t>
            </a:r>
            <a:r>
              <a:rPr lang="pt-BR" sz="1600" b="0" i="0" dirty="0"/>
              <a:t>: Como o ADD mas também adicina a </a:t>
            </a:r>
            <a:r>
              <a:rPr lang="pt-BR" sz="1600" b="0" dirty="0"/>
              <a:t>flag</a:t>
            </a:r>
            <a:r>
              <a:rPr lang="pt-BR" sz="1600" b="0" i="0" dirty="0"/>
              <a:t> de carry;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SBC</a:t>
            </a:r>
            <a:r>
              <a:rPr lang="pt-BR" sz="1600" b="0" i="0" dirty="0"/>
              <a:t>: Semelhante ao </a:t>
            </a:r>
            <a:r>
              <a:rPr lang="pt-BR" sz="1600" i="0" dirty="0"/>
              <a:t>ADC</a:t>
            </a:r>
            <a:r>
              <a:rPr lang="pt-BR" sz="1600" b="0" i="0" dirty="0"/>
              <a:t> mas para a subtração;</a:t>
            </a:r>
          </a:p>
        </p:txBody>
      </p:sp>
    </p:spTree>
    <p:extLst>
      <p:ext uri="{BB962C8B-B14F-4D97-AF65-F5344CB8AC3E}">
        <p14:creationId xmlns:p14="http://schemas.microsoft.com/office/powerpoint/2010/main" val="2909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17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AND</a:t>
            </a:r>
            <a:r>
              <a:rPr lang="pt-BR" sz="1600" b="0" i="0" dirty="0"/>
              <a:t>: Efetua a operação lógica “E” </a:t>
            </a:r>
            <a:r>
              <a:rPr lang="pt-BR" sz="1600" b="0" dirty="0"/>
              <a:t>bitwise</a:t>
            </a:r>
            <a:r>
              <a:rPr lang="pt-BR" sz="1600" b="0" i="0" dirty="0"/>
              <a:t> do segundo operando e do terceiro, colocando o resultado no primeiro.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R2</a:t>
            </a:r>
            <a:r>
              <a:rPr lang="pt-BR" sz="1600" b="0" i="0" dirty="0"/>
              <a:t> coloca em R0 o resultado do “E” dos valores de R1 e R2. Pode ser utllizado valor imediato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R0, R1, #123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ORR</a:t>
            </a:r>
            <a:r>
              <a:rPr lang="pt-BR" sz="1600" b="0" i="0" dirty="0"/>
              <a:t>: Semelhante ao </a:t>
            </a:r>
            <a:r>
              <a:rPr lang="pt-BR" sz="1600" i="0" dirty="0"/>
              <a:t>AND</a:t>
            </a:r>
            <a:r>
              <a:rPr lang="pt-BR" sz="1600" b="0" i="0" dirty="0"/>
              <a:t> mas para a operação lógica “OU inclusívo);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EOR</a:t>
            </a:r>
            <a:r>
              <a:rPr lang="pt-BR" sz="1600" b="0" i="0" dirty="0"/>
              <a:t>: Semelhante ao </a:t>
            </a:r>
            <a:r>
              <a:rPr lang="pt-BR" sz="1600" i="0" dirty="0"/>
              <a:t>ORR</a:t>
            </a:r>
            <a:r>
              <a:rPr lang="pt-BR" sz="1600" b="0" i="0" dirty="0"/>
              <a:t> mas para a operação lógica “OU exclusíco”;</a:t>
            </a:r>
          </a:p>
        </p:txBody>
      </p:sp>
    </p:spTree>
    <p:extLst>
      <p:ext uri="{BB962C8B-B14F-4D97-AF65-F5344CB8AC3E}">
        <p14:creationId xmlns:p14="http://schemas.microsoft.com/office/powerpoint/2010/main" val="2926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Instruções ARMv7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ADR </a:t>
            </a:r>
            <a:r>
              <a:rPr lang="pt-BR" sz="1600" b="0" i="0" dirty="0"/>
              <a:t>(pseudo instrução): Coloca um valor integral (32bit) num registo. É uma pseudo instrução pois produz várias instruções de código máquina para realizar o pretendido. Por exemplo,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R0, VALOR</a:t>
            </a:r>
            <a:r>
              <a:rPr lang="pt-BR" sz="1600" b="0" i="0" dirty="0"/>
              <a:t> coloca em R0 o valor de 32bit representado pelo símbolo VALOR;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LDR</a:t>
            </a:r>
            <a:r>
              <a:rPr lang="pt-BR" sz="1600" b="0" i="0" dirty="0"/>
              <a:t> (pseudo instrução): Coloca um valor integral (32bit) num registo. Semelhante ao </a:t>
            </a:r>
            <a:r>
              <a:rPr lang="pt-BR" sz="1600" i="0" dirty="0"/>
              <a:t>ASR</a:t>
            </a:r>
            <a:r>
              <a:rPr lang="pt-BR" sz="1600" b="0" i="0" dirty="0"/>
              <a:t> mas para operações mais complexas com multiplos operandos e variações, priciplamente utilizando resgistos como referência (endereço/ponteiro). Quando utilizado no formato com valor literal, em vez de o valor ser precedido pelo carater “</a:t>
            </a:r>
            <a:r>
              <a:rPr lang="pt-BR" sz="1600" i="0" dirty="0"/>
              <a:t>#</a:t>
            </a:r>
            <a:r>
              <a:rPr lang="pt-BR" sz="1600" b="0" i="0" dirty="0"/>
              <a:t>” deve ser utilizado o “</a:t>
            </a:r>
            <a:r>
              <a:rPr lang="pt-BR" sz="1600" i="0" dirty="0"/>
              <a:t>=</a:t>
            </a:r>
            <a:r>
              <a:rPr lang="pt-BR" sz="1600" b="0" i="0" dirty="0"/>
              <a:t>” (não imediato). Exemplo: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R0, =VALOR</a:t>
            </a:r>
            <a:r>
              <a:rPr lang="pt-BR" sz="1600" b="0" i="0" dirty="0"/>
              <a:t> ;  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STR</a:t>
            </a:r>
            <a:r>
              <a:rPr lang="pt-BR" sz="1600" b="0" i="0" dirty="0"/>
              <a:t> (pseudo instrução): Semelhante ao </a:t>
            </a:r>
            <a:r>
              <a:rPr lang="pt-BR" sz="1600" i="0" dirty="0"/>
              <a:t>LDR</a:t>
            </a:r>
            <a:r>
              <a:rPr lang="pt-BR" sz="1600" b="0" i="0" dirty="0"/>
              <a:t> mas de um registo para memória (sentido inverso de transferência do </a:t>
            </a:r>
            <a:r>
              <a:rPr lang="pt-BR" sz="1600" i="0" dirty="0"/>
              <a:t>LDR</a:t>
            </a:r>
            <a:r>
              <a:rPr lang="pt-BR" sz="1600" b="0" i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52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</a:t>
            </a:r>
            <a:r>
              <a:rPr lang="pt-BR" sz="1600" b="0" i="0" dirty="0"/>
              <a:t>: Salta sempre para o argumento indicado. Por uma questão de alinhamento de texto (</a:t>
            </a:r>
            <a:r>
              <a:rPr lang="pt-BR" sz="1600" b="0" dirty="0"/>
              <a:t>assembly</a:t>
            </a:r>
            <a:r>
              <a:rPr lang="pt-BR" sz="1600" b="0" i="0" dirty="0"/>
              <a:t>) podes utlizada a mnemónica </a:t>
            </a:r>
            <a:r>
              <a:rPr lang="pt-BR" sz="1600" i="0" dirty="0"/>
              <a:t>BAL</a:t>
            </a:r>
            <a:r>
              <a:rPr lang="pt-BR" sz="1600" b="0" i="0" dirty="0"/>
              <a:t>. Por exemplo a instrução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FIM</a:t>
            </a:r>
            <a:r>
              <a:rPr lang="pt-BR" sz="1600" b="0" i="0" dirty="0"/>
              <a:t> salta para o endereço representado pelo símbolo FIM e extamente o mesmo código máquina de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FIM</a:t>
            </a:r>
            <a:r>
              <a:rPr lang="pt-BR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BEQ</a:t>
            </a:r>
            <a:r>
              <a:rPr lang="pt-BR" sz="1600" b="0" i="0" dirty="0"/>
              <a:t>: Salto condicional caso o resultado da instrução anterior, nomalmente comparação ou aritemética, seja zero (a </a:t>
            </a:r>
            <a:r>
              <a:rPr lang="pt-BR" sz="1600" b="0" dirty="0"/>
              <a:t>flag</a:t>
            </a:r>
            <a:r>
              <a:rPr lang="pt-BR" sz="1600" b="0" i="0" dirty="0"/>
              <a:t> de zero com “1”). Não existe uma mnemónica BZE por exemplo se quisermos testar se o resulatdo é zero de um decremento ou operação lógica. É possível utilizar BEQ, mesmo não se pretenda testar a igualdade pois o resultado é o memso;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BNE</a:t>
            </a:r>
            <a:r>
              <a:rPr lang="pt-BR" sz="1600" b="0" i="0" dirty="0"/>
              <a:t>: Semelhante a BEQ mas no caso contrário (</a:t>
            </a:r>
            <a:r>
              <a:rPr lang="pt-BR" sz="1600" b="0" dirty="0"/>
              <a:t>flag</a:t>
            </a:r>
            <a:r>
              <a:rPr lang="pt-BR" sz="1600" b="0" i="0" dirty="0"/>
              <a:t> de zero com “0”). Não existe uma variante BNZ;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BPL</a:t>
            </a:r>
            <a:r>
              <a:rPr lang="pt-BR" sz="1600" b="0" i="0" dirty="0"/>
              <a:t>: Semelhante a BEQ mas para cima na comparação (A &gt;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“0”);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BMI</a:t>
            </a:r>
            <a:r>
              <a:rPr lang="pt-BR" sz="1600" b="0" i="0" dirty="0"/>
              <a:t>: Semelhante a BPL mas para baixo na comparação (A &lt; B) (</a:t>
            </a:r>
            <a:r>
              <a:rPr lang="pt-BR" sz="1600" b="0" dirty="0"/>
              <a:t>flag</a:t>
            </a:r>
            <a:r>
              <a:rPr lang="pt-BR" sz="1600" b="0" i="0" dirty="0"/>
              <a:t> de sinal com “1”);</a:t>
            </a:r>
          </a:p>
        </p:txBody>
      </p:sp>
    </p:spTree>
    <p:extLst>
      <p:ext uri="{BB962C8B-B14F-4D97-AF65-F5344CB8AC3E}">
        <p14:creationId xmlns:p14="http://schemas.microsoft.com/office/powerpoint/2010/main" val="1483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SCO-T2-A04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Instruções da arquitetura ARM: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EQU</a:t>
            </a:r>
            <a:r>
              <a:rPr lang="pt-BR" sz="1600" b="0" i="0" dirty="0"/>
              <a:t> (pseudo instrução): Instrução para o </a:t>
            </a:r>
            <a:r>
              <a:rPr lang="pt-BR" sz="1600" b="0" dirty="0"/>
              <a:t>assembler</a:t>
            </a:r>
            <a:r>
              <a:rPr lang="pt-BR" sz="1600" b="0" i="0" dirty="0"/>
              <a:t>. Faz a equivalencial de um símbolo a um valor literal ou outro simbolo. Exemplo o simbolo MAXIMO é equivalente a 30: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MAXIMO EQU 30</a:t>
            </a:r>
            <a:r>
              <a:rPr lang="pt-BR" sz="1600" b="0" i="0" dirty="0"/>
              <a:t>. Não produz código máquina mas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DCD</a:t>
            </a:r>
            <a:r>
              <a:rPr lang="pt-BR" sz="1600" b="0" i="0" dirty="0"/>
              <a:t> (pseudo instrução): Declara um conjunto de valores na memória. Ocupa a memória com os valores indicados (1 </a:t>
            </a:r>
            <a:r>
              <a:rPr lang="pt-BR" sz="1600" b="0" dirty="0"/>
              <a:t>word</a:t>
            </a:r>
            <a:r>
              <a:rPr lang="pt-BR" sz="1600" b="0" i="0" dirty="0"/>
              <a:t> de 32bits cada) mas não produz código. “Mexe” na tabela de símbolos;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i="0" dirty="0"/>
              <a:t>FILL</a:t>
            </a:r>
            <a:r>
              <a:rPr lang="pt-BR" sz="1600" b="0" i="0" dirty="0"/>
              <a:t> (pseudo instrução): Reserva um bloco memória para dados utilizados no programa. Não produz código mas “mexe” na tabela de símbolos.</a:t>
            </a:r>
          </a:p>
        </p:txBody>
      </p:sp>
    </p:spTree>
    <p:extLst>
      <p:ext uri="{BB962C8B-B14F-4D97-AF65-F5344CB8AC3E}">
        <p14:creationId xmlns:p14="http://schemas.microsoft.com/office/powerpoint/2010/main" val="36763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ESTE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T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EÓRICO </a:t>
            </a: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O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NLINE</a:t>
            </a:r>
            <a:endParaRPr lang="en-GB" sz="16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704085">
              <a:lnSpc>
                <a:spcPct val="120000"/>
              </a:lnSpc>
            </a:pPr>
            <a:r>
              <a:rPr lang="pt-PT" sz="2000" b="0" i="0" dirty="0"/>
              <a:t>Questões em:</a:t>
            </a:r>
            <a:endParaRPr lang="pt-PT" sz="360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2: </a:t>
            </a:r>
            <a:r>
              <a:rPr lang="pt-PT" sz="2800" i="0" dirty="0"/>
              <a:t>arm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5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22 de outubro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65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Noções sobre o </a:t>
            </a:r>
            <a:r>
              <a:rPr lang="pt-PT" sz="1600" b="0" dirty="0"/>
              <a:t>Assembler</a:t>
            </a:r>
            <a:r>
              <a:rPr lang="pt-PT" sz="1600" b="0" i="0" dirty="0"/>
              <a:t>, Linguagem </a:t>
            </a:r>
            <a:r>
              <a:rPr lang="pt-PT" sz="1600" b="0" dirty="0"/>
              <a:t>Assembly</a:t>
            </a:r>
            <a:r>
              <a:rPr lang="pt-PT" sz="1600" b="0" i="0" dirty="0"/>
              <a:t> e Código Máquina;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/>
              <a:t>Instruction Set</a:t>
            </a:r>
            <a:r>
              <a:rPr lang="pt-PT" sz="1600" b="0" i="0" dirty="0"/>
              <a:t>, </a:t>
            </a:r>
            <a:r>
              <a:rPr lang="pt-PT" sz="1600" b="0" dirty="0"/>
              <a:t>Opcodes</a:t>
            </a:r>
            <a:r>
              <a:rPr lang="pt-PT" sz="1600" b="0" i="0" dirty="0"/>
              <a:t>, alinhamento.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ARMv7: Instruções de base, modos de funcionamento e modelo de memória.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(linguagem):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Texto (ficheiro) que representa as instruções de um CPU de uma forma mais humanamente legível. Facilita a interração no desenvolvimente de código.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conter outras “facilidades” de apoio ao desenvolvimento como diretivas para o </a:t>
            </a:r>
            <a:r>
              <a:rPr lang="pt-BR" sz="1600" b="0" dirty="0"/>
              <a:t>assembler</a:t>
            </a:r>
            <a:r>
              <a:rPr lang="pt-BR" sz="1600" b="0" i="0" dirty="0"/>
              <a:t> de organização de código, macros, gestão de simbolos e pseudo-instruções (instruções não implementados diretamente pelo CPU)</a:t>
            </a:r>
            <a:r>
              <a:rPr lang="en-GB" sz="1600" b="0" i="0" dirty="0"/>
              <a:t>;</a:t>
            </a:r>
            <a:endParaRPr lang="pt-BR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dirty="0"/>
              <a:t>Assembly</a:t>
            </a:r>
            <a:r>
              <a:rPr lang="pt-BR" sz="1600" b="0" i="0" dirty="0"/>
              <a:t> é um nome genérico, no entanto cada CPU tem um “</a:t>
            </a:r>
            <a:r>
              <a:rPr lang="pt-BR" sz="1600" b="0" dirty="0"/>
              <a:t>Assembly</a:t>
            </a:r>
            <a:r>
              <a:rPr lang="pt-BR" sz="1600" b="0" i="0" dirty="0"/>
              <a:t>” próprio. Por exemplo, cada tipo de CPU tem registos com comportamento e designação distintas (e.g. ARM R0, R1 e x86 EAX, EBX). A linguagem C é igual para todos os CPUs (C standard), o </a:t>
            </a:r>
            <a:r>
              <a:rPr lang="pt-BR" sz="1600" b="0" dirty="0"/>
              <a:t>Assembly</a:t>
            </a:r>
            <a:r>
              <a:rPr lang="pt-BR" sz="1600" b="0" i="0" dirty="0"/>
              <a:t> não o é;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é convertido para código máquina para ser executado no procesador, pelo o </a:t>
            </a:r>
            <a:r>
              <a:rPr lang="pt-BR" sz="1600" dirty="0"/>
              <a:t>Assembler</a:t>
            </a:r>
            <a:r>
              <a:rPr lang="pt-BR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9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44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Assembly (exemplo):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NELEM	equ	10		;number of elements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		fill	4		;reserve/fill 1 word (32bit/4Bytes) with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	dcd	10, 11, 12, 13, 14, 15, 16, 17, 18, 19	;sum is 195 or 0x91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	ldr	r2, =VECTOR	;put address VECTOR in r2 (= for address not immediate)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r1, #0		;count from 0 to N-1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	r0, #0		;start sum with 0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	cmp	r1, #NELEM	;compare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beq	ENDWHILE	;if equal to N go to the end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	r3, [r2], #4	;put in r3 value in address pointed by r2...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r0, r0, r3	;add value of r3 to the sum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	r1, r1, #1	;increment counter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bal	WHILE		;go to the beginning of WHILE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	adr	r2, SUM	;put address SUM in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str	r0, [r2]	;put r0 value in address pointed by r2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50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Instruction Set (Conjunto de Instruções):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conjunto específico de instruções para cada tipo CPU e por vezes diferente entre distintas versões ou subtipo de uma “família” de CPUs. Por exemplo a variante Intel 8086 implementa um </a:t>
            </a:r>
            <a:r>
              <a:rPr lang="pt-BR" sz="1600" b="0" dirty="0"/>
              <a:t>Instructuon Set</a:t>
            </a:r>
            <a:r>
              <a:rPr lang="pt-BR" sz="1600" b="0" i="0" dirty="0"/>
              <a:t> que também é implementado no i386 (80386), para compatibilidade. Este último, o i386, acrescenta novas instruções e registos (ou dimensão do registo). O </a:t>
            </a:r>
            <a:r>
              <a:rPr lang="pt-BR" sz="1600" b="0" dirty="0"/>
              <a:t>Instruction Set</a:t>
            </a:r>
            <a:r>
              <a:rPr lang="pt-BR" sz="1600" b="0" i="0" dirty="0"/>
              <a:t> do 8086 é um </a:t>
            </a:r>
            <a:r>
              <a:rPr lang="pt-BR" sz="1600" b="0" dirty="0"/>
              <a:t>subset</a:t>
            </a:r>
            <a:r>
              <a:rPr lang="pt-BR" sz="1600" b="0" i="0" dirty="0"/>
              <a:t> do i386. O código “feito” para o i386 pode não “correr” no 8086;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Um </a:t>
            </a:r>
            <a:r>
              <a:rPr lang="pt-BR" sz="1600" b="0" dirty="0"/>
              <a:t>Instruction Set </a:t>
            </a:r>
            <a:r>
              <a:rPr lang="pt-BR" sz="1600" b="0" i="0" dirty="0"/>
              <a:t>incluí, para além do tipo de instruções e sua designação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OR/XOR</a:t>
            </a:r>
            <a:r>
              <a:rPr lang="pt-BR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0" i="0" dirty="0"/>
              <a:t>na Intel x86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EOR/XOR</a:t>
            </a:r>
            <a:r>
              <a:rPr lang="pt-BR" sz="1600" b="0" i="0" dirty="0"/>
              <a:t> no ARM), também as suas variantes/variações nos operandos (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R1</a:t>
            </a:r>
            <a:r>
              <a:rPr lang="pt-BR" sz="1600" b="0" i="0" dirty="0"/>
              <a:t> e </a:t>
            </a:r>
            <a:r>
              <a:rPr lang="pt-BR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#0xff</a:t>
            </a:r>
            <a:r>
              <a:rPr lang="pt-BR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Analisando o contéudo um programa em </a:t>
            </a:r>
            <a:r>
              <a:rPr lang="pt-BR" sz="1600" b="0" dirty="0"/>
              <a:t>assembly</a:t>
            </a:r>
            <a:r>
              <a:rPr lang="pt-BR" sz="1600" b="0" i="0" dirty="0"/>
              <a:t> podemos identificar que tipo de CPU está a ser utilizado bem como a sub-variante.</a:t>
            </a:r>
          </a:p>
        </p:txBody>
      </p:sp>
    </p:spTree>
    <p:extLst>
      <p:ext uri="{BB962C8B-B14F-4D97-AF65-F5344CB8AC3E}">
        <p14:creationId xmlns:p14="http://schemas.microsoft.com/office/powerpoint/2010/main" val="38770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67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a reprentação binária das instruções no CPU e é quase uma tradução “um para um” do código </a:t>
            </a:r>
            <a:r>
              <a:rPr lang="pt-BR" sz="1600" b="0" dirty="0"/>
              <a:t>assembly</a:t>
            </a:r>
            <a:r>
              <a:rPr lang="pt-BR" sz="1600" b="0" i="0" dirty="0"/>
              <a:t> de origem (excepto pseudo instruções, símbolos e outros).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O código </a:t>
            </a:r>
            <a:r>
              <a:rPr lang="pt-BR" sz="1600" b="0" dirty="0"/>
              <a:t>assembly</a:t>
            </a:r>
            <a:r>
              <a:rPr lang="pt-BR" sz="1600" b="0" i="0" dirty="0"/>
              <a:t> à esquerda produz o código máquina da do centro esquerdo (formato </a:t>
            </a:r>
            <a:r>
              <a:rPr lang="pt-BR" sz="1600" b="0" dirty="0"/>
              <a:t>Little Indian</a:t>
            </a:r>
            <a:r>
              <a:rPr lang="pt-BR" sz="1600" b="0" i="0" dirty="0"/>
              <a:t>). Mais à direita ainda o código </a:t>
            </a:r>
            <a:r>
              <a:rPr lang="pt-BR" sz="1600" b="0" dirty="0"/>
              <a:t>assembly</a:t>
            </a:r>
            <a:r>
              <a:rPr lang="pt-BR" sz="1600" b="0" i="0" dirty="0"/>
              <a:t> do código máquina/binário reconstruido por um </a:t>
            </a:r>
            <a:r>
              <a:rPr lang="pt-BR" sz="1600" b="0" dirty="0"/>
              <a:t>dissasembler</a:t>
            </a:r>
            <a:r>
              <a:rPr lang="pt-BR" sz="1600" b="0" i="0" dirty="0"/>
              <a:t>.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#0xfe	-&gt; 0xfe10a0e3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R2, #0x12	-&gt; 0x1220a0e3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 R1, R2		-&gt; 0x020051e1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 3		-&gt; 0xfbffff0a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#0		-&gt; 0x0000a0e3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 2		-&gt; 0xf9ffffea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		-&gt; 0x0100a0e3</a:t>
            </a:r>
            <a:endParaRPr lang="pt-BR" sz="1200" b="0" i="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5F5ABD72-8E3E-4B2B-B65E-2C66CF46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713484"/>
            <a:ext cx="3744416" cy="184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i="0" dirty="0"/>
              <a:t>Disassembly</a:t>
            </a:r>
            <a:br>
              <a:rPr lang="pt-PT" i="0" dirty="0"/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0x00000000: FE 10 A0 E3 mov r1, #0xfe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0x00000004: 12 20 A0 E3 mov r2, #0x12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0x00000008: 02 00 51 E1 cmp r1, r2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0x0000000c: </a:t>
            </a:r>
            <a:r>
              <a:rPr lang="en-US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FB FF FF 0A beq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0x00000010: 00 00 A0 E3 mov r0,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0x00000014: F9 FF FF EA b #0</a:t>
            </a:r>
            <a:b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sz="12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0x00000018: 01 00 A0 E3 mov r0, #1</a:t>
            </a:r>
            <a:endParaRPr lang="pt-BR" sz="1200" i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69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Código máquina e opcodes: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instrução pode ser decomposta em muiltiplos campos (ARMv7 32bit/4Bytes fixa);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74FD2A9-AD88-4A27-BA52-90D7ABCE9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30" y="1643383"/>
            <a:ext cx="5644267" cy="35903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3">
            <a:extLst>
              <a:ext uri="{FF2B5EF4-FFF2-40B4-BE49-F238E27FC236}">
                <a16:creationId xmlns:a16="http://schemas.microsoft.com/office/drawing/2014/main" id="{5907D52D-AB27-4CE9-9A82-1953145A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1577927"/>
            <a:ext cx="2375816" cy="9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Comprimento no x86 pode ser de 1 a 15Bytes [1].</a:t>
            </a:r>
          </a:p>
        </p:txBody>
      </p:sp>
    </p:spTree>
    <p:extLst>
      <p:ext uri="{BB962C8B-B14F-4D97-AF65-F5344CB8AC3E}">
        <p14:creationId xmlns:p14="http://schemas.microsoft.com/office/powerpoint/2010/main" val="22078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Assemblador (</a:t>
            </a:r>
            <a:r>
              <a:rPr lang="pt-BR" sz="2000" b="0" dirty="0"/>
              <a:t>Assembler</a:t>
            </a:r>
            <a:r>
              <a:rPr lang="pt-BR" sz="2000" b="0" i="0" dirty="0"/>
              <a:t>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É o software que “converte”/cria o código máquina a partir do código </a:t>
            </a:r>
            <a:r>
              <a:rPr lang="pt-BR" sz="1600" b="0" dirty="0"/>
              <a:t>assembly</a:t>
            </a:r>
            <a:r>
              <a:rPr lang="pt-BR" sz="1600" b="0" i="0" dirty="0"/>
              <a:t>, como um compliador em linguagem C com o código fonte em C. Para além de produzir o código máquina/binário poderá produzir outros elementos como a tabela de símbolos (ver imagem);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5D963-D14F-4BF4-8D52-A2612A9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5062"/>
            <a:ext cx="4752528" cy="244464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76C16C83-BA1E-4344-80FF-D57C869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2425452"/>
            <a:ext cx="3455936" cy="239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Para além das instruções pode suportar pseudo instruções, macros, diretivas, equivalências,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A tabela de símbolos pode ser utilizada num </a:t>
            </a:r>
            <a:r>
              <a:rPr lang="pt-BR" sz="1600" b="0" dirty="0"/>
              <a:t>debugger</a:t>
            </a:r>
            <a:r>
              <a:rPr lang="pt-BR" sz="1600" b="0" i="0" dirty="0"/>
              <a:t> para ajudar na análise da execução do código máquina/binário.</a:t>
            </a:r>
          </a:p>
        </p:txBody>
      </p:sp>
    </p:spTree>
    <p:extLst>
      <p:ext uri="{BB962C8B-B14F-4D97-AF65-F5344CB8AC3E}">
        <p14:creationId xmlns:p14="http://schemas.microsoft.com/office/powerpoint/2010/main" val="15646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Assembler, Assembly, Código Máquina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424488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BR" sz="2000" b="0" i="0" dirty="0"/>
              <a:t>Modelo de memória: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Integrado: Neste modelo os dados e as instruções partilham o mesmo espaço. É fácíl de implementar e por isso pode ser utilizado em sistemas computacionais mais simples, no entanto não uma boa solução para programas mais complexos;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Zonas distintas: Os dados e as instruções são colocadas em zonas distintas/separadas. É uma melhor solução para grandes projectos mas também imposta por alguns sistemas/plataformas como o </a:t>
            </a:r>
            <a:r>
              <a:rPr lang="pt-BR" sz="1600" i="0" dirty="0"/>
              <a:t>VisUAL</a:t>
            </a:r>
            <a:r>
              <a:rPr lang="pt-BR" sz="1600" b="0" i="0" dirty="0"/>
              <a:t> (ver código anterior no </a:t>
            </a:r>
            <a:r>
              <a:rPr lang="pt-BR" sz="1600" b="0" dirty="0"/>
              <a:t>slide </a:t>
            </a:r>
            <a:r>
              <a:rPr lang="pt-BR" sz="1600" b="0" i="0" dirty="0"/>
              <a:t>4);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BR" sz="1600" b="0" i="0" dirty="0"/>
              <a:t>Segmentos: Em sistemas modernos e com suporte do CPU, as instruções e dados são separados completemente. Mais informação sobre esta organização será </a:t>
            </a:r>
            <a:r>
              <a:rPr lang="pt-PT" sz="1600" b="0" i="0" dirty="0"/>
              <a:t>apresentada</a:t>
            </a:r>
            <a:r>
              <a:rPr lang="pt-BR" sz="1600" b="0" i="0" dirty="0"/>
              <a:t> em aulas subsequentes bem como noutras UCs.</a:t>
            </a:r>
          </a:p>
        </p:txBody>
      </p:sp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6773</TotalTime>
  <Words>2646</Words>
  <Application>Microsoft Office PowerPoint</Application>
  <PresentationFormat>On-screen Show (16:10)</PresentationFormat>
  <Paragraphs>149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SCO-T1-A03 Assembler, Assembly, Código Máquina</vt:lpstr>
      <vt:lpstr>SCO-T2-A04 Assembler, Assembly, Código Máquina</vt:lpstr>
      <vt:lpstr>SCO-T2-A04 Assembler, Assembly, Código Máquina</vt:lpstr>
      <vt:lpstr>SCO-T2-A04 Assembler, Assembly, Código Máquina</vt:lpstr>
      <vt:lpstr>SCO-T2-A04 Instruções ARMv7</vt:lpstr>
      <vt:lpstr>SCO-T2-A04 Instruções ARMv7</vt:lpstr>
      <vt:lpstr>SCO-T2-A04 Instruções ARMv7</vt:lpstr>
      <vt:lpstr>SCO-T2-A04 Assembler, Assembly, Código Máquina</vt:lpstr>
      <vt:lpstr>SCO-T2-A04 Assembler, Assembly, Código Máquina</vt:lpstr>
      <vt:lpstr> TESTE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353</cp:revision>
  <cp:lastPrinted>2006-12-04T14:12:58Z</cp:lastPrinted>
  <dcterms:created xsi:type="dcterms:W3CDTF">2003-12-01T00:39:30Z</dcterms:created>
  <dcterms:modified xsi:type="dcterms:W3CDTF">2021-10-22T17:04:19Z</dcterms:modified>
  <cp:category>Sistemas Operativos</cp:category>
</cp:coreProperties>
</file>