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5" r:id="rId3"/>
    <p:sldId id="441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6" r:id="rId12"/>
    <p:sldId id="465" r:id="rId13"/>
    <p:sldId id="469" r:id="rId14"/>
    <p:sldId id="468" r:id="rId15"/>
    <p:sldId id="470" r:id="rId16"/>
    <p:sldId id="471" r:id="rId17"/>
    <p:sldId id="477" r:id="rId18"/>
    <p:sldId id="475" r:id="rId19"/>
    <p:sldId id="473" r:id="rId20"/>
    <p:sldId id="476" r:id="rId21"/>
    <p:sldId id="474" r:id="rId22"/>
    <p:sldId id="378" r:id="rId23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https://en.wikipedia.org/wiki/Serial_port</a:t>
            </a:r>
          </a:p>
          <a:p>
            <a:r>
              <a:rPr lang="en-GB" dirty="0"/>
              <a:t>https://en.wikipedia.org/wiki/USB</a:t>
            </a:r>
          </a:p>
        </p:txBody>
      </p:sp>
    </p:spTree>
    <p:extLst>
      <p:ext uri="{BB962C8B-B14F-4D97-AF65-F5344CB8AC3E}">
        <p14:creationId xmlns:p14="http://schemas.microsoft.com/office/powerpoint/2010/main" val="3905020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https://en.wikipedia.org/wiki/Asynchronous_serial_communication</a:t>
            </a:r>
          </a:p>
        </p:txBody>
      </p:sp>
    </p:spTree>
    <p:extLst>
      <p:ext uri="{BB962C8B-B14F-4D97-AF65-F5344CB8AC3E}">
        <p14:creationId xmlns:p14="http://schemas.microsoft.com/office/powerpoint/2010/main" val="305975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https://en.wikipedia.org/wiki/Parallel_port</a:t>
            </a:r>
          </a:p>
          <a:p>
            <a:r>
              <a:rPr lang="en-GB" dirty="0"/>
              <a:t>https://commons.wikimedia.org/wiki/File:Parallel_ATA_(PATA)_connector_on_a_motherboard_-_34_and_40_pin-_fs_PNr%C2%B00267.jpg</a:t>
            </a:r>
          </a:p>
          <a:p>
            <a:r>
              <a:rPr lang="en-GB" dirty="0"/>
              <a:t>https://en.wikipedia.org/wiki/SCSI</a:t>
            </a:r>
          </a:p>
        </p:txBody>
      </p:sp>
    </p:spTree>
    <p:extLst>
      <p:ext uri="{BB962C8B-B14F-4D97-AF65-F5344CB8AC3E}">
        <p14:creationId xmlns:p14="http://schemas.microsoft.com/office/powerpoint/2010/main" val="3043211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i="0" dirty="0">
                <a:solidFill>
                  <a:srgbClr val="000000"/>
                </a:solidFill>
                <a:effectLst/>
                <a:latin typeface="Linux Libertine"/>
              </a:rPr>
              <a:t>https://en.wikipedia.org/wiki/Memory-mapped_I/O</a:t>
            </a:r>
          </a:p>
          <a:p>
            <a:pPr algn="l"/>
            <a:r>
              <a:rPr lang="pt-PT" b="0" i="0" dirty="0">
                <a:solidFill>
                  <a:srgbClr val="000000"/>
                </a:solidFill>
                <a:effectLst/>
                <a:latin typeface="Linux Libertine"/>
              </a:rPr>
              <a:t>http://meseec.ce.rit.edu/eecc250-winter99/250-12-8-99.pdf</a:t>
            </a:r>
          </a:p>
        </p:txBody>
      </p:sp>
    </p:spTree>
    <p:extLst>
      <p:ext uri="{BB962C8B-B14F-4D97-AF65-F5344CB8AC3E}">
        <p14:creationId xmlns:p14="http://schemas.microsoft.com/office/powerpoint/2010/main" val="2690139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i="0" dirty="0">
                <a:solidFill>
                  <a:srgbClr val="000000"/>
                </a:solidFill>
                <a:effectLst/>
                <a:latin typeface="Linux Libertine"/>
              </a:rPr>
              <a:t>https://en.wikipedia.org/wiki/Memory-mapped_I/O</a:t>
            </a:r>
          </a:p>
          <a:p>
            <a:pPr algn="l"/>
            <a:r>
              <a:rPr lang="pt-PT" b="0" i="0" dirty="0">
                <a:solidFill>
                  <a:srgbClr val="000000"/>
                </a:solidFill>
                <a:effectLst/>
                <a:latin typeface="Linux Libertine"/>
              </a:rPr>
              <a:t>http://meseec.ce.rit.edu/eecc250-winter99/250-12-8-99.pdf</a:t>
            </a:r>
          </a:p>
        </p:txBody>
      </p:sp>
    </p:spTree>
    <p:extLst>
      <p:ext uri="{BB962C8B-B14F-4D97-AF65-F5344CB8AC3E}">
        <p14:creationId xmlns:p14="http://schemas.microsoft.com/office/powerpoint/2010/main" val="2403068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i="0" dirty="0">
                <a:solidFill>
                  <a:srgbClr val="000000"/>
                </a:solidFill>
                <a:effectLst/>
                <a:latin typeface="Linux Libertine"/>
              </a:rPr>
              <a:t>https://en.wikipedia.org/wiki/Memory-mapped_I/O</a:t>
            </a:r>
          </a:p>
          <a:p>
            <a:pPr algn="l"/>
            <a:r>
              <a:rPr lang="pt-PT" b="0" i="0" dirty="0">
                <a:solidFill>
                  <a:srgbClr val="000000"/>
                </a:solidFill>
                <a:effectLst/>
                <a:latin typeface="Linux Libertine"/>
              </a:rPr>
              <a:t>http://meseec.ce.rit.edu/eecc250-winter99/250-12-8-99.pdf</a:t>
            </a:r>
          </a:p>
        </p:txBody>
      </p:sp>
    </p:spTree>
    <p:extLst>
      <p:ext uri="{BB962C8B-B14F-4D97-AF65-F5344CB8AC3E}">
        <p14:creationId xmlns:p14="http://schemas.microsoft.com/office/powerpoint/2010/main" val="3552668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i="0" dirty="0">
                <a:solidFill>
                  <a:srgbClr val="000000"/>
                </a:solidFill>
                <a:effectLst/>
                <a:latin typeface="Linux Libertine"/>
              </a:rPr>
              <a:t>http://www.z80.info/1653.htm</a:t>
            </a:r>
          </a:p>
        </p:txBody>
      </p:sp>
    </p:spTree>
    <p:extLst>
      <p:ext uri="{BB962C8B-B14F-4D97-AF65-F5344CB8AC3E}">
        <p14:creationId xmlns:p14="http://schemas.microsoft.com/office/powerpoint/2010/main" val="3190033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i="0" dirty="0">
                <a:solidFill>
                  <a:srgbClr val="000000"/>
                </a:solidFill>
                <a:effectLst/>
                <a:latin typeface="Linux Libertine"/>
              </a:rPr>
              <a:t>http://www.z80.info/1653.htmhttps://www.electronics-tutorials.ws/combination/comb_4.html</a:t>
            </a:r>
          </a:p>
        </p:txBody>
      </p:sp>
    </p:spTree>
    <p:extLst>
      <p:ext uri="{BB962C8B-B14F-4D97-AF65-F5344CB8AC3E}">
        <p14:creationId xmlns:p14="http://schemas.microsoft.com/office/powerpoint/2010/main" val="1321388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i="0" dirty="0">
                <a:solidFill>
                  <a:srgbClr val="000000"/>
                </a:solidFill>
                <a:effectLst/>
                <a:latin typeface="Linux Libertine"/>
              </a:rPr>
              <a:t>http://www.z80.info/1653.htmhttps://www.electronics-tutorials.ws/combination/comb_4.html</a:t>
            </a:r>
          </a:p>
        </p:txBody>
      </p:sp>
    </p:spTree>
    <p:extLst>
      <p:ext uri="{BB962C8B-B14F-4D97-AF65-F5344CB8AC3E}">
        <p14:creationId xmlns:p14="http://schemas.microsoft.com/office/powerpoint/2010/main" val="1064981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PT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301208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PT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3723591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PT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1871379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22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22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0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https://en.wikipedia.org/wiki/Sampling_(signal_processing)</a:t>
            </a:r>
          </a:p>
        </p:txBody>
      </p:sp>
    </p:spTree>
    <p:extLst>
      <p:ext uri="{BB962C8B-B14F-4D97-AF65-F5344CB8AC3E}">
        <p14:creationId xmlns:p14="http://schemas.microsoft.com/office/powerpoint/2010/main" val="95892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https://sipdtdevelopers.wordpress.com/2013/11/01/signal-digitization-2/</a:t>
            </a:r>
          </a:p>
        </p:txBody>
      </p:sp>
    </p:spTree>
    <p:extLst>
      <p:ext uri="{BB962C8B-B14F-4D97-AF65-F5344CB8AC3E}">
        <p14:creationId xmlns:p14="http://schemas.microsoft.com/office/powerpoint/2010/main" val="3698245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4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Falar</a:t>
            </a:r>
            <a:r>
              <a:rPr lang="en-GB" dirty="0"/>
              <a:t> dos </a:t>
            </a:r>
            <a:r>
              <a:rPr lang="en-GB" dirty="0" err="1"/>
              <a:t>sinais</a:t>
            </a:r>
            <a:r>
              <a:rPr lang="en-GB" dirty="0"/>
              <a:t> de </a:t>
            </a:r>
            <a:r>
              <a:rPr lang="en-GB" dirty="0" err="1"/>
              <a:t>áudio</a:t>
            </a:r>
            <a:r>
              <a:rPr lang="en-GB" dirty="0"/>
              <a:t> e CDs de audio.</a:t>
            </a:r>
          </a:p>
        </p:txBody>
      </p:sp>
    </p:spTree>
    <p:extLst>
      <p:ext uri="{BB962C8B-B14F-4D97-AF65-F5344CB8AC3E}">
        <p14:creationId xmlns:p14="http://schemas.microsoft.com/office/powerpoint/2010/main" val="269629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60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30312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SCO-T1-A11 e SCO-T1-A12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Arquitetura de computadores.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e Electrónica de Base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Comunicação Série e Paralela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13284"/>
            <a:ext cx="8208464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Comunicação série: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Todos os dados são transmitidos de uma forma sequência e bit a bit. Temos uma linha, para a comunica unidirecional (só de A para B ou só B para A), e duas linhas para a bidirecional (</a:t>
            </a:r>
            <a:r>
              <a:rPr lang="pt-PT" sz="1600" dirty="0" err="1"/>
              <a:t>Full</a:t>
            </a:r>
            <a:r>
              <a:rPr lang="pt-PT" sz="1600" dirty="0"/>
              <a:t> Duplex</a:t>
            </a:r>
            <a:r>
              <a:rPr lang="pt-PT" sz="1600" b="0" i="0" dirty="0"/>
              <a:t>). Também podemos transmitir dados bidireccionalmente só com uma linha, mas só num sentido em cada intervalo de transmissão (</a:t>
            </a:r>
            <a:r>
              <a:rPr lang="pt-PT" sz="1600" dirty="0" err="1"/>
              <a:t>Half</a:t>
            </a:r>
            <a:r>
              <a:rPr lang="pt-PT" sz="1600" dirty="0"/>
              <a:t> Duplex</a:t>
            </a:r>
            <a:r>
              <a:rPr lang="pt-PT" sz="1600" b="0" i="0" dirty="0"/>
              <a:t>). Um exemplo real desta situação é uma ponte ou túnel rodoviário que só tem uma faixa mas permite a circulação nos dois sentidos;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de Comunicação Série são </a:t>
            </a:r>
            <a:r>
              <a:rPr lang="pt-PT" sz="1600" i="0" dirty="0"/>
              <a:t>RS232</a:t>
            </a:r>
            <a:r>
              <a:rPr lang="pt-PT" sz="1600" b="0" i="0" dirty="0"/>
              <a:t>, </a:t>
            </a:r>
            <a:r>
              <a:rPr lang="pt-PT" sz="1600" i="0" dirty="0"/>
              <a:t>USB</a:t>
            </a:r>
            <a:r>
              <a:rPr lang="pt-PT" sz="1600" b="0" i="0" dirty="0"/>
              <a:t>, </a:t>
            </a:r>
            <a:r>
              <a:rPr lang="pt-PT" sz="1600" i="0" dirty="0"/>
              <a:t>SATA</a:t>
            </a:r>
            <a:r>
              <a:rPr lang="pt-PT" sz="1600" b="0" i="0" dirty="0"/>
              <a:t>, </a:t>
            </a:r>
            <a:r>
              <a:rPr lang="pt-PT" sz="1600" i="0" dirty="0"/>
              <a:t>Ethernet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Como temos apenas uma linha de transmissão, normalmente podemos ter uma taxa de transmissão superior, pois o sinal transmitido não interfere com as outras linhas de dados, já que não existem;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338D59A-16DE-4A9B-9762-BF96C1132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51459"/>
            <a:ext cx="2352370" cy="13440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A6E96D-002B-464A-820C-D743203FA0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40" y="4153644"/>
            <a:ext cx="1619672" cy="87609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419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Comunicação Série e Paralela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13284"/>
            <a:ext cx="8208464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Comunicação série (continuação):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Na comunicação série (RS232 entre outras) temos um conjunto de bits que representam um carater. Um carater para além dos bits que o representam, tem bits adicionais (</a:t>
            </a:r>
            <a:r>
              <a:rPr lang="pt-PT" sz="1600" b="0" dirty="0" err="1"/>
              <a:t>start</a:t>
            </a:r>
            <a:r>
              <a:rPr lang="pt-PT" sz="1600" b="0" dirty="0"/>
              <a:t> bit</a:t>
            </a:r>
            <a:r>
              <a:rPr lang="pt-PT" sz="1600" b="0" i="0" dirty="0"/>
              <a:t>, </a:t>
            </a:r>
            <a:r>
              <a:rPr lang="pt-PT" sz="1600" b="0" dirty="0"/>
              <a:t>stop bits</a:t>
            </a:r>
            <a:r>
              <a:rPr lang="pt-PT" sz="1600" b="0" i="0" dirty="0"/>
              <a:t> e paridade) para separar os carateres entre eles e verificar a validade dos dados, por forma a comunicar sem relógio (</a:t>
            </a:r>
            <a:r>
              <a:rPr lang="pt-PT" sz="1600" b="0" dirty="0" err="1"/>
              <a:t>Asynchronous</a:t>
            </a:r>
            <a:r>
              <a:rPr lang="pt-PT" sz="1600" b="0" dirty="0"/>
              <a:t> serial </a:t>
            </a:r>
            <a:r>
              <a:rPr lang="pt-PT" sz="1600" b="0" dirty="0" err="1"/>
              <a:t>communication</a:t>
            </a:r>
            <a:r>
              <a:rPr lang="pt-PT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Baud rate é a taxa de bits por segundo que configuramos para uma comunicação. Indiretamente é o relógio associado à comunicação;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Valores para </a:t>
            </a:r>
            <a:r>
              <a:rPr lang="pt-PT" sz="1600" b="0" dirty="0" err="1"/>
              <a:t>start</a:t>
            </a:r>
            <a:r>
              <a:rPr lang="pt-PT" sz="1600" b="0" dirty="0"/>
              <a:t> bit</a:t>
            </a:r>
            <a:r>
              <a:rPr lang="pt-PT" sz="1600" b="0" i="0" dirty="0"/>
              <a:t>, </a:t>
            </a:r>
            <a:r>
              <a:rPr lang="pt-PT" sz="1600" b="0" dirty="0"/>
              <a:t>stop bits</a:t>
            </a:r>
            <a:r>
              <a:rPr lang="pt-PT" sz="1600" b="0" i="0" dirty="0"/>
              <a:t> e paridade podem ser 1, 1/1.5/2 e 1 respetivamente. Valores para os cárteres podem ser 7 ou 8. O </a:t>
            </a:r>
            <a:r>
              <a:rPr lang="pt-PT" sz="1600" b="0" dirty="0" err="1"/>
              <a:t>start</a:t>
            </a:r>
            <a:r>
              <a:rPr lang="pt-PT" sz="1600" b="0" dirty="0"/>
              <a:t> bit</a:t>
            </a:r>
            <a:r>
              <a:rPr lang="pt-PT" sz="1600" b="0" i="0" dirty="0"/>
              <a:t> é </a:t>
            </a:r>
            <a:r>
              <a:rPr lang="pt-PT" sz="1600" dirty="0" err="1"/>
              <a:t>low</a:t>
            </a:r>
            <a:r>
              <a:rPr lang="pt-PT" sz="1600" b="0" i="0" dirty="0"/>
              <a:t> (“0”) e o </a:t>
            </a:r>
            <a:r>
              <a:rPr lang="pt-PT" sz="1600" b="0" dirty="0"/>
              <a:t>stop bit</a:t>
            </a:r>
            <a:r>
              <a:rPr lang="pt-PT" sz="1600" b="0" i="0" dirty="0"/>
              <a:t> é </a:t>
            </a:r>
            <a:r>
              <a:rPr lang="pt-PT" sz="1600" dirty="0" err="1"/>
              <a:t>high</a:t>
            </a:r>
            <a:r>
              <a:rPr lang="pt-PT" sz="1600" b="0" i="0" dirty="0"/>
              <a:t> (“1”). A paridade pode ser par ou impar (conjugado com os bits do carater).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AD8F413-4703-4C0A-BC3C-873E564BA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34" y="4369668"/>
            <a:ext cx="7040782" cy="79208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0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Comunicação Série e Paralela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30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Comunicação paralela: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bits são transmitidos em bloco, sendo o número de bits do bloco o número de linhas/pinos disponíveis para dados no cabo de comunicação. Habitualmente são de 8, 16 e 32 bits. 32bits para comunicações mais recentes no domínico da comunicação paralela. Também podemos ter linhas para indicar se estamos a transmitir ou a receber (</a:t>
            </a:r>
            <a:r>
              <a:rPr lang="pt-PT" sz="1600" b="0" dirty="0" err="1"/>
              <a:t>Half</a:t>
            </a:r>
            <a:r>
              <a:rPr lang="pt-PT" sz="1600" b="0" dirty="0"/>
              <a:t> Duplex</a:t>
            </a:r>
            <a:r>
              <a:rPr lang="pt-PT" sz="1600" b="0" i="0" dirty="0"/>
              <a:t>). Exemplos de Comunicação Paralela são </a:t>
            </a:r>
            <a:r>
              <a:rPr lang="pt-PT" sz="1600" i="0" dirty="0"/>
              <a:t>porta paralela</a:t>
            </a:r>
            <a:r>
              <a:rPr lang="pt-PT" sz="1600" b="0" i="0" dirty="0"/>
              <a:t> (impressoras, </a:t>
            </a:r>
            <a:r>
              <a:rPr lang="pt-PT" sz="1600" b="0" dirty="0"/>
              <a:t>scanners</a:t>
            </a:r>
            <a:r>
              <a:rPr lang="pt-PT" sz="1600" b="0" i="0" dirty="0"/>
              <a:t>), Controlado</a:t>
            </a:r>
            <a:r>
              <a:rPr lang="pt-PT" sz="1600" i="0" dirty="0"/>
              <a:t> IDE (PATA)</a:t>
            </a:r>
            <a:r>
              <a:rPr lang="pt-PT" sz="1600" b="0" i="0" dirty="0"/>
              <a:t>, </a:t>
            </a:r>
            <a:r>
              <a:rPr lang="pt-PT" sz="1600" i="0" dirty="0"/>
              <a:t>SCSI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Como temos várias linhas de transmissão, normalmente podemos ter uma taxa de transmissão inferior, pois o sinal transmitido pode interferir com as outras linhas de dados.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0AE8C-004B-4214-B51A-420B952F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153644"/>
            <a:ext cx="2579367" cy="92322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356B728-2B68-424E-8361-37BF4F011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944096"/>
            <a:ext cx="2778930" cy="13616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1A113AC-2139-456B-9F8F-C677ED362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90" y="3724062"/>
            <a:ext cx="2302566" cy="156135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17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Mapa de Memória e Input / Output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Mapa de memória e de Entradas e Saídas: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transferir dados entre CPU, memória e dispositivos (via controlador) é necessário utilizar os três </a:t>
            </a:r>
            <a:r>
              <a:rPr lang="pt-PT" sz="1600" b="0" dirty="0"/>
              <a:t>buses</a:t>
            </a:r>
            <a:r>
              <a:rPr lang="pt-PT" sz="1600" b="0" i="0" dirty="0"/>
              <a:t> (dados, endereçamento e controlo);</a:t>
            </a:r>
            <a:endParaRPr lang="pt-PT" sz="1600" b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distinguir se se pretende interagir com um dispositivo ou com a memória primária, devemos ativar ou desativar pinos do CPU no </a:t>
            </a:r>
            <a:r>
              <a:rPr lang="pt-PT" sz="1600" b="0" dirty="0"/>
              <a:t>bus</a:t>
            </a:r>
            <a:r>
              <a:rPr lang="pt-PT" sz="1600" b="0" i="0" dirty="0"/>
              <a:t> de controlo. Podemos ter um pino para a memória e outro para I/O (E/S), ou só um pino que indica se é I/O ou memória. Assim o endereço 0x3FE pode mapear um dispositivo ou o endereço de memória 0x3FE. Esta abordagem designa-se de </a:t>
            </a:r>
            <a:r>
              <a:rPr lang="pt-PT" sz="1600" b="0" dirty="0" err="1"/>
              <a:t>Dedicated</a:t>
            </a:r>
            <a:r>
              <a:rPr lang="pt-PT" sz="1600" b="0" dirty="0"/>
              <a:t> I/O </a:t>
            </a:r>
            <a:r>
              <a:rPr lang="pt-PT" sz="1600" b="0" dirty="0" err="1"/>
              <a:t>map</a:t>
            </a:r>
            <a:r>
              <a:rPr lang="pt-PT" sz="1600" b="0" i="0" dirty="0"/>
              <a:t> (Mapa de Entradas e Saídas dedicado) e requer instruções específicas para transferir informação no </a:t>
            </a:r>
            <a:r>
              <a:rPr lang="pt-PT" sz="1600" b="0" dirty="0" err="1"/>
              <a:t>Instruction</a:t>
            </a:r>
            <a:r>
              <a:rPr lang="pt-PT" sz="1600" b="0" dirty="0"/>
              <a:t> Set</a:t>
            </a:r>
            <a:r>
              <a:rPr lang="pt-PT" sz="1600" b="0" i="0" dirty="0"/>
              <a:t> (</a:t>
            </a:r>
            <a:r>
              <a:rPr lang="pt-PT" sz="1600" i="0" dirty="0">
                <a:solidFill>
                  <a:srgbClr val="0033CC"/>
                </a:solidFill>
              </a:rPr>
              <a:t>IN</a:t>
            </a:r>
            <a:r>
              <a:rPr lang="pt-PT" sz="1600" b="0" i="0" dirty="0"/>
              <a:t> e </a:t>
            </a:r>
            <a:r>
              <a:rPr lang="pt-PT" sz="1600" i="0" dirty="0">
                <a:solidFill>
                  <a:srgbClr val="0033CC"/>
                </a:solidFill>
              </a:rPr>
              <a:t>OUT</a:t>
            </a:r>
            <a:r>
              <a:rPr lang="pt-PT" sz="1600" b="0" i="0" dirty="0"/>
              <a:t> no x86 e Z80).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Outra abordagem é utilizar um espaço único / comum para I/O e memória. Alguns endereços e/ou blocos de endereçamento são reservados para Entradas / Saídas, sendo os restantes endereços para a memória. Está abordagem é designada de </a:t>
            </a:r>
            <a:r>
              <a:rPr lang="pt-PT" sz="1600" b="0" dirty="0" err="1"/>
              <a:t>Memory-mapped</a:t>
            </a:r>
            <a:r>
              <a:rPr lang="pt-PT" sz="1600" b="0" dirty="0"/>
              <a:t> I/O</a:t>
            </a:r>
            <a:r>
              <a:rPr lang="pt-PT" sz="1600" b="0" i="0" dirty="0"/>
              <a:t> (E/S mapeado na memória). Exemplos: Motorola 68000, ARMv7.</a:t>
            </a:r>
          </a:p>
        </p:txBody>
      </p:sp>
    </p:spTree>
    <p:extLst>
      <p:ext uri="{BB962C8B-B14F-4D97-AF65-F5344CB8AC3E}">
        <p14:creationId xmlns:p14="http://schemas.microsoft.com/office/powerpoint/2010/main" val="391853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Polling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, Interrupções e DMA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 err="1"/>
              <a:t>Polling</a:t>
            </a:r>
            <a:r>
              <a:rPr lang="pt-PT" sz="2000" b="0" i="0" dirty="0"/>
              <a:t>, Interrupções e DMA: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 err="1"/>
              <a:t>Polling</a:t>
            </a:r>
            <a:r>
              <a:rPr lang="pt-PT" sz="1600" b="0" i="0" dirty="0"/>
              <a:t>: Nesta abordagem/técnica o CPU pede ou envia o(s) dado(s) para o dispositivo de uma forma simples e direta, em sincronismo com o programa que está a ser executado. A responsabilidade da comunicação é do programa / CPU. Fácil de implementar mas pouco eficiente. Exemplo: Estar a espera na fila num bar para ser atendido;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Interrupção</a:t>
            </a:r>
            <a:r>
              <a:rPr lang="pt-PT" sz="1600" b="0" i="0" dirty="0"/>
              <a:t>: Quando o dispositivo (controlador) pretende enviar ou receber um(s) dado(s) deve solicitar a atenção do programa / CPU enviando um sinal (interrupção). O programa deve predefinir um bloco de código que efetua a transferência (</a:t>
            </a:r>
            <a:r>
              <a:rPr lang="pt-PT" sz="1600" i="0" dirty="0"/>
              <a:t>rotina de atendimento / serviço à interrupção</a:t>
            </a:r>
            <a:r>
              <a:rPr lang="pt-PT" sz="1600" b="0" i="0" dirty="0"/>
              <a:t>) e quando a interrupção é despoletada o programa “salta” para essa rotina. O funcionamento é assíncrono com o programa. É mais eficiente mas </a:t>
            </a:r>
            <a:r>
              <a:rPr lang="pt-PT" sz="1600" b="0" i="0"/>
              <a:t>também é mais </a:t>
            </a:r>
            <a:r>
              <a:rPr lang="pt-PT" sz="1600" b="0" i="0" dirty="0"/>
              <a:t>complexo de implementar. Exemplo: Estar sentado numa mesa de um bar a conversar com colegas e ser chamado(a) a atenção pelo funcionário que o nosso pedido já realizado está pronto;</a:t>
            </a:r>
            <a:endParaRPr lang="pt-PT" sz="1600" b="0" dirty="0"/>
          </a:p>
        </p:txBody>
      </p:sp>
    </p:spTree>
    <p:extLst>
      <p:ext uri="{BB962C8B-B14F-4D97-AF65-F5344CB8AC3E}">
        <p14:creationId xmlns:p14="http://schemas.microsoft.com/office/powerpoint/2010/main" val="27814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Polling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, Interrupções e DMA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 err="1"/>
              <a:t>Polling</a:t>
            </a:r>
            <a:r>
              <a:rPr lang="pt-PT" sz="2000" b="0" i="0" dirty="0"/>
              <a:t>, Interrupções e DMA (continuação):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DMA (</a:t>
            </a:r>
            <a:r>
              <a:rPr lang="pt-PT" sz="1600" i="0" dirty="0" err="1"/>
              <a:t>Direct</a:t>
            </a:r>
            <a:r>
              <a:rPr lang="pt-PT" sz="1600" i="0" dirty="0"/>
              <a:t> </a:t>
            </a:r>
            <a:r>
              <a:rPr lang="pt-PT" sz="1600" i="0" dirty="0" err="1"/>
              <a:t>Memory</a:t>
            </a:r>
            <a:r>
              <a:rPr lang="pt-PT" sz="1600" i="0" dirty="0"/>
              <a:t> Access)</a:t>
            </a:r>
            <a:r>
              <a:rPr lang="pt-PT" sz="1600" b="0" i="0" dirty="0"/>
              <a:t>: Esta abordagem requer um elemento físico adicional no sistema, que é responsável pela transferência de dados entre o dispositivo (controlador) e a memória sem intervenção direta do programa / CPU. A DMA utiliza os períodos / ciclos que o processador não utiliza os </a:t>
            </a:r>
            <a:r>
              <a:rPr lang="pt-PT" sz="1600" b="0" dirty="0"/>
              <a:t>buses</a:t>
            </a:r>
            <a:r>
              <a:rPr lang="pt-PT" sz="1600" b="0" i="0" dirty="0"/>
              <a:t> para realizar as transferências. Este mecanismo de ser integrado com o CPU, pois outros mecanismo podem interferir com a memória, como cache ou memória virtual (referida na UC de Sistemas Operativos). É o mecanismo mais eficiente de todos mas o mais complexo de implementar. Exemplo: Estar a espera num bar de pedidos enquanto conversa com os colegas. O funcionário traz para a mesa os pedidos que já estão prontos e avisa quando tudo está na mesa. </a:t>
            </a:r>
            <a:r>
              <a:rPr lang="pt-PT" sz="1600" b="0" dirty="0"/>
              <a:t> 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230077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Polling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, Interrupções e DMA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246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Interrupções (funcionamento):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Z80 tem apenas um pino para dispositivos pedirem uma interrupção. Para termos vários dispositivos que querem pedir uma interrupção mas obedecendo a uma prioridade é utilizado um esquema em </a:t>
            </a:r>
            <a:r>
              <a:rPr lang="pt-PT" sz="1600" b="0" dirty="0"/>
              <a:t>Daisy </a:t>
            </a:r>
            <a:r>
              <a:rPr lang="pt-PT" sz="1600" b="0" dirty="0" err="1"/>
              <a:t>Chain</a:t>
            </a:r>
            <a:r>
              <a:rPr lang="pt-PT" sz="1600" b="0" i="0" dirty="0"/>
              <a:t>. O pino IEI (</a:t>
            </a:r>
            <a:r>
              <a:rPr lang="pt-PT" sz="1600" b="0" dirty="0" err="1"/>
              <a:t>Interrupt</a:t>
            </a:r>
            <a:r>
              <a:rPr lang="pt-PT" sz="1600" b="0" dirty="0"/>
              <a:t> </a:t>
            </a:r>
            <a:r>
              <a:rPr lang="pt-PT" sz="1600" b="0" dirty="0" err="1"/>
              <a:t>Enable</a:t>
            </a:r>
            <a:r>
              <a:rPr lang="pt-PT" sz="1600" b="0" dirty="0"/>
              <a:t> IN</a:t>
            </a:r>
            <a:r>
              <a:rPr lang="pt-PT" sz="1600" b="0" i="0" dirty="0"/>
              <a:t>) indica se esse dispositivo pode pedir um interrupção. O pino IEO (</a:t>
            </a:r>
            <a:r>
              <a:rPr lang="pt-PT" sz="1600" b="0" dirty="0" err="1"/>
              <a:t>Interrupt</a:t>
            </a:r>
            <a:r>
              <a:rPr lang="pt-PT" sz="1600" b="0" dirty="0"/>
              <a:t> </a:t>
            </a:r>
            <a:r>
              <a:rPr lang="pt-PT" sz="1600" b="0" dirty="0" err="1"/>
              <a:t>Enable</a:t>
            </a:r>
            <a:r>
              <a:rPr lang="pt-PT" sz="1600" b="0" dirty="0"/>
              <a:t> OUT</a:t>
            </a:r>
            <a:r>
              <a:rPr lang="pt-PT" sz="1600" b="0" i="0" dirty="0"/>
              <a:t>) indica que o dispositivo ou o dispositivo a sua esquerda quer pedir uma interrupção. Só o dispositivo que pediu um interrupção e não tenha o IEI a “1” é que responde ao sinal INTACK do CPU (</a:t>
            </a:r>
            <a:r>
              <a:rPr lang="pt-PT" sz="1600" b="0" dirty="0" err="1"/>
              <a:t>Interrupt</a:t>
            </a:r>
            <a:r>
              <a:rPr lang="pt-PT" sz="1600" b="0" dirty="0"/>
              <a:t> </a:t>
            </a:r>
            <a:r>
              <a:rPr lang="pt-PT" sz="1600" b="0" dirty="0" err="1"/>
              <a:t>Acknowledge</a:t>
            </a:r>
            <a:r>
              <a:rPr lang="pt-PT" sz="1600" b="0" i="0" dirty="0"/>
              <a:t>).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891683-27E0-4A2C-9D9D-C46B803A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505572"/>
            <a:ext cx="5038725" cy="17621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7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Polling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, Interrupções e DMA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Interrupções (funcionamento):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Se tivermos mais que um pino para identificar a interrupção de hardware, podemos utilizar um codificador de prioridades para indicar qual o número da interrupção que deve ser atendida pelo CPU; No exemplo apresentado, interrupção número 7 é prioritária.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7F42C-602B-4CD3-A9AF-8059E324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9548"/>
            <a:ext cx="4496730" cy="196674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1A97F3-AF5B-4AD9-82A4-95C92416C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09428"/>
            <a:ext cx="4158186" cy="169585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02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Polling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, Interrupções e DMA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5688184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Interrupções (funcionamento, 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 err="1"/>
              <a:t>Interrupt</a:t>
            </a:r>
            <a:r>
              <a:rPr lang="pt-PT" sz="1600" i="0" dirty="0"/>
              <a:t> </a:t>
            </a:r>
            <a:r>
              <a:rPr lang="pt-PT" sz="1600" i="0" dirty="0" err="1"/>
              <a:t>Vector</a:t>
            </a:r>
            <a:r>
              <a:rPr lang="pt-PT" sz="1600" i="0" dirty="0"/>
              <a:t> </a:t>
            </a:r>
            <a:r>
              <a:rPr lang="pt-PT" sz="1600" i="0" dirty="0" err="1"/>
              <a:t>Table</a:t>
            </a:r>
            <a:r>
              <a:rPr lang="pt-PT" sz="1600" b="0" i="0" dirty="0"/>
              <a:t>: É uma matriz de endereços de rotinas de atendimento às interrupções. Para cada interrupção, </a:t>
            </a:r>
            <a:r>
              <a:rPr lang="pt-PT" sz="1600" i="0" dirty="0"/>
              <a:t>número</a:t>
            </a:r>
            <a:r>
              <a:rPr lang="pt-PT" sz="1600" b="0" i="0" dirty="0"/>
              <a:t> / índice, a tabela contém o endereço da rotina que atende a interrupção indicada (</a:t>
            </a:r>
            <a:r>
              <a:rPr lang="pt-PT" sz="1600" i="0" dirty="0"/>
              <a:t>número</a:t>
            </a:r>
            <a:r>
              <a:rPr lang="pt-PT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Implementamos código da rotina (</a:t>
            </a:r>
            <a:r>
              <a:rPr lang="pt-PT" sz="1600" dirty="0" err="1"/>
              <a:t>Interrupt</a:t>
            </a:r>
            <a:r>
              <a:rPr lang="pt-PT" sz="1600" dirty="0"/>
              <a:t> </a:t>
            </a:r>
            <a:r>
              <a:rPr lang="pt-PT" sz="1600" dirty="0" err="1"/>
              <a:t>handler</a:t>
            </a:r>
            <a:r>
              <a:rPr lang="pt-PT" sz="1600" b="0" i="0" dirty="0"/>
              <a:t>) e para a colocar ativa acrescentamos o seu endereço à tabela;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Podem existem entradas da tabela vazias, mas na realidade colocamos o endereço de uma rotina genérica que por exemplo nos indica no sistema “</a:t>
            </a:r>
            <a:r>
              <a:rPr lang="pt-PT" sz="1600" b="0" dirty="0" err="1"/>
              <a:t>Unknown</a:t>
            </a:r>
            <a:r>
              <a:rPr lang="pt-PT" sz="1600" b="0" dirty="0"/>
              <a:t> </a:t>
            </a:r>
            <a:r>
              <a:rPr lang="pt-PT" sz="1600" b="0" dirty="0" err="1"/>
              <a:t>Interrupt</a:t>
            </a:r>
            <a:r>
              <a:rPr lang="pt-PT" sz="1600" b="0" dirty="0"/>
              <a:t> </a:t>
            </a:r>
            <a:r>
              <a:rPr lang="pt-PT" sz="1600" b="0" dirty="0" err="1"/>
              <a:t>number</a:t>
            </a:r>
            <a:r>
              <a:rPr lang="pt-PT" sz="1600" b="0" i="0" dirty="0"/>
              <a:t>”.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3DDE59-8AFD-49E4-9E95-B005D75B7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37662"/>
              </p:ext>
            </p:extLst>
          </p:nvPr>
        </p:nvGraphicFramePr>
        <p:xfrm>
          <a:off x="6298900" y="1201316"/>
          <a:ext cx="2449564" cy="404219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21184">
                  <a:extLst>
                    <a:ext uri="{9D8B030D-6E8A-4147-A177-3AD203B41FA5}">
                      <a16:colId xmlns:a16="http://schemas.microsoft.com/office/drawing/2014/main" val="1803129126"/>
                    </a:ext>
                  </a:extLst>
                </a:gridCol>
                <a:gridCol w="677539">
                  <a:extLst>
                    <a:ext uri="{9D8B030D-6E8A-4147-A177-3AD203B41FA5}">
                      <a16:colId xmlns:a16="http://schemas.microsoft.com/office/drawing/2014/main" val="548038700"/>
                    </a:ext>
                  </a:extLst>
                </a:gridCol>
                <a:gridCol w="1250841">
                  <a:extLst>
                    <a:ext uri="{9D8B030D-6E8A-4147-A177-3AD203B41FA5}">
                      <a16:colId xmlns:a16="http://schemas.microsoft.com/office/drawing/2014/main" val="4063326412"/>
                    </a:ext>
                  </a:extLst>
                </a:gridCol>
              </a:tblGrid>
              <a:tr h="396100">
                <a:tc>
                  <a:txBody>
                    <a:bodyPr/>
                    <a:lstStyle/>
                    <a:p>
                      <a:pPr algn="ctr"/>
                      <a:r>
                        <a:rPr lang="pt-PT" sz="1000" b="1" dirty="0">
                          <a:solidFill>
                            <a:srgbClr val="FFFFFF"/>
                          </a:solidFill>
                          <a:effectLst/>
                        </a:rPr>
                        <a:t>IRQ </a:t>
                      </a:r>
                      <a:r>
                        <a:rPr lang="pt-PT" sz="1000" b="1" dirty="0" err="1">
                          <a:solidFill>
                            <a:srgbClr val="FFFFFF"/>
                          </a:solidFill>
                          <a:effectLst/>
                        </a:rPr>
                        <a:t>Number</a:t>
                      </a:r>
                      <a:endParaRPr lang="pt-PT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 dirty="0" err="1">
                          <a:solidFill>
                            <a:srgbClr val="FFFFFF"/>
                          </a:solidFill>
                          <a:effectLst/>
                        </a:rPr>
                        <a:t>Typical</a:t>
                      </a:r>
                      <a:r>
                        <a:rPr lang="pt-PT" sz="1000" b="1" dirty="0">
                          <a:solidFill>
                            <a:srgbClr val="FFFFFF"/>
                          </a:solidFill>
                          <a:effectLst/>
                        </a:rPr>
                        <a:t> Use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  <a:endParaRPr lang="pt-PT" sz="1000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68595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IRQ 0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System timer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Internal System Timer.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1014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IRQ 1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Keyboard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Keyboard Controller.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21605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pPr algn="ctr"/>
                      <a:r>
                        <a:rPr lang="pt-PT" sz="1000" b="1" dirty="0">
                          <a:solidFill>
                            <a:srgbClr val="414143"/>
                          </a:solidFill>
                          <a:effectLst/>
                        </a:rPr>
                        <a:t>IRQ 3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COM2 &amp; COM4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414143"/>
                          </a:solidFill>
                          <a:effectLst/>
                        </a:rPr>
                        <a:t>Second and Fourth Serial Port.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74387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IRQ 4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COM1 &amp; COM3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414143"/>
                          </a:solidFill>
                          <a:effectLst/>
                        </a:rPr>
                        <a:t>First and Third Serial Port.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47129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IRQ 5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Sound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 dirty="0" err="1">
                          <a:solidFill>
                            <a:srgbClr val="414143"/>
                          </a:solidFill>
                          <a:effectLst/>
                        </a:rPr>
                        <a:t>Sound</a:t>
                      </a:r>
                      <a:r>
                        <a:rPr lang="pt-PT" sz="1000" b="1" dirty="0">
                          <a:solidFill>
                            <a:srgbClr val="414143"/>
                          </a:solidFill>
                          <a:effectLst/>
                        </a:rPr>
                        <a:t> Card.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6143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IRQ 6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Floppy disk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Floppy Disk Controller.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752096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IRQ 7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Parallel port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Parallel Printer.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66166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IRQ 12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Mouse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PS/2 Mouse.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457893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IRQ 14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Primary IDE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Primary Hard Disk Controller.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311938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IRQ 15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Secondary IDE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 dirty="0" err="1">
                          <a:solidFill>
                            <a:srgbClr val="414143"/>
                          </a:solidFill>
                          <a:effectLst/>
                        </a:rPr>
                        <a:t>Secondary</a:t>
                      </a:r>
                      <a:r>
                        <a:rPr lang="pt-PT" sz="1000" b="1" dirty="0">
                          <a:solidFill>
                            <a:srgbClr val="414143"/>
                          </a:solidFill>
                          <a:effectLst/>
                        </a:rPr>
                        <a:t> Hard </a:t>
                      </a:r>
                      <a:r>
                        <a:rPr lang="pt-PT" sz="1000" b="1" dirty="0" err="1">
                          <a:solidFill>
                            <a:srgbClr val="414143"/>
                          </a:solidFill>
                          <a:effectLst/>
                        </a:rPr>
                        <a:t>Disk</a:t>
                      </a:r>
                      <a:r>
                        <a:rPr lang="pt-PT" sz="1000" b="1" dirty="0">
                          <a:solidFill>
                            <a:srgbClr val="414143"/>
                          </a:solidFill>
                          <a:effectLst/>
                        </a:rPr>
                        <a:t> </a:t>
                      </a:r>
                      <a:r>
                        <a:rPr lang="pt-PT" sz="1000" b="1" dirty="0" err="1">
                          <a:solidFill>
                            <a:srgbClr val="414143"/>
                          </a:solidFill>
                          <a:effectLst/>
                        </a:rPr>
                        <a:t>Controller</a:t>
                      </a:r>
                      <a:r>
                        <a:rPr lang="pt-PT" sz="1000" b="1" dirty="0">
                          <a:solidFill>
                            <a:srgbClr val="414143"/>
                          </a:solidFill>
                          <a:effectLst/>
                        </a:rPr>
                        <a:t>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82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8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Polling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, Interrupções e DMA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Interrupções (funcionamento, 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Depois de pedida uma interrupção, o CPU desabilita as interrupções e salta (</a:t>
            </a:r>
            <a:r>
              <a:rPr lang="pt-PT" sz="1600" b="0" dirty="0" err="1"/>
              <a:t>call</a:t>
            </a:r>
            <a:r>
              <a:rPr lang="pt-PT" sz="1600" b="0" i="0" dirty="0"/>
              <a:t>) para a rotina indicada na tabela, interrompendo o programa atual mas guardando o local onde estamos (PC);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rotina deve preservar todos os registos que vai alterar (manter contexto) e deve evitar invocar outras rotinas;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Realiza o trabalho necessário, por exemplo transferir o(s) dado(s) de ou para o dispositivo que pediu a interrupção;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final deve restaurar o contexto (recarregar os valores dos registos anteriormente guardados), habilitar as interrupções e regressar ao programa no local onde este foi interrompido. Normalmente estes dois últimos passos são realizados com uma só instrução (e.g. </a:t>
            </a:r>
            <a:r>
              <a:rPr lang="pt-PT" sz="1600" i="0" dirty="0">
                <a:solidFill>
                  <a:schemeClr val="accent6"/>
                </a:solidFill>
              </a:rPr>
              <a:t>RETI</a:t>
            </a:r>
            <a:r>
              <a:rPr lang="pt-PT" sz="1600" b="0" i="0" dirty="0"/>
              <a:t> no Z80 ou </a:t>
            </a:r>
            <a:r>
              <a:rPr lang="pt-PT" sz="1600" i="0" dirty="0">
                <a:solidFill>
                  <a:schemeClr val="accent6"/>
                </a:solidFill>
              </a:rPr>
              <a:t>IRET</a:t>
            </a:r>
            <a:r>
              <a:rPr lang="pt-PT" sz="1600" b="0" i="0" dirty="0"/>
              <a:t> x86);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Existem instruções para desabilitar e habilitar </a:t>
            </a:r>
            <a:r>
              <a:rPr lang="pt-PT" sz="1600" i="0" dirty="0"/>
              <a:t>interrupções mascaráveis</a:t>
            </a:r>
            <a:r>
              <a:rPr lang="pt-PT" sz="1600" b="0" i="0" dirty="0"/>
              <a:t> (e.g. </a:t>
            </a:r>
            <a:r>
              <a:rPr lang="pt-PT" sz="1600" i="0" dirty="0">
                <a:solidFill>
                  <a:schemeClr val="accent6"/>
                </a:solidFill>
              </a:rPr>
              <a:t>DI</a:t>
            </a:r>
            <a:r>
              <a:rPr lang="pt-PT" sz="1600" b="0" i="0" dirty="0"/>
              <a:t> / </a:t>
            </a:r>
            <a:r>
              <a:rPr lang="pt-PT" sz="1600" i="0" dirty="0">
                <a:solidFill>
                  <a:schemeClr val="accent6"/>
                </a:solidFill>
              </a:rPr>
              <a:t>EI</a:t>
            </a:r>
            <a:r>
              <a:rPr lang="pt-PT" sz="1600" b="0" i="0" dirty="0"/>
              <a:t> no Z80 ou </a:t>
            </a:r>
            <a:r>
              <a:rPr lang="pt-PT" sz="1600" i="0" dirty="0">
                <a:solidFill>
                  <a:schemeClr val="accent6"/>
                </a:solidFill>
              </a:rPr>
              <a:t>CLI</a:t>
            </a:r>
            <a:r>
              <a:rPr lang="pt-PT" sz="1600" b="0" i="0" dirty="0"/>
              <a:t> / </a:t>
            </a:r>
            <a:r>
              <a:rPr lang="pt-PT" sz="1600" i="0" dirty="0">
                <a:solidFill>
                  <a:schemeClr val="accent6"/>
                </a:solidFill>
              </a:rPr>
              <a:t>STI</a:t>
            </a:r>
            <a:r>
              <a:rPr lang="pt-PT" sz="1600" b="0" i="0" dirty="0"/>
              <a:t> x86); Existe uma </a:t>
            </a:r>
            <a:r>
              <a:rPr lang="pt-PT" sz="1600" b="0" dirty="0" err="1"/>
              <a:t>flag</a:t>
            </a:r>
            <a:r>
              <a:rPr lang="pt-PT" sz="1600" b="0" i="0" dirty="0"/>
              <a:t> que indica se as interrupções mascaráveis estão ou não habilitadas;</a:t>
            </a:r>
          </a:p>
        </p:txBody>
      </p:sp>
    </p:spTree>
    <p:extLst>
      <p:ext uri="{BB962C8B-B14F-4D97-AF65-F5344CB8AC3E}">
        <p14:creationId xmlns:p14="http://schemas.microsoft.com/office/powerpoint/2010/main" val="117280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195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SCO-T1-A11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Sinais analógicos, amostragem e quantização;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Comunicação série e paralela.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SCO-T1-A12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Mapa de IO e de memória;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 err="1"/>
              <a:t>Polling</a:t>
            </a:r>
            <a:r>
              <a:rPr lang="pt-PT" sz="1600" b="0" i="0" dirty="0"/>
              <a:t>, Interrupções e DMA.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Polling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, Interrupções e DMA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Interrupções (funcionamento, 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Existe uma interrupção não mascarável (</a:t>
            </a:r>
            <a:r>
              <a:rPr lang="pt-PT" sz="1600" i="0" dirty="0"/>
              <a:t>NMI</a:t>
            </a:r>
            <a:r>
              <a:rPr lang="pt-PT" sz="1600" b="0" i="0" dirty="0"/>
              <a:t> – </a:t>
            </a:r>
            <a:r>
              <a:rPr lang="pt-PT" sz="1600" dirty="0"/>
              <a:t>N</a:t>
            </a:r>
            <a:r>
              <a:rPr lang="pt-PT" sz="1600" b="0" dirty="0"/>
              <a:t>on </a:t>
            </a:r>
            <a:r>
              <a:rPr lang="pt-PT" sz="1600" dirty="0" err="1"/>
              <a:t>M</a:t>
            </a:r>
            <a:r>
              <a:rPr lang="pt-PT" sz="1600" b="0" dirty="0" err="1"/>
              <a:t>ascaravel</a:t>
            </a:r>
            <a:r>
              <a:rPr lang="pt-PT" sz="1600" b="0" dirty="0"/>
              <a:t> </a:t>
            </a:r>
            <a:r>
              <a:rPr lang="pt-PT" sz="1600" b="0" dirty="0" err="1"/>
              <a:t>Interrupt</a:t>
            </a:r>
            <a:r>
              <a:rPr lang="pt-PT" sz="1600" b="0" i="0" dirty="0"/>
              <a:t>), reservada para situações críticas (e.g. falta de energia). Esta pode interromper quando quiser mesmo outras rotinas de atendimento a uma interrupção mascarável. Existe um pino próprio no CPU reservado para este efeito (</a:t>
            </a:r>
            <a:r>
              <a:rPr lang="pt-PT" sz="1600" i="0" dirty="0"/>
              <a:t>NMI</a:t>
            </a:r>
            <a:r>
              <a:rPr lang="pt-PT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Existem interrupções provocados pelo próprio processador e/ou invocados pelo utilizador / sistemas, como a divisão por zero ou tentativa de aceder a uma zona de memória inválida. Por vezes estas interrupções são designadas de exceções;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Às interrupções / exceções invocadas pelo utilizador / sistema são designadas de </a:t>
            </a:r>
            <a:r>
              <a:rPr lang="pt-PT" sz="1600" i="0" dirty="0"/>
              <a:t>interrupções por software</a:t>
            </a:r>
            <a:r>
              <a:rPr lang="pt-PT" sz="1600" b="0" i="0" dirty="0"/>
              <a:t> pois a origem não foi o hardware mas sim o software. Estas interrupções por software podem ser utilizadas para invocar funções do sistema operativo em </a:t>
            </a:r>
            <a:r>
              <a:rPr lang="pt-PT" sz="1600" i="0" dirty="0"/>
              <a:t>modo privilegiado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as interrupções por software, passamos os parâmetros por registo. As rotinas que servem as interrupções por software são normalmente designadas de “</a:t>
            </a:r>
            <a:r>
              <a:rPr lang="pt-PT" sz="1600" dirty="0" err="1"/>
              <a:t>service</a:t>
            </a:r>
            <a:r>
              <a:rPr lang="pt-PT" sz="1600" b="0" i="0" dirty="0"/>
              <a:t> / </a:t>
            </a:r>
            <a:r>
              <a:rPr lang="pt-PT" sz="1600" dirty="0" err="1"/>
              <a:t>system</a:t>
            </a:r>
            <a:r>
              <a:rPr lang="pt-PT" sz="1600" dirty="0"/>
              <a:t> </a:t>
            </a:r>
            <a:r>
              <a:rPr lang="pt-PT" sz="1600" dirty="0" err="1"/>
              <a:t>handlers</a:t>
            </a:r>
            <a:r>
              <a:rPr lang="pt-PT" sz="1600" b="0" i="0" dirty="0"/>
              <a:t>” ou “</a:t>
            </a:r>
            <a:r>
              <a:rPr lang="pt-PT" sz="1600" dirty="0" err="1"/>
              <a:t>service</a:t>
            </a:r>
            <a:r>
              <a:rPr lang="pt-PT" sz="1600" b="0" i="0" dirty="0"/>
              <a:t> / </a:t>
            </a:r>
            <a:r>
              <a:rPr lang="pt-PT" sz="1600" dirty="0" err="1"/>
              <a:t>system</a:t>
            </a:r>
            <a:r>
              <a:rPr lang="pt-PT" sz="1600" dirty="0"/>
              <a:t> </a:t>
            </a:r>
            <a:r>
              <a:rPr lang="pt-PT" sz="1600" dirty="0" err="1"/>
              <a:t>dispachers</a:t>
            </a:r>
            <a:r>
              <a:rPr lang="pt-PT" sz="1600" b="0" i="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2521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Polling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, Interrupções e DMA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DMA (funcionamento):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DMA contém diversos canais que podem ser programados para diferentes dispositivos. Vários canais podem estar ativos;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valores programados em cada canal da DMA incluem o endereço de dados do dispositivo, o endereço de memória para onde ou de onde os dados devem ser transferidos e obviamente quantos dados devem ser transferidos;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DMA realiza o seu trabalho quando o CPU não utiliza os </a:t>
            </a:r>
            <a:r>
              <a:rPr lang="pt-PT" sz="1600" b="0" dirty="0"/>
              <a:t>buses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final da tarefa (transferência) a DMA “lança” uma interrupção para sinalizar que a tarefa solicitada está concluída ou existiu um erro.</a:t>
            </a:r>
          </a:p>
        </p:txBody>
      </p:sp>
    </p:spTree>
    <p:extLst>
      <p:ext uri="{BB962C8B-B14F-4D97-AF65-F5344CB8AC3E}">
        <p14:creationId xmlns:p14="http://schemas.microsoft.com/office/powerpoint/2010/main" val="306995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8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</a:t>
            </a:r>
            <a:r>
              <a:rPr lang="pt-PT" sz="2800" b="0" i="0"/>
              <a:t>: </a:t>
            </a:r>
            <a:r>
              <a:rPr lang="pt-PT" sz="2800" i="0"/>
              <a:t>sc2122</a:t>
            </a:r>
            <a:endParaRPr lang="pt-PT" sz="280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T-Q06</a:t>
            </a:r>
            <a:r>
              <a:rPr lang="pt-PT" sz="2800" b="0" i="0" dirty="0"/>
              <a:t>: </a:t>
            </a:r>
            <a:r>
              <a:rPr lang="pt-PT" sz="2800" i="0" dirty="0"/>
              <a:t>IO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5+) + 1 questão (em 3+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18h de quinta 28 de abril </a:t>
            </a:r>
            <a:r>
              <a:rPr lang="pt-PT" sz="2000" b="0" i="0" dirty="0"/>
              <a:t>até às </a:t>
            </a:r>
            <a:r>
              <a:rPr lang="pt-PT" sz="2000" i="0" dirty="0"/>
              <a:t>23h59 de sexta, 29 de abril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Analógico e Digital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246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Mundo analógico: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Do ponto de vista macroscópico o mundo físico é continuo (não considerando teoria quântica) no entanto um sistema computacional lê, processa e atua de uma forma digital ou no mínimo binária;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um sistema computacional interagir com o mundo real, devemos converter os sinais contínuos para sinais digitais ou binários e vice-versa;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sistema digital (mesmo um computacional) pode não interagir diretamente com o mundo, necessitando de circuitos auxiliares para efetuar essa “interface”;</a:t>
            </a:r>
          </a:p>
        </p:txBody>
      </p:sp>
    </p:spTree>
    <p:extLst>
      <p:ext uri="{BB962C8B-B14F-4D97-AF65-F5344CB8AC3E}">
        <p14:creationId xmlns:p14="http://schemas.microsoft.com/office/powerpoint/2010/main" val="179039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Analógico e Digital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Mundo analógico (continuação):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De uma forma simples, podemos efetuar uma transformação direta de um valor binário de e para o mundo real: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Ao carregar numa tecla de um teclado, essa ação, embora do mundo real, pode ser transformada em num valor binário. Desde que apliquemos uma força suficiente, a tecla é um botão que está fechado e conduz uma corrente elétrica, ou está aberto e não conduz. Também podemos ver sobre a forma de uma tensão que existe e aplicada a um circuito, ou não. Assim é fácil transformar esta ação em um valor binário, por exemplo “1” quando tecla fecha o circuito, “0” quando não pressionada. Na realidade os teclados não funcionam exatamente desta forma simplista;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pino de um circuito digital (pode ser diretamente ou indiretamente um sistema computacional) pode ligar ou desligar um led, fornecendo energia ou não fornecendo energia ao led.</a:t>
            </a:r>
          </a:p>
        </p:txBody>
      </p:sp>
    </p:spTree>
    <p:extLst>
      <p:ext uri="{BB962C8B-B14F-4D97-AF65-F5344CB8AC3E}">
        <p14:creationId xmlns:p14="http://schemas.microsoft.com/office/powerpoint/2010/main" val="33460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Analógico e Digital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Sinal analógico para digital (discretização / quantificação):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sinal analógico normalmente é representado pelo valor de uma tensão ao longo do tempo (e.g. temperatura, quantidade de luz num espaço). A figura seguinte representa um sinal analógico dentro de um intervalo de valores que é amostrado (sequência valores discretos):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C86AFD-AE82-4EA8-9B21-A2FA1666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97" y="2337105"/>
            <a:ext cx="4403727" cy="289665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31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Analógico e Digital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Sinal analógico para digital (digitalização):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Depois de amostrado um sinal continua a ser uma sequência discreta de valores analógicos. Devemos quantificar de uma forma discreta (digitalizar) cada valor: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E397C7-D4C9-4F65-AD9D-F5217180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93404"/>
            <a:ext cx="7703964" cy="32191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48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Analógico e Digital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18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Sinal analógico para digital (digitalização, 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converter um valor discreto analógico utilizamos uma ADC (</a:t>
            </a:r>
            <a:r>
              <a:rPr lang="pt-PT" sz="1600" b="0" dirty="0" err="1"/>
              <a:t>Analog</a:t>
            </a:r>
            <a:r>
              <a:rPr lang="pt-PT" sz="1600" b="0" dirty="0"/>
              <a:t>-to-digital converter</a:t>
            </a:r>
            <a:r>
              <a:rPr lang="pt-PT" sz="1600" b="0" i="0" dirty="0"/>
              <a:t>). Podemos compara o valor do sinal com todos os valores da sua resolução (e.g. 3 bits valores 0, 1, 2, 3, 4, 5, 6, 7), escolhendo o maior que é menor ao valor medido (3,314 é maior que 0, 1, 2, 3, escolhemos 3 / 011b). Existem outros métodos para determinar o valor digital de um sinal [1]: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3AB07A-640D-4C97-996B-53EF8E469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89346"/>
            <a:ext cx="2850132" cy="27859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19">
            <a:extLst>
              <a:ext uri="{FF2B5EF4-FFF2-40B4-BE49-F238E27FC236}">
                <a16:creationId xmlns:a16="http://schemas.microsoft.com/office/drawing/2014/main" id="{09717E83-6A20-4212-9F7D-ECD25C128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10641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i="0" dirty="0"/>
              <a:t>[1] </a:t>
            </a:r>
            <a:r>
              <a:rPr lang="en-GB" sz="800" i="0" dirty="0">
                <a:solidFill>
                  <a:schemeClr val="accent6"/>
                </a:solidFill>
              </a:rPr>
              <a:t>https://en.wikipedia.org/wiki/Analog-to-digital_converter</a:t>
            </a:r>
          </a:p>
        </p:txBody>
      </p:sp>
    </p:spTree>
    <p:extLst>
      <p:ext uri="{BB962C8B-B14F-4D97-AF65-F5344CB8AC3E}">
        <p14:creationId xmlns:p14="http://schemas.microsoft.com/office/powerpoint/2010/main" val="402936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Analógico e Digital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246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Sinal digital para analógico: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converter um sinal digital para analógico utilizamos uma DAC (</a:t>
            </a:r>
            <a:r>
              <a:rPr lang="pt-PT" sz="1600" b="0" dirty="0"/>
              <a:t>Digital-to-</a:t>
            </a:r>
            <a:r>
              <a:rPr lang="pt-PT" sz="1600" b="0" dirty="0" err="1"/>
              <a:t>analog</a:t>
            </a:r>
            <a:r>
              <a:rPr lang="pt-PT" sz="1600" b="0" dirty="0"/>
              <a:t> converter</a:t>
            </a:r>
            <a:r>
              <a:rPr lang="pt-PT" sz="1600" b="0" i="0" dirty="0"/>
              <a:t>). Cada bit representa um componente do sinal analógico. Por exemplo,  supondo que o nosso sinal analógico é um sinal de 0 a 10V, o </a:t>
            </a:r>
            <a:r>
              <a:rPr lang="pt-PT" sz="1600" i="0" dirty="0"/>
              <a:t>bit de ordem 7</a:t>
            </a:r>
            <a:r>
              <a:rPr lang="pt-PT" sz="1600" b="0" i="0" dirty="0"/>
              <a:t> vale 5V, o </a:t>
            </a:r>
            <a:r>
              <a:rPr lang="pt-PT" sz="1600" i="0" dirty="0"/>
              <a:t>bit de ordem 6</a:t>
            </a:r>
            <a:r>
              <a:rPr lang="pt-PT" sz="1600" b="0" i="0" dirty="0"/>
              <a:t> vale 2.5V, o </a:t>
            </a:r>
            <a:r>
              <a:rPr lang="pt-PT" sz="1600" i="0" dirty="0"/>
              <a:t>bit de ordem 5</a:t>
            </a:r>
            <a:r>
              <a:rPr lang="pt-PT" sz="1600" b="0" i="0" dirty="0"/>
              <a:t> vale metade do anterior e assim sucessivamente. O </a:t>
            </a:r>
            <a:r>
              <a:rPr lang="pt-PT" sz="1600" i="0" dirty="0"/>
              <a:t>bit de ordem 0</a:t>
            </a:r>
            <a:r>
              <a:rPr lang="pt-PT" sz="1600" b="0" i="0" dirty="0"/>
              <a:t> vale 0,078125V. Os bits a “1” somam, os a “0” não. Deve-se ainda aplicar um filtro para suavizar os valores intermédios entre amostras: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7DF327-62FD-45CC-9E7C-6CD5D3E66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95" y="3073524"/>
            <a:ext cx="5227641" cy="2142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27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Comunicação Série e Paralela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Comunicação série e paralela: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sistemas digitais (computacionais) podem comunicar informação entre si. Para isso é necessário indicar como são representados os dados, bem como quantas ligações (linhas / </a:t>
            </a:r>
            <a:r>
              <a:rPr lang="pt-PT" sz="1600" b="0" dirty="0" err="1"/>
              <a:t>wires</a:t>
            </a:r>
            <a:r>
              <a:rPr lang="pt-PT" sz="1600" b="0" i="0" dirty="0"/>
              <a:t>) são utilizadas entre equipamentos.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Dependo da funcionalidade das linhas, normalmente designamos de </a:t>
            </a:r>
            <a:r>
              <a:rPr lang="pt-PT" sz="1600" i="0" dirty="0"/>
              <a:t>TX</a:t>
            </a:r>
            <a:r>
              <a:rPr lang="pt-PT" sz="1600" b="0" i="0" dirty="0"/>
              <a:t> (</a:t>
            </a:r>
            <a:r>
              <a:rPr lang="pt-PT" sz="1600" b="0" dirty="0" err="1"/>
              <a:t>Transmitter</a:t>
            </a:r>
            <a:r>
              <a:rPr lang="pt-PT" sz="1600" b="0" i="0" dirty="0"/>
              <a:t>) à(s) linha(s) que são utilizada(s) para enviar dados e </a:t>
            </a:r>
            <a:r>
              <a:rPr lang="pt-PT" sz="1600" i="0" dirty="0"/>
              <a:t>RX</a:t>
            </a:r>
            <a:r>
              <a:rPr lang="pt-PT" sz="1600" b="0" i="0" dirty="0"/>
              <a:t> (</a:t>
            </a:r>
            <a:r>
              <a:rPr lang="pt-PT" sz="1600" b="0" dirty="0" err="1"/>
              <a:t>Recever</a:t>
            </a:r>
            <a:r>
              <a:rPr lang="pt-PT" sz="1600" b="0" i="0" dirty="0"/>
              <a:t>) à(s) linha(s) de onde se recebe dados. O pino </a:t>
            </a:r>
            <a:r>
              <a:rPr lang="pt-PT" sz="1600" i="0" dirty="0"/>
              <a:t>TX</a:t>
            </a:r>
            <a:r>
              <a:rPr lang="pt-PT" sz="1600" b="0" i="0" dirty="0"/>
              <a:t> num equipamento é ligado ao pino </a:t>
            </a:r>
            <a:r>
              <a:rPr lang="pt-PT" sz="1600" i="0" dirty="0"/>
              <a:t>RX</a:t>
            </a:r>
            <a:r>
              <a:rPr lang="pt-PT" sz="1600" b="0" i="0" dirty="0"/>
              <a:t> do outro equipamento;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saber quando um bit começa e acaba podemos ter linhas de controlo que transportam um sinal de relógio. Em algumas formatos de comunicação o relógio está “embutido” na linha de dados.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Também podemos ter relógios em cada equipamento, mas devemos de tempos a tempos sincronizar, pois dois relógios separados começam a divergir ao longo do tempo.</a:t>
            </a:r>
          </a:p>
        </p:txBody>
      </p:sp>
    </p:spTree>
    <p:extLst>
      <p:ext uri="{BB962C8B-B14F-4D97-AF65-F5344CB8AC3E}">
        <p14:creationId xmlns:p14="http://schemas.microsoft.com/office/powerpoint/2010/main" val="387412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8566</TotalTime>
  <Words>3069</Words>
  <Application>Microsoft Office PowerPoint</Application>
  <PresentationFormat>On-screen Show (16:10)</PresentationFormat>
  <Paragraphs>180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Linux Libertine</vt:lpstr>
      <vt:lpstr>Tahoma</vt:lpstr>
      <vt:lpstr>Times New Roman</vt:lpstr>
      <vt:lpstr>Wingdings</vt:lpstr>
      <vt:lpstr>study_time</vt:lpstr>
      <vt:lpstr>PowerPoint Presentation</vt:lpstr>
      <vt:lpstr> ALINHAMENTO</vt:lpstr>
      <vt:lpstr>SCO-T1-A11 Analógico e Digital</vt:lpstr>
      <vt:lpstr>SCO-T1-A11 Analógico e Digital</vt:lpstr>
      <vt:lpstr>SCO-T1-A11 Analógico e Digital</vt:lpstr>
      <vt:lpstr>SCO-T1-A11 Analógico e Digital</vt:lpstr>
      <vt:lpstr>SCO-T1-A11 Analógico e Digital</vt:lpstr>
      <vt:lpstr>SCO-T1-A11 Analógico e Digital</vt:lpstr>
      <vt:lpstr>SCO-T1-A11 Comunicação Série e Paralela</vt:lpstr>
      <vt:lpstr>SCO-T1-A11 Comunicação Série e Paralela</vt:lpstr>
      <vt:lpstr>SCO-T1-A11 Comunicação Série e Paralela</vt:lpstr>
      <vt:lpstr>SCO-T1-A11 Comunicação Série e Paralela</vt:lpstr>
      <vt:lpstr>SCO-T1-A12 Mapa de Memória e Input / Output</vt:lpstr>
      <vt:lpstr>SCO-T1-A12 Polling, Interrupções e DMA</vt:lpstr>
      <vt:lpstr>SCO-T1-A12 Polling, Interrupções e DMA</vt:lpstr>
      <vt:lpstr>SCO-T1-A12 Polling, Interrupções e DMA</vt:lpstr>
      <vt:lpstr>SCO-T1-A12 Polling, Interrupções e DMA</vt:lpstr>
      <vt:lpstr>SCO-T1-A12 Polling, Interrupções e DMA</vt:lpstr>
      <vt:lpstr>SCO-T1-A12 Polling, Interrupções e DMA</vt:lpstr>
      <vt:lpstr>SCO-T1-A12 Polling, Interrupções e DMA</vt:lpstr>
      <vt:lpstr>SCO-T1-A12 Polling, Interrupções e DMA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445</cp:revision>
  <cp:lastPrinted>2006-12-04T14:12:58Z</cp:lastPrinted>
  <dcterms:created xsi:type="dcterms:W3CDTF">2003-12-01T00:39:30Z</dcterms:created>
  <dcterms:modified xsi:type="dcterms:W3CDTF">2022-04-28T13:14:36Z</dcterms:modified>
  <cp:category>Sistemas Operativos</cp:category>
</cp:coreProperties>
</file>