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5" r:id="rId3"/>
    <p:sldId id="441" r:id="rId4"/>
    <p:sldId id="460" r:id="rId5"/>
    <p:sldId id="461" r:id="rId6"/>
    <p:sldId id="468" r:id="rId7"/>
    <p:sldId id="472" r:id="rId8"/>
    <p:sldId id="378" r:id="rId9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95" d="100"/>
          <a:sy n="95" d="100"/>
        </p:scale>
        <p:origin x="1267" y="86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2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177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659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227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15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tad.pt/mod/lesson/view.php?id=2645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672459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SCO-T2-S03 e SCO-T2-S04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  <a:t>Plataforma e ferramentas de desenvolvimento (exemplos práticos)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Integração com o Sistema Operacional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Arquitetura de computadores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841276"/>
            <a:ext cx="8136456" cy="195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SCO-T2-S03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Acesso ao sistema;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Invocação de funções do </a:t>
            </a:r>
            <a:r>
              <a:rPr lang="pt-PT" sz="1600" b="0" dirty="0" err="1"/>
              <a:t>System</a:t>
            </a:r>
            <a:r>
              <a:rPr lang="pt-PT" sz="1600" b="0" dirty="0"/>
              <a:t> </a:t>
            </a:r>
            <a:r>
              <a:rPr lang="pt-PT" sz="1600" b="0" dirty="0" err="1"/>
              <a:t>handler</a:t>
            </a:r>
            <a:r>
              <a:rPr lang="pt-PT" sz="1600" b="0" dirty="0"/>
              <a:t>/</a:t>
            </a:r>
            <a:r>
              <a:rPr lang="pt-PT" sz="1600" b="0" dirty="0" err="1"/>
              <a:t>dispatcher</a:t>
            </a:r>
            <a:r>
              <a:rPr lang="pt-PT" sz="1600" b="0" i="0" dirty="0"/>
              <a:t>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Criar </a:t>
            </a:r>
            <a:r>
              <a:rPr lang="pt-PT" sz="1600" b="0" i="0"/>
              <a:t>um programa;</a:t>
            </a:r>
            <a:endParaRPr lang="pt-PT" sz="1600" b="0" i="0" dirty="0"/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SCO-T2-S04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Explicação de exemplos na plataforma;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Acesso aos Sistemas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Acesso à plataforma: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Software a utilizar: </a:t>
            </a:r>
            <a:r>
              <a:rPr lang="pt-PT" sz="1600" i="0" dirty="0" err="1"/>
              <a:t>WinSCP</a:t>
            </a:r>
            <a:r>
              <a:rPr lang="pt-PT" sz="1600" b="0" i="0" dirty="0"/>
              <a:t> e </a:t>
            </a:r>
            <a:r>
              <a:rPr lang="pt-PT" sz="1600" i="0" dirty="0" err="1"/>
              <a:t>PuTTY</a:t>
            </a:r>
            <a:r>
              <a:rPr lang="pt-PT" sz="1600" b="0" i="0" dirty="0"/>
              <a:t>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Mais detalhes em </a:t>
            </a:r>
            <a:r>
              <a:rPr lang="pt-PT" sz="1600" b="0" i="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https://moodle.utad.pt/mod/lesson/view.php?id=26450</a:t>
            </a:r>
            <a:r>
              <a:rPr lang="pt-PT" sz="1600" b="0" i="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9E2FD9-B80C-49D1-B04D-24DB8BD81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877023"/>
            <a:ext cx="5590009" cy="3309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8F4FF-2EA1-48B1-A285-AB0AA3FB4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888" y="1869909"/>
            <a:ext cx="5245497" cy="331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Acesso aos Sistemas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Acesso à plataforma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o sistema na rede da UTAD (</a:t>
            </a:r>
            <a:r>
              <a:rPr lang="pt-PT" sz="1600" b="0" i="0" dirty="0" err="1"/>
              <a:t>OrangePi</a:t>
            </a:r>
            <a:r>
              <a:rPr lang="pt-PT" sz="1600" b="0" i="0" dirty="0"/>
              <a:t> </a:t>
            </a:r>
            <a:r>
              <a:rPr lang="pt-PT" sz="1600" b="0" i="0" dirty="0" err="1"/>
              <a:t>Plus</a:t>
            </a:r>
            <a:r>
              <a:rPr lang="pt-PT" sz="1600" b="0" i="0" dirty="0"/>
              <a:t>) utilizar o endereço </a:t>
            </a:r>
            <a:r>
              <a:rPr lang="pt-PT" sz="1600" i="0" dirty="0" err="1"/>
              <a:t>sco.utad.priv</a:t>
            </a:r>
            <a:r>
              <a:rPr lang="pt-PT" sz="1600" b="0" i="0" dirty="0"/>
              <a:t>, requer VPN da UTAD quer na rede wireless quer fora da UTAD.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o sistema do kit providenciado (</a:t>
            </a:r>
            <a:r>
              <a:rPr lang="pt-PT" sz="1600" b="0" i="0" dirty="0" err="1"/>
              <a:t>OrangePi</a:t>
            </a:r>
            <a:r>
              <a:rPr lang="pt-PT" sz="1600" b="0" i="0" dirty="0"/>
              <a:t> </a:t>
            </a:r>
            <a:r>
              <a:rPr lang="pt-PT" sz="1600" b="0" i="0" dirty="0" err="1"/>
              <a:t>One</a:t>
            </a:r>
            <a:r>
              <a:rPr lang="pt-PT" sz="1600" b="0" i="0" dirty="0"/>
              <a:t>) utilizar o endereço </a:t>
            </a:r>
            <a:r>
              <a:rPr lang="pt-PT" sz="1600" i="0" dirty="0"/>
              <a:t>192.168.8.8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fazer login no </a:t>
            </a:r>
            <a:r>
              <a:rPr lang="pt-PT" sz="1600" i="0" dirty="0" err="1"/>
              <a:t>PuTTY</a:t>
            </a:r>
            <a:r>
              <a:rPr lang="pt-PT" sz="1600" b="0" i="0" dirty="0"/>
              <a:t> utilizar um dos endereços anterior com as credenciais </a:t>
            </a:r>
            <a:r>
              <a:rPr lang="pt-PT" sz="1600" i="0" dirty="0" err="1"/>
              <a:t>sco</a:t>
            </a:r>
            <a:r>
              <a:rPr lang="pt-PT" sz="1600" i="0" dirty="0"/>
              <a:t> / </a:t>
            </a:r>
            <a:r>
              <a:rPr lang="pt-PT" sz="1600" i="0" dirty="0" err="1"/>
              <a:t>sco</a:t>
            </a:r>
            <a:r>
              <a:rPr lang="pt-PT" sz="1600" b="0" i="0" dirty="0"/>
              <a:t> (login / password). Não é possível mudar a password;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ver conteúdo da pasta digitar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pt-PT" sz="1600" b="0" i="0" dirty="0"/>
              <a:t>” (“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pt-PT" sz="1600" b="0" i="0" dirty="0"/>
              <a:t>” também funciona).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Criar uma pasta com o nome </a:t>
            </a:r>
            <a:r>
              <a:rPr lang="pt-PT" sz="1600" i="0" dirty="0" err="1"/>
              <a:t>alXXXXX</a:t>
            </a:r>
            <a:r>
              <a:rPr lang="pt-PT" sz="1600" b="0" i="0" dirty="0"/>
              <a:t> (</a:t>
            </a:r>
            <a:r>
              <a:rPr lang="pt-PT" sz="1600" i="0" dirty="0"/>
              <a:t>XXXXX</a:t>
            </a:r>
            <a:r>
              <a:rPr lang="pt-PT" sz="1600" b="0" i="0" dirty="0"/>
              <a:t> é o número de matrícula daqui para a frente) com o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alXXXXX</a:t>
            </a:r>
            <a:r>
              <a:rPr lang="pt-PT" sz="1600" b="0" i="0" dirty="0"/>
              <a:t>” e mudar para a pasta com o comando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alXXXXX</a:t>
            </a:r>
            <a:r>
              <a:rPr lang="pt-PT" sz="1600" b="0" i="0" dirty="0"/>
              <a:t>”. Para confirmar se mudou para a pasta requerida, efetuar o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pt-PT" sz="1600" b="0" i="0" dirty="0"/>
              <a:t>” sendo que o resultado deve ser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alXXXXX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</a:t>
            </a:r>
            <a:r>
              <a:rPr lang="pt-PT" sz="1600" i="0" dirty="0" err="1"/>
              <a:t>WinSCP</a:t>
            </a:r>
            <a:r>
              <a:rPr lang="pt-PT" sz="1600" b="0" i="0" dirty="0"/>
              <a:t> os endereços e credências são iguais. Também é possível criar a pasta no </a:t>
            </a:r>
            <a:r>
              <a:rPr lang="pt-PT" sz="1600" i="0" dirty="0" err="1"/>
              <a:t>WinSCP</a:t>
            </a:r>
            <a:r>
              <a:rPr lang="pt-PT" sz="1600" b="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7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Exemplo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Criar um programa: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 editar um ficheiro via </a:t>
            </a:r>
            <a:r>
              <a:rPr lang="pt-PT" sz="1600" i="0" dirty="0" err="1"/>
              <a:t>PuTTY</a:t>
            </a:r>
            <a:r>
              <a:rPr lang="pt-PT" sz="1600" b="0" i="0" dirty="0"/>
              <a:t>, com o editor nano, comando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nano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ficheiro.S</a:t>
            </a:r>
            <a:r>
              <a:rPr lang="pt-PT" sz="1600" b="0" i="0" dirty="0"/>
              <a:t>”, no entanto é aconselhável utilizar o </a:t>
            </a:r>
            <a:r>
              <a:rPr lang="pt-PT" sz="1600" b="0" i="0" dirty="0" err="1"/>
              <a:t>WinSCP</a:t>
            </a:r>
            <a:r>
              <a:rPr lang="pt-PT" sz="1600" b="0" i="0" dirty="0"/>
              <a:t>. Para isso basta clicar na pasta de trabalho com o botão do lado direito do rato e escolher a opção </a:t>
            </a:r>
            <a:r>
              <a:rPr lang="pt-PT" sz="1600" i="0" dirty="0"/>
              <a:t>New/File…</a:t>
            </a:r>
            <a:r>
              <a:rPr lang="pt-PT" sz="1600" b="0" i="0" dirty="0"/>
              <a:t> e depois abrir o ficheiro (clicar 2 vezes no ficheiro ou escolher opção Open com a tecla do lado direito do rato com o ficheiro selecionado); 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Por omissão é utlizado o editor interno do </a:t>
            </a:r>
            <a:r>
              <a:rPr lang="pt-PT" sz="1600" b="0" i="0" dirty="0" err="1"/>
              <a:t>WinSCP</a:t>
            </a:r>
            <a:r>
              <a:rPr lang="pt-PT" sz="1600" b="0" i="0" dirty="0"/>
              <a:t>. Para utilizar outro editor (e.g. </a:t>
            </a:r>
            <a:r>
              <a:rPr lang="pt-PT" sz="1600" i="0" dirty="0" err="1"/>
              <a:t>Notepad</a:t>
            </a:r>
            <a:r>
              <a:rPr lang="pt-PT" sz="1600" i="0" dirty="0"/>
              <a:t>++</a:t>
            </a:r>
            <a:r>
              <a:rPr lang="pt-PT" sz="1600" b="0" i="0" dirty="0"/>
              <a:t>) escolher menu </a:t>
            </a:r>
            <a:r>
              <a:rPr lang="pt-PT" sz="1600" i="0" dirty="0" err="1"/>
              <a:t>View</a:t>
            </a:r>
            <a:r>
              <a:rPr lang="pt-PT" sz="1600" b="0" i="0" dirty="0"/>
              <a:t> / Opção </a:t>
            </a:r>
            <a:r>
              <a:rPr lang="pt-PT" sz="1600" i="0" dirty="0" err="1"/>
              <a:t>Preferences</a:t>
            </a:r>
            <a:r>
              <a:rPr lang="pt-PT" sz="1600" b="0" i="0" dirty="0"/>
              <a:t> e na área de </a:t>
            </a:r>
            <a:r>
              <a:rPr lang="pt-PT" sz="1600" i="0" dirty="0" err="1"/>
              <a:t>Editors</a:t>
            </a:r>
            <a:r>
              <a:rPr lang="pt-PT" sz="1600" b="0" i="0" dirty="0"/>
              <a:t> adicionar ou escolher qual o editor que quer utilizar. Sempre que gravar o ficheiro, o conteúdo é transferido para o equipamento;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Depois de guardar o programa em </a:t>
            </a:r>
            <a:r>
              <a:rPr lang="pt-PT" sz="1600" b="0" dirty="0" err="1"/>
              <a:t>assembly</a:t>
            </a:r>
            <a:r>
              <a:rPr lang="pt-PT" sz="1600" b="0" i="0" dirty="0"/>
              <a:t> é necessário converter para um módulo objeto (código máquina, símbolos e outras informações relevantes para o sistema). Para isso deve ser utilizado o comando “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programa.S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programa.o</a:t>
            </a:r>
            <a:r>
              <a:rPr lang="pt-PT" sz="1600" b="0" i="0" dirty="0"/>
              <a:t>”;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finalmente criar um programa executável no sistema é necessário “</a:t>
            </a:r>
            <a:r>
              <a:rPr lang="pt-PT" sz="1600" dirty="0"/>
              <a:t>linkar</a:t>
            </a:r>
            <a:r>
              <a:rPr lang="pt-PT" sz="1600" b="0" i="0" dirty="0"/>
              <a:t>”. Para isso utilizamos o comando “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ficheiro.o</a:t>
            </a:r>
            <a:r>
              <a:rPr lang="pt-PT" sz="1600" i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programa -</a:t>
            </a:r>
            <a:r>
              <a:rPr lang="pt-PT" sz="1600" i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nostdlib</a:t>
            </a:r>
            <a:r>
              <a:rPr lang="pt-PT" sz="1600" b="0" i="0" dirty="0"/>
              <a:t>”.</a:t>
            </a:r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20547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Programa Exemplo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63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Código </a:t>
            </a:r>
            <a:r>
              <a:rPr lang="pt-PT" sz="2000" b="0" i="0" dirty="0" err="1"/>
              <a:t>assembly</a:t>
            </a:r>
            <a:r>
              <a:rPr lang="pt-PT" sz="2000" b="0" i="0" dirty="0"/>
              <a:t> de um programa exemplo:</a:t>
            </a:r>
            <a:endParaRPr lang="pt-PT" sz="1600" b="0" i="0" dirty="0"/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@this is a comment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@dot means it is a directive for the assembler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	_start		@export the label for the programa entry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	.text		@section .text for the code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_start:	mov r7, #4	@system call "write" R7=4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r0, #1	@R0 with file descriptor, 1 for standard output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ldr r1, =msg	@R1 with message address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r2, #11	@R2 with message lenght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swi 0		@call system handler to write msg via software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exit:	mov r7, #1	@system call "exit" R7=1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mov r0, #0	@R0	exit value, 0 is for NORMAL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swi 0		@call system handler to exit program software </a:t>
            </a:r>
            <a:r>
              <a:rPr lang="pt-PT" sz="1200" i="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	.data		@section .data for the data/variables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msg:		.ascii "Hello ARM!\n“</a:t>
            </a:r>
          </a:p>
          <a:p>
            <a:pPr marL="179388" lvl="1" algn="just" defTabSz="624078">
              <a:lnSpc>
                <a:spcPct val="120000"/>
              </a:lnSpc>
            </a:pPr>
            <a:r>
              <a:rPr lang="pt-PT" sz="1200" i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				@end not mandatory, can be omitted</a:t>
            </a:r>
          </a:p>
          <a:p>
            <a:pPr marL="179388" lvl="1" algn="just" defTabSz="624078">
              <a:lnSpc>
                <a:spcPct val="120000"/>
              </a:lnSpc>
            </a:pPr>
            <a:endParaRPr lang="pt-PT" sz="12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SCO-T2-S03</a:t>
            </a:r>
            <a:br>
              <a:rPr lang="pt-PT" sz="1000" b="1" i="1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>
                <a:solidFill>
                  <a:srgbClr val="FF0000"/>
                </a:solidFill>
                <a:latin typeface="Arial" charset="0"/>
              </a:rPr>
              <a:t>Outros 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Tópicos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841276"/>
            <a:ext cx="8208464" cy="440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System Handler/Dispatch: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Consultar as funções “</a:t>
            </a:r>
            <a:r>
              <a:rPr lang="pt-PT" sz="1600" b="0" dirty="0"/>
              <a:t>exit</a:t>
            </a:r>
            <a:r>
              <a:rPr lang="pt-PT" sz="1600" b="0" i="0" dirty="0"/>
              <a:t>” e o “</a:t>
            </a:r>
            <a:r>
              <a:rPr lang="pt-PT" sz="1600" b="0" dirty="0" err="1"/>
              <a:t>write</a:t>
            </a:r>
            <a:r>
              <a:rPr lang="pt-PT" sz="1600" b="0" i="0" dirty="0"/>
              <a:t>” (ver código anterior). Mais informação em </a:t>
            </a:r>
            <a:r>
              <a:rPr lang="pt-PT" sz="1600" dirty="0">
                <a:solidFill>
                  <a:srgbClr val="0070C0"/>
                </a:solidFill>
              </a:rPr>
              <a:t>https://chromium.googlesource.com/chromiumos/docs/+/HEAD/constants/syscalls.md#arm-32_bit_EABI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Passagem de parâmetros por registos. Utilizar </a:t>
            </a:r>
            <a:r>
              <a:rPr lang="pt-PT" sz="1600" i="0" dirty="0"/>
              <a:t>R7</a:t>
            </a:r>
            <a:r>
              <a:rPr lang="pt-PT" sz="1600" b="0" i="0" dirty="0"/>
              <a:t> para escolher função e </a:t>
            </a:r>
            <a:r>
              <a:rPr lang="pt-PT" sz="1600" i="0" dirty="0"/>
              <a:t>R0</a:t>
            </a:r>
            <a:r>
              <a:rPr lang="pt-PT" sz="1600" b="0" i="0" dirty="0"/>
              <a:t> a </a:t>
            </a:r>
            <a:r>
              <a:rPr lang="pt-PT" sz="1600" i="0" dirty="0"/>
              <a:t>R5</a:t>
            </a:r>
            <a:r>
              <a:rPr lang="pt-PT" sz="1600" b="0" i="0" dirty="0"/>
              <a:t> os argumentos (considerar que estes podem ser alterados, por isso guardar caso seja necessário antes de invocar o </a:t>
            </a:r>
            <a:r>
              <a:rPr lang="pt-PT" sz="1600" b="0" dirty="0" err="1"/>
              <a:t>disoacher</a:t>
            </a:r>
            <a:r>
              <a:rPr lang="pt-PT" sz="1600" b="0" i="0" dirty="0"/>
              <a:t>). Invocação com “</a:t>
            </a:r>
            <a:r>
              <a:rPr lang="pt-PT" sz="1600" i="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</a:t>
            </a:r>
            <a:r>
              <a:rPr lang="pt-PT" sz="1600" i="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pt-PT" sz="1600" b="0" i="0" dirty="0"/>
              <a:t>”.</a:t>
            </a:r>
          </a:p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Testar código: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</a:t>
            </a:r>
            <a:r>
              <a:rPr lang="pt-PT" sz="1600" i="0" dirty="0" err="1"/>
              <a:t>VisUAL</a:t>
            </a:r>
            <a:r>
              <a:rPr lang="pt-PT" sz="1600" i="0" dirty="0"/>
              <a:t> ARM </a:t>
            </a:r>
            <a:r>
              <a:rPr lang="pt-PT" sz="1600" i="0" dirty="0" err="1"/>
              <a:t>Emulator</a:t>
            </a:r>
            <a:r>
              <a:rPr lang="pt-PT" sz="1600" b="0" i="0" dirty="0"/>
              <a:t> é uma boa opção para testar pequenos trechos de código. É necessário adaptar o código entre os dois sistemas (</a:t>
            </a:r>
            <a:r>
              <a:rPr lang="pt-PT" sz="1600" i="0" dirty="0" err="1"/>
              <a:t>VisUAL</a:t>
            </a:r>
            <a:r>
              <a:rPr lang="pt-PT" sz="1600" i="0" dirty="0"/>
              <a:t> ARM </a:t>
            </a:r>
            <a:r>
              <a:rPr lang="pt-PT" sz="1600" i="0" dirty="0" err="1"/>
              <a:t>Emulator</a:t>
            </a:r>
            <a:r>
              <a:rPr lang="pt-PT" sz="1600" b="0" i="0" dirty="0"/>
              <a:t> e plataforma).</a:t>
            </a:r>
          </a:p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Testar o comando </a:t>
            </a:r>
            <a:r>
              <a:rPr lang="pt-PT" sz="2000" b="0" i="0" dirty="0" err="1"/>
              <a:t>nm</a:t>
            </a:r>
            <a:r>
              <a:rPr lang="pt-PT" sz="2000" b="0" i="0" dirty="0"/>
              <a:t>:</a:t>
            </a:r>
            <a:endParaRPr lang="pt-PT" sz="1600" b="0" i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Ver tabela de símbolos de um ficheiro executável ou módulo objeto. Exemplos “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pt-PT" sz="1600" b="0" i="0" dirty="0"/>
              <a:t>”, “</a:t>
            </a:r>
            <a:r>
              <a:rPr lang="pt-PT" sz="1600" i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pt-PT" sz="1600" i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-C file</a:t>
            </a:r>
            <a:r>
              <a:rPr lang="pt-PT" sz="1600" b="0" i="0" dirty="0"/>
              <a:t>”.</a:t>
            </a:r>
            <a:endParaRPr lang="pt-PT" sz="1600" i="0" dirty="0"/>
          </a:p>
        </p:txBody>
      </p:sp>
    </p:spTree>
    <p:extLst>
      <p:ext uri="{BB962C8B-B14F-4D97-AF65-F5344CB8AC3E}">
        <p14:creationId xmlns:p14="http://schemas.microsoft.com/office/powerpoint/2010/main" val="277652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841276"/>
            <a:ext cx="8064448" cy="393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T-QXX</a:t>
            </a:r>
            <a:r>
              <a:rPr lang="pt-PT" sz="2800" b="0" i="0" dirty="0"/>
              <a:t>: </a:t>
            </a:r>
            <a:r>
              <a:rPr lang="pt-PT" sz="2800" i="0" dirty="0" err="1"/>
              <a:t>naosei</a:t>
            </a:r>
            <a:endParaRPr lang="pt-PT" sz="2800" i="0" dirty="0"/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200 conjuntos (base e standard) de 2000 questões (em 1000000) + 100 questão (em 1000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1h de domingo 32 de novembro até às 2h de domingo 39 de novembro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9044</TotalTime>
  <Words>976</Words>
  <Application>Microsoft Office PowerPoint</Application>
  <PresentationFormat>On-screen Show (16:10)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Tahoma</vt:lpstr>
      <vt:lpstr>Times New Roman</vt:lpstr>
      <vt:lpstr>Wingdings</vt:lpstr>
      <vt:lpstr>study_time</vt:lpstr>
      <vt:lpstr>PowerPoint Presentation</vt:lpstr>
      <vt:lpstr> ALINHAMENTO</vt:lpstr>
      <vt:lpstr>SCO-T2-S03 Acesso aos Sistemas</vt:lpstr>
      <vt:lpstr>SCO-T2-S03 Acesso aos Sistemas</vt:lpstr>
      <vt:lpstr>SCO-T2-S03 Programa Exemplo</vt:lpstr>
      <vt:lpstr>SCO-T2-S03 Programa Exemplo</vt:lpstr>
      <vt:lpstr>SCO-T2-S03 Outros Tópicos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477</cp:revision>
  <cp:lastPrinted>2006-12-04T14:12:58Z</cp:lastPrinted>
  <dcterms:created xsi:type="dcterms:W3CDTF">2003-12-01T00:39:30Z</dcterms:created>
  <dcterms:modified xsi:type="dcterms:W3CDTF">2021-12-09T22:31:02Z</dcterms:modified>
  <cp:category>Sistemas Operativos</cp:category>
</cp:coreProperties>
</file>