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5" r:id="rId3"/>
    <p:sldId id="379" r:id="rId4"/>
    <p:sldId id="380" r:id="rId5"/>
    <p:sldId id="382" r:id="rId6"/>
    <p:sldId id="381" r:id="rId7"/>
    <p:sldId id="385" r:id="rId8"/>
    <p:sldId id="383" r:id="rId9"/>
    <p:sldId id="384" r:id="rId10"/>
    <p:sldId id="378" r:id="rId11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84" d="100"/>
          <a:sy n="84" d="100"/>
        </p:scale>
        <p:origin x="762" y="84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4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794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718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516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31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17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FSP/DE-ECT-UTAD@SOP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30312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SOP-T2-JAV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i="0" dirty="0">
                <a:solidFill>
                  <a:srgbClr val="0033CC"/>
                </a:solidFill>
                <a:latin typeface="Tahoma" pitchFamily="34" charset="0"/>
              </a:rPr>
              <a:t>Java.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Avançados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Processos, Gestão de Memória, </a:t>
            </a:r>
            <a:r>
              <a:rPr lang="pt-BR" sz="1600" b="0" dirty="0">
                <a:latin typeface="Arial" charset="0"/>
              </a:rPr>
              <a:t>Sistemas de Ficheiros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56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so2223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en-GB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1 conjunto de 3 questões (em 6 possíveis);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i="0" dirty="0" err="1"/>
              <a:t>Multiplas</a:t>
            </a:r>
            <a:r>
              <a:rPr lang="en-GB" sz="2000" i="0" dirty="0"/>
              <a:t> </a:t>
            </a:r>
            <a:r>
              <a:rPr lang="en-GB" sz="2000" i="0" dirty="0" err="1"/>
              <a:t>tentativas</a:t>
            </a:r>
            <a:r>
              <a:rPr lang="en-GB" sz="2000" i="0" dirty="0"/>
              <a:t>, sempre </a:t>
            </a:r>
            <a:r>
              <a:rPr lang="en-GB" sz="2000" i="0" dirty="0" err="1"/>
              <a:t>aberto</a:t>
            </a:r>
            <a:r>
              <a:rPr lang="en-GB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 err="1"/>
              <a:t>Duração</a:t>
            </a:r>
            <a:r>
              <a:rPr lang="en-GB" sz="2000" b="0" i="0" dirty="0"/>
              <a:t>: </a:t>
            </a:r>
            <a:r>
              <a:rPr lang="en-GB" sz="2000" i="0" dirty="0"/>
              <a:t>6 </a:t>
            </a:r>
            <a:r>
              <a:rPr lang="en-GB" sz="2000" i="0" dirty="0" err="1"/>
              <a:t>minutos</a:t>
            </a:r>
            <a:r>
              <a:rPr lang="en-GB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161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SOP-T2-JAV</a:t>
            </a:r>
            <a:r>
              <a:rPr lang="pt-PT" sz="2000" i="0" dirty="0"/>
              <a:t>: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Conceitos</a:t>
            </a:r>
            <a:r>
              <a:rPr lang="pt-PT" sz="1600" b="0" i="0" dirty="0"/>
              <a:t>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1600" b="0" dirty="0" err="1"/>
              <a:t>Arquitetura</a:t>
            </a:r>
            <a:r>
              <a:rPr lang="en-GB" sz="1600" b="0" i="0" dirty="0"/>
              <a:t>;</a:t>
            </a:r>
            <a:endParaRPr lang="pt-PT" sz="1600" b="0" i="0" dirty="0"/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Bytecode e máquina virtual;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JIT.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SOP-T2-JAV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290513" y="4240213"/>
            <a:ext cx="3294062" cy="596900"/>
            <a:chOff x="183" y="2671"/>
            <a:chExt cx="2075" cy="376"/>
          </a:xfrm>
        </p:grpSpPr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183" y="2671"/>
              <a:ext cx="2075" cy="376"/>
            </a:xfrm>
            <a:prstGeom prst="rect">
              <a:avLst/>
            </a:prstGeom>
            <a:solidFill>
              <a:srgbClr val="99CCFF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pt-PT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1472" y="2804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PT"/>
                <a:t>Hardware</a:t>
              </a:r>
            </a:p>
          </p:txBody>
        </p:sp>
      </p:grp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320675" y="3441700"/>
            <a:ext cx="3276600" cy="606425"/>
            <a:chOff x="202" y="2168"/>
            <a:chExt cx="2064" cy="382"/>
          </a:xfrm>
        </p:grpSpPr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202" y="2168"/>
              <a:ext cx="2064" cy="382"/>
            </a:xfrm>
            <a:prstGeom prst="rect">
              <a:avLst/>
            </a:prstGeom>
            <a:solidFill>
              <a:srgbClr val="FF9966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pt-PT" altLang="pt-PT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916" y="2284"/>
              <a:ext cx="1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PT"/>
                <a:t>Operating System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282575" y="2603500"/>
            <a:ext cx="3282950" cy="606425"/>
            <a:chOff x="204" y="1640"/>
            <a:chExt cx="2068" cy="382"/>
          </a:xfrm>
        </p:grpSpPr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204" y="1640"/>
              <a:ext cx="2068" cy="382"/>
            </a:xfrm>
            <a:prstGeom prst="rect">
              <a:avLst/>
            </a:prstGeom>
            <a:solidFill>
              <a:srgbClr val="99FF99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pt-PT" altLang="pt-PT"/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799" y="1738"/>
              <a:ext cx="1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PT"/>
                <a:t>Java Virtual Machine</a:t>
              </a:r>
            </a:p>
          </p:txBody>
        </p:sp>
      </p:grp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319088" y="1727200"/>
            <a:ext cx="3282950" cy="606425"/>
            <a:chOff x="222" y="1088"/>
            <a:chExt cx="2068" cy="382"/>
          </a:xfrm>
        </p:grpSpPr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222" y="1088"/>
              <a:ext cx="2068" cy="382"/>
            </a:xfrm>
            <a:prstGeom prst="rect">
              <a:avLst/>
            </a:prstGeom>
            <a:solidFill>
              <a:srgbClr val="FFFF99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FF99"/>
              </a:extrusionClr>
              <a:contourClr>
                <a:srgbClr val="FFFF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pt-PT" altLang="pt-PT"/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1067" y="1211"/>
              <a:ext cx="1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PT" dirty="0"/>
                <a:t>Java Application</a:t>
              </a:r>
            </a:p>
          </p:txBody>
        </p:sp>
      </p:grpSp>
      <p:pic>
        <p:nvPicPr>
          <p:cNvPr id="1026" name="Picture 2" descr="https://upload.wikimedia.org/wikipedia/commons/d/dd/JvmSpe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57300"/>
            <a:ext cx="617989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https://en.wikipedia.org/wiki/Java_virtual_machine</a:t>
            </a:r>
            <a:endParaRPr lang="pt-PT" sz="800" b="0" dirty="0"/>
          </a:p>
        </p:txBody>
      </p:sp>
    </p:spTree>
    <p:extLst>
      <p:ext uri="{BB962C8B-B14F-4D97-AF65-F5344CB8AC3E}">
        <p14:creationId xmlns:p14="http://schemas.microsoft.com/office/powerpoint/2010/main" val="3376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SOP-T2-JAV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40000" y="900000"/>
            <a:ext cx="7848424" cy="475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javac: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Compilador de linguagem Java para bytecode (genericamente .java -&gt; .class).</a:t>
            </a:r>
          </a:p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java: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Loader para a máquina virtual (.class ou .jar).</a:t>
            </a:r>
            <a:endParaRPr lang="pt-PT" sz="2000" b="0" i="0" dirty="0"/>
          </a:p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JIT (Just In Time) compiler: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Compilador de bytecode para código nativo.</a:t>
            </a:r>
            <a:endParaRPr lang="pt-PT" sz="2000" b="0" i="0" dirty="0"/>
          </a:p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.jar: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Java archive, ficheiro como mais de uma classe agrupadas.</a:t>
            </a:r>
            <a:endParaRPr lang="pt-PT" sz="2000" b="0" i="0" dirty="0"/>
          </a:p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.class: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Classe em bytecode.</a:t>
            </a:r>
          </a:p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.java: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Ficheiro em código fonte Java (com os .c).</a:t>
            </a:r>
            <a:endParaRPr lang="pt-PT" sz="20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2000" b="0" i="0" dirty="0"/>
          </a:p>
          <a:p>
            <a:pPr marL="179388" lvl="1" algn="just" defTabSz="624078">
              <a:lnSpc>
                <a:spcPct val="120000"/>
              </a:lnSpc>
            </a:pPr>
            <a:endParaRPr lang="pt-PT" sz="2000" b="0" i="0" dirty="0"/>
          </a:p>
        </p:txBody>
      </p:sp>
    </p:spTree>
    <p:extLst>
      <p:ext uri="{BB962C8B-B14F-4D97-AF65-F5344CB8AC3E}">
        <p14:creationId xmlns:p14="http://schemas.microsoft.com/office/powerpoint/2010/main" val="41546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SOP-T2-JAV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40000" y="900000"/>
            <a:ext cx="8280472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Dados primitivos: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byte: Inteiro de 8 bit com sinal em complemento para 2. Valor entre -128 e 127.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short: Inteiro de 16 bit com sinal em complemento para 2. Valor entre -32768 e 32767;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int</a:t>
            </a:r>
            <a:r>
              <a:rPr lang="pt-PT" sz="1600" b="0" i="0" dirty="0"/>
              <a:t>: Inteiro de 32 bit com sinal em complemento para 2 com valor entre -2</a:t>
            </a:r>
            <a:r>
              <a:rPr lang="pt-PT" sz="1600" b="0" i="0" baseline="30000" dirty="0"/>
              <a:t>31 </a:t>
            </a:r>
            <a:r>
              <a:rPr lang="pt-PT" sz="1600" b="0" i="0" dirty="0"/>
              <a:t>e 2</a:t>
            </a:r>
            <a:r>
              <a:rPr lang="pt-PT" sz="1600" b="0" i="0" baseline="30000" dirty="0"/>
              <a:t>31</a:t>
            </a:r>
            <a:r>
              <a:rPr lang="pt-PT" sz="1600" b="0" i="0" dirty="0"/>
              <a:t>-1;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long</a:t>
            </a:r>
            <a:r>
              <a:rPr lang="pt-PT" sz="1600" b="0" i="0" dirty="0"/>
              <a:t>: Inteiro de 64 bit com sinal em complemento para 2 com valor entre -2</a:t>
            </a:r>
            <a:r>
              <a:rPr lang="pt-PT" sz="1600" b="0" i="0" baseline="30000" dirty="0"/>
              <a:t>63 </a:t>
            </a:r>
            <a:r>
              <a:rPr lang="pt-PT" sz="1600" b="0" i="0" dirty="0"/>
              <a:t>e 2</a:t>
            </a:r>
            <a:r>
              <a:rPr lang="pt-PT" sz="1600" b="0" i="0" baseline="30000" dirty="0"/>
              <a:t>63</a:t>
            </a:r>
            <a:r>
              <a:rPr lang="pt-PT" sz="1600" b="0" i="0" dirty="0"/>
              <a:t>-1 (ou -0</a:t>
            </a:r>
            <a:r>
              <a:rPr lang="pt-PT" sz="1600" b="0" i="0" baseline="30000" dirty="0"/>
              <a:t> </a:t>
            </a:r>
            <a:r>
              <a:rPr lang="pt-PT" sz="1600" b="0" i="0" dirty="0"/>
              <a:t>e 2</a:t>
            </a:r>
            <a:r>
              <a:rPr lang="pt-PT" sz="1600" b="0" i="0" baseline="30000" dirty="0"/>
              <a:t>64</a:t>
            </a:r>
            <a:r>
              <a:rPr lang="pt-PT" sz="1600" b="0" i="0" dirty="0"/>
              <a:t>-1);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float</a:t>
            </a:r>
            <a:r>
              <a:rPr lang="pt-PT" sz="1600" b="0" i="0" dirty="0"/>
              <a:t>: 32 bit IEEE 754 virgula flutuante de precisão simples.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double</a:t>
            </a:r>
            <a:r>
              <a:rPr lang="pt-PT" sz="1600" b="0" i="0" dirty="0"/>
              <a:t>: 64 bit IEEE 754 virgula flutuante de precisão dupla.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boolean</a:t>
            </a:r>
            <a:r>
              <a:rPr lang="pt-PT" sz="1600" b="0" i="0" dirty="0"/>
              <a:t>: Dois valores possíveis (</a:t>
            </a:r>
            <a:r>
              <a:rPr lang="pt-PT" sz="1600" i="0" dirty="0" err="1"/>
              <a:t>true</a:t>
            </a:r>
            <a:r>
              <a:rPr lang="pt-PT" sz="1600" b="0" i="0" dirty="0"/>
              <a:t> e </a:t>
            </a:r>
            <a:r>
              <a:rPr lang="pt-PT" sz="1600" i="0" dirty="0"/>
              <a:t>false</a:t>
            </a:r>
            <a:r>
              <a:rPr lang="pt-PT" sz="1600" b="0" i="0" dirty="0"/>
              <a:t>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char</a:t>
            </a:r>
            <a:r>
              <a:rPr lang="pt-PT" sz="1600" b="0" i="0" dirty="0"/>
              <a:t>: 16 bit carater Unicode. Valor mínimo '\u0000' (0) e valor máximo '\</a:t>
            </a:r>
            <a:r>
              <a:rPr lang="pt-PT" sz="1600" b="0" i="0" dirty="0" err="1"/>
              <a:t>uffff</a:t>
            </a:r>
            <a:r>
              <a:rPr lang="pt-PT" sz="1600" b="0" i="0" dirty="0"/>
              <a:t>' (65535).</a:t>
            </a:r>
          </a:p>
        </p:txBody>
      </p:sp>
    </p:spTree>
    <p:extLst>
      <p:ext uri="{BB962C8B-B14F-4D97-AF65-F5344CB8AC3E}">
        <p14:creationId xmlns:p14="http://schemas.microsoft.com/office/powerpoint/2010/main" val="386949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SOP-T2-JAV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Linguagem Java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40000" y="900000"/>
            <a:ext cx="7848424" cy="449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/>
            <a:r>
              <a:rPr lang="en-US" sz="1200" i="0" dirty="0">
                <a:latin typeface="Courier New" pitchFamily="49" charset="0"/>
              </a:rPr>
              <a:t>public class HelloWorld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{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public static void main(String[] </a:t>
            </a:r>
            <a:r>
              <a:rPr lang="en-US" sz="1200" i="0" dirty="0" err="1">
                <a:latin typeface="Courier New" pitchFamily="49" charset="0"/>
              </a:rPr>
              <a:t>args</a:t>
            </a:r>
            <a:r>
              <a:rPr lang="en-US" sz="1200" i="0" dirty="0">
                <a:latin typeface="Courier New" pitchFamily="49" charset="0"/>
              </a:rPr>
              <a:t>)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{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</a:t>
            </a:r>
            <a:r>
              <a:rPr lang="en-US" sz="1200" i="0" dirty="0" err="1">
                <a:latin typeface="Courier New" pitchFamily="49" charset="0"/>
              </a:rPr>
              <a:t>System.out.println</a:t>
            </a:r>
            <a:r>
              <a:rPr lang="en-US" sz="1200" i="0" dirty="0">
                <a:latin typeface="Courier New" pitchFamily="49" charset="0"/>
              </a:rPr>
              <a:t>("Hello, World");//"Hello, World" to the terminal window.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}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}</a:t>
            </a:r>
          </a:p>
          <a:p>
            <a:pPr algn="just" defTabSz="624078"/>
            <a:endParaRPr lang="en-US" sz="1200" i="0" dirty="0">
              <a:latin typeface="Courier New" pitchFamily="49" charset="0"/>
            </a:endParaRP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public class teste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{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public static void main(String[] </a:t>
            </a:r>
            <a:r>
              <a:rPr lang="en-US" sz="1200" i="0" dirty="0" err="1">
                <a:latin typeface="Courier New" pitchFamily="49" charset="0"/>
              </a:rPr>
              <a:t>args</a:t>
            </a:r>
            <a:r>
              <a:rPr lang="en-US" sz="1200" i="0" dirty="0">
                <a:latin typeface="Courier New" pitchFamily="49" charset="0"/>
              </a:rPr>
              <a:t>)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{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</a:t>
            </a:r>
            <a:r>
              <a:rPr lang="en-US" sz="1200" i="0" dirty="0" err="1">
                <a:latin typeface="Courier New" pitchFamily="49" charset="0"/>
              </a:rPr>
              <a:t>int</a:t>
            </a:r>
            <a:r>
              <a:rPr lang="en-US" sz="1200" i="0" dirty="0">
                <a:latin typeface="Courier New" pitchFamily="49" charset="0"/>
              </a:rPr>
              <a:t> count = </a:t>
            </a:r>
            <a:r>
              <a:rPr lang="en-US" sz="1200" i="0" dirty="0" err="1">
                <a:latin typeface="Courier New" pitchFamily="49" charset="0"/>
              </a:rPr>
              <a:t>Integer.parseInt</a:t>
            </a:r>
            <a:r>
              <a:rPr lang="en-US" sz="1200" i="0" dirty="0">
                <a:latin typeface="Courier New" pitchFamily="49" charset="0"/>
              </a:rPr>
              <a:t>(</a:t>
            </a:r>
            <a:r>
              <a:rPr lang="en-US" sz="1200" i="0" dirty="0" err="1">
                <a:latin typeface="Courier New" pitchFamily="49" charset="0"/>
              </a:rPr>
              <a:t>args</a:t>
            </a:r>
            <a:r>
              <a:rPr lang="en-US" sz="1200" i="0" dirty="0">
                <a:latin typeface="Courier New" pitchFamily="49" charset="0"/>
              </a:rPr>
              <a:t>[0]);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</a:t>
            </a:r>
            <a:r>
              <a:rPr lang="en-US" sz="1200" i="0" dirty="0" err="1">
                <a:latin typeface="Courier New" pitchFamily="49" charset="0"/>
              </a:rPr>
              <a:t>System.out.print</a:t>
            </a:r>
            <a:r>
              <a:rPr lang="en-US" sz="1200" i="0" dirty="0">
                <a:latin typeface="Courier New" pitchFamily="49" charset="0"/>
              </a:rPr>
              <a:t>("Run " + count + "...\t");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long start = </a:t>
            </a:r>
            <a:r>
              <a:rPr lang="en-US" sz="1200" i="0" dirty="0" err="1">
                <a:latin typeface="Courier New" pitchFamily="49" charset="0"/>
              </a:rPr>
              <a:t>System.nanoTime</a:t>
            </a:r>
            <a:r>
              <a:rPr lang="en-US" sz="1200" i="0" dirty="0">
                <a:latin typeface="Courier New" pitchFamily="49" charset="0"/>
              </a:rPr>
              <a:t>();</a:t>
            </a:r>
          </a:p>
          <a:p>
            <a:pPr algn="just" defTabSz="624078"/>
            <a:endParaRPr lang="en-US" sz="1200" i="0" dirty="0">
              <a:latin typeface="Courier New" pitchFamily="49" charset="0"/>
            </a:endParaRP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float f = 1f;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for (</a:t>
            </a:r>
            <a:r>
              <a:rPr lang="en-US" sz="1200" i="0" dirty="0" err="1">
                <a:latin typeface="Courier New" pitchFamily="49" charset="0"/>
              </a:rPr>
              <a:t>int</a:t>
            </a:r>
            <a:r>
              <a:rPr lang="en-US" sz="1200" i="0" dirty="0">
                <a:latin typeface="Courier New" pitchFamily="49" charset="0"/>
              </a:rPr>
              <a:t> </a:t>
            </a:r>
            <a:r>
              <a:rPr lang="en-US" sz="1200" i="0" dirty="0" err="1">
                <a:latin typeface="Courier New" pitchFamily="49" charset="0"/>
              </a:rPr>
              <a:t>i</a:t>
            </a:r>
            <a:r>
              <a:rPr lang="en-US" sz="1200" i="0" dirty="0">
                <a:latin typeface="Courier New" pitchFamily="49" charset="0"/>
              </a:rPr>
              <a:t> = 1; </a:t>
            </a:r>
            <a:r>
              <a:rPr lang="en-US" sz="1200" i="0" dirty="0" err="1">
                <a:latin typeface="Courier New" pitchFamily="49" charset="0"/>
              </a:rPr>
              <a:t>i</a:t>
            </a:r>
            <a:r>
              <a:rPr lang="en-US" sz="1200" i="0" dirty="0">
                <a:latin typeface="Courier New" pitchFamily="49" charset="0"/>
              </a:rPr>
              <a:t>&lt;count; </a:t>
            </a:r>
            <a:r>
              <a:rPr lang="en-US" sz="1200" i="0" dirty="0" err="1">
                <a:latin typeface="Courier New" pitchFamily="49" charset="0"/>
              </a:rPr>
              <a:t>i</a:t>
            </a:r>
            <a:r>
              <a:rPr lang="en-US" sz="1200" i="0" dirty="0">
                <a:latin typeface="Courier New" pitchFamily="49" charset="0"/>
              </a:rPr>
              <a:t>++)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  f *= </a:t>
            </a:r>
            <a:r>
              <a:rPr lang="en-US" sz="1200" i="0" dirty="0" err="1">
                <a:latin typeface="Courier New" pitchFamily="49" charset="0"/>
              </a:rPr>
              <a:t>i</a:t>
            </a:r>
            <a:r>
              <a:rPr lang="en-US" sz="1200" i="0" dirty="0">
                <a:latin typeface="Courier New" pitchFamily="49" charset="0"/>
              </a:rPr>
              <a:t>;</a:t>
            </a:r>
          </a:p>
          <a:p>
            <a:pPr algn="just" defTabSz="624078"/>
            <a:endParaRPr lang="en-US" sz="1200" i="0" dirty="0">
              <a:latin typeface="Courier New" pitchFamily="49" charset="0"/>
            </a:endParaRP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long end = </a:t>
            </a:r>
            <a:r>
              <a:rPr lang="en-US" sz="1200" i="0" dirty="0" err="1">
                <a:latin typeface="Courier New" pitchFamily="49" charset="0"/>
              </a:rPr>
              <a:t>System.nanoTime</a:t>
            </a:r>
            <a:r>
              <a:rPr lang="en-US" sz="1200" i="0" dirty="0">
                <a:latin typeface="Courier New" pitchFamily="49" charset="0"/>
              </a:rPr>
              <a:t>();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</a:t>
            </a:r>
            <a:r>
              <a:rPr lang="en-US" sz="1200" i="0" dirty="0" err="1">
                <a:latin typeface="Courier New" pitchFamily="49" charset="0"/>
              </a:rPr>
              <a:t>System.out.println</a:t>
            </a:r>
            <a:r>
              <a:rPr lang="en-US" sz="1200" i="0" dirty="0">
                <a:latin typeface="Courier New" pitchFamily="49" charset="0"/>
              </a:rPr>
              <a:t>("completed in " + (end - start) + " nanoseconds ");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}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HelloWorld { 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PT" altLang="pt-PT" sz="1000" b="1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main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[]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args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{ </a:t>
            </a:r>
            <a:r>
              <a:rPr kumimoji="0" lang="pt-PT" altLang="pt-PT" sz="1000" b="0" i="1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34" charset="-128"/>
              </a:rPr>
              <a:t>// Prints "Hello, World" to the terminal window.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System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pt-PT" altLang="pt-PT" sz="1000" b="1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println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116611"/>
                </a:solidFill>
                <a:effectLst/>
                <a:latin typeface="Arial Unicode MS" panose="020B0604020202020204" pitchFamily="34" charset="-128"/>
              </a:rPr>
              <a:t>"Hello, World"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} } </a:t>
            </a:r>
            <a:br>
              <a:rPr kumimoji="0" lang="pt-PT" altLang="pt-PT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9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SOP-T2-JAV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Exceções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40000" y="900000"/>
            <a:ext cx="7848424" cy="40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/>
            <a:r>
              <a:rPr lang="en-US" sz="1600" i="0" dirty="0">
                <a:latin typeface="Courier New" pitchFamily="49" charset="0"/>
              </a:rPr>
              <a:t>try</a:t>
            </a:r>
          </a:p>
          <a:p>
            <a:pPr algn="just" defTabSz="624078"/>
            <a:r>
              <a:rPr lang="en-US" sz="1600" i="0" dirty="0">
                <a:latin typeface="Courier New" pitchFamily="49" charset="0"/>
              </a:rPr>
              <a:t>{</a:t>
            </a:r>
          </a:p>
          <a:p>
            <a:pPr algn="just" defTabSz="624078"/>
            <a:r>
              <a:rPr lang="en-US" sz="1600" i="0" dirty="0">
                <a:latin typeface="Courier New" pitchFamily="49" charset="0"/>
              </a:rPr>
              <a:t>  statements  // </a:t>
            </a:r>
            <a:r>
              <a:rPr lang="en-US" sz="1600" i="0" dirty="0" err="1">
                <a:latin typeface="Courier New" pitchFamily="49" charset="0"/>
              </a:rPr>
              <a:t>codigo</a:t>
            </a:r>
            <a:r>
              <a:rPr lang="en-US" sz="1600" i="0" dirty="0">
                <a:latin typeface="Courier New" pitchFamily="49" charset="0"/>
              </a:rPr>
              <a:t> principal a </a:t>
            </a:r>
            <a:r>
              <a:rPr lang="en-US" sz="1600" i="0" dirty="0" err="1">
                <a:latin typeface="Courier New" pitchFamily="49" charset="0"/>
              </a:rPr>
              <a:t>executar</a:t>
            </a:r>
            <a:endParaRPr lang="en-US" sz="1600" i="0" dirty="0">
              <a:latin typeface="Courier New" pitchFamily="49" charset="0"/>
            </a:endParaRPr>
          </a:p>
          <a:p>
            <a:pPr algn="just" defTabSz="624078"/>
            <a:r>
              <a:rPr lang="en-US" sz="1600" i="0" dirty="0">
                <a:latin typeface="Courier New" pitchFamily="49" charset="0"/>
              </a:rPr>
              <a:t>} catch (ex-type1 identifier1)</a:t>
            </a:r>
          </a:p>
          <a:p>
            <a:pPr algn="just" defTabSz="624078"/>
            <a:r>
              <a:rPr lang="en-US" sz="1600" i="0" dirty="0">
                <a:latin typeface="Courier New" pitchFamily="49" charset="0"/>
              </a:rPr>
              <a:t>  {</a:t>
            </a:r>
          </a:p>
          <a:p>
            <a:pPr algn="just" defTabSz="624078"/>
            <a:r>
              <a:rPr lang="en-US" sz="1600" i="0" dirty="0">
                <a:latin typeface="Courier New" pitchFamily="49" charset="0"/>
              </a:rPr>
              <a:t>    statements // processor </a:t>
            </a:r>
            <a:r>
              <a:rPr lang="en-US" sz="1600" i="0" dirty="0" err="1">
                <a:latin typeface="Courier New" pitchFamily="49" charset="0"/>
              </a:rPr>
              <a:t>exceçao</a:t>
            </a:r>
            <a:r>
              <a:rPr lang="en-US" sz="1600" i="0" dirty="0">
                <a:latin typeface="Courier New" pitchFamily="49" charset="0"/>
              </a:rPr>
              <a:t> do tipo1 </a:t>
            </a:r>
          </a:p>
          <a:p>
            <a:pPr algn="just" defTabSz="624078"/>
            <a:r>
              <a:rPr lang="en-US" sz="1600" i="0" dirty="0">
                <a:latin typeface="Courier New" pitchFamily="49" charset="0"/>
              </a:rPr>
              <a:t>  }</a:t>
            </a:r>
          </a:p>
          <a:p>
            <a:pPr algn="just" defTabSz="624078"/>
            <a:r>
              <a:rPr lang="en-US" sz="1600" i="0" dirty="0">
                <a:latin typeface="Courier New" pitchFamily="49" charset="0"/>
              </a:rPr>
              <a:t>  catch (ex-type2 identifier2)</a:t>
            </a:r>
          </a:p>
          <a:p>
            <a:pPr algn="just" defTabSz="624078"/>
            <a:r>
              <a:rPr lang="en-US" sz="1600" i="0" dirty="0">
                <a:latin typeface="Courier New" pitchFamily="49" charset="0"/>
              </a:rPr>
              <a:t>  {</a:t>
            </a:r>
          </a:p>
          <a:p>
            <a:pPr algn="just" defTabSz="624078"/>
            <a:r>
              <a:rPr lang="en-US" sz="1600" i="0" dirty="0">
                <a:latin typeface="Courier New" pitchFamily="49" charset="0"/>
              </a:rPr>
              <a:t>    statements // processor </a:t>
            </a:r>
            <a:r>
              <a:rPr lang="en-US" sz="1600" i="0" dirty="0" err="1">
                <a:latin typeface="Courier New" pitchFamily="49" charset="0"/>
              </a:rPr>
              <a:t>exceçao</a:t>
            </a:r>
            <a:r>
              <a:rPr lang="en-US" sz="1600" i="0" dirty="0">
                <a:latin typeface="Courier New" pitchFamily="49" charset="0"/>
              </a:rPr>
              <a:t> do tipo2</a:t>
            </a:r>
          </a:p>
          <a:p>
            <a:pPr algn="just" defTabSz="624078"/>
            <a:r>
              <a:rPr lang="en-US" sz="1600" i="0" dirty="0">
                <a:latin typeface="Courier New" pitchFamily="49" charset="0"/>
              </a:rPr>
              <a:t>  }</a:t>
            </a:r>
          </a:p>
          <a:p>
            <a:pPr algn="just" defTabSz="624078"/>
            <a:r>
              <a:rPr lang="en-US" sz="1600" i="0" dirty="0">
                <a:latin typeface="Courier New" pitchFamily="49" charset="0"/>
              </a:rPr>
              <a:t>  finally</a:t>
            </a:r>
          </a:p>
          <a:p>
            <a:pPr algn="just" defTabSz="624078"/>
            <a:r>
              <a:rPr lang="en-US" sz="1600" i="0" dirty="0">
                <a:latin typeface="Courier New" pitchFamily="49" charset="0"/>
              </a:rPr>
              <a:t>  {</a:t>
            </a:r>
          </a:p>
          <a:p>
            <a:pPr algn="just" defTabSz="624078"/>
            <a:r>
              <a:rPr lang="en-US" sz="1600" i="0" dirty="0">
                <a:latin typeface="Courier New" pitchFamily="49" charset="0"/>
              </a:rPr>
              <a:t>    statements // </a:t>
            </a:r>
            <a:r>
              <a:rPr lang="en-US" sz="1600" i="0" dirty="0" err="1">
                <a:latin typeface="Courier New" pitchFamily="49" charset="0"/>
              </a:rPr>
              <a:t>fazer</a:t>
            </a:r>
            <a:r>
              <a:rPr lang="en-US" sz="1600" i="0" dirty="0">
                <a:latin typeface="Courier New" pitchFamily="49" charset="0"/>
              </a:rPr>
              <a:t> sempre </a:t>
            </a:r>
            <a:r>
              <a:rPr lang="en-US" sz="1600" i="0" dirty="0" err="1">
                <a:latin typeface="Courier New" pitchFamily="49" charset="0"/>
              </a:rPr>
              <a:t>isto</a:t>
            </a:r>
            <a:r>
              <a:rPr lang="en-US" sz="1600" i="0" dirty="0">
                <a:latin typeface="Courier New" pitchFamily="49" charset="0"/>
              </a:rPr>
              <a:t> no </a:t>
            </a:r>
            <a:r>
              <a:rPr lang="en-US" sz="1600" i="0" dirty="0" err="1">
                <a:latin typeface="Courier New" pitchFamily="49" charset="0"/>
              </a:rPr>
              <a:t>fim</a:t>
            </a:r>
            <a:r>
              <a:rPr lang="en-US" sz="1600" i="0" dirty="0">
                <a:latin typeface="Courier New" pitchFamily="49" charset="0"/>
              </a:rPr>
              <a:t> (optional)</a:t>
            </a:r>
          </a:p>
          <a:p>
            <a:pPr algn="just" defTabSz="624078"/>
            <a:r>
              <a:rPr lang="en-US" sz="1600" i="0" dirty="0">
                <a:latin typeface="Courier New" pitchFamily="49" charset="0"/>
              </a:rPr>
              <a:t>  }</a:t>
            </a:r>
          </a:p>
          <a:p>
            <a:pPr algn="just" defTabSz="624078"/>
            <a:r>
              <a:rPr lang="en-US" sz="1600" i="0" dirty="0">
                <a:latin typeface="Courier New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HelloWorld { 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PT" altLang="pt-PT" sz="1000" b="1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main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[]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args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{ </a:t>
            </a:r>
            <a:r>
              <a:rPr kumimoji="0" lang="pt-PT" altLang="pt-PT" sz="1000" b="0" i="1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34" charset="-128"/>
              </a:rPr>
              <a:t>// Prints "Hello, World" to the terminal window.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System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pt-PT" altLang="pt-PT" sz="1000" b="1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println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116611"/>
                </a:solidFill>
                <a:effectLst/>
                <a:latin typeface="Arial Unicode MS" panose="020B0604020202020204" pitchFamily="34" charset="-128"/>
              </a:rPr>
              <a:t>"Hello, World"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} } </a:t>
            </a:r>
            <a:br>
              <a:rPr kumimoji="0" lang="pt-PT" altLang="pt-PT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1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SOP-T2-JAV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Bytecode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 JVM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40000" y="900000"/>
            <a:ext cx="8280472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Algumas instruções </a:t>
            </a:r>
            <a:r>
              <a:rPr lang="pt-PT" sz="2000" b="0" i="0" dirty="0" err="1"/>
              <a:t>assembly</a:t>
            </a:r>
            <a:r>
              <a:rPr lang="pt-PT" sz="2000" b="0" i="0" dirty="0"/>
              <a:t> de </a:t>
            </a:r>
            <a:r>
              <a:rPr lang="pt-PT" sz="2000" b="0" i="0" dirty="0" err="1"/>
              <a:t>bytecode</a:t>
            </a:r>
            <a:r>
              <a:rPr lang="pt-PT" sz="2000" b="0" i="0" dirty="0"/>
              <a:t>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Add</a:t>
            </a:r>
            <a:r>
              <a:rPr lang="pt-PT" sz="1600" b="0" i="0" dirty="0"/>
              <a:t>: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iadd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ladd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dadd</a:t>
            </a:r>
            <a:endParaRPr lang="pt-PT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Subtract</a:t>
            </a:r>
            <a:r>
              <a:rPr lang="pt-PT" sz="1600" b="0" i="0" dirty="0"/>
              <a:t>: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isub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lsub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dsub</a:t>
            </a:r>
            <a:endParaRPr lang="pt-PT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Multiply</a:t>
            </a:r>
            <a:r>
              <a:rPr lang="pt-PT" sz="1600" b="0" i="0" dirty="0"/>
              <a:t>: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lmul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fmul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dmul</a:t>
            </a:r>
            <a:endParaRPr lang="pt-PT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Divide: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idiv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ldiv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fdiv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ddiv</a:t>
            </a:r>
            <a:endParaRPr lang="pt-PT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Remainder</a:t>
            </a:r>
            <a:r>
              <a:rPr lang="pt-PT" sz="1600" b="0" i="0" dirty="0"/>
              <a:t>: 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irem,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lrem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frem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drem</a:t>
            </a:r>
            <a:endParaRPr lang="pt-PT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Negate</a:t>
            </a:r>
            <a:r>
              <a:rPr lang="pt-PT" sz="1600" b="0" i="0" dirty="0"/>
              <a:t>: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ineg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lneg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fneg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dneg</a:t>
            </a:r>
            <a:endParaRPr lang="pt-PT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Shift: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ishl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ishr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iushr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lshl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lshr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lushr</a:t>
            </a:r>
            <a:endParaRPr lang="pt-PT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Bitwise</a:t>
            </a:r>
            <a:r>
              <a:rPr lang="pt-PT" sz="1600" b="0" i="0" dirty="0"/>
              <a:t> OR: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ior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</a:t>
            </a:r>
            <a:endParaRPr lang="pt-PT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Bitwise</a:t>
            </a:r>
            <a:r>
              <a:rPr lang="pt-PT" sz="1600" b="0" i="0" dirty="0"/>
              <a:t> AND: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iand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</a:t>
            </a:r>
            <a:endParaRPr lang="pt-PT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Bitwise</a:t>
            </a:r>
            <a:r>
              <a:rPr lang="pt-PT" sz="1600" b="0" i="0" dirty="0"/>
              <a:t> exclusive OR: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ixor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lxor</a:t>
            </a:r>
            <a:endParaRPr lang="pt-PT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Local </a:t>
            </a:r>
            <a:r>
              <a:rPr lang="pt-PT" sz="1600" b="0" i="0" dirty="0" err="1"/>
              <a:t>variable</a:t>
            </a:r>
            <a:r>
              <a:rPr lang="pt-PT" sz="1600" b="0" i="0" dirty="0"/>
              <a:t> </a:t>
            </a:r>
            <a:r>
              <a:rPr lang="pt-PT" sz="1600" b="0" i="0" dirty="0" err="1"/>
              <a:t>increment</a:t>
            </a:r>
            <a:r>
              <a:rPr lang="pt-PT" sz="1600" b="0" i="0" dirty="0"/>
              <a:t>: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iinc</a:t>
            </a:r>
            <a:endParaRPr lang="pt-PT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Comparison</a:t>
            </a:r>
            <a:r>
              <a:rPr lang="pt-PT" sz="1600" b="0" i="0" dirty="0"/>
              <a:t>: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dcmpg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dcmpl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fcmpg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fcmpl</a:t>
            </a:r>
            <a:r>
              <a:rPr lang="pt-PT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lcmp</a:t>
            </a:r>
            <a:endParaRPr lang="pt-PT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27356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SOP-T2-JAV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Particularidades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40000" y="900000"/>
            <a:ext cx="8280472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Outras observações: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Matrizes com “</a:t>
            </a:r>
            <a:r>
              <a:rPr lang="pt-PT" sz="1600" b="0" dirty="0" err="1"/>
              <a:t>Bounds</a:t>
            </a:r>
            <a:r>
              <a:rPr lang="pt-PT" sz="1600" b="0" dirty="0"/>
              <a:t> </a:t>
            </a:r>
            <a:r>
              <a:rPr lang="pt-PT" sz="1600" b="0" dirty="0" err="1"/>
              <a:t>checking</a:t>
            </a:r>
            <a:r>
              <a:rPr lang="pt-PT" sz="1600" b="0" i="0" dirty="0"/>
              <a:t>”;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Apontadores “Não existem” (sem referência explícita no código Java ou com aritmética de apontadores);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“</a:t>
            </a:r>
            <a:r>
              <a:rPr lang="pt-PT" sz="1600" b="0" dirty="0" err="1"/>
              <a:t>Write</a:t>
            </a:r>
            <a:r>
              <a:rPr lang="pt-PT" sz="1600" b="0" dirty="0"/>
              <a:t> </a:t>
            </a:r>
            <a:r>
              <a:rPr lang="pt-PT" sz="1600" b="0" dirty="0" err="1"/>
              <a:t>once</a:t>
            </a:r>
            <a:r>
              <a:rPr lang="pt-PT" sz="1600" b="0" dirty="0"/>
              <a:t> </a:t>
            </a:r>
            <a:r>
              <a:rPr lang="pt-PT" sz="1600" b="0" dirty="0" err="1"/>
              <a:t>run</a:t>
            </a:r>
            <a:r>
              <a:rPr lang="pt-PT" sz="1600" b="0" dirty="0"/>
              <a:t> </a:t>
            </a:r>
            <a:r>
              <a:rPr lang="pt-PT" sz="1600" b="0" dirty="0" err="1"/>
              <a:t>anywhere</a:t>
            </a:r>
            <a:r>
              <a:rPr lang="pt-PT" sz="1600" b="0" i="0" dirty="0"/>
              <a:t>”, utilizando bibliotecas standards e interface standard;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Eficiência similar ao C/C++ principalmente com dados primitivos;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Tratamento de erros via exceções (mais elegante);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É possível integrar com outras linguagens via interfaces nativas (quebra portabilidade);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Existiu um </a:t>
            </a:r>
            <a:r>
              <a:rPr lang="pt-PT" sz="1600" b="0" i="0" dirty="0" err="1"/>
              <a:t>JavaOS</a:t>
            </a:r>
            <a:r>
              <a:rPr lang="pt-PT" sz="1600" b="0" i="0" dirty="0"/>
              <a:t>, mas foi descontinuado;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JRE (</a:t>
            </a:r>
            <a:r>
              <a:rPr lang="pt-PT" sz="1600" b="0" dirty="0"/>
              <a:t>Java </a:t>
            </a:r>
            <a:r>
              <a:rPr lang="pt-PT" sz="1600" b="0" dirty="0" err="1"/>
              <a:t>Runtime</a:t>
            </a:r>
            <a:r>
              <a:rPr lang="pt-PT" sz="1600" b="0" dirty="0"/>
              <a:t> </a:t>
            </a:r>
            <a:r>
              <a:rPr lang="pt-PT" sz="1600" b="0" dirty="0" err="1"/>
              <a:t>Environment</a:t>
            </a:r>
            <a:r>
              <a:rPr lang="pt-PT" sz="1600" b="0" i="0" dirty="0"/>
              <a:t>): Contém a máquina virtual e bibliotecas standards para executar aplicações;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JDK (</a:t>
            </a:r>
            <a:r>
              <a:rPr lang="pt-PT" sz="1600" b="0" dirty="0"/>
              <a:t>Java </a:t>
            </a:r>
            <a:r>
              <a:rPr lang="pt-PT" sz="1600" b="0" dirty="0" err="1"/>
              <a:t>Development</a:t>
            </a:r>
            <a:r>
              <a:rPr lang="pt-PT" sz="1600" b="0" dirty="0"/>
              <a:t> Kit</a:t>
            </a:r>
            <a:r>
              <a:rPr lang="pt-PT" sz="1600" b="0" i="0" dirty="0"/>
              <a:t>): Tudo do JRE, acrescentando ferramentas de desenvolvimento (e.g. compilador);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Existem alternativas ao JDK da Oracle, como o </a:t>
            </a:r>
            <a:r>
              <a:rPr lang="pt-PT" sz="1600" b="0" i="0" dirty="0" err="1"/>
              <a:t>OpenJDK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102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6191</TotalTime>
  <Words>931</Words>
  <Application>Microsoft Office PowerPoint</Application>
  <PresentationFormat>On-screen Show (16:10)</PresentationFormat>
  <Paragraphs>138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SOP-T2-JAV Conceitos</vt:lpstr>
      <vt:lpstr>SOP-T2-JAV Conceitos</vt:lpstr>
      <vt:lpstr>SOP-T2-JAV Conceitos</vt:lpstr>
      <vt:lpstr>SOP-T2-JAV Linguagem Java</vt:lpstr>
      <vt:lpstr>SOP-T2-JAV Exceções</vt:lpstr>
      <vt:lpstr>SOP-T2-JAV Bytecode JVM</vt:lpstr>
      <vt:lpstr>SOP-T2-JAV Particularidades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389</cp:revision>
  <cp:lastPrinted>2006-12-04T14:12:58Z</cp:lastPrinted>
  <dcterms:created xsi:type="dcterms:W3CDTF">2003-12-01T00:39:30Z</dcterms:created>
  <dcterms:modified xsi:type="dcterms:W3CDTF">2022-11-24T18:02:31Z</dcterms:modified>
  <cp:category>Sistemas Operativos</cp:category>
</cp:coreProperties>
</file>