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389" r:id="rId4"/>
    <p:sldId id="391" r:id="rId5"/>
    <p:sldId id="390" r:id="rId6"/>
    <p:sldId id="392" r:id="rId7"/>
    <p:sldId id="393" r:id="rId8"/>
    <p:sldId id="394" r:id="rId9"/>
    <p:sldId id="395" r:id="rId10"/>
    <p:sldId id="396" r:id="rId11"/>
    <p:sldId id="378" r:id="rId1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2124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54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https://en.wikipedia.org/wiki/MS-DOS</a:t>
            </a:r>
          </a:p>
          <a:p>
            <a:r>
              <a:rPr lang="en-GB" dirty="0"/>
              <a:t>https://en.wikipedia.org/wiki/Windows_1.0x</a:t>
            </a:r>
          </a:p>
          <a:p>
            <a:r>
              <a:rPr lang="en-GB" dirty="0"/>
              <a:t>https://en.wikipedia.org/wiki/Windows_NT</a:t>
            </a:r>
          </a:p>
        </p:txBody>
      </p:sp>
    </p:spTree>
    <p:extLst>
      <p:ext uri="{BB962C8B-B14F-4D97-AF65-F5344CB8AC3E}">
        <p14:creationId xmlns:p14="http://schemas.microsoft.com/office/powerpoint/2010/main" val="418086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0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26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03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8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https://en.wikipedia.org/wiki/MS-DOS</a:t>
            </a:r>
          </a:p>
          <a:p>
            <a:r>
              <a:rPr lang="en-GB" dirty="0"/>
              <a:t>https://en.wikipedia.org/wiki/Windows_1.0x</a:t>
            </a:r>
          </a:p>
          <a:p>
            <a:r>
              <a:rPr lang="en-GB" dirty="0"/>
              <a:t>https://en.wikipedia.org/wiki/Windows_NT</a:t>
            </a:r>
          </a:p>
        </p:txBody>
      </p:sp>
    </p:spTree>
    <p:extLst>
      <p:ext uri="{BB962C8B-B14F-4D97-AF65-F5344CB8AC3E}">
        <p14:creationId xmlns:p14="http://schemas.microsoft.com/office/powerpoint/2010/main" val="418086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0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SOP-T2-OSWL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Família Windows e UNIX.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Tópicos Essenciais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SOP-T2-OSWL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Linux organização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1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Interface do UNIX (Comando de Linha e Ambiente Gráfico):</a:t>
            </a:r>
            <a:endParaRPr lang="pt-BR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433E8-BAC0-EC97-1419-7CB4854C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61" y="1322143"/>
            <a:ext cx="4468738" cy="314895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1483CE6-7F82-CD46-3DBF-775FC7C67DFD}"/>
              </a:ext>
            </a:extLst>
          </p:cNvPr>
          <p:cNvGrpSpPr/>
          <p:nvPr/>
        </p:nvGrpSpPr>
        <p:grpSpPr>
          <a:xfrm>
            <a:off x="2123728" y="1201316"/>
            <a:ext cx="6520458" cy="4038972"/>
            <a:chOff x="596900" y="1600200"/>
            <a:chExt cx="7615238" cy="4648200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95263755-6C85-7B06-14DB-0344C7045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600200"/>
              <a:ext cx="3048000" cy="1801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9F403FB6-414E-F703-E50E-D1116FC4A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900" y="3217862"/>
              <a:ext cx="4033838" cy="303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87D8CCC5-7794-C20A-36CB-990AFD741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676400"/>
              <a:ext cx="2573338" cy="224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F1563A8-42EC-B12E-7058-CAE4DE4EF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792538"/>
              <a:ext cx="2819400" cy="2455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41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en-GB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(noções/definições e métodos) de 3 questões (em mínimo de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 err="1"/>
              <a:t>Multiplas</a:t>
            </a:r>
            <a:r>
              <a:rPr lang="en-GB" sz="2000" i="0" dirty="0"/>
              <a:t> </a:t>
            </a:r>
            <a:r>
              <a:rPr lang="en-GB" sz="2000" i="0" dirty="0" err="1"/>
              <a:t>tentativas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28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SOP-T2-OSWL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Windows evolução;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Windows organização;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Linux organização.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SOP-T2-OSWL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Windows evolução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Evolução:</a:t>
            </a:r>
            <a:endParaRPr lang="pt-BR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MS-DOS</a:t>
            </a:r>
            <a:r>
              <a:rPr lang="pt-BR" sz="1600" b="0" i="0" dirty="0"/>
              <a:t> (Microsoft Disk Operating System,) - produzido pela Microsoft com base CP/M. Um só programa, um só utilizador. </a:t>
            </a:r>
            <a:r>
              <a:rPr lang="pt-BR" sz="1600" i="0" dirty="0"/>
              <a:t>PC-DOS</a:t>
            </a:r>
            <a:r>
              <a:rPr lang="pt-BR" sz="1600" b="0" i="0" dirty="0"/>
              <a:t> variante licenciada à IBM e </a:t>
            </a:r>
            <a:r>
              <a:rPr lang="pt-BR" sz="1600" i="0" dirty="0"/>
              <a:t>DR-DOS</a:t>
            </a:r>
            <a:r>
              <a:rPr lang="pt-BR" sz="1600" b="0" i="0" dirty="0"/>
              <a:t> licenciada a Digital Researh. Linha de comandos com alguns aplicativos em modo texto. Grafismos a partir das versões intermédia. Versão compativel e moderna com o </a:t>
            </a:r>
            <a:r>
              <a:rPr lang="pt-BR" sz="1600" i="0" dirty="0"/>
              <a:t>Free DOS</a:t>
            </a:r>
            <a:r>
              <a:rPr lang="pt-BR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Windows 1.0x</a:t>
            </a:r>
            <a:r>
              <a:rPr lang="pt-BR" sz="1600" b="0" i="0" dirty="0"/>
              <a:t> – Funciona em “cima” do MS-DOS (digitando win). Apresenta uma interface gráfica sem utilizadores mas multitarefa;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Windows 95</a:t>
            </a:r>
            <a:r>
              <a:rPr lang="pt-BR" sz="1600" b="0" i="0" dirty="0"/>
              <a:t>, </a:t>
            </a:r>
            <a:r>
              <a:rPr lang="pt-BR" sz="1600" i="0" dirty="0"/>
              <a:t>98</a:t>
            </a:r>
            <a:r>
              <a:rPr lang="pt-BR" sz="1600" b="0" i="0" dirty="0"/>
              <a:t> e </a:t>
            </a:r>
            <a:r>
              <a:rPr lang="pt-BR" sz="1600" i="0" dirty="0"/>
              <a:t>ME</a:t>
            </a:r>
            <a:r>
              <a:rPr lang="pt-BR" sz="1600" b="0" i="0" dirty="0"/>
              <a:t> – Variantes do windows que continuão a ter por base o MS-DOS mas escondido do utilizador. Versões para utilizadores com equipamentos “domesticos”/pessoais;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Windows NT</a:t>
            </a:r>
            <a:r>
              <a:rPr lang="pt-BR" sz="1600" b="0" i="0" dirty="0"/>
              <a:t>, </a:t>
            </a:r>
            <a:r>
              <a:rPr lang="pt-BR" sz="1600" i="0" dirty="0"/>
              <a:t>2000</a:t>
            </a:r>
            <a:r>
              <a:rPr lang="pt-BR" sz="1600" b="0" i="0" dirty="0"/>
              <a:t> – Versão com inteface “semelhante” ao Windows mas com base no núcleo/engenheiros da </a:t>
            </a:r>
            <a:r>
              <a:rPr lang="pt-BR" sz="1600" i="0" dirty="0"/>
              <a:t>Digital Equipment Corporation</a:t>
            </a:r>
            <a:r>
              <a:rPr lang="pt-BR" sz="1600" b="0" i="0" dirty="0"/>
              <a:t>. Multi-utilizadores e multitarefa com um maior controlo do sistema e dispositivos. Corre em processadores x86, MIPS e DEC Alpha. Versão profissional/empresas;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36261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SOP-T2-OSLW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Windows evolução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1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Estrutura do Windows NT:</a:t>
            </a:r>
            <a:endParaRPr lang="pt-BR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16997-7141-46FD-AD99-EAD15C220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74281"/>
            <a:ext cx="3667423" cy="47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SOP-T2-OSWL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Windows evolução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Evolução (continuação):</a:t>
            </a:r>
            <a:endParaRPr lang="pt-BR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Windows XP</a:t>
            </a:r>
            <a:r>
              <a:rPr lang="pt-BR" sz="1600" b="0" i="0" dirty="0"/>
              <a:t> – Junta a arquitetura do núcleo do Windows NT à inteface do Windows 95. Multiplas versões, </a:t>
            </a:r>
            <a:r>
              <a:rPr lang="pt-BR" sz="1600" i="0" dirty="0"/>
              <a:t>Home</a:t>
            </a:r>
            <a:r>
              <a:rPr lang="pt-BR" sz="1600" b="0" i="0" dirty="0"/>
              <a:t> para uso pessoal/domestíco, </a:t>
            </a:r>
            <a:r>
              <a:rPr lang="pt-BR" sz="1600" i="0" dirty="0"/>
              <a:t>Profissional</a:t>
            </a:r>
            <a:r>
              <a:rPr lang="pt-BR" sz="1600" b="0" i="0" dirty="0"/>
              <a:t> para profissionais e empresas;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Windows Vista</a:t>
            </a:r>
            <a:r>
              <a:rPr lang="pt-BR" sz="1600" b="0" i="0" dirty="0"/>
              <a:t> – Melhorias na interação e re-escrita de subsistemas, mas com a introdução de muitos “bugs”. Fracaso comercial;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Windows 7</a:t>
            </a:r>
            <a:r>
              <a:rPr lang="pt-BR" sz="1600" b="0" i="0" dirty="0"/>
              <a:t> – Um sucessor mais natural do Windows XP do que do Windows Vista. Uma das versões com maior sucesso, quer a nivel pessoal/domesticos quer empresiarial. Ainda com muita expressão nos dias de hoje ainda;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Windows 8</a:t>
            </a:r>
            <a:r>
              <a:rPr lang="pt-BR" sz="1600" b="0" i="0" dirty="0"/>
              <a:t> – Versão com inteface redesenhada. Melhorias ao nivel do sistema mas sem grande sucesso com os utilizadores;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Windows 10</a:t>
            </a:r>
            <a:r>
              <a:rPr lang="pt-BR" sz="1600" b="0" i="0" dirty="0"/>
              <a:t> e </a:t>
            </a:r>
            <a:r>
              <a:rPr lang="pt-BR" sz="1600" i="0" dirty="0"/>
              <a:t>11</a:t>
            </a:r>
            <a:r>
              <a:rPr lang="pt-BR" sz="1600" b="0" i="0" dirty="0"/>
              <a:t>- Melhorias no sistema e interface, nova abordagem nos ciclos de atualizações e versões. Versões atualmente utilizadas. Windows 11 não “corre” em equipamentos menos recentes.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77507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SOP-T2-OSWL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Windows organização</a:t>
            </a:r>
          </a:p>
        </p:txBody>
      </p:sp>
      <p:sp>
        <p:nvSpPr>
          <p:cNvPr id="10" name="Rectangle 199">
            <a:extLst>
              <a:ext uri="{FF2B5EF4-FFF2-40B4-BE49-F238E27FC236}">
                <a16:creationId xmlns:a16="http://schemas.microsoft.com/office/drawing/2014/main" id="{8824CE1D-0B6D-4176-9948-4C7E086F2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9468"/>
            <a:ext cx="7620000" cy="2438400"/>
          </a:xfrm>
          <a:prstGeom prst="rect">
            <a:avLst/>
          </a:prstGeom>
          <a:solidFill>
            <a:srgbClr val="F0EF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7BD8FC7-5D8F-4CD2-9888-0F9CC54B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594893"/>
            <a:ext cx="6384925" cy="1000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E3ABEE9-070E-4F64-BA31-CDBE44B9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691731"/>
            <a:ext cx="107950" cy="204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0182A55-C755-4B94-8A58-54BCCC4D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2691731"/>
            <a:ext cx="107950" cy="204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6643A54-1DB5-4FB0-8F12-A03EE4F91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893343"/>
            <a:ext cx="6384925" cy="103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5671FEB-B7A5-4A52-ADD7-D30D304F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993356"/>
            <a:ext cx="107950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C753037-4D90-4AE8-A99C-3FB0F7345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2993356"/>
            <a:ext cx="106362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4BB559F-FA74-4904-96B6-132D420E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2993356"/>
            <a:ext cx="106362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CB1990C-A655-46CD-86DD-C3EBD7E85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2993356"/>
            <a:ext cx="107950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17B6BE9-C53E-4745-BF4A-1231C406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2993356"/>
            <a:ext cx="107950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271ED37F-7641-4348-A7D4-AE4B869F3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993356"/>
            <a:ext cx="107950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DCA52F6A-E6FB-404D-9094-0E9C9F8D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2993356"/>
            <a:ext cx="106363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2B9C7E44-2409-4A3B-88F1-081817D7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2993356"/>
            <a:ext cx="107950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EFE1C6CB-950A-419E-BBAE-094B792A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2993356"/>
            <a:ext cx="107950" cy="606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A5AD87C4-2E55-4B31-A20C-8AC9279F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598193"/>
            <a:ext cx="107950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8B53591-534A-40E5-BC40-A814F34F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3598193"/>
            <a:ext cx="4814887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17EC2EB7-CCDC-4D8A-8BC0-8B5543DC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3598193"/>
            <a:ext cx="107950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313A9DC1-85DA-4A11-BED3-5D8A9CCB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698206"/>
            <a:ext cx="107950" cy="203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46C786FC-AC69-4042-B04A-8F8FB0B3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3698206"/>
            <a:ext cx="106362" cy="203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FD52844F-91DC-40C8-9F11-9C107634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698206"/>
            <a:ext cx="107950" cy="203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4374942A-DA0D-4305-BA1A-DAA161CC6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3698206"/>
            <a:ext cx="107950" cy="203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468FBF37-F580-4375-B312-4228B8CF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899818"/>
            <a:ext cx="107950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21B9D675-51CC-4196-8BCE-EA8725AE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3899818"/>
            <a:ext cx="4814887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71E58B19-8F22-4C03-9E81-6468AB8CC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3899818"/>
            <a:ext cx="107950" cy="101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E4168F2-9DA8-4967-AF8E-3CC79093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999831"/>
            <a:ext cx="107950" cy="204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8DD900B6-7725-4DEB-BFDC-433274EC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3999831"/>
            <a:ext cx="106362" cy="204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320D458B-46E5-47F2-91E0-E5CA3E63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999831"/>
            <a:ext cx="107950" cy="204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208BF76-F3ED-4587-B4BE-60F5DC4E9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999831"/>
            <a:ext cx="107950" cy="204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5727C664-2900-453B-BA8B-17446619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3999831"/>
            <a:ext cx="107950" cy="204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410764B4-51C3-4ACA-B852-F97E5BAF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201443"/>
            <a:ext cx="6384925" cy="103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89018FFA-F80C-4B9C-B3C9-A30288C2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301456"/>
            <a:ext cx="80963" cy="201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F46BD09E-239F-4622-8CB9-523AC9C5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4301456"/>
            <a:ext cx="101600" cy="201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748D0E01-D2B9-4CDE-B1E2-0AE35DA3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503068"/>
            <a:ext cx="6384925" cy="149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6D5E11C-C561-489E-8C61-492FD2A2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144168"/>
            <a:ext cx="203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I/O </a:t>
            </a:r>
            <a:endParaRPr kumimoji="0" lang="en-GB" altLang="pt-PT" dirty="0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90AB863B-78C4-4F83-9B12-D07C9FAE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3306093"/>
            <a:ext cx="498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Manager</a:t>
            </a:r>
            <a:endParaRPr kumimoji="0" lang="en-GB" altLang="pt-PT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BC1ED676-9CD0-4F72-9D11-D5A6717E4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063206"/>
            <a:ext cx="492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Security </a:t>
            </a:r>
            <a:endParaRPr kumimoji="0" lang="en-GB" altLang="pt-PT" dirty="0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A6A4351A-4F85-4808-BF9D-CEA4189E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8" y="3223543"/>
            <a:ext cx="6175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Reference </a:t>
            </a:r>
            <a:endParaRPr kumimoji="0" lang="en-GB" altLang="pt-PT" dirty="0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A6C7CAF3-04C8-4913-8E4D-AEB4F4163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3385468"/>
            <a:ext cx="422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Monitor</a:t>
            </a:r>
            <a:endParaRPr kumimoji="0" lang="en-GB" altLang="pt-PT" dirty="0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1D42C959-CA5C-49C7-B94B-94A2B025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144168"/>
            <a:ext cx="2460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IPC </a:t>
            </a:r>
            <a:endParaRPr kumimoji="0" lang="en-GB" altLang="pt-PT" dirty="0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7E349ED9-469E-41FB-803D-0B3F2A88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3306093"/>
            <a:ext cx="498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Manager</a:t>
            </a:r>
            <a:endParaRPr kumimoji="0" lang="en-GB" altLang="pt-PT" dirty="0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14D7CE57-5011-4309-98A0-4FC3B731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063206"/>
            <a:ext cx="393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Virtual </a:t>
            </a:r>
            <a:endParaRPr kumimoji="0" lang="en-GB" altLang="pt-PT" dirty="0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901950CC-1A16-4F43-8B82-C3C251B4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3223543"/>
            <a:ext cx="4937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Memory </a:t>
            </a:r>
            <a:endParaRPr kumimoji="0" lang="en-GB" altLang="pt-PT" dirty="0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311B84AB-26A2-40AC-B23A-F7EA0568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3385468"/>
            <a:ext cx="498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Manager</a:t>
            </a:r>
            <a:endParaRPr kumimoji="0" lang="en-GB" altLang="pt-PT" dirty="0"/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68CD0A09-1B85-4747-8809-8BA991966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3144168"/>
            <a:ext cx="492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Process </a:t>
            </a:r>
            <a:endParaRPr kumimoji="0" lang="en-GB" altLang="pt-PT" dirty="0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9FD2B3B1-8C1E-4E46-BCBF-B13861D60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306093"/>
            <a:ext cx="498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Manager</a:t>
            </a:r>
            <a:endParaRPr kumimoji="0" lang="en-GB" altLang="pt-PT" dirty="0"/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314DE7E5-971D-464C-B81E-66442A4E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063206"/>
            <a:ext cx="531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Plug and </a:t>
            </a:r>
            <a:endParaRPr kumimoji="0" lang="en-GB" altLang="pt-PT" dirty="0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4556B0B4-9109-407D-BD33-F71E0037D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322354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Play </a:t>
            </a:r>
            <a:endParaRPr kumimoji="0" lang="en-GB" altLang="pt-PT" dirty="0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6BF7B198-6246-4F54-9E32-E11EA0A9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3385468"/>
            <a:ext cx="498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Manager</a:t>
            </a:r>
            <a:endParaRPr kumimoji="0" lang="en-GB" altLang="pt-PT" dirty="0"/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199C3685-34E9-4572-B478-ACE9F7801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3144168"/>
            <a:ext cx="393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Power </a:t>
            </a:r>
            <a:endParaRPr kumimoji="0" lang="en-GB" altLang="pt-PT" dirty="0"/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9B9D23AC-8B47-4EF5-B14C-97C14ACAA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306093"/>
            <a:ext cx="498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Manager</a:t>
            </a:r>
            <a:endParaRPr kumimoji="0" lang="en-GB" altLang="pt-PT" dirty="0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F9C8718A-5EFE-488B-B3DD-028FFA32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3063206"/>
            <a:ext cx="485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Window </a:t>
            </a:r>
            <a:endParaRPr kumimoji="0" lang="en-GB" altLang="pt-PT" dirty="0"/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A645B601-3C91-4695-8EE2-230AAF48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223543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Manager </a:t>
            </a:r>
            <a:endParaRPr kumimoji="0" lang="en-GB" altLang="pt-PT" dirty="0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7FDBB961-C9AB-4E9C-A584-890979242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3385468"/>
            <a:ext cx="469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and GDI</a:t>
            </a:r>
            <a:endParaRPr kumimoji="0" lang="en-GB" altLang="pt-PT" dirty="0"/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663EDFB5-7BB3-48A8-B62A-81A4B3C61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957093"/>
            <a:ext cx="7620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endParaRPr kumimoji="0" lang="en-GB" altLang="pt-PT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kumimoji="0" lang="en-GB" altLang="pt-PT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Computer Hardware</a:t>
            </a:r>
            <a:endParaRPr kumimoji="0" lang="en-GB" altLang="pt-PT" sz="2800" b="1" dirty="0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16FFEF3-B159-4549-85B1-76BC6C7D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2712368"/>
            <a:ext cx="1068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Executive Services</a:t>
            </a:r>
            <a:endParaRPr kumimoji="0" lang="en-GB" altLang="pt-PT" dirty="0"/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DB37ABBD-97BC-4D54-94E5-9FF38F8E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2055143"/>
            <a:ext cx="777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200" b="1" dirty="0">
                <a:solidFill>
                  <a:srgbClr val="000000"/>
                </a:solidFill>
                <a:latin typeface="Arial" panose="020B0604020202020204" pitchFamily="34" charset="0"/>
              </a:rPr>
              <a:t>User Mode</a:t>
            </a:r>
            <a:endParaRPr kumimoji="0" lang="en-GB" altLang="pt-PT" sz="2800" b="1" dirty="0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F4174652-0EE2-41A7-B853-DEE23A4C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2520281"/>
            <a:ext cx="914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200" b="1" dirty="0">
                <a:solidFill>
                  <a:srgbClr val="000000"/>
                </a:solidFill>
                <a:latin typeface="Arial" panose="020B0604020202020204" pitchFamily="34" charset="0"/>
              </a:rPr>
              <a:t>Kernel Mode</a:t>
            </a:r>
            <a:endParaRPr kumimoji="0" lang="en-GB" altLang="pt-PT" sz="2800" b="1" dirty="0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E8BD120D-56CC-43AD-9192-1C986CD17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322093"/>
            <a:ext cx="1933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Hardware Abstraction Layer (HAL)</a:t>
            </a:r>
            <a:endParaRPr kumimoji="0" lang="en-GB" altLang="pt-PT" dirty="0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13D3CF20-A6BD-4A83-A1E7-239297AC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3656931"/>
            <a:ext cx="5413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Graphics </a:t>
            </a:r>
            <a:endParaRPr kumimoji="0" lang="en-GB" altLang="pt-PT" dirty="0"/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A5555B7C-73D1-44B1-9943-7970B660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817268"/>
            <a:ext cx="422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Device </a:t>
            </a:r>
            <a:endParaRPr kumimoji="0" lang="en-GB" altLang="pt-PT" dirty="0"/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E77E2322-C584-4442-BFA3-BC610F290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3979193"/>
            <a:ext cx="403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Drivers</a:t>
            </a:r>
            <a:endParaRPr kumimoji="0" lang="en-GB" altLang="pt-PT" dirty="0"/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5467B909-DFC3-4F55-9973-C2DB459E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3717256"/>
            <a:ext cx="8985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Object Manager</a:t>
            </a:r>
            <a:endParaRPr kumimoji="0" lang="en-GB" altLang="pt-PT" dirty="0"/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132A9071-D858-4690-9DB4-0B6C4F0F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4020468"/>
            <a:ext cx="825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Device Drivers</a:t>
            </a:r>
            <a:endParaRPr kumimoji="0" lang="en-GB" altLang="pt-PT" dirty="0"/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27A081EF-AF3E-4E3A-8DB8-B9B26648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020468"/>
            <a:ext cx="6556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Microkernel</a:t>
            </a:r>
            <a:endParaRPr kumimoji="0" lang="en-GB" altLang="pt-PT" dirty="0"/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CBDBA535-098E-4800-9521-E97DCC8E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37893"/>
            <a:ext cx="2397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File </a:t>
            </a:r>
            <a:endParaRPr kumimoji="0" lang="en-GB" altLang="pt-PT" dirty="0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73EA6597-F368-45F4-8BFF-73D6B0C6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3899818"/>
            <a:ext cx="485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GB" altLang="pt-PT" sz="1000" dirty="0">
                <a:solidFill>
                  <a:srgbClr val="000000"/>
                </a:solidFill>
                <a:latin typeface="Arial" panose="020B0604020202020204" pitchFamily="34" charset="0"/>
              </a:rPr>
              <a:t>Systems</a:t>
            </a:r>
            <a:endParaRPr kumimoji="0" lang="en-GB" altLang="pt-PT" dirty="0"/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0CA955A5-7AFC-4670-BB0E-9835B723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2682206"/>
            <a:ext cx="20638" cy="222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E6700D48-3B22-4C72-AAA5-ACD641F1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298383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076E18BD-8673-49AE-AADC-0EEF22F2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98383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84E47C23-A1CD-46E1-AAB0-F937A7D4C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298383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7E0B25E3-770F-489E-B782-9DF2D5D0D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2983831"/>
            <a:ext cx="681037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1" name="Rectangle 76">
            <a:extLst>
              <a:ext uri="{FF2B5EF4-FFF2-40B4-BE49-F238E27FC236}">
                <a16:creationId xmlns:a16="http://schemas.microsoft.com/office/drawing/2014/main" id="{0EE4531A-4A31-4687-9FA1-A621DB1E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298383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EC7D7EEA-ABFA-417A-9C80-640D308D9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298383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3" name="Rectangle 78">
            <a:extLst>
              <a:ext uri="{FF2B5EF4-FFF2-40B4-BE49-F238E27FC236}">
                <a16:creationId xmlns:a16="http://schemas.microsoft.com/office/drawing/2014/main" id="{A28D09E9-0D7C-4EE9-A679-A06FF26F9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298383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4" name="Rectangle 79">
            <a:extLst>
              <a:ext uri="{FF2B5EF4-FFF2-40B4-BE49-F238E27FC236}">
                <a16:creationId xmlns:a16="http://schemas.microsoft.com/office/drawing/2014/main" id="{BF0E95D9-0016-4C57-8B13-F5E26DEC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2701256"/>
            <a:ext cx="20638" cy="203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5" name="Rectangle 80">
            <a:extLst>
              <a:ext uri="{FF2B5EF4-FFF2-40B4-BE49-F238E27FC236}">
                <a16:creationId xmlns:a16="http://schemas.microsoft.com/office/drawing/2014/main" id="{B0368DF9-2772-4763-A6CA-00F63981D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358708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D2626507-9AFD-4C0E-8B8D-22BF2A579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358708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7" name="Rectangle 82">
            <a:extLst>
              <a:ext uri="{FF2B5EF4-FFF2-40B4-BE49-F238E27FC236}">
                <a16:creationId xmlns:a16="http://schemas.microsoft.com/office/drawing/2014/main" id="{18726AA2-ED2C-4027-93A0-80C800CF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358708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76C718C7-71EA-4DB8-B4E6-151BBC92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3587081"/>
            <a:ext cx="681037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89" name="Rectangle 84">
            <a:extLst>
              <a:ext uri="{FF2B5EF4-FFF2-40B4-BE49-F238E27FC236}">
                <a16:creationId xmlns:a16="http://schemas.microsoft.com/office/drawing/2014/main" id="{07679ED7-1BD8-4413-B8EF-12A970DC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58708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0" name="Rectangle 85">
            <a:extLst>
              <a:ext uri="{FF2B5EF4-FFF2-40B4-BE49-F238E27FC236}">
                <a16:creationId xmlns:a16="http://schemas.microsoft.com/office/drawing/2014/main" id="{6F8300B0-456C-4CA4-A823-BF2D8C26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58708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AA10F7B6-42B2-495A-BCE2-24C0C6B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3587081"/>
            <a:ext cx="679450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2" name="Rectangle 87">
            <a:extLst>
              <a:ext uri="{FF2B5EF4-FFF2-40B4-BE49-F238E27FC236}">
                <a16:creationId xmlns:a16="http://schemas.microsoft.com/office/drawing/2014/main" id="{92E92DCF-D596-4505-8C8F-FF3049C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2983831"/>
            <a:ext cx="20638" cy="623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3" name="Rectangle 88">
            <a:extLst>
              <a:ext uri="{FF2B5EF4-FFF2-40B4-BE49-F238E27FC236}">
                <a16:creationId xmlns:a16="http://schemas.microsoft.com/office/drawing/2014/main" id="{0EF82CA7-A885-4D1C-9B51-3BC84710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3004468"/>
            <a:ext cx="19050" cy="603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4" name="Rectangle 89">
            <a:extLst>
              <a:ext uri="{FF2B5EF4-FFF2-40B4-BE49-F238E27FC236}">
                <a16:creationId xmlns:a16="http://schemas.microsoft.com/office/drawing/2014/main" id="{0A1CEA60-A96E-4B3C-8C8F-A128952C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3687093"/>
            <a:ext cx="20638" cy="222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5" name="Rectangle 90">
            <a:extLst>
              <a:ext uri="{FF2B5EF4-FFF2-40B4-BE49-F238E27FC236}">
                <a16:creationId xmlns:a16="http://schemas.microsoft.com/office/drawing/2014/main" id="{FC66B0F4-608D-4FC0-BCB2-4AC9930B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3004468"/>
            <a:ext cx="20637" cy="603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CA136339-D8D2-4CE7-9B69-11F6A94E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3988718"/>
            <a:ext cx="2249487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7" name="Rectangle 92">
            <a:extLst>
              <a:ext uri="{FF2B5EF4-FFF2-40B4-BE49-F238E27FC236}">
                <a16:creationId xmlns:a16="http://schemas.microsoft.com/office/drawing/2014/main" id="{A5B68B49-D28C-4326-9352-9AB11FA32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2983831"/>
            <a:ext cx="20637" cy="623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8" name="Rectangle 93">
            <a:extLst>
              <a:ext uri="{FF2B5EF4-FFF2-40B4-BE49-F238E27FC236}">
                <a16:creationId xmlns:a16="http://schemas.microsoft.com/office/drawing/2014/main" id="{98542BDE-A074-4659-BC1A-FF68F44DD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3707731"/>
            <a:ext cx="19050" cy="201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99" name="Rectangle 94">
            <a:extLst>
              <a:ext uri="{FF2B5EF4-FFF2-40B4-BE49-F238E27FC236}">
                <a16:creationId xmlns:a16="http://schemas.microsoft.com/office/drawing/2014/main" id="{051A4670-3511-4B25-8634-431A3A59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4191918"/>
            <a:ext cx="679450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0" name="Rectangle 95">
            <a:extLst>
              <a:ext uri="{FF2B5EF4-FFF2-40B4-BE49-F238E27FC236}">
                <a16:creationId xmlns:a16="http://schemas.microsoft.com/office/drawing/2014/main" id="{514C802A-ABD6-4EC8-BD25-101DE728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191918"/>
            <a:ext cx="2249487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1" name="Rectangle 96">
            <a:extLst>
              <a:ext uri="{FF2B5EF4-FFF2-40B4-BE49-F238E27FC236}">
                <a16:creationId xmlns:a16="http://schemas.microsoft.com/office/drawing/2014/main" id="{E9621A16-C597-4A36-9865-A903F92F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4191918"/>
            <a:ext cx="2247900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2" name="Rectangle 97">
            <a:extLst>
              <a:ext uri="{FF2B5EF4-FFF2-40B4-BE49-F238E27FC236}">
                <a16:creationId xmlns:a16="http://schemas.microsoft.com/office/drawing/2014/main" id="{C01E7C14-B2D8-48B1-AAC7-01FCDE88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3988718"/>
            <a:ext cx="20638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3" name="Rectangle 98">
            <a:extLst>
              <a:ext uri="{FF2B5EF4-FFF2-40B4-BE49-F238E27FC236}">
                <a16:creationId xmlns:a16="http://schemas.microsoft.com/office/drawing/2014/main" id="{649A462A-2556-473F-97CB-365F7474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4009356"/>
            <a:ext cx="19050" cy="203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4" name="Rectangle 99">
            <a:extLst>
              <a:ext uri="{FF2B5EF4-FFF2-40B4-BE49-F238E27FC236}">
                <a16:creationId xmlns:a16="http://schemas.microsoft.com/office/drawing/2014/main" id="{C54FEC0D-1DBF-4E38-976A-202F12E1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2983831"/>
            <a:ext cx="20638" cy="12287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A870D3B9-712B-4A08-955D-A3F493B82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3004468"/>
            <a:ext cx="20638" cy="1208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6" name="Rectangle 101">
            <a:extLst>
              <a:ext uri="{FF2B5EF4-FFF2-40B4-BE49-F238E27FC236}">
                <a16:creationId xmlns:a16="http://schemas.microsoft.com/office/drawing/2014/main" id="{CAD11F0B-6BBB-4CE6-AE40-9CE2222A5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004468"/>
            <a:ext cx="20638" cy="1208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1F78673F-93C7-4DE6-AFFD-DBC1939B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3004468"/>
            <a:ext cx="20638" cy="603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8" name="Rectangle 104">
            <a:extLst>
              <a:ext uri="{FF2B5EF4-FFF2-40B4-BE49-F238E27FC236}">
                <a16:creationId xmlns:a16="http://schemas.microsoft.com/office/drawing/2014/main" id="{DDB45CE3-06A0-423D-9F89-10952E449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2983831"/>
            <a:ext cx="20638" cy="623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09" name="Rectangle 105">
            <a:extLst>
              <a:ext uri="{FF2B5EF4-FFF2-40B4-BE49-F238E27FC236}">
                <a16:creationId xmlns:a16="http://schemas.microsoft.com/office/drawing/2014/main" id="{1A0924BB-260F-4A32-B680-8CD94982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004468"/>
            <a:ext cx="19050" cy="603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0" name="Rectangle 106">
            <a:extLst>
              <a:ext uri="{FF2B5EF4-FFF2-40B4-BE49-F238E27FC236}">
                <a16:creationId xmlns:a16="http://schemas.microsoft.com/office/drawing/2014/main" id="{37D2497B-9437-4389-868E-F0798B02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2983831"/>
            <a:ext cx="19050" cy="623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1" name="Rectangle 107">
            <a:extLst>
              <a:ext uri="{FF2B5EF4-FFF2-40B4-BE49-F238E27FC236}">
                <a16:creationId xmlns:a16="http://schemas.microsoft.com/office/drawing/2014/main" id="{2DF1751F-A572-475A-A639-F2D1E72B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009356"/>
            <a:ext cx="20637" cy="203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0C03B9BA-2DD3-40BD-A283-88AB1551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3988718"/>
            <a:ext cx="20637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3" name="Rectangle 109">
            <a:extLst>
              <a:ext uri="{FF2B5EF4-FFF2-40B4-BE49-F238E27FC236}">
                <a16:creationId xmlns:a16="http://schemas.microsoft.com/office/drawing/2014/main" id="{85ED4664-2094-40DC-B63D-0A27AF7D8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3004468"/>
            <a:ext cx="20637" cy="603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4" name="Rectangle 110">
            <a:extLst>
              <a:ext uri="{FF2B5EF4-FFF2-40B4-BE49-F238E27FC236}">
                <a16:creationId xmlns:a16="http://schemas.microsoft.com/office/drawing/2014/main" id="{62480B7A-8273-4363-93D8-CAC0E22C1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983831"/>
            <a:ext cx="20637" cy="623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5" name="Rectangle 111">
            <a:extLst>
              <a:ext uri="{FF2B5EF4-FFF2-40B4-BE49-F238E27FC236}">
                <a16:creationId xmlns:a16="http://schemas.microsoft.com/office/drawing/2014/main" id="{4D9B199E-1886-4F24-8AC9-25DF6B78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3004468"/>
            <a:ext cx="20637" cy="603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F37A7CE2-DB7B-4B25-8FE9-5859E07E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2983831"/>
            <a:ext cx="20637" cy="623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7" name="Rectangle 114">
            <a:extLst>
              <a:ext uri="{FF2B5EF4-FFF2-40B4-BE49-F238E27FC236}">
                <a16:creationId xmlns:a16="http://schemas.microsoft.com/office/drawing/2014/main" id="{32C11F90-175B-4BC7-9044-956CDEEAC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2983831"/>
            <a:ext cx="19050" cy="12287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8" name="Rectangle 115">
            <a:extLst>
              <a:ext uri="{FF2B5EF4-FFF2-40B4-BE49-F238E27FC236}">
                <a16:creationId xmlns:a16="http://schemas.microsoft.com/office/drawing/2014/main" id="{8633DEDA-F65E-4958-8C38-2034376E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93268"/>
            <a:ext cx="7616825" cy="809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19" name="Rectangle 116">
            <a:extLst>
              <a:ext uri="{FF2B5EF4-FFF2-40B4-BE49-F238E27FC236}">
                <a16:creationId xmlns:a16="http://schemas.microsoft.com/office/drawing/2014/main" id="{D8AA1E64-D481-4239-8CC1-5D8FFD1F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2682206"/>
            <a:ext cx="61722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0" name="Rectangle 117">
            <a:extLst>
              <a:ext uri="{FF2B5EF4-FFF2-40B4-BE49-F238E27FC236}">
                <a16:creationId xmlns:a16="http://schemas.microsoft.com/office/drawing/2014/main" id="{41A104EA-63D8-48C9-A192-6DFB7409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2883818"/>
            <a:ext cx="6172200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1" name="Rectangle 118">
            <a:extLst>
              <a:ext uri="{FF2B5EF4-FFF2-40B4-BE49-F238E27FC236}">
                <a16:creationId xmlns:a16="http://schemas.microsoft.com/office/drawing/2014/main" id="{76D89D23-C759-4290-A91C-5FCE0D8F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2983831"/>
            <a:ext cx="681038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2" name="Rectangle 119">
            <a:extLst>
              <a:ext uri="{FF2B5EF4-FFF2-40B4-BE49-F238E27FC236}">
                <a16:creationId xmlns:a16="http://schemas.microsoft.com/office/drawing/2014/main" id="{5D83EB76-707B-406E-9408-1AB8033C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587081"/>
            <a:ext cx="681038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3" name="Rectangle 120">
            <a:extLst>
              <a:ext uri="{FF2B5EF4-FFF2-40B4-BE49-F238E27FC236}">
                <a16:creationId xmlns:a16="http://schemas.microsoft.com/office/drawing/2014/main" id="{30AF67C2-FC42-4941-8A90-897B3B0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3687093"/>
            <a:ext cx="4602162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4" name="Rectangle 121">
            <a:extLst>
              <a:ext uri="{FF2B5EF4-FFF2-40B4-BE49-F238E27FC236}">
                <a16:creationId xmlns:a16="http://schemas.microsoft.com/office/drawing/2014/main" id="{1C5586F7-E919-4A87-9DE1-AAF6F5DE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3888706"/>
            <a:ext cx="4602162" cy="20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5" name="Rectangle 122">
            <a:extLst>
              <a:ext uri="{FF2B5EF4-FFF2-40B4-BE49-F238E27FC236}">
                <a16:creationId xmlns:a16="http://schemas.microsoft.com/office/drawing/2014/main" id="{C4560709-222A-4EB9-BAA0-0748D7E3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988718"/>
            <a:ext cx="2247900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6" name="Rectangle 123">
            <a:extLst>
              <a:ext uri="{FF2B5EF4-FFF2-40B4-BE49-F238E27FC236}">
                <a16:creationId xmlns:a16="http://schemas.microsoft.com/office/drawing/2014/main" id="{DD1EE5B5-1E2D-4D59-9D16-99C00D22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191918"/>
            <a:ext cx="681038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F93E667-A7F9-4FF5-9070-731CB97F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795168"/>
            <a:ext cx="7534275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dirty="0"/>
          </a:p>
        </p:txBody>
      </p:sp>
      <p:sp>
        <p:nvSpPr>
          <p:cNvPr id="128" name="AutoShape 189">
            <a:extLst>
              <a:ext uri="{FF2B5EF4-FFF2-40B4-BE49-F238E27FC236}">
                <a16:creationId xmlns:a16="http://schemas.microsoft.com/office/drawing/2014/main" id="{31CBB682-4F61-4DB2-A8D0-F0F7A77B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45468"/>
            <a:ext cx="914400" cy="609600"/>
          </a:xfrm>
          <a:prstGeom prst="flowChartPredefined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GB" altLang="pt-PT" sz="1000" dirty="0"/>
              <a:t>Win 32-bit</a:t>
            </a:r>
          </a:p>
          <a:p>
            <a:pPr algn="ctr"/>
            <a:r>
              <a:rPr kumimoji="0" lang="en-GB" altLang="pt-PT" sz="1000" dirty="0"/>
              <a:t>App</a:t>
            </a:r>
            <a:endParaRPr kumimoji="0" lang="en-GB" altLang="pt-PT" dirty="0"/>
          </a:p>
        </p:txBody>
      </p:sp>
      <p:sp>
        <p:nvSpPr>
          <p:cNvPr id="129" name="AutoShape 190">
            <a:extLst>
              <a:ext uri="{FF2B5EF4-FFF2-40B4-BE49-F238E27FC236}">
                <a16:creationId xmlns:a16="http://schemas.microsoft.com/office/drawing/2014/main" id="{F0BC77E6-ED3D-434F-A203-85AC6C3E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845468"/>
            <a:ext cx="914400" cy="609600"/>
          </a:xfrm>
          <a:prstGeom prst="flowChartPredefined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GB" altLang="pt-PT" sz="1000" dirty="0"/>
              <a:t>Win 32-bit</a:t>
            </a:r>
          </a:p>
          <a:p>
            <a:pPr algn="ctr"/>
            <a:r>
              <a:rPr kumimoji="0" lang="en-GB" altLang="pt-PT" sz="1000" dirty="0"/>
              <a:t>App</a:t>
            </a:r>
            <a:endParaRPr kumimoji="0" lang="en-GB" altLang="pt-PT" dirty="0"/>
          </a:p>
        </p:txBody>
      </p:sp>
      <p:sp>
        <p:nvSpPr>
          <p:cNvPr id="130" name="AutoShape 191">
            <a:extLst>
              <a:ext uri="{FF2B5EF4-FFF2-40B4-BE49-F238E27FC236}">
                <a16:creationId xmlns:a16="http://schemas.microsoft.com/office/drawing/2014/main" id="{33E1EB08-15D7-4B59-BD1F-605FDBC5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45468"/>
            <a:ext cx="914400" cy="609600"/>
          </a:xfrm>
          <a:prstGeom prst="flowChartPredefined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GB" altLang="pt-PT" sz="1000" dirty="0"/>
              <a:t>Win 32-bit</a:t>
            </a:r>
          </a:p>
          <a:p>
            <a:pPr algn="ctr"/>
            <a:r>
              <a:rPr kumimoji="0" lang="en-GB" altLang="pt-PT" sz="1000" dirty="0"/>
              <a:t>App</a:t>
            </a:r>
            <a:endParaRPr kumimoji="0" lang="en-GB" altLang="pt-PT" dirty="0"/>
          </a:p>
        </p:txBody>
      </p:sp>
      <p:sp>
        <p:nvSpPr>
          <p:cNvPr id="131" name="AutoShape 192">
            <a:extLst>
              <a:ext uri="{FF2B5EF4-FFF2-40B4-BE49-F238E27FC236}">
                <a16:creationId xmlns:a16="http://schemas.microsoft.com/office/drawing/2014/main" id="{3EA92250-1349-4C32-9AD1-C9B06832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845468"/>
            <a:ext cx="914400" cy="609600"/>
          </a:xfrm>
          <a:prstGeom prst="flowChartPredefined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GB" altLang="pt-PT" sz="1000" dirty="0"/>
              <a:t>Win 32-bit</a:t>
            </a:r>
          </a:p>
          <a:p>
            <a:pPr algn="ctr"/>
            <a:r>
              <a:rPr kumimoji="0" lang="en-GB" altLang="pt-PT" sz="1000" dirty="0"/>
              <a:t>App</a:t>
            </a:r>
            <a:endParaRPr kumimoji="0" lang="en-GB" altLang="pt-PT" dirty="0"/>
          </a:p>
        </p:txBody>
      </p:sp>
      <p:cxnSp>
        <p:nvCxnSpPr>
          <p:cNvPr id="132" name="AutoShape 193">
            <a:extLst>
              <a:ext uri="{FF2B5EF4-FFF2-40B4-BE49-F238E27FC236}">
                <a16:creationId xmlns:a16="http://schemas.microsoft.com/office/drawing/2014/main" id="{744B402D-A460-4721-A0F6-37F44C28E9F6}"/>
              </a:ext>
            </a:extLst>
          </p:cNvPr>
          <p:cNvCxnSpPr>
            <a:cxnSpLocks noChangeShapeType="1"/>
            <a:stCxn id="129" idx="3"/>
            <a:endCxn id="138" idx="0"/>
          </p:cNvCxnSpPr>
          <p:nvPr/>
        </p:nvCxnSpPr>
        <p:spPr bwMode="auto">
          <a:xfrm>
            <a:off x="2819400" y="1150268"/>
            <a:ext cx="14097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94">
            <a:extLst>
              <a:ext uri="{FF2B5EF4-FFF2-40B4-BE49-F238E27FC236}">
                <a16:creationId xmlns:a16="http://schemas.microsoft.com/office/drawing/2014/main" id="{61389F56-3689-4D98-BF46-6D47FBD872E9}"/>
              </a:ext>
            </a:extLst>
          </p:cNvPr>
          <p:cNvCxnSpPr>
            <a:cxnSpLocks noChangeShapeType="1"/>
            <a:stCxn id="128" idx="2"/>
            <a:endCxn id="138" idx="1"/>
          </p:cNvCxnSpPr>
          <p:nvPr/>
        </p:nvCxnSpPr>
        <p:spPr bwMode="auto">
          <a:xfrm rot="16200000" flipH="1">
            <a:off x="2346325" y="404143"/>
            <a:ext cx="336550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195">
            <a:extLst>
              <a:ext uri="{FF2B5EF4-FFF2-40B4-BE49-F238E27FC236}">
                <a16:creationId xmlns:a16="http://schemas.microsoft.com/office/drawing/2014/main" id="{5B0434F3-766E-4057-A2BB-C5C2D01F84C1}"/>
              </a:ext>
            </a:extLst>
          </p:cNvPr>
          <p:cNvCxnSpPr>
            <a:cxnSpLocks noChangeShapeType="1"/>
            <a:stCxn id="130" idx="1"/>
            <a:endCxn id="138" idx="0"/>
          </p:cNvCxnSpPr>
          <p:nvPr/>
        </p:nvCxnSpPr>
        <p:spPr bwMode="auto">
          <a:xfrm rot="10800000" flipV="1">
            <a:off x="4229100" y="1150268"/>
            <a:ext cx="16383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196">
            <a:extLst>
              <a:ext uri="{FF2B5EF4-FFF2-40B4-BE49-F238E27FC236}">
                <a16:creationId xmlns:a16="http://schemas.microsoft.com/office/drawing/2014/main" id="{515FF411-4F40-48FB-89DD-8338092741FC}"/>
              </a:ext>
            </a:extLst>
          </p:cNvPr>
          <p:cNvCxnSpPr>
            <a:cxnSpLocks noChangeShapeType="1"/>
            <a:stCxn id="131" idx="2"/>
            <a:endCxn id="138" idx="3"/>
          </p:cNvCxnSpPr>
          <p:nvPr/>
        </p:nvCxnSpPr>
        <p:spPr bwMode="auto">
          <a:xfrm rot="5400000">
            <a:off x="5889625" y="289843"/>
            <a:ext cx="336550" cy="2667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Rectangle 198">
            <a:extLst>
              <a:ext uri="{FF2B5EF4-FFF2-40B4-BE49-F238E27FC236}">
                <a16:creationId xmlns:a16="http://schemas.microsoft.com/office/drawing/2014/main" id="{D999A4A8-BFCC-4287-8D4C-0CE527E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9268"/>
            <a:ext cx="7620000" cy="403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137" name="Line 200">
            <a:extLst>
              <a:ext uri="{FF2B5EF4-FFF2-40B4-BE49-F238E27FC236}">
                <a16:creationId xmlns:a16="http://schemas.microsoft.com/office/drawing/2014/main" id="{A161D173-6766-4260-B84E-8E9FBFD6F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8529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138" name="AutoShape 188">
            <a:extLst>
              <a:ext uri="{FF2B5EF4-FFF2-40B4-BE49-F238E27FC236}">
                <a16:creationId xmlns:a16="http://schemas.microsoft.com/office/drawing/2014/main" id="{47A1684E-7853-4ADC-B150-4EA000F61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455068"/>
            <a:ext cx="990600" cy="6731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GB" altLang="pt-PT" sz="1000" dirty="0"/>
              <a:t>Win32</a:t>
            </a:r>
          </a:p>
          <a:p>
            <a:pPr algn="ctr"/>
            <a:r>
              <a:rPr kumimoji="0" lang="en-GB" altLang="pt-PT" sz="1000" dirty="0"/>
              <a:t>Subsytem</a:t>
            </a:r>
          </a:p>
          <a:p>
            <a:pPr algn="ctr"/>
            <a:r>
              <a:rPr kumimoji="0" lang="en-GB" altLang="pt-PT" sz="1000" dirty="0"/>
              <a:t>(Win32 API)</a:t>
            </a:r>
            <a:endParaRPr kumimoji="0" lang="en-GB" altLang="pt-PT" dirty="0"/>
          </a:p>
        </p:txBody>
      </p:sp>
      <p:sp>
        <p:nvSpPr>
          <p:cNvPr id="139" name="Line 201">
            <a:extLst>
              <a:ext uri="{FF2B5EF4-FFF2-40B4-BE49-F238E27FC236}">
                <a16:creationId xmlns:a16="http://schemas.microsoft.com/office/drawing/2014/main" id="{62C49C1E-99B5-4B32-B7FB-71E229092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65229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883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SOP-T2-OSWL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Windows organização</a:t>
            </a:r>
          </a:p>
        </p:txBody>
      </p:sp>
      <p:grpSp>
        <p:nvGrpSpPr>
          <p:cNvPr id="140" name="Group 3">
            <a:extLst>
              <a:ext uri="{FF2B5EF4-FFF2-40B4-BE49-F238E27FC236}">
                <a16:creationId xmlns:a16="http://schemas.microsoft.com/office/drawing/2014/main" id="{D559B570-AC5C-4A54-8271-94F4A52905FD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769268"/>
            <a:ext cx="7791400" cy="4454996"/>
            <a:chOff x="240" y="672"/>
            <a:chExt cx="5232" cy="3312"/>
          </a:xfrm>
        </p:grpSpPr>
        <p:sp>
          <p:nvSpPr>
            <p:cNvPr id="141" name="Line 4">
              <a:extLst>
                <a:ext uri="{FF2B5EF4-FFF2-40B4-BE49-F238E27FC236}">
                  <a16:creationId xmlns:a16="http://schemas.microsoft.com/office/drawing/2014/main" id="{EC2CA739-B8AE-4E53-B02D-33AF0A8E5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64"/>
              <a:ext cx="504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142" name="Text Box 5">
              <a:extLst>
                <a:ext uri="{FF2B5EF4-FFF2-40B4-BE49-F238E27FC236}">
                  <a16:creationId xmlns:a16="http://schemas.microsoft.com/office/drawing/2014/main" id="{39500399-9A4B-4D5A-9A64-AA226904D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24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PT" sz="1400" dirty="0"/>
                <a:t>User-mode</a:t>
              </a:r>
            </a:p>
          </p:txBody>
        </p:sp>
        <p:sp>
          <p:nvSpPr>
            <p:cNvPr id="143" name="Text Box 6">
              <a:extLst>
                <a:ext uri="{FF2B5EF4-FFF2-40B4-BE49-F238E27FC236}">
                  <a16:creationId xmlns:a16="http://schemas.microsoft.com/office/drawing/2014/main" id="{840FB8CC-A578-4CDF-A928-CB4A313D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12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PT" sz="1400" dirty="0"/>
                <a:t>Kernel-mode</a:t>
              </a:r>
            </a:p>
          </p:txBody>
        </p:sp>
        <p:sp>
          <p:nvSpPr>
            <p:cNvPr id="144" name="Rectangle 7">
              <a:extLst>
                <a:ext uri="{FF2B5EF4-FFF2-40B4-BE49-F238E27FC236}">
                  <a16:creationId xmlns:a16="http://schemas.microsoft.com/office/drawing/2014/main" id="{0B32880F-5768-4A26-889C-77D5CE221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60"/>
              <a:ext cx="38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Trap interface / LPC</a:t>
              </a:r>
            </a:p>
          </p:txBody>
        </p:sp>
        <p:sp>
          <p:nvSpPr>
            <p:cNvPr id="145" name="Rectangle 8">
              <a:extLst>
                <a:ext uri="{FF2B5EF4-FFF2-40B4-BE49-F238E27FC236}">
                  <a16:creationId xmlns:a16="http://schemas.microsoft.com/office/drawing/2014/main" id="{BC0BD27D-31C9-401C-9CAD-EB793315A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6"/>
              <a:ext cx="38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ntdll / run-time library</a:t>
              </a:r>
            </a:p>
          </p:txBody>
        </p:sp>
        <p:sp>
          <p:nvSpPr>
            <p:cNvPr id="146" name="Rectangle 9">
              <a:extLst>
                <a:ext uri="{FF2B5EF4-FFF2-40B4-BE49-F238E27FC236}">
                  <a16:creationId xmlns:a16="http://schemas.microsoft.com/office/drawing/2014/main" id="{EC31C52E-69BA-4FEE-88DA-A11A3FEFB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48"/>
              <a:ext cx="96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400" dirty="0"/>
                <a:t>Win32 GUI</a:t>
              </a:r>
            </a:p>
          </p:txBody>
        </p:sp>
        <p:sp>
          <p:nvSpPr>
            <p:cNvPr id="147" name="Rectangle 10">
              <a:extLst>
                <a:ext uri="{FF2B5EF4-FFF2-40B4-BE49-F238E27FC236}">
                  <a16:creationId xmlns:a16="http://schemas.microsoft.com/office/drawing/2014/main" id="{6E2E30C5-94E5-470B-8302-7E9C64E3A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1056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Procs &amp; </a:t>
              </a:r>
              <a:r>
                <a:rPr lang="en-US" altLang="pt-PT" sz="1400" dirty="0"/>
                <a:t>threads</a:t>
              </a:r>
              <a:endParaRPr lang="en-US" altLang="pt-PT" sz="1600" dirty="0"/>
            </a:p>
          </p:txBody>
        </p:sp>
        <p:sp>
          <p:nvSpPr>
            <p:cNvPr id="148" name="Rectangle 11">
              <a:extLst>
                <a:ext uri="{FF2B5EF4-FFF2-40B4-BE49-F238E27FC236}">
                  <a16:creationId xmlns:a16="http://schemas.microsoft.com/office/drawing/2014/main" id="{9FCE0473-3673-4FB3-AFCF-8D5930E23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792"/>
              <a:ext cx="51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Kernel run-time / Hardware Adaptation Layer</a:t>
              </a:r>
            </a:p>
          </p:txBody>
        </p:sp>
        <p:sp>
          <p:nvSpPr>
            <p:cNvPr id="149" name="Rectangle 12">
              <a:extLst>
                <a:ext uri="{FF2B5EF4-FFF2-40B4-BE49-F238E27FC236}">
                  <a16:creationId xmlns:a16="http://schemas.microsoft.com/office/drawing/2014/main" id="{283AF1B2-F7EA-442A-83FC-9055F12DA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Virtual </a:t>
              </a:r>
              <a:r>
                <a:rPr lang="en-US" altLang="pt-PT" sz="1400" dirty="0"/>
                <a:t>memory</a:t>
              </a:r>
              <a:endParaRPr lang="en-US" altLang="pt-PT" sz="1600" dirty="0"/>
            </a:p>
          </p:txBody>
        </p:sp>
        <p:sp>
          <p:nvSpPr>
            <p:cNvPr id="150" name="Rectangle 13">
              <a:extLst>
                <a:ext uri="{FF2B5EF4-FFF2-40B4-BE49-F238E27FC236}">
                  <a16:creationId xmlns:a16="http://schemas.microsoft.com/office/drawing/2014/main" id="{3482FA69-08A5-4AE1-A281-BCE034419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IO </a:t>
              </a:r>
              <a:r>
                <a:rPr lang="en-US" altLang="pt-PT" sz="1400" dirty="0"/>
                <a:t>Manager</a:t>
              </a:r>
              <a:endParaRPr lang="en-US" altLang="pt-PT" sz="1600" dirty="0"/>
            </a:p>
          </p:txBody>
        </p:sp>
        <p:sp>
          <p:nvSpPr>
            <p:cNvPr id="151" name="Rectangle 14">
              <a:extLst>
                <a:ext uri="{FF2B5EF4-FFF2-40B4-BE49-F238E27FC236}">
                  <a16:creationId xmlns:a16="http://schemas.microsoft.com/office/drawing/2014/main" id="{8C6295CF-6A8A-483F-A9EA-0290A14D9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4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400" dirty="0"/>
                <a:t>Security</a:t>
              </a:r>
              <a:r>
                <a:rPr lang="en-US" altLang="pt-PT" sz="1600" dirty="0"/>
                <a:t> refmon</a:t>
              </a:r>
            </a:p>
          </p:txBody>
        </p:sp>
        <p:sp>
          <p:nvSpPr>
            <p:cNvPr id="152" name="Rectangle 15">
              <a:extLst>
                <a:ext uri="{FF2B5EF4-FFF2-40B4-BE49-F238E27FC236}">
                  <a16:creationId xmlns:a16="http://schemas.microsoft.com/office/drawing/2014/main" id="{7095B2D2-2C50-4385-A4CC-8AA8EB4E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6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Cache mgr</a:t>
              </a:r>
            </a:p>
          </p:txBody>
        </p:sp>
        <p:sp>
          <p:nvSpPr>
            <p:cNvPr id="153" name="Rectangle 16">
              <a:extLst>
                <a:ext uri="{FF2B5EF4-FFF2-40B4-BE49-F238E27FC236}">
                  <a16:creationId xmlns:a16="http://schemas.microsoft.com/office/drawing/2014/main" id="{3E35435D-05FA-48E0-ADBE-23993443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84"/>
              <a:ext cx="1008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400" dirty="0"/>
                <a:t>File filters</a:t>
              </a:r>
            </a:p>
          </p:txBody>
        </p:sp>
        <p:sp>
          <p:nvSpPr>
            <p:cNvPr id="154" name="Rectangle 17">
              <a:extLst>
                <a:ext uri="{FF2B5EF4-FFF2-40B4-BE49-F238E27FC236}">
                  <a16:creationId xmlns:a16="http://schemas.microsoft.com/office/drawing/2014/main" id="{909B9DD9-9FAD-4841-BDE7-1A45BD2E7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1008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400" dirty="0"/>
                <a:t>File systems</a:t>
              </a:r>
            </a:p>
          </p:txBody>
        </p:sp>
        <p:sp>
          <p:nvSpPr>
            <p:cNvPr id="155" name="Rectangle 18">
              <a:extLst>
                <a:ext uri="{FF2B5EF4-FFF2-40B4-BE49-F238E27FC236}">
                  <a16:creationId xmlns:a16="http://schemas.microsoft.com/office/drawing/2014/main" id="{065A23A3-6C3E-4C58-BC53-51BD42F5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68"/>
              <a:ext cx="100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400" dirty="0"/>
                <a:t>Volume</a:t>
              </a:r>
              <a:r>
                <a:rPr lang="en-US" altLang="pt-PT" sz="1600" dirty="0"/>
                <a:t> mgrs</a:t>
              </a:r>
            </a:p>
          </p:txBody>
        </p:sp>
        <p:sp>
          <p:nvSpPr>
            <p:cNvPr id="156" name="Rectangle 19">
              <a:extLst>
                <a:ext uri="{FF2B5EF4-FFF2-40B4-BE49-F238E27FC236}">
                  <a16:creationId xmlns:a16="http://schemas.microsoft.com/office/drawing/2014/main" id="{8530DEF2-92CD-4096-BF76-E4FBA78B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60"/>
              <a:ext cx="1008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400" dirty="0"/>
                <a:t>Device stacks</a:t>
              </a:r>
            </a:p>
          </p:txBody>
        </p:sp>
        <p:sp>
          <p:nvSpPr>
            <p:cNvPr id="157" name="Rectangle 20">
              <a:extLst>
                <a:ext uri="{FF2B5EF4-FFF2-40B4-BE49-F238E27FC236}">
                  <a16:creationId xmlns:a16="http://schemas.microsoft.com/office/drawing/2014/main" id="{22A1C68A-1352-40A1-AAE5-064BDF70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Scheduler</a:t>
              </a:r>
            </a:p>
          </p:txBody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B6ED06C1-F738-460F-B5BF-1B21EEA96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4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dirty="0"/>
                <a:t>Kernel32</a:t>
              </a:r>
            </a:p>
          </p:txBody>
        </p:sp>
        <p:sp>
          <p:nvSpPr>
            <p:cNvPr id="159" name="Rectangle 22">
              <a:extLst>
                <a:ext uri="{FF2B5EF4-FFF2-40B4-BE49-F238E27FC236}">
                  <a16:creationId xmlns:a16="http://schemas.microsoft.com/office/drawing/2014/main" id="{6DE8C12C-EBF8-4510-98F9-A7153AA12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40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dirty="0"/>
                <a:t>User32 / GDI</a:t>
              </a:r>
            </a:p>
          </p:txBody>
        </p:sp>
        <p:sp>
          <p:nvSpPr>
            <p:cNvPr id="160" name="Rectangle 23">
              <a:extLst>
                <a:ext uri="{FF2B5EF4-FFF2-40B4-BE49-F238E27FC236}">
                  <a16:creationId xmlns:a16="http://schemas.microsoft.com/office/drawing/2014/main" id="{DF4B4F05-523E-4F5B-8474-D1242858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04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dirty="0"/>
                <a:t>DLLs</a:t>
              </a:r>
            </a:p>
          </p:txBody>
        </p:sp>
        <p:sp>
          <p:nvSpPr>
            <p:cNvPr id="161" name="Rectangle 24">
              <a:extLst>
                <a:ext uri="{FF2B5EF4-FFF2-40B4-BE49-F238E27FC236}">
                  <a16:creationId xmlns:a16="http://schemas.microsoft.com/office/drawing/2014/main" id="{0554A149-4A87-4E83-983C-771E149A5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2"/>
              <a:ext cx="41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dirty="0"/>
                <a:t>Applications</a:t>
              </a:r>
            </a:p>
          </p:txBody>
        </p:sp>
        <p:sp>
          <p:nvSpPr>
            <p:cNvPr id="162" name="Rectangle 25">
              <a:extLst>
                <a:ext uri="{FF2B5EF4-FFF2-40B4-BE49-F238E27FC236}">
                  <a16:creationId xmlns:a16="http://schemas.microsoft.com/office/drawing/2014/main" id="{33578AA6-6777-4B37-944B-7EA159AD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104"/>
              <a:ext cx="1392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dirty="0"/>
                <a:t>System Services</a:t>
              </a:r>
            </a:p>
          </p:txBody>
        </p:sp>
        <p:sp>
          <p:nvSpPr>
            <p:cNvPr id="163" name="Rectangle 26">
              <a:extLst>
                <a:ext uri="{FF2B5EF4-FFF2-40B4-BE49-F238E27FC236}">
                  <a16:creationId xmlns:a16="http://schemas.microsoft.com/office/drawing/2014/main" id="{7CC5B469-33AE-4465-92E2-31ADDFD5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552"/>
              <a:ext cx="4608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Object Manager / Configuration Management</a:t>
              </a:r>
            </a:p>
          </p:txBody>
        </p:sp>
        <p:sp>
          <p:nvSpPr>
            <p:cNvPr id="164" name="Rectangle 27">
              <a:extLst>
                <a:ext uri="{FF2B5EF4-FFF2-40B4-BE49-F238E27FC236}">
                  <a16:creationId xmlns:a16="http://schemas.microsoft.com/office/drawing/2014/main" id="{CC380457-D3EC-40F8-A542-1BBE7CD4D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2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FS run-time</a:t>
              </a:r>
            </a:p>
          </p:txBody>
        </p:sp>
        <p:sp>
          <p:nvSpPr>
            <p:cNvPr id="165" name="Rectangle 28">
              <a:extLst>
                <a:ext uri="{FF2B5EF4-FFF2-40B4-BE49-F238E27FC236}">
                  <a16:creationId xmlns:a16="http://schemas.microsoft.com/office/drawing/2014/main" id="{D45FB7CE-CE74-45F5-BEB0-A75800A20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sz="1600" dirty="0"/>
                <a:t>exec synchr</a:t>
              </a:r>
            </a:p>
          </p:txBody>
        </p:sp>
        <p:sp>
          <p:nvSpPr>
            <p:cNvPr id="166" name="Rectangle 29">
              <a:extLst>
                <a:ext uri="{FF2B5EF4-FFF2-40B4-BE49-F238E27FC236}">
                  <a16:creationId xmlns:a16="http://schemas.microsoft.com/office/drawing/2014/main" id="{553779E1-72E2-422C-A1AC-851901E9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56"/>
              <a:ext cx="768" cy="7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dirty="0"/>
                <a:t>Subsystem</a:t>
              </a:r>
            </a:p>
            <a:p>
              <a:pPr algn="ctr"/>
              <a:r>
                <a:rPr lang="en-US" altLang="pt-PT" dirty="0"/>
                <a:t>servers</a:t>
              </a:r>
            </a:p>
          </p:txBody>
        </p:sp>
        <p:sp>
          <p:nvSpPr>
            <p:cNvPr id="167" name="Rectangle 30">
              <a:extLst>
                <a:ext uri="{FF2B5EF4-FFF2-40B4-BE49-F238E27FC236}">
                  <a16:creationId xmlns:a16="http://schemas.microsoft.com/office/drawing/2014/main" id="{E4D51020-3785-4C5E-BEC0-B64431852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04"/>
              <a:ext cx="1008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dirty="0"/>
                <a:t>Login/GINA</a:t>
              </a:r>
            </a:p>
          </p:txBody>
        </p:sp>
        <p:sp>
          <p:nvSpPr>
            <p:cNvPr id="168" name="Rectangle 31">
              <a:extLst>
                <a:ext uri="{FF2B5EF4-FFF2-40B4-BE49-F238E27FC236}">
                  <a16:creationId xmlns:a16="http://schemas.microsoft.com/office/drawing/2014/main" id="{28BD9F11-3D4D-40DA-8D81-32F897ED1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40"/>
              <a:ext cx="13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PT" dirty="0"/>
                <a:t>Critical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00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SOP-T2-OSWL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Linux organização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PT" sz="2000" b="0" i="0" dirty="0"/>
              <a:t>Organização:</a:t>
            </a:r>
            <a:endParaRPr lang="pt-PT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UNIX </a:t>
            </a:r>
            <a:r>
              <a:rPr lang="pt-PT" sz="1600" b="0" i="0" dirty="0"/>
              <a:t>– Nasce na necessidade de partilhar recursos entre utilizadores mas também otimizar os equipamentos – Laboratório Bell </a:t>
            </a:r>
            <a:r>
              <a:rPr lang="pt-PT" sz="1600" b="0" i="0" dirty="0" err="1"/>
              <a:t>Labs</a:t>
            </a:r>
            <a:r>
              <a:rPr lang="pt-PT" sz="1600" b="0" i="0" dirty="0"/>
              <a:t> </a:t>
            </a:r>
            <a:r>
              <a:rPr lang="pt-PT" sz="1600" b="0" i="0"/>
              <a:t>da AT&amp;T;</a:t>
            </a:r>
            <a:endParaRPr lang="pt-PT" sz="1600" b="0" i="0" dirty="0"/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Noção de processos, ficheiros, dispositivos e utilizadores;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Partilha de recursos, </a:t>
            </a:r>
            <a:r>
              <a:rPr lang="pt-PT" sz="1600" b="0" dirty="0"/>
              <a:t>time </a:t>
            </a:r>
            <a:r>
              <a:rPr lang="pt-PT" sz="1600" b="0" dirty="0" err="1"/>
              <a:t>sharing</a:t>
            </a:r>
            <a:r>
              <a:rPr lang="pt-PT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Baseado num núcleo monolítico e um conjunto de programas / serviços;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Núcleo faz a interface com recursos físicos e cria recursos lógicos (e.g. ficheiros);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Escrito em essencialmente em C e com componentes em </a:t>
            </a:r>
            <a:r>
              <a:rPr lang="pt-PT" sz="1600" b="0" dirty="0" err="1"/>
              <a:t>assembly</a:t>
            </a:r>
            <a:r>
              <a:rPr lang="pt-PT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Linguagem C foi desenvolvida para ajudar na implementação do sistema;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Linux – Não é UNIX, mas segue a mesma filosofia. Normalmente ao referir Linux, estamos a referir um sistema operativo, mas na realidade Linux é o núcleo do sistema. Uma melhor designação é GNU Linux, que indica um sistema com as ferramentas e organização GNU, em “cima” do núcleo Linux.</a:t>
            </a:r>
          </a:p>
        </p:txBody>
      </p:sp>
    </p:spTree>
    <p:extLst>
      <p:ext uri="{BB962C8B-B14F-4D97-AF65-F5344CB8AC3E}">
        <p14:creationId xmlns:p14="http://schemas.microsoft.com/office/powerpoint/2010/main" val="13164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SOP-T2-OSWL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Linux organização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1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Estrutura do UNIX:</a:t>
            </a:r>
            <a:endParaRPr lang="pt-BR" sz="20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CBBBBE1-9410-4429-83F8-DA46EFAFA0B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00594" y="3603002"/>
            <a:ext cx="421170" cy="27270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pt-PT" sz="2800" dirty="0">
                <a:latin typeface="Arial-BoldMT" charset="0"/>
              </a:rPr>
              <a:t>Hardware</a:t>
            </a:r>
            <a:endParaRPr lang="en-US" altLang="pt-PT" sz="1600" dirty="0">
              <a:latin typeface="Arial-BoldMT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3E07CACE-DE10-41D0-B2A7-C3FD045C81C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3163" y="3027129"/>
            <a:ext cx="602288" cy="27270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pt-PT" sz="2800" dirty="0">
                <a:latin typeface="Arial-BoldMT" charset="0"/>
              </a:rPr>
              <a:t>UNIX Kernel</a:t>
            </a:r>
            <a:endParaRPr lang="en-US" altLang="pt-PT" sz="1600" dirty="0">
              <a:latin typeface="Arial-BoldMT" charset="0"/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1AD2481-200E-4EA5-9D39-D34FE57CFC2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9297" y="2399957"/>
            <a:ext cx="506895" cy="27439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pt-PT" sz="2800" dirty="0">
                <a:latin typeface="Arial-BoldMT" charset="0"/>
              </a:rPr>
              <a:t>Services</a:t>
            </a:r>
            <a:endParaRPr lang="en-US" altLang="pt-PT" sz="1600" dirty="0">
              <a:latin typeface="Arial-BoldMT" charset="0"/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59329C5-573E-4473-B391-9838FF20870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68645" y="1831529"/>
            <a:ext cx="457979" cy="274390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pt-PT" sz="2000" dirty="0">
                <a:latin typeface="Arial-BoldMT" charset="0"/>
              </a:rPr>
              <a:t>Commands &amp; Shell</a:t>
            </a:r>
            <a:endParaRPr lang="en-US" altLang="pt-PT" sz="1200" dirty="0">
              <a:latin typeface="Arial-BoldMT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C98FF4C-C7A9-402E-9FCC-7C5FC9E62AE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27435" y="1706618"/>
            <a:ext cx="457978" cy="275974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pt-PT" sz="2800" dirty="0">
                <a:latin typeface="Arial-BoldMT" charset="0"/>
              </a:rPr>
              <a:t>GUI</a:t>
            </a:r>
            <a:endParaRPr lang="en-US" altLang="pt-PT" sz="1600" dirty="0">
              <a:latin typeface="Arial-BoldMT" charset="0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A2F7E7EE-ED85-4FCE-999A-136FE5CF1AB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67026" y="612164"/>
            <a:ext cx="578797" cy="275974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pt-PT" sz="2800" dirty="0">
                <a:latin typeface="Arial-BoldMT" charset="0"/>
              </a:rPr>
              <a:t>Applications</a:t>
            </a:r>
          </a:p>
        </p:txBody>
      </p:sp>
      <p:cxnSp>
        <p:nvCxnSpPr>
          <p:cNvPr id="31" name="AutoShape 26">
            <a:extLst>
              <a:ext uri="{FF2B5EF4-FFF2-40B4-BE49-F238E27FC236}">
                <a16:creationId xmlns:a16="http://schemas.microsoft.com/office/drawing/2014/main" id="{36E4F0C6-B20D-431A-B48A-3CFD1EFDC943}"/>
              </a:ext>
            </a:extLst>
          </p:cNvPr>
          <p:cNvCxnSpPr>
            <a:cxnSpLocks noChangeShapeType="1"/>
            <a:stCxn id="22" idx="2"/>
          </p:cNvCxnSpPr>
          <p:nvPr/>
        </p:nvCxnSpPr>
        <p:spPr bwMode="auto">
          <a:xfrm flipV="1">
            <a:off x="4257823" y="3341504"/>
            <a:ext cx="1898353" cy="1049141"/>
          </a:xfrm>
          <a:prstGeom prst="bentConnector3">
            <a:avLst>
              <a:gd name="adj1" fmla="val 10051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8">
            <a:extLst>
              <a:ext uri="{FF2B5EF4-FFF2-40B4-BE49-F238E27FC236}">
                <a16:creationId xmlns:a16="http://schemas.microsoft.com/office/drawing/2014/main" id="{A4736FAC-72D0-43EA-B01F-105DFEA00E86}"/>
              </a:ext>
            </a:extLst>
          </p:cNvPr>
          <p:cNvCxnSpPr>
            <a:cxnSpLocks noChangeShapeType="1"/>
            <a:stCxn id="23" idx="2"/>
          </p:cNvCxnSpPr>
          <p:nvPr/>
        </p:nvCxnSpPr>
        <p:spPr bwMode="auto">
          <a:xfrm flipV="1">
            <a:off x="4274698" y="3341502"/>
            <a:ext cx="1595986" cy="430408"/>
          </a:xfrm>
          <a:prstGeom prst="bentConnector3">
            <a:avLst>
              <a:gd name="adj1" fmla="val 98909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2">
            <a:extLst>
              <a:ext uri="{FF2B5EF4-FFF2-40B4-BE49-F238E27FC236}">
                <a16:creationId xmlns:a16="http://schemas.microsoft.com/office/drawing/2014/main" id="{F69A5519-8A58-4D8F-BE97-B0DF9FD157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49128" y="1200718"/>
            <a:ext cx="414591" cy="275974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pt-PT" sz="2800" dirty="0">
                <a:latin typeface="Arial-BoldMT" charset="0"/>
              </a:rPr>
              <a:t>X Windows</a:t>
            </a:r>
            <a:endParaRPr lang="en-US" altLang="pt-PT" sz="1600" dirty="0">
              <a:latin typeface="Arial-BoldMT" charset="0"/>
            </a:endParaRPr>
          </a:p>
        </p:txBody>
      </p: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A6077B2D-D42C-4207-A25A-18883DF9B3AD}"/>
              </a:ext>
            </a:extLst>
          </p:cNvPr>
          <p:cNvCxnSpPr>
            <a:cxnSpLocks noChangeShapeType="1"/>
            <a:endCxn id="34" idx="2"/>
          </p:cNvCxnSpPr>
          <p:nvPr/>
        </p:nvCxnSpPr>
        <p:spPr bwMode="auto">
          <a:xfrm flipV="1">
            <a:off x="4211960" y="2580590"/>
            <a:ext cx="3024336" cy="1933094"/>
          </a:xfrm>
          <a:prstGeom prst="bentConnector3">
            <a:avLst>
              <a:gd name="adj1" fmla="val 11352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4A05C901-E41B-453D-8575-C0977A1800C7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flipH="1">
            <a:off x="4269587" y="1992036"/>
            <a:ext cx="2966711" cy="1945584"/>
          </a:xfrm>
          <a:prstGeom prst="bentConnector3">
            <a:avLst>
              <a:gd name="adj1" fmla="val -95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24">
            <a:extLst>
              <a:ext uri="{FF2B5EF4-FFF2-40B4-BE49-F238E27FC236}">
                <a16:creationId xmlns:a16="http://schemas.microsoft.com/office/drawing/2014/main" id="{522010FE-2BEA-45B4-A706-71CB6610255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04908" y="1260236"/>
            <a:ext cx="578797" cy="27597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en-US" altLang="pt-PT" sz="2800" dirty="0">
                <a:latin typeface="Arial-BoldMT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18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4840</TotalTime>
  <Words>862</Words>
  <Application>Microsoft Office PowerPoint</Application>
  <PresentationFormat>On-screen Show (16:10)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Arial-BoldMT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SOP-T2-OSWL Windows evolução</vt:lpstr>
      <vt:lpstr>SOP-T2-OSLW Windows evolução</vt:lpstr>
      <vt:lpstr>SOP-T2-OSWL Windows evolução</vt:lpstr>
      <vt:lpstr>SOP-T2-OSWL Windows organização</vt:lpstr>
      <vt:lpstr>SOP-T2-OSWL Windows organização</vt:lpstr>
      <vt:lpstr>SOP-T2-OSWL Linux organização</vt:lpstr>
      <vt:lpstr>SOP-T2-OSWL Linux organização</vt:lpstr>
      <vt:lpstr>SOP-T2-OSWL Linux organização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382</cp:revision>
  <cp:lastPrinted>2006-12-04T14:12:58Z</cp:lastPrinted>
  <dcterms:created xsi:type="dcterms:W3CDTF">2003-12-01T00:39:30Z</dcterms:created>
  <dcterms:modified xsi:type="dcterms:W3CDTF">2022-12-15T14:10:56Z</dcterms:modified>
  <cp:category>Sistemas Operativos</cp:category>
</cp:coreProperties>
</file>