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315" r:id="rId3"/>
    <p:sldId id="396" r:id="rId4"/>
    <p:sldId id="398" r:id="rId5"/>
    <p:sldId id="394" r:id="rId6"/>
    <p:sldId id="389" r:id="rId7"/>
    <p:sldId id="390" r:id="rId8"/>
    <p:sldId id="392" r:id="rId9"/>
    <p:sldId id="395" r:id="rId10"/>
    <p:sldId id="378" r:id="rId11"/>
  </p:sldIdLst>
  <p:sldSz cx="9144000" cy="5715000" type="screen16x10"/>
  <p:notesSz cx="7099300" cy="10234613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56616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3232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69848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26464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1783080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139696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2496312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2852928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80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EAEAEA"/>
    <a:srgbClr val="FF00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26" autoAdjust="0"/>
    <p:restoredTop sz="93917" autoAdjust="0"/>
  </p:normalViewPr>
  <p:slideViewPr>
    <p:cSldViewPr>
      <p:cViewPr varScale="1">
        <p:scale>
          <a:sx n="129" d="100"/>
          <a:sy n="129" d="100"/>
        </p:scale>
        <p:origin x="3066" y="120"/>
      </p:cViewPr>
      <p:guideLst>
        <p:guide orient="horz" pos="2160"/>
        <p:guide pos="3840"/>
        <p:guide orient="horz" pos="180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124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fld id="{0AB5B0EE-E922-40FF-A90B-AC73C8BC6093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074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77838" y="766763"/>
            <a:ext cx="6145212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fld id="{66A3B131-959D-489F-A360-33400E333E48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2245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356616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713232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069848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426464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1783080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DEA12F-6852-4EA9-88E5-274EC630CB5A}" type="slidenum">
              <a:rPr lang="en-GB"/>
              <a:pPr/>
              <a:t>1</a:t>
            </a:fld>
            <a:endParaRPr lang="en-GB" dirty="0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Apresentação Interactiva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2305D1-531D-4CEF-BD3D-05CF1AF8F416}" type="slidenum">
              <a:rPr lang="en-GB"/>
              <a:pPr/>
              <a:t>10</a:t>
            </a:fld>
            <a:endParaRPr lang="en-GB" dirty="0"/>
          </a:p>
        </p:txBody>
      </p:sp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Ready for the demo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2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3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programa</a:t>
            </a:r>
            <a:r>
              <a:rPr lang="en-GB" dirty="0"/>
              <a:t> Linux </a:t>
            </a:r>
            <a:r>
              <a:rPr lang="en-GB" dirty="0" err="1"/>
              <a:t>htop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2267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4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programa</a:t>
            </a:r>
            <a:r>
              <a:rPr lang="en-GB" dirty="0"/>
              <a:t> Linux </a:t>
            </a:r>
            <a:r>
              <a:rPr lang="en-GB" dirty="0" err="1"/>
              <a:t>htop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334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5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programa</a:t>
            </a:r>
            <a:r>
              <a:rPr lang="en-GB" dirty="0"/>
              <a:t> Linux </a:t>
            </a:r>
            <a:r>
              <a:rPr lang="en-GB" dirty="0" err="1"/>
              <a:t>htop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3618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6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programa</a:t>
            </a:r>
            <a:r>
              <a:rPr lang="en-GB" dirty="0"/>
              <a:t> Linux </a:t>
            </a:r>
            <a:r>
              <a:rPr lang="en-GB" dirty="0" err="1"/>
              <a:t>htop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0864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7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programa</a:t>
            </a:r>
            <a:r>
              <a:rPr lang="en-GB" dirty="0"/>
              <a:t> Linux </a:t>
            </a:r>
            <a:r>
              <a:rPr lang="en-GB" dirty="0" err="1"/>
              <a:t>htop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2971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8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programa</a:t>
            </a:r>
            <a:r>
              <a:rPr lang="en-GB" dirty="0"/>
              <a:t> Linux </a:t>
            </a:r>
            <a:r>
              <a:rPr lang="en-GB" dirty="0" err="1"/>
              <a:t>htop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82688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9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498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lIns="71323" tIns="35662" rIns="71323" bIns="35662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  <a:prstGeom prst="rect">
            <a:avLst/>
          </a:prstGeom>
        </p:spPr>
        <p:txBody>
          <a:bodyPr lIns="71323" tIns="35662" rIns="71323" bIns="35662" anchor="t"/>
          <a:lstStyle>
            <a:lvl1pPr algn="l">
              <a:defRPr sz="3100" b="1" cap="all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600"/>
            </a:lvl1pPr>
            <a:lvl2pPr marL="356616" indent="0">
              <a:buNone/>
              <a:defRPr sz="1400"/>
            </a:lvl2pPr>
            <a:lvl3pPr marL="713232" indent="0">
              <a:buNone/>
              <a:defRPr sz="1200"/>
            </a:lvl3pPr>
            <a:lvl4pPr marL="1069848" indent="0">
              <a:buNone/>
              <a:defRPr sz="1100"/>
            </a:lvl4pPr>
            <a:lvl5pPr marL="1426464" indent="0">
              <a:buNone/>
              <a:defRPr sz="1100"/>
            </a:lvl5pPr>
            <a:lvl6pPr marL="1783080" indent="0">
              <a:buNone/>
              <a:defRPr sz="1100"/>
            </a:lvl6pPr>
            <a:lvl7pPr marL="2139696" indent="0">
              <a:buNone/>
              <a:defRPr sz="1100"/>
            </a:lvl7pPr>
            <a:lvl8pPr marL="2496312" indent="0">
              <a:buNone/>
              <a:defRPr sz="1100"/>
            </a:lvl8pPr>
            <a:lvl9pPr marL="2852928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  <a:prstGeom prst="rect">
            <a:avLst/>
          </a:prstGeom>
        </p:spPr>
        <p:txBody>
          <a:bodyPr lIns="71323" tIns="35662" rIns="71323" bIns="35662"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8"/>
            <a:ext cx="3008313" cy="3909219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1100"/>
            </a:lvl1pPr>
            <a:lvl2pPr marL="356616" indent="0">
              <a:buNone/>
              <a:defRPr sz="900"/>
            </a:lvl2pPr>
            <a:lvl3pPr marL="713232" indent="0">
              <a:buNone/>
              <a:defRPr sz="800"/>
            </a:lvl3pPr>
            <a:lvl4pPr marL="1069848" indent="0">
              <a:buNone/>
              <a:defRPr sz="700"/>
            </a:lvl4pPr>
            <a:lvl5pPr marL="1426464" indent="0">
              <a:buNone/>
              <a:defRPr sz="700"/>
            </a:lvl5pPr>
            <a:lvl6pPr marL="1783080" indent="0">
              <a:buNone/>
              <a:defRPr sz="700"/>
            </a:lvl6pPr>
            <a:lvl7pPr marL="2139696" indent="0">
              <a:buNone/>
              <a:defRPr sz="700"/>
            </a:lvl7pPr>
            <a:lvl8pPr marL="2496312" indent="0">
              <a:buNone/>
              <a:defRPr sz="700"/>
            </a:lvl8pPr>
            <a:lvl9pPr marL="285292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</p:spPr>
        <p:txBody>
          <a:bodyPr lIns="71323" tIns="35662" rIns="71323" bIns="35662"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2500"/>
            </a:lvl1pPr>
            <a:lvl2pPr marL="356616" indent="0">
              <a:buNone/>
              <a:defRPr sz="2200"/>
            </a:lvl2pPr>
            <a:lvl3pPr marL="713232" indent="0">
              <a:buNone/>
              <a:defRPr sz="1900"/>
            </a:lvl3pPr>
            <a:lvl4pPr marL="1069848" indent="0">
              <a:buNone/>
              <a:defRPr sz="1600"/>
            </a:lvl4pPr>
            <a:lvl5pPr marL="1426464" indent="0">
              <a:buNone/>
              <a:defRPr sz="1600"/>
            </a:lvl5pPr>
            <a:lvl6pPr marL="1783080" indent="0">
              <a:buNone/>
              <a:defRPr sz="1600"/>
            </a:lvl6pPr>
            <a:lvl7pPr marL="2139696" indent="0">
              <a:buNone/>
              <a:defRPr sz="1600"/>
            </a:lvl7pPr>
            <a:lvl8pPr marL="2496312" indent="0">
              <a:buNone/>
              <a:defRPr sz="1600"/>
            </a:lvl8pPr>
            <a:lvl9pPr marL="2852928" indent="0">
              <a:buNone/>
              <a:defRPr sz="1600"/>
            </a:lvl9pPr>
          </a:lstStyle>
          <a:p>
            <a:endParaRPr lang="pt-P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1100"/>
            </a:lvl1pPr>
            <a:lvl2pPr marL="356616" indent="0">
              <a:buNone/>
              <a:defRPr sz="900"/>
            </a:lvl2pPr>
            <a:lvl3pPr marL="713232" indent="0">
              <a:buNone/>
              <a:defRPr sz="800"/>
            </a:lvl3pPr>
            <a:lvl4pPr marL="1069848" indent="0">
              <a:buNone/>
              <a:defRPr sz="700"/>
            </a:lvl4pPr>
            <a:lvl5pPr marL="1426464" indent="0">
              <a:buNone/>
              <a:defRPr sz="700"/>
            </a:lvl5pPr>
            <a:lvl6pPr marL="1783080" indent="0">
              <a:buNone/>
              <a:defRPr sz="700"/>
            </a:lvl6pPr>
            <a:lvl7pPr marL="2139696" indent="0">
              <a:buNone/>
              <a:defRPr sz="700"/>
            </a:lvl7pPr>
            <a:lvl8pPr marL="2496312" indent="0">
              <a:buNone/>
              <a:defRPr sz="700"/>
            </a:lvl8pPr>
            <a:lvl9pPr marL="285292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alphaModFix amt="25000"/>
            <a:lum/>
          </a:blip>
          <a:srcRect/>
          <a:stretch>
            <a:fillRect l="-44000" r="-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395288" y="5318125"/>
            <a:ext cx="4248150" cy="179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317" tIns="35658" rIns="71317" bIns="35658"/>
          <a:lstStyle/>
          <a:p>
            <a:pPr algn="l" eaLnBrk="1" hangingPunct="1"/>
            <a:r>
              <a:rPr lang="pt-PT" sz="600" b="0" i="0" dirty="0">
                <a:solidFill>
                  <a:srgbClr val="0033CC"/>
                </a:solidFill>
              </a:rPr>
              <a:t>FSP/DE-ECT-UTAD@SOP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7667625" y="5318125"/>
            <a:ext cx="11430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317" tIns="35658" rIns="71317" bIns="35658"/>
          <a:lstStyle/>
          <a:p>
            <a:pPr algn="r" eaLnBrk="1" hangingPunct="1"/>
            <a:fld id="{6A81F3C2-4375-442C-B0B9-FD92F44E4DF8}" type="slidenum">
              <a:rPr lang="pt-PT" sz="600" b="0" i="0">
                <a:solidFill>
                  <a:srgbClr val="0033CC"/>
                </a:solidFill>
              </a:rPr>
              <a:pPr algn="r" eaLnBrk="1" hangingPunct="1"/>
              <a:t>‹#›</a:t>
            </a:fld>
            <a:endParaRPr lang="pt-PT" sz="1900" b="0" i="0" dirty="0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2555875" y="216960"/>
            <a:ext cx="5761038" cy="39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9081" tIns="29541" rIns="59081" bIns="29541">
            <a:spAutoFit/>
          </a:bodyPr>
          <a:lstStyle/>
          <a:p>
            <a:pPr algn="r" eaLnBrk="1" hangingPunct="1"/>
            <a:endParaRPr lang="pt-PT" sz="11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r" eaLnBrk="1" hangingPunct="1"/>
            <a:endParaRPr lang="pt-PT" sz="11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969964" y="216958"/>
            <a:ext cx="2378075" cy="29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408" tIns="31204" rIns="62408" bIns="31204">
            <a:spAutoFit/>
          </a:bodyPr>
          <a:lstStyle/>
          <a:p>
            <a:pPr algn="l" eaLnBrk="1" hangingPunct="1"/>
            <a:r>
              <a:rPr lang="pt-PT" sz="700" dirty="0">
                <a:solidFill>
                  <a:srgbClr val="0033CC"/>
                </a:solidFill>
                <a:latin typeface="Arial" charset="0"/>
              </a:rPr>
              <a:t>D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EPARTAMENTO DE </a:t>
            </a:r>
            <a:r>
              <a:rPr lang="pt-PT" sz="700" dirty="0">
                <a:solidFill>
                  <a:srgbClr val="0033CC"/>
                </a:solidFill>
                <a:latin typeface="Arial" charset="0"/>
              </a:rPr>
              <a:t>E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NGENHARIA</a:t>
            </a:r>
          </a:p>
          <a:p>
            <a:pPr marL="0" marR="0" indent="0" algn="l" defTabSz="71323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PT" sz="800" dirty="0">
                <a:solidFill>
                  <a:srgbClr val="0033CC"/>
                </a:solidFill>
                <a:latin typeface="Arial" charset="0"/>
              </a:rPr>
              <a:t>E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SCOLA DE </a:t>
            </a:r>
            <a:r>
              <a:rPr lang="pt-PT" sz="800" dirty="0">
                <a:solidFill>
                  <a:srgbClr val="0033CC"/>
                </a:solidFill>
                <a:latin typeface="Arial" charset="0"/>
              </a:rPr>
              <a:t>C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IÊNCIAS E</a:t>
            </a:r>
            <a:r>
              <a:rPr lang="pt-PT" sz="600" baseline="0" dirty="0">
                <a:solidFill>
                  <a:srgbClr val="0033CC"/>
                </a:solidFill>
                <a:latin typeface="Arial" charset="0"/>
              </a:rPr>
              <a:t> </a:t>
            </a:r>
            <a:r>
              <a:rPr lang="pt-PT" sz="800" dirty="0">
                <a:solidFill>
                  <a:srgbClr val="0033CC"/>
                </a:solidFill>
                <a:latin typeface="Arial" charset="0"/>
              </a:rPr>
              <a:t>T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ECNOLOGIA</a:t>
            </a:r>
            <a:endParaRPr lang="pt-PT" sz="800" dirty="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1035" name="Line 11"/>
          <p:cNvSpPr>
            <a:spLocks noChangeShapeType="1"/>
          </p:cNvSpPr>
          <p:nvPr userDrawn="1"/>
        </p:nvSpPr>
        <p:spPr bwMode="auto">
          <a:xfrm>
            <a:off x="395288" y="216958"/>
            <a:ext cx="8353425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lIns="71323" tIns="35662" rIns="71323" bIns="35662" anchor="ctr"/>
          <a:lstStyle/>
          <a:p>
            <a:endParaRPr lang="pt-PT" sz="1300" dirty="0"/>
          </a:p>
        </p:txBody>
      </p:sp>
      <p:sp>
        <p:nvSpPr>
          <p:cNvPr id="1036" name="Line 12"/>
          <p:cNvSpPr>
            <a:spLocks noChangeShapeType="1"/>
          </p:cNvSpPr>
          <p:nvPr userDrawn="1"/>
        </p:nvSpPr>
        <p:spPr bwMode="auto">
          <a:xfrm flipV="1">
            <a:off x="468314" y="5318125"/>
            <a:ext cx="8280400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lIns="71323" tIns="35662" rIns="71323" bIns="35662" anchor="ctr"/>
          <a:lstStyle/>
          <a:p>
            <a:endParaRPr lang="pt-PT" sz="1300" dirty="0"/>
          </a:p>
        </p:txBody>
      </p:sp>
      <p:pic>
        <p:nvPicPr>
          <p:cNvPr id="1045" name="Picture 21" descr="desktop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243889" y="205135"/>
            <a:ext cx="576262" cy="492125"/>
          </a:xfrm>
          <a:prstGeom prst="rect">
            <a:avLst/>
          </a:prstGeom>
          <a:noFill/>
        </p:spPr>
      </p:pic>
      <p:pic>
        <p:nvPicPr>
          <p:cNvPr id="1048" name="Picture 24" descr="logoutad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95288" y="216958"/>
            <a:ext cx="647700" cy="37041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5pPr>
      <a:lvl6pPr marL="356616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6pPr>
      <a:lvl7pPr marL="713232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7pPr>
      <a:lvl8pPr marL="1069848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8pPr>
      <a:lvl9pPr marL="1426464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9pPr>
    </p:titleStyle>
    <p:bodyStyle>
      <a:lvl1pPr marL="267462" indent="-267462" algn="l" rtl="0" fontAlgn="base">
        <a:spcBef>
          <a:spcPct val="20000"/>
        </a:spcBef>
        <a:spcAft>
          <a:spcPct val="0"/>
        </a:spcAft>
        <a:buChar char="•"/>
        <a:defRPr sz="2500">
          <a:solidFill>
            <a:schemeClr val="bg1"/>
          </a:solidFill>
          <a:latin typeface="+mn-lt"/>
          <a:ea typeface="+mn-ea"/>
          <a:cs typeface="+mn-cs"/>
        </a:defRPr>
      </a:lvl1pPr>
      <a:lvl2pPr marL="579501" indent="-222885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bg1"/>
          </a:solidFill>
          <a:latin typeface="+mn-lt"/>
        </a:defRPr>
      </a:lvl2pPr>
      <a:lvl3pPr marL="891540" indent="-178308" algn="l" rtl="0" fontAlgn="base">
        <a:spcBef>
          <a:spcPct val="20000"/>
        </a:spcBef>
        <a:spcAft>
          <a:spcPct val="0"/>
        </a:spcAft>
        <a:buChar char="•"/>
        <a:defRPr sz="1900">
          <a:solidFill>
            <a:schemeClr val="bg1"/>
          </a:solidFill>
          <a:latin typeface="+mn-lt"/>
        </a:defRPr>
      </a:lvl3pPr>
      <a:lvl4pPr marL="1248156" indent="-178308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bg1"/>
          </a:solidFill>
          <a:latin typeface="+mn-lt"/>
        </a:defRPr>
      </a:lvl4pPr>
      <a:lvl5pPr marL="1604772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5pPr>
      <a:lvl6pPr marL="1961388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6pPr>
      <a:lvl7pPr marL="2318004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7pPr>
      <a:lvl8pPr marL="2674620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8pPr>
      <a:lvl9pPr marL="3031236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9pPr>
    </p:bodyStyle>
    <p:otherStyle>
      <a:defPPr>
        <a:defRPr lang="pt-PT"/>
      </a:defPPr>
      <a:lvl1pPr marL="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323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84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308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69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9631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5292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494235" y="1115355"/>
            <a:ext cx="6210300" cy="2041791"/>
          </a:xfrm>
          <a:prstGeom prst="rect">
            <a:avLst/>
          </a:prstGeom>
          <a:solidFill>
            <a:srgbClr val="FFFF99">
              <a:alpha val="50000"/>
            </a:srgbClr>
          </a:solidFill>
          <a:ln w="508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lIns="71323" tIns="35662" rIns="71323" bIns="35662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5pPr>
            <a:lvl6pPr marL="356616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6pPr>
            <a:lvl7pPr marL="713232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7pPr>
            <a:lvl8pPr marL="1069848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8pPr>
            <a:lvl9pPr marL="1426464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>
              <a:spcAft>
                <a:spcPts val="0"/>
              </a:spcAft>
            </a:pPr>
            <a:r>
              <a:rPr lang="pt-PT" sz="3200" b="1" i="0" kern="0">
                <a:solidFill>
                  <a:srgbClr val="0033CC"/>
                </a:solidFill>
                <a:latin typeface="Tahoma" pitchFamily="34" charset="0"/>
              </a:rPr>
              <a:t>SOP-T2-SFDVD</a:t>
            </a:r>
            <a:br>
              <a:rPr lang="pt-PT" sz="3200" b="1" i="0" kern="0" dirty="0">
                <a:solidFill>
                  <a:srgbClr val="0033CC"/>
                </a:solidFill>
                <a:latin typeface="Tahoma" pitchFamily="34" charset="0"/>
              </a:rPr>
            </a:br>
            <a:br>
              <a:rPr lang="pt-PT" sz="2400" dirty="0">
                <a:solidFill>
                  <a:srgbClr val="0033CC"/>
                </a:solidFill>
                <a:latin typeface="Tahoma" pitchFamily="34" charset="0"/>
              </a:rPr>
            </a:br>
            <a:r>
              <a:rPr lang="pt-PT" sz="2400" i="0" dirty="0">
                <a:solidFill>
                  <a:srgbClr val="0033CC"/>
                </a:solidFill>
                <a:latin typeface="Tahoma" pitchFamily="34" charset="0"/>
              </a:rPr>
              <a:t>Sistemas de ficheiros distribuídos. Versionamento de ficheiros. Armazenamento </a:t>
            </a:r>
            <a:r>
              <a:rPr lang="pt-PT" sz="2400" i="0" dirty="0" err="1">
                <a:solidFill>
                  <a:srgbClr val="0033CC"/>
                </a:solidFill>
                <a:latin typeface="Tahoma" pitchFamily="34" charset="0"/>
              </a:rPr>
              <a:t>Cloud</a:t>
            </a:r>
            <a:r>
              <a:rPr lang="pt-PT" sz="2400" i="0" dirty="0">
                <a:solidFill>
                  <a:srgbClr val="0033CC"/>
                </a:solidFill>
                <a:latin typeface="Tahoma" pitchFamily="34" charset="0"/>
              </a:rPr>
              <a:t> e integração.</a:t>
            </a:r>
            <a:endParaRPr lang="pt-PT" sz="1800" b="1" i="0" kern="0" dirty="0">
              <a:solidFill>
                <a:srgbClr val="0033CC"/>
              </a:solidFill>
              <a:latin typeface="Tahoma" pitchFamily="34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493658" y="3757600"/>
            <a:ext cx="6204756" cy="1021292"/>
          </a:xfrm>
          <a:prstGeom prst="rect">
            <a:avLst/>
          </a:prstGeom>
          <a:noFill/>
          <a:ln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71323" tIns="35662" rIns="71323" bIns="35662"/>
          <a:lstStyle>
            <a:lvl1pPr marL="267462" indent="-267462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5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79501" indent="-222885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bg1"/>
                </a:solidFill>
                <a:latin typeface="+mn-lt"/>
              </a:defRPr>
            </a:lvl2pPr>
            <a:lvl3pPr marL="891540" indent="-17830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900">
                <a:solidFill>
                  <a:schemeClr val="bg1"/>
                </a:solidFill>
                <a:latin typeface="+mn-lt"/>
              </a:defRPr>
            </a:lvl3pPr>
            <a:lvl4pPr marL="1248156" indent="-178308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bg1"/>
                </a:solidFill>
                <a:latin typeface="+mn-lt"/>
              </a:defRPr>
            </a:lvl4pPr>
            <a:lvl5pPr marL="1604772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5pPr>
            <a:lvl6pPr marL="1961388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6pPr>
            <a:lvl7pPr marL="2318004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7pPr>
            <a:lvl8pPr marL="2674620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8pPr>
            <a:lvl9pPr marL="3031236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 algn="r" eaLnBrk="1" hangingPunct="1">
              <a:buFontTx/>
              <a:buNone/>
            </a:pPr>
            <a:r>
              <a:rPr lang="pt-PT" sz="2400" b="1" i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Sistemas Operativos</a:t>
            </a:r>
          </a:p>
          <a:p>
            <a:pPr marL="0" indent="0" algn="r" eaLnBrk="1" hangingPunct="1">
              <a:buFontTx/>
              <a:buNone/>
            </a:pPr>
            <a:r>
              <a:rPr lang="pt-PT" sz="1600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Tópicos Avançados</a:t>
            </a:r>
            <a:endParaRPr lang="pt-PT" sz="1600" b="1" i="1" kern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marL="0" indent="0" algn="r" eaLnBrk="1" hangingPunct="1">
              <a:buFontTx/>
              <a:buNone/>
            </a:pPr>
            <a:r>
              <a:rPr lang="pt-PT" sz="1600" b="1" i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Francisco Pereira/DE-ECT-UTAD 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413538" y="5057511"/>
            <a:ext cx="8317055" cy="3182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1600" b="0" i="0" dirty="0">
                <a:latin typeface="Arial" charset="0"/>
              </a:rPr>
              <a:t>Conhecimentos necessários: </a:t>
            </a:r>
            <a:r>
              <a:rPr lang="pt-BR" sz="1600" b="0" i="0" dirty="0">
                <a:latin typeface="Arial" charset="0"/>
              </a:rPr>
              <a:t>Tópicos Essenciais</a:t>
            </a:r>
            <a:endParaRPr lang="pt-PT" sz="1600" b="0" i="0" dirty="0">
              <a:latin typeface="Arial" charset="0"/>
            </a:endParaRPr>
          </a:p>
        </p:txBody>
      </p:sp>
      <p:pic>
        <p:nvPicPr>
          <p:cNvPr id="13" name="Picture 13" descr="fs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0141" y="394365"/>
            <a:ext cx="822722" cy="9141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T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ESTE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T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EÓRICO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O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NLINE</a:t>
            </a:r>
            <a:endParaRPr lang="en-GB" sz="16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40000" y="900000"/>
            <a:ext cx="8064448" cy="3938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704085">
              <a:lnSpc>
                <a:spcPct val="120000"/>
              </a:lnSpc>
            </a:pPr>
            <a:r>
              <a:rPr lang="pt-PT" sz="2000" b="0" i="0" dirty="0"/>
              <a:t>Questionário online em:</a:t>
            </a:r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i="0" dirty="0"/>
              <a:t>http://moodle.utad.pt/</a:t>
            </a:r>
            <a:endParaRPr lang="pt-PT" sz="2800" b="0" i="0" dirty="0"/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UC: </a:t>
            </a:r>
            <a:r>
              <a:rPr lang="pt-PT" sz="2800" i="0" dirty="0"/>
              <a:t>Sistemas Operativos</a:t>
            </a:r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Password Geral: </a:t>
            </a:r>
            <a:r>
              <a:rPr lang="pt-PT" sz="2800" i="0" dirty="0"/>
              <a:t>so2223</a:t>
            </a:r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>
                <a:solidFill>
                  <a:srgbClr val="FF0000"/>
                </a:solidFill>
              </a:rPr>
              <a:t>Não conta para nota final.</a:t>
            </a:r>
            <a:endParaRPr lang="en-GB" sz="2800" i="0" dirty="0"/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/>
              <a:t>2 conjuntos (noções/definições e métodos) de 3 questões (em mínimo de 5 possíveis)</a:t>
            </a:r>
            <a:r>
              <a:rPr lang="pt-PT" sz="2000" b="0" i="0" dirty="0"/>
              <a:t>;</a:t>
            </a:r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en-GB" sz="2000" i="0" dirty="0" err="1"/>
              <a:t>Multiplas</a:t>
            </a:r>
            <a:r>
              <a:rPr lang="en-GB" sz="2000" i="0" dirty="0"/>
              <a:t> </a:t>
            </a:r>
            <a:r>
              <a:rPr lang="en-GB" sz="2000" i="0" dirty="0" err="1"/>
              <a:t>tentativas</a:t>
            </a:r>
            <a:r>
              <a:rPr lang="en-GB" sz="2000" i="0" dirty="0"/>
              <a:t>, sempre </a:t>
            </a:r>
            <a:r>
              <a:rPr lang="en-GB" sz="2000" i="0" dirty="0" err="1"/>
              <a:t>aberto</a:t>
            </a:r>
            <a:r>
              <a:rPr lang="en-GB" sz="2000" b="0" i="0" dirty="0"/>
              <a:t>;</a:t>
            </a:r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en-GB" sz="2000" b="0" i="0" dirty="0" err="1"/>
              <a:t>Duração</a:t>
            </a:r>
            <a:r>
              <a:rPr lang="en-GB" sz="2000" b="0" i="0" dirty="0"/>
              <a:t>: </a:t>
            </a:r>
            <a:r>
              <a:rPr lang="en-GB" sz="2000" i="0" dirty="0"/>
              <a:t>12 </a:t>
            </a:r>
            <a:r>
              <a:rPr lang="en-GB" sz="2000" i="0" dirty="0" err="1"/>
              <a:t>minutos</a:t>
            </a:r>
            <a:r>
              <a:rPr lang="en-GB" sz="2000" b="0" i="0" dirty="0"/>
              <a:t>.</a:t>
            </a:r>
          </a:p>
        </p:txBody>
      </p:sp>
      <p:pic>
        <p:nvPicPr>
          <p:cNvPr id="6" name="Picture 4" descr="anim-opt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4019" y="4777713"/>
            <a:ext cx="4012406" cy="571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Alinhamento</a:t>
            </a: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540000" y="900000"/>
            <a:ext cx="8136456" cy="2468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271463" indent="-271463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>
                <a:solidFill>
                  <a:srgbClr val="0033CC"/>
                </a:solidFill>
              </a:rPr>
              <a:t>SOP-T2-SVN</a:t>
            </a:r>
            <a:r>
              <a:rPr lang="pt-PT" sz="2000" i="0" dirty="0"/>
              <a:t>:</a:t>
            </a:r>
          </a:p>
          <a:p>
            <a:pPr marL="719138" lvl="1" indent="-268288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Conceitos e noções;</a:t>
            </a:r>
          </a:p>
          <a:p>
            <a:pPr marL="719138" lvl="1" indent="-268288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Modelos;</a:t>
            </a:r>
          </a:p>
          <a:p>
            <a:pPr marL="719138" lvl="1" indent="-268288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NFS;</a:t>
            </a:r>
          </a:p>
          <a:p>
            <a:pPr marL="719138" lvl="1" indent="-268288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CODAS</a:t>
            </a:r>
          </a:p>
          <a:p>
            <a:pPr marL="719138" lvl="1" indent="-268288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Sistemas de versionamento (GIT e SVN); A</a:t>
            </a:r>
            <a:r>
              <a:rPr lang="en-GB" sz="1600" b="0" i="0" dirty="0" err="1"/>
              <a:t>rquiteturas</a:t>
            </a:r>
            <a:r>
              <a:rPr lang="en-GB" sz="1600" b="0" i="0" dirty="0"/>
              <a:t> e </a:t>
            </a:r>
            <a:r>
              <a:rPr lang="en-GB" sz="1600" b="0" i="0" dirty="0" err="1"/>
              <a:t>modelos</a:t>
            </a:r>
            <a:r>
              <a:rPr lang="en-GB" sz="1600" b="0" i="0" dirty="0"/>
              <a:t>; E</a:t>
            </a:r>
            <a:r>
              <a:rPr lang="pt-PT" sz="1600" b="0" i="0" dirty="0" err="1"/>
              <a:t>xemplo</a:t>
            </a:r>
            <a:r>
              <a:rPr lang="pt-PT" sz="1600" b="0" i="0" dirty="0"/>
              <a:t> prático SVN;</a:t>
            </a:r>
          </a:p>
          <a:p>
            <a:pPr marL="719138" lvl="1" indent="-268288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Armazenamento </a:t>
            </a:r>
            <a:r>
              <a:rPr lang="pt-PT" sz="1600" b="0" i="0" dirty="0" err="1"/>
              <a:t>Cloud</a:t>
            </a:r>
            <a:r>
              <a:rPr lang="pt-PT" sz="1600" b="0" i="0" dirty="0"/>
              <a:t>; Interface local e funcionamento;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SOP-T2-SFDVC</a:t>
            </a:r>
            <a:br>
              <a:rPr lang="pt-PT" sz="9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SFD conceitos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276FAAAA-4714-25C1-BF2E-7B540DCA1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136456" cy="3946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271463" indent="-271463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>
                <a:solidFill>
                  <a:srgbClr val="0033CC"/>
                </a:solidFill>
              </a:rPr>
              <a:t>Sistema de Ficheiros Distribuídos</a:t>
            </a:r>
            <a:r>
              <a:rPr lang="pt-PT" sz="2000" i="0" dirty="0"/>
              <a:t>:</a:t>
            </a:r>
          </a:p>
          <a:p>
            <a:pPr marL="719138" lvl="1" indent="-268288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Os ficheiros são “vistos” em mais que um dispositivo;</a:t>
            </a:r>
          </a:p>
          <a:p>
            <a:pPr marL="719138" lvl="1" indent="-268288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Basta existir um servidor (base/original do ficheiro) e um cliente (onde são vistos e utilizados);</a:t>
            </a:r>
          </a:p>
          <a:p>
            <a:pPr marL="719138" lvl="1" indent="-268288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Temos o modo totalmente remoto/externo onde o ficheiro existe e virtual onde é apresentado, ou através de um cópia local e atualização para o servidor.</a:t>
            </a:r>
          </a:p>
          <a:p>
            <a:pPr marL="719138" lvl="1" indent="-268288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Num sistema “realmente” distribuído existem múltiplos servidores de ficheiros e múltiplos clientes. Cada servidores podem ter uma cópia total ou parcial dos ficheiros “partilhados”. Entre todos os servidores existe pelo menos cópia completa. Para redundância pode ser aumentado o número de copias mínimas totais, por exemplo duas;</a:t>
            </a:r>
          </a:p>
          <a:p>
            <a:pPr marL="719138" lvl="1" indent="-268288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Em sistemas cópia local, pode existir a possibilidade de trabalho online e offline (sem ligação aos servidores).</a:t>
            </a:r>
          </a:p>
        </p:txBody>
      </p:sp>
    </p:spTree>
    <p:extLst>
      <p:ext uri="{BB962C8B-B14F-4D97-AF65-F5344CB8AC3E}">
        <p14:creationId xmlns:p14="http://schemas.microsoft.com/office/powerpoint/2010/main" val="3055617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SOP-T2-SFDVC</a:t>
            </a:r>
            <a:br>
              <a:rPr lang="pt-PT" sz="9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 err="1">
                <a:solidFill>
                  <a:srgbClr val="FF0000"/>
                </a:solidFill>
                <a:latin typeface="Arial" charset="0"/>
              </a:rPr>
              <a:t>Vercionamento</a:t>
            </a: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 conceitos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pic>
        <p:nvPicPr>
          <p:cNvPr id="1026" name="Picture 2" descr="Unix directory 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894773"/>
            <a:ext cx="5220072" cy="3915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obtidas em </a:t>
            </a:r>
            <a:r>
              <a:rPr lang="pt-PT" sz="800" dirty="0"/>
              <a:t>http://www.openbookproject.net/tutorials/getdown/unix/lesson2.html</a:t>
            </a:r>
            <a:r>
              <a:rPr lang="pt-PT" sz="800" b="0" dirty="0"/>
              <a:t>.</a:t>
            </a:r>
          </a:p>
        </p:txBody>
      </p:sp>
      <p:sp>
        <p:nvSpPr>
          <p:cNvPr id="12" name="Text Box 74"/>
          <p:cNvSpPr txBox="1">
            <a:spLocks noChangeArrowheads="1"/>
          </p:cNvSpPr>
          <p:nvPr/>
        </p:nvSpPr>
        <p:spPr bwMode="auto">
          <a:xfrm>
            <a:off x="540000" y="900000"/>
            <a:ext cx="8137276" cy="1558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0006" tIns="40003" rIns="80006" bIns="40003">
            <a:spAutoFit/>
          </a:bodyPr>
          <a:lstStyle/>
          <a:p>
            <a:pPr marL="179388" lvl="1" indent="-179388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Raiz: pasta principal que contém toda a informação;</a:t>
            </a:r>
          </a:p>
          <a:p>
            <a:pPr marL="179388" lvl="1" indent="-179388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>
                <a:latin typeface="Tahoma" pitchFamily="34" charset="0"/>
              </a:rPr>
              <a:t>Ramo: sub-árvore com raiz numa pasta;</a:t>
            </a:r>
          </a:p>
          <a:p>
            <a:pPr marL="179388" lvl="1" indent="-179388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>
                <a:latin typeface="Tahoma" pitchFamily="34" charset="0"/>
              </a:rPr>
              <a:t>Repositório: Local ou sistema que contém a informação de sincronização de todos os clientes (informação local). O repósitório pode ser central (e.g. </a:t>
            </a:r>
            <a:r>
              <a:rPr lang="pt-PT" sz="1600" i="0" dirty="0">
                <a:latin typeface="Tahoma" pitchFamily="34" charset="0"/>
              </a:rPr>
              <a:t>SVN</a:t>
            </a:r>
            <a:r>
              <a:rPr lang="pt-PT" sz="1600" b="0" i="0" dirty="0">
                <a:latin typeface="Tahoma" pitchFamily="34" charset="0"/>
              </a:rPr>
              <a:t> ou </a:t>
            </a:r>
            <a:r>
              <a:rPr lang="pt-PT" sz="1600" i="0" dirty="0">
                <a:latin typeface="Tahoma" pitchFamily="34" charset="0"/>
              </a:rPr>
              <a:t>CVS</a:t>
            </a:r>
            <a:r>
              <a:rPr lang="pt-PT" sz="1600" b="0" i="0" dirty="0">
                <a:latin typeface="Tahoma" pitchFamily="34" charset="0"/>
              </a:rPr>
              <a:t>) ou distribuido (e.g. </a:t>
            </a:r>
            <a:r>
              <a:rPr lang="pt-PT" sz="1600" i="0" dirty="0">
                <a:latin typeface="Tahoma" pitchFamily="34" charset="0"/>
              </a:rPr>
              <a:t>git</a:t>
            </a:r>
            <a:r>
              <a:rPr lang="pt-PT" sz="1600" b="0" i="0" dirty="0">
                <a:latin typeface="Tahoma" pitchFamily="34" charset="0"/>
              </a:rPr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540000" y="2330792"/>
            <a:ext cx="33119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lvl="1" indent="-179388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O sistema de ficheiro pode permitir versionamento local com seja o caso do </a:t>
            </a:r>
            <a:r>
              <a:rPr lang="pt-PT" sz="1600" i="0" dirty="0"/>
              <a:t>Windows</a:t>
            </a:r>
            <a:r>
              <a:rPr lang="pt-PT" sz="1600" b="0" i="0" dirty="0"/>
              <a:t> (versões anteriores) ou Linux (</a:t>
            </a:r>
            <a:r>
              <a:rPr lang="pt-PT" sz="1600" i="0" dirty="0"/>
              <a:t>btrfs</a:t>
            </a:r>
            <a:r>
              <a:rPr lang="pt-PT" sz="1600" b="0" i="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14094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SOP-T2-SFDVC</a:t>
            </a:r>
            <a:br>
              <a:rPr lang="pt-PT" sz="9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Arquiteturas e Modelos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obtidas em </a:t>
            </a:r>
            <a:r>
              <a:rPr lang="pt-PT" sz="800" dirty="0"/>
              <a:t>https://www.atlassian.com/pt/git/migration#!migration-share</a:t>
            </a:r>
            <a:r>
              <a:rPr lang="pt-PT" sz="800" b="0" dirty="0"/>
              <a:t>.</a:t>
            </a:r>
          </a:p>
        </p:txBody>
      </p:sp>
      <p:sp>
        <p:nvSpPr>
          <p:cNvPr id="12" name="Text Box 74"/>
          <p:cNvSpPr txBox="1">
            <a:spLocks noChangeArrowheads="1"/>
          </p:cNvSpPr>
          <p:nvPr/>
        </p:nvSpPr>
        <p:spPr bwMode="auto">
          <a:xfrm>
            <a:off x="540000" y="900000"/>
            <a:ext cx="3772770" cy="3035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0006" tIns="40003" rIns="80006" bIns="40003">
            <a:spAutoFit/>
          </a:bodyPr>
          <a:lstStyle/>
          <a:p>
            <a:pPr marL="179388" lvl="1" indent="-179388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Central: Repositório localizado numa pasta num sistema de ficheiros com acesso local ou via um protocolo (e.g. </a:t>
            </a:r>
            <a:r>
              <a:rPr lang="pt-PT" sz="1600" i="0" dirty="0"/>
              <a:t>SSH, HTTP</a:t>
            </a:r>
            <a:r>
              <a:rPr lang="pt-PT" sz="1600" b="0" i="0" dirty="0"/>
              <a:t>);</a:t>
            </a:r>
          </a:p>
          <a:p>
            <a:pPr marL="179388" lvl="1" indent="-179388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>
                <a:latin typeface="Tahoma" pitchFamily="34" charset="0"/>
              </a:rPr>
              <a:t>Distribuído: Repositório distribuído e repilicado pelos clientes, em cada cliente pode ter uma cópia integral ou parcial do repositório. Os ficheiros podem ter mais que uma réplica entre clientes distintos.</a:t>
            </a:r>
          </a:p>
        </p:txBody>
      </p:sp>
      <p:pic>
        <p:nvPicPr>
          <p:cNvPr id="2050" name="Picture 2" descr="Git migration: Centralized SVN development vs. Distributed Git develop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2770" y="769268"/>
            <a:ext cx="4435693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55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SOP-T2-SDFVC</a:t>
            </a:r>
            <a:br>
              <a:rPr lang="pt-PT" sz="9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Exemplo Prático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39552" y="877094"/>
            <a:ext cx="8064896" cy="2247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just" defTabSz="624078">
              <a:lnSpc>
                <a:spcPct val="120000"/>
              </a:lnSpc>
            </a:pPr>
            <a:r>
              <a:rPr lang="pt-BR" sz="2000" i="0" dirty="0">
                <a:latin typeface="Courier New" panose="02070309020205020404" pitchFamily="49" charset="0"/>
                <a:cs typeface="Courier New" panose="02070309020205020404" pitchFamily="49" charset="0"/>
              </a:rPr>
              <a:t>svn create [titulo]</a:t>
            </a:r>
          </a:p>
          <a:p>
            <a:pPr marL="560928" lvl="1" indent="-209265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Cria um repositório na pasta atual;</a:t>
            </a:r>
          </a:p>
          <a:p>
            <a:pPr marL="560928" lvl="1" indent="-209265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Comando apenas invocado 1 vez no início.</a:t>
            </a:r>
            <a:endParaRPr lang="pt-PT" sz="1600" b="0" i="0" dirty="0"/>
          </a:p>
          <a:p>
            <a:pPr algn="just" defTabSz="624078">
              <a:lnSpc>
                <a:spcPct val="120000"/>
              </a:lnSpc>
            </a:pPr>
            <a:r>
              <a:rPr lang="pt-BR" sz="2000" i="0" dirty="0">
                <a:latin typeface="Courier New" panose="02070309020205020404" pitchFamily="49" charset="0"/>
                <a:cs typeface="Courier New" panose="02070309020205020404" pitchFamily="49" charset="0"/>
              </a:rPr>
              <a:t>svn checkout URL[@REV]... [PATH]</a:t>
            </a:r>
          </a:p>
          <a:p>
            <a:pPr marL="560928" lvl="1" indent="-209265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Cria uma cópia do repositório na pasta atual ou numa e indicada (PATH);</a:t>
            </a:r>
          </a:p>
          <a:p>
            <a:pPr marL="560928" lvl="1" indent="-209265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Comando apenas invocado 1 vez no início em cada local com um cópia do repositório.</a:t>
            </a:r>
            <a:endParaRPr lang="pt-PT" sz="1600" b="0" i="0" dirty="0"/>
          </a:p>
        </p:txBody>
      </p:sp>
    </p:spTree>
    <p:extLst>
      <p:ext uri="{BB962C8B-B14F-4D97-AF65-F5344CB8AC3E}">
        <p14:creationId xmlns:p14="http://schemas.microsoft.com/office/powerpoint/2010/main" val="3626177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SOP-T2-SFDVC</a:t>
            </a:r>
            <a:br>
              <a:rPr lang="pt-PT" sz="9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Exemplo Prático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39552" y="877094"/>
            <a:ext cx="8064896" cy="3091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just" defTabSz="624078">
              <a:lnSpc>
                <a:spcPct val="120000"/>
              </a:lnSpc>
            </a:pPr>
            <a:r>
              <a:rPr lang="pt-BR" sz="2000" i="0" dirty="0">
                <a:latin typeface="Courier New" panose="02070309020205020404" pitchFamily="49" charset="0"/>
                <a:cs typeface="Courier New" panose="02070309020205020404" pitchFamily="49" charset="0"/>
              </a:rPr>
              <a:t>svn commit [PATH...]</a:t>
            </a:r>
          </a:p>
          <a:p>
            <a:pPr marL="560928" lvl="1" indent="-209265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Submete as alterações da cópia local no repositório com base na pasta atual ou pasta indicada (PATH);</a:t>
            </a:r>
          </a:p>
          <a:p>
            <a:pPr marL="560928" lvl="1" indent="-209265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Inclui passa e sub-pastas. Se a pasta for raiz do repositório, toda a informação é atualizada. Caso seja uma sub-pasta é apenas atualizado no repositório o respetivo ramo;</a:t>
            </a:r>
          </a:p>
          <a:p>
            <a:pPr marL="560928" lvl="1" indent="-209265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Pode ser pedido uma mensagem (texto) de descrição para a versão submetida;</a:t>
            </a:r>
          </a:p>
          <a:p>
            <a:pPr marL="560928" lvl="1" indent="-209265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Todos os ficheiros submetidos ficam com o mesmo número de versão;</a:t>
            </a:r>
          </a:p>
          <a:p>
            <a:pPr marL="560928" lvl="1" indent="-209265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en-GB" sz="1600" b="0" i="0" dirty="0" err="1"/>
              <a:t>Os</a:t>
            </a:r>
            <a:r>
              <a:rPr lang="en-GB" sz="1600" b="0" i="0" dirty="0"/>
              <a:t> dados </a:t>
            </a:r>
            <a:r>
              <a:rPr lang="en-GB" sz="1600" b="0" i="0" dirty="0" err="1"/>
              <a:t>tranferidos</a:t>
            </a:r>
            <a:r>
              <a:rPr lang="en-GB" sz="1600" b="0" i="0" dirty="0"/>
              <a:t> </a:t>
            </a:r>
            <a:r>
              <a:rPr lang="en-GB" sz="1600" b="0" i="0" dirty="0" err="1"/>
              <a:t>são</a:t>
            </a:r>
            <a:r>
              <a:rPr lang="en-GB" sz="1600" b="0" i="0" dirty="0"/>
              <a:t> </a:t>
            </a:r>
            <a:r>
              <a:rPr lang="en-GB" sz="1600" b="0" i="0" dirty="0" err="1"/>
              <a:t>apenas</a:t>
            </a:r>
            <a:r>
              <a:rPr lang="en-GB" sz="1600" b="0" i="0" dirty="0"/>
              <a:t> o </a:t>
            </a:r>
            <a:r>
              <a:rPr lang="en-GB" sz="1600" b="0" i="0" dirty="0" err="1"/>
              <a:t>diferencial</a:t>
            </a:r>
            <a:r>
              <a:rPr lang="en-GB" sz="1600" b="0" i="0" dirty="0"/>
              <a:t> entre a </a:t>
            </a:r>
            <a:r>
              <a:rPr lang="en-GB" sz="1600" b="0" i="0" dirty="0" err="1"/>
              <a:t>cópia</a:t>
            </a:r>
            <a:r>
              <a:rPr lang="en-GB" sz="1600" b="0" i="0" dirty="0"/>
              <a:t> e a </a:t>
            </a:r>
            <a:r>
              <a:rPr lang="en-GB" sz="1600" b="0" i="0" dirty="0" err="1"/>
              <a:t>versão</a:t>
            </a:r>
            <a:r>
              <a:rPr lang="en-GB" sz="1600" b="0" i="0" dirty="0"/>
              <a:t> no </a:t>
            </a:r>
            <a:r>
              <a:rPr lang="en-GB" sz="1600" b="0" i="0" dirty="0" err="1"/>
              <a:t>repositório</a:t>
            </a:r>
            <a:r>
              <a:rPr lang="en-GB" sz="1600" b="0" i="0" dirty="0"/>
              <a:t> para </a:t>
            </a:r>
            <a:r>
              <a:rPr lang="en-GB" sz="1600" b="0" i="0" dirty="0" err="1"/>
              <a:t>minimizar</a:t>
            </a:r>
            <a:r>
              <a:rPr lang="en-GB" sz="1600" b="0" i="0" dirty="0"/>
              <a:t> as </a:t>
            </a:r>
            <a:r>
              <a:rPr lang="en-GB" sz="1600" b="0" i="0" dirty="0" err="1"/>
              <a:t>comunicações</a:t>
            </a:r>
            <a:r>
              <a:rPr lang="en-GB" sz="1600" b="0" i="0" dirty="0"/>
              <a:t> e </a:t>
            </a:r>
            <a:r>
              <a:rPr lang="en-GB" sz="1600" b="0" i="0" dirty="0" err="1"/>
              <a:t>armazenamento</a:t>
            </a:r>
            <a:r>
              <a:rPr lang="en-GB" sz="1600" b="0" i="0" dirty="0"/>
              <a:t>. </a:t>
            </a:r>
            <a:endParaRPr lang="pt-PT" sz="1600" b="0" i="0" dirty="0"/>
          </a:p>
        </p:txBody>
      </p:sp>
    </p:spTree>
    <p:extLst>
      <p:ext uri="{BB962C8B-B14F-4D97-AF65-F5344CB8AC3E}">
        <p14:creationId xmlns:p14="http://schemas.microsoft.com/office/powerpoint/2010/main" val="2759008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SOP-T2-SFDVC</a:t>
            </a:r>
            <a:br>
              <a:rPr lang="pt-PT" sz="9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Exemplo Prático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39552" y="877094"/>
            <a:ext cx="8064896" cy="4315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just" defTabSz="624078">
              <a:lnSpc>
                <a:spcPct val="120000"/>
              </a:lnSpc>
            </a:pPr>
            <a:r>
              <a:rPr lang="pt-BR" sz="2000" i="0" dirty="0">
                <a:latin typeface="Courier New" panose="02070309020205020404" pitchFamily="49" charset="0"/>
                <a:cs typeface="Courier New" panose="02070309020205020404" pitchFamily="49" charset="0"/>
              </a:rPr>
              <a:t>svn update [PATH...]</a:t>
            </a:r>
          </a:p>
          <a:p>
            <a:pPr marL="560928" lvl="1" indent="-209265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Obtem as últimas versões do repositório com base na pasta atual ou pasta indicada (PATH) para a cópia local;</a:t>
            </a:r>
          </a:p>
          <a:p>
            <a:pPr marL="560928" lvl="1" indent="-209265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Caso existam sobreposições ou incongruências entre a versão do repositório e a versão local, podem ser são criados ficheiros com cda uma das versões;</a:t>
            </a:r>
          </a:p>
          <a:p>
            <a:pPr marL="560928" lvl="1" indent="-209265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Em ficheiros de texto pode ser feito o “merge” (junção) dos textos das duas versões;</a:t>
            </a:r>
          </a:p>
          <a:p>
            <a:pPr marL="560928" lvl="1" indent="-209265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en-GB" sz="1600" b="0" i="0" dirty="0" err="1"/>
              <a:t>Os</a:t>
            </a:r>
            <a:r>
              <a:rPr lang="en-GB" sz="1600" b="0" i="0" dirty="0"/>
              <a:t> dados </a:t>
            </a:r>
            <a:r>
              <a:rPr lang="en-GB" sz="1600" b="0" i="0" dirty="0" err="1"/>
              <a:t>tranferidos</a:t>
            </a:r>
            <a:r>
              <a:rPr lang="en-GB" sz="1600" b="0" i="0" dirty="0"/>
              <a:t> </a:t>
            </a:r>
            <a:r>
              <a:rPr lang="en-GB" sz="1600" b="0" i="0" dirty="0" err="1"/>
              <a:t>são</a:t>
            </a:r>
            <a:r>
              <a:rPr lang="en-GB" sz="1600" b="0" i="0" dirty="0"/>
              <a:t> o </a:t>
            </a:r>
            <a:r>
              <a:rPr lang="en-GB" sz="1600" b="0" i="0" dirty="0" err="1"/>
              <a:t>diferencial</a:t>
            </a:r>
            <a:r>
              <a:rPr lang="en-GB" sz="1600" b="0" i="0" dirty="0"/>
              <a:t> entre a </a:t>
            </a:r>
            <a:r>
              <a:rPr lang="en-GB" sz="1600" b="0" i="0" dirty="0" err="1"/>
              <a:t>cópia</a:t>
            </a:r>
            <a:r>
              <a:rPr lang="en-GB" sz="1600" b="0" i="0" dirty="0"/>
              <a:t> no </a:t>
            </a:r>
            <a:r>
              <a:rPr lang="en-GB" sz="1600" b="0" i="0" dirty="0" err="1"/>
              <a:t>repositório</a:t>
            </a:r>
            <a:r>
              <a:rPr lang="en-GB" sz="1600" b="0" i="0" dirty="0"/>
              <a:t> e a </a:t>
            </a:r>
            <a:r>
              <a:rPr lang="en-GB" sz="1600" b="0" i="0" dirty="0" err="1"/>
              <a:t>cópia</a:t>
            </a:r>
            <a:r>
              <a:rPr lang="en-GB" sz="1600" b="0" i="0" dirty="0"/>
              <a:t> local para </a:t>
            </a:r>
            <a:r>
              <a:rPr lang="en-GB" sz="1600" b="0" i="0" dirty="0" err="1"/>
              <a:t>minimizar</a:t>
            </a:r>
            <a:r>
              <a:rPr lang="en-GB" sz="1600" b="0" i="0" dirty="0"/>
              <a:t> as </a:t>
            </a:r>
            <a:r>
              <a:rPr lang="en-GB" sz="1600" b="0" i="0" dirty="0" err="1"/>
              <a:t>comunicações</a:t>
            </a:r>
            <a:r>
              <a:rPr lang="en-GB" sz="1600" b="0" i="0" dirty="0"/>
              <a:t> e </a:t>
            </a:r>
            <a:r>
              <a:rPr lang="en-GB" sz="1600" b="0" i="0" dirty="0" err="1"/>
              <a:t>armazenamento</a:t>
            </a:r>
            <a:r>
              <a:rPr lang="en-GB" sz="1600" b="0" i="0" dirty="0"/>
              <a:t>.</a:t>
            </a:r>
          </a:p>
          <a:p>
            <a:pPr algn="just" defTabSz="624078">
              <a:lnSpc>
                <a:spcPct val="120000"/>
              </a:lnSpc>
            </a:pPr>
            <a:r>
              <a:rPr lang="pt-BR" sz="2000" i="0" dirty="0">
                <a:latin typeface="Courier New" panose="02070309020205020404" pitchFamily="49" charset="0"/>
                <a:cs typeface="Courier New" panose="02070309020205020404" pitchFamily="49" charset="0"/>
              </a:rPr>
              <a:t>svn delete PATH...</a:t>
            </a:r>
          </a:p>
          <a:p>
            <a:pPr marL="560928" lvl="1" indent="-209265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Remove os ficheiros da copia local;</a:t>
            </a:r>
          </a:p>
          <a:p>
            <a:pPr marL="560928" lvl="1" indent="-209265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Os ficheiros só são removidos da versão atual no </a:t>
            </a:r>
            <a:r>
              <a:rPr lang="pt-PT" sz="1600" b="0" i="0" dirty="0" err="1"/>
              <a:t>reposítorio</a:t>
            </a:r>
            <a:r>
              <a:rPr lang="pt-PT" sz="1600" b="0" i="0" dirty="0"/>
              <a:t> quando efetuado o  </a:t>
            </a:r>
            <a:r>
              <a:rPr lang="pt-PT" sz="1600" b="0" dirty="0" err="1"/>
              <a:t>submmit</a:t>
            </a:r>
            <a:r>
              <a:rPr lang="pt-PT" sz="1600" b="0" i="0" dirty="0"/>
              <a:t>;</a:t>
            </a:r>
          </a:p>
          <a:p>
            <a:pPr marL="560928" lvl="1" indent="-209265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Os ficheiros são mantidos no repositório para as versões anteriores.</a:t>
            </a:r>
          </a:p>
        </p:txBody>
      </p:sp>
    </p:spTree>
    <p:extLst>
      <p:ext uri="{BB962C8B-B14F-4D97-AF65-F5344CB8AC3E}">
        <p14:creationId xmlns:p14="http://schemas.microsoft.com/office/powerpoint/2010/main" val="2632657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Alinhamento</a:t>
            </a: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540000" y="900000"/>
            <a:ext cx="8136456" cy="1877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271463" indent="-271463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>
                <a:solidFill>
                  <a:srgbClr val="0033CC"/>
                </a:solidFill>
              </a:rPr>
              <a:t>Armazenamento </a:t>
            </a:r>
            <a:r>
              <a:rPr lang="pt-PT" sz="2000" i="0" dirty="0" err="1">
                <a:solidFill>
                  <a:srgbClr val="0033CC"/>
                </a:solidFill>
              </a:rPr>
              <a:t>Cloud</a:t>
            </a:r>
            <a:r>
              <a:rPr lang="pt-PT" sz="2000" i="0" dirty="0"/>
              <a:t>:</a:t>
            </a:r>
          </a:p>
          <a:p>
            <a:pPr marL="719138" lvl="1" indent="-268288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Todos os ficheiros residem na </a:t>
            </a:r>
            <a:r>
              <a:rPr lang="pt-PT" sz="1600" b="0" i="0" dirty="0" err="1"/>
              <a:t>Cloud</a:t>
            </a:r>
            <a:r>
              <a:rPr lang="pt-PT" sz="1600" b="0" i="0" dirty="0"/>
              <a:t> da entidade que fornece o serviço (e.g. 1 TB para alunos da UTAD no serviço OneDrive da Microsoft);</a:t>
            </a:r>
          </a:p>
          <a:p>
            <a:pPr marL="719138" lvl="1" indent="-268288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Os ficheiros pode ter uma cópia local (armazenamento local do dispositivo);</a:t>
            </a:r>
          </a:p>
          <a:p>
            <a:pPr marL="719138" lvl="1" indent="-268288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O sincronismo é feito pelo sistema operativo/serviço: Obter uma cópia quando ficheiro é utilizado, guardar alteração pouco depois de alterar a cópia local;</a:t>
            </a:r>
          </a:p>
        </p:txBody>
      </p:sp>
    </p:spTree>
    <p:extLst>
      <p:ext uri="{BB962C8B-B14F-4D97-AF65-F5344CB8AC3E}">
        <p14:creationId xmlns:p14="http://schemas.microsoft.com/office/powerpoint/2010/main" val="36983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/>
    </p:bldLst>
  </p:timing>
</p:sld>
</file>

<file path=ppt/theme/theme1.xml><?xml version="1.0" encoding="utf-8"?>
<a:theme xmlns:a="http://schemas.openxmlformats.org/drawingml/2006/main" name="study_time">
  <a:themeElements>
    <a:clrScheme name="study_tim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udy_ti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3601" tIns="26800" rIns="53601" bIns="2680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3601" tIns="26800" rIns="53601" bIns="2680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study_tim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y_tim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study_time</Template>
  <TotalTime>4805</TotalTime>
  <Words>889</Words>
  <Application>Microsoft Office PowerPoint</Application>
  <PresentationFormat>On-screen Show (16:10)</PresentationFormat>
  <Paragraphs>86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Courier New</vt:lpstr>
      <vt:lpstr>Tahoma</vt:lpstr>
      <vt:lpstr>Times New Roman</vt:lpstr>
      <vt:lpstr>Wingdings</vt:lpstr>
      <vt:lpstr>study_time</vt:lpstr>
      <vt:lpstr>PowerPoint Presentation</vt:lpstr>
      <vt:lpstr> Alinhamento</vt:lpstr>
      <vt:lpstr>SOP-T2-SFDVC SFD conceitos</vt:lpstr>
      <vt:lpstr>SOP-T2-SFDVC Vercionamento conceitos</vt:lpstr>
      <vt:lpstr>SOP-T2-SFDVC Arquiteturas e Modelos</vt:lpstr>
      <vt:lpstr>SOP-T2-SDFVC Exemplo Prático</vt:lpstr>
      <vt:lpstr>SOP-T2-SFDVC Exemplo Prático</vt:lpstr>
      <vt:lpstr>SOP-T2-SFDVC Exemplo Prático</vt:lpstr>
      <vt:lpstr> Alinhamento</vt:lpstr>
      <vt:lpstr> TESTE TEÓRICO ONLINE</vt:lpstr>
    </vt:vector>
  </TitlesOfParts>
  <Company>UTAD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Processos</dc:title>
  <dc:creator>Francisco Pereira</dc:creator>
  <cp:keywords>processos escalonamento secção crítica</cp:keywords>
  <cp:lastModifiedBy>Francisco de Sousa Pereira</cp:lastModifiedBy>
  <cp:revision>375</cp:revision>
  <cp:lastPrinted>2006-12-04T14:12:58Z</cp:lastPrinted>
  <dcterms:created xsi:type="dcterms:W3CDTF">2003-12-01T00:39:30Z</dcterms:created>
  <dcterms:modified xsi:type="dcterms:W3CDTF">2022-12-15T14:33:35Z</dcterms:modified>
  <cp:category>Sistemas Operativos</cp:category>
</cp:coreProperties>
</file>