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79" r:id="rId3"/>
    <p:sldId id="381" r:id="rId4"/>
    <p:sldId id="398" r:id="rId5"/>
    <p:sldId id="399" r:id="rId6"/>
    <p:sldId id="380" r:id="rId7"/>
    <p:sldId id="396" r:id="rId8"/>
    <p:sldId id="400" r:id="rId9"/>
    <p:sldId id="383" r:id="rId10"/>
    <p:sldId id="384" r:id="rId11"/>
    <p:sldId id="386" r:id="rId12"/>
    <p:sldId id="393" r:id="rId13"/>
    <p:sldId id="394" r:id="rId14"/>
    <p:sldId id="385" r:id="rId15"/>
    <p:sldId id="387" r:id="rId16"/>
    <p:sldId id="389" r:id="rId17"/>
    <p:sldId id="390" r:id="rId18"/>
    <p:sldId id="378" r:id="rId19"/>
  </p:sldIdLst>
  <p:sldSz cx="9144000" cy="5715000" type="screen16x10"/>
  <p:notesSz cx="7102475" cy="1023302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8F8F8"/>
    <a:srgbClr val="EAEAE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9E20C9-8114-43B6-B8F7-E6723E600848}" v="1" dt="2022-09-21T13:49:47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129" d="100"/>
          <a:sy n="129" d="100"/>
        </p:scale>
        <p:origin x="3066" y="120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de Sousa Pereira" userId="8cea385e-7f80-4cc2-b2bc-f487e311c946" providerId="ADAL" clId="{219E20C9-8114-43B6-B8F7-E6723E600848}"/>
    <pc:docChg chg="modSld">
      <pc:chgData name="Francisco de Sousa Pereira" userId="8cea385e-7f80-4cc2-b2bc-f487e311c946" providerId="ADAL" clId="{219E20C9-8114-43B6-B8F7-E6723E600848}" dt="2022-09-21T13:49:47.444" v="1" actId="20577"/>
      <pc:docMkLst>
        <pc:docMk/>
      </pc:docMkLst>
      <pc:sldChg chg="modSp mod">
        <pc:chgData name="Francisco de Sousa Pereira" userId="8cea385e-7f80-4cc2-b2bc-f487e311c946" providerId="ADAL" clId="{219E20C9-8114-43B6-B8F7-E6723E600848}" dt="2022-09-21T10:13:04.345" v="0" actId="20577"/>
        <pc:sldMkLst>
          <pc:docMk/>
          <pc:sldMk cId="0" sldId="256"/>
        </pc:sldMkLst>
        <pc:spChg chg="mod">
          <ac:chgData name="Francisco de Sousa Pereira" userId="8cea385e-7f80-4cc2-b2bc-f487e311c946" providerId="ADAL" clId="{219E20C9-8114-43B6-B8F7-E6723E600848}" dt="2022-09-21T10:13:04.345" v="0" actId="20577"/>
          <ac:spMkLst>
            <pc:docMk/>
            <pc:sldMk cId="0" sldId="256"/>
            <ac:spMk id="2050" creationId="{00000000-0000-0000-0000-000000000000}"/>
          </ac:spMkLst>
        </pc:spChg>
      </pc:sldChg>
      <pc:sldChg chg="modSp">
        <pc:chgData name="Francisco de Sousa Pereira" userId="8cea385e-7f80-4cc2-b2bc-f487e311c946" providerId="ADAL" clId="{219E20C9-8114-43B6-B8F7-E6723E600848}" dt="2022-09-21T13:49:47.444" v="1" actId="20577"/>
        <pc:sldMkLst>
          <pc:docMk/>
          <pc:sldMk cId="615824234" sldId="396"/>
        </pc:sldMkLst>
        <pc:spChg chg="mod">
          <ac:chgData name="Francisco de Sousa Pereira" userId="8cea385e-7f80-4cc2-b2bc-f487e311c946" providerId="ADAL" clId="{219E20C9-8114-43B6-B8F7-E6723E600848}" dt="2022-09-21T13:49:47.444" v="1" actId="20577"/>
          <ac:spMkLst>
            <pc:docMk/>
            <pc:sldMk cId="615824234" sldId="39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8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8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8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9425" y="765175"/>
            <a:ext cx="6145213" cy="384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1" y="4860172"/>
            <a:ext cx="5682615" cy="460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8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13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14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15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16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17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18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6723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216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0849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 @ SOP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9"/>
            <a:ext cx="2378075" cy="263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6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5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7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08207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oodle.utad.pt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sp864/UTAD-SOP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oodle.utad.p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494235" y="1148747"/>
            <a:ext cx="6210300" cy="2241845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/>
          <a:p>
            <a:pPr>
              <a:spcAft>
                <a:spcPts val="0"/>
              </a:spcAft>
            </a:pPr>
            <a:r>
              <a:rPr lang="pt-PT" sz="3100" b="1" dirty="0">
                <a:solidFill>
                  <a:srgbClr val="0033CC"/>
                </a:solidFill>
                <a:latin typeface="Tahoma" pitchFamily="34" charset="0"/>
              </a:rPr>
              <a:t>SOP-T0-1APR</a:t>
            </a:r>
            <a:br>
              <a:rPr lang="pt-PT" sz="3100" b="1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200" b="1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PT" sz="2200" b="1" dirty="0">
                <a:solidFill>
                  <a:srgbClr val="0033CC"/>
                </a:solidFill>
                <a:latin typeface="Tahoma" pitchFamily="34" charset="0"/>
              </a:rPr>
              <a:t>Apresentação do método de avaliação, formato e programa da unidade curricular.</a:t>
            </a:r>
            <a:br>
              <a:rPr lang="pt-PT" sz="2200" b="1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PT" sz="2200" b="1" dirty="0">
                <a:solidFill>
                  <a:srgbClr val="0033CC"/>
                </a:solidFill>
                <a:latin typeface="Tahoma" pitchFamily="34" charset="0"/>
              </a:rPr>
              <a:t>2022-23</a:t>
            </a:r>
            <a:br>
              <a:rPr lang="pt-PT" sz="2200" b="1" dirty="0">
                <a:solidFill>
                  <a:srgbClr val="0033CC"/>
                </a:solidFill>
                <a:latin typeface="Tahoma" pitchFamily="34" charset="0"/>
              </a:rPr>
            </a:br>
            <a:endParaRPr lang="pt-PT" sz="2200" b="1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/>
          <a:p>
            <a:pPr marL="0" indent="0" algn="r">
              <a:buNone/>
            </a:pPr>
            <a:r>
              <a:rPr lang="pt-PT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Operativos</a:t>
            </a:r>
          </a:p>
          <a:p>
            <a:pPr marL="0" indent="0" algn="r">
              <a:buNone/>
            </a:pPr>
            <a:r>
              <a:rPr lang="pt-PT" sz="16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Informações de Base</a:t>
            </a:r>
          </a:p>
          <a:p>
            <a:pPr marL="0" indent="0" algn="r">
              <a:buNone/>
            </a:pPr>
            <a:r>
              <a:rPr lang="pt-PT" sz="16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ea typeface="Tahoma" panose="020B0604030504040204" pitchFamily="34" charset="0"/>
                <a:cs typeface="Tahoma" panose="020B0604030504040204" pitchFamily="34" charset="0"/>
              </a:rPr>
              <a:t>Conhecimentos necessários: </a:t>
            </a:r>
            <a:r>
              <a:rPr lang="pt-BR" sz="1600" b="0" i="0" dirty="0">
                <a:ea typeface="Tahoma" panose="020B0604030504040204" pitchFamily="34" charset="0"/>
                <a:cs typeface="Tahoma" panose="020B0604030504040204" pitchFamily="34" charset="0"/>
              </a:rPr>
              <a:t>Não Aplicável</a:t>
            </a:r>
            <a:endParaRPr lang="pt-PT" sz="1600" b="0" i="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61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427757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Aulas e Programa Previsto</a:t>
            </a:r>
            <a:endParaRPr lang="pt-PT" sz="11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900000"/>
            <a:ext cx="8233871" cy="3954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 (continuação):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SOP-T1-3GM1, SOP-T1-3GM2 e SOP-T1-GM3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Organização e gestão de diversas organizações de memória; Memória virtual; Paginação e segmentação.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SOP-T1-4SF1 e SOP-T1-4SF2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Evolução e organização dos sistemas de ficheiros; Características e algoritmos de funcionamento.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SOP-T1-5CP1 e SOP-T1-5CP2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BR" sz="1600" b="0" i="0" dirty="0"/>
              <a:t>Modelos de Comunicação; Comunicação entre processos; Comunicação Local e Remota.</a:t>
            </a:r>
            <a:endParaRPr lang="pt-PT" sz="1600" b="0" i="0" dirty="0"/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SOP-T1-6GD1 e SOP-T1-6GD2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BR" sz="1600" b="0" i="0" dirty="0"/>
              <a:t>Gestão de dispositivos e níveis de abstracção do hardware.</a:t>
            </a:r>
            <a:endParaRPr lang="pt-PT" sz="1600" b="0" i="0" dirty="0"/>
          </a:p>
        </p:txBody>
      </p:sp>
    </p:spTree>
    <p:extLst>
      <p:ext uri="{BB962C8B-B14F-4D97-AF65-F5344CB8AC3E}">
        <p14:creationId xmlns:p14="http://schemas.microsoft.com/office/powerpoint/2010/main" val="72324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Aulas e Programa Previsto</a:t>
            </a:r>
            <a:endParaRPr lang="pt-PT" sz="11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900000"/>
            <a:ext cx="8233871" cy="225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 (continuação):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SOP-T1-AVL1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Realização da </a:t>
            </a:r>
            <a:r>
              <a:rPr lang="pt-PT" sz="1600" i="0" dirty="0"/>
              <a:t>Prova Intermédia de Avaliação</a:t>
            </a:r>
            <a:r>
              <a:rPr lang="pt-PT" sz="1600" b="0" i="0" dirty="0"/>
              <a:t>: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Teórica e Prática com duração </a:t>
            </a:r>
            <a:r>
              <a:rPr lang="pt-PT" sz="1600" i="0" dirty="0"/>
              <a:t>40 minutos</a:t>
            </a:r>
            <a:r>
              <a:rPr lang="pt-PT" sz="1600" b="0" i="0" dirty="0"/>
              <a:t>, no moodle, resposta múltipla com desconto na questão mais errada (-35%) ;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Aula teórica de </a:t>
            </a:r>
            <a:r>
              <a:rPr lang="pt-PT" sz="1600" i="0" dirty="0"/>
              <a:t>quinta</a:t>
            </a:r>
            <a:r>
              <a:rPr lang="pt-PT" sz="1600" b="0" i="0" dirty="0"/>
              <a:t>,</a:t>
            </a:r>
            <a:r>
              <a:rPr lang="pt-PT" sz="1600" i="0" dirty="0"/>
              <a:t> dia 17 de novembro</a:t>
            </a:r>
            <a:r>
              <a:rPr lang="pt-PT" sz="1600" b="0" i="0" dirty="0"/>
              <a:t> - Prova Escrita versão A, B e potencialmente versão C.</a:t>
            </a:r>
          </a:p>
        </p:txBody>
      </p:sp>
    </p:spTree>
    <p:extLst>
      <p:ext uri="{BB962C8B-B14F-4D97-AF65-F5344CB8AC3E}">
        <p14:creationId xmlns:p14="http://schemas.microsoft.com/office/powerpoint/2010/main" val="352492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Aulas e Programa Previsto</a:t>
            </a:r>
            <a:endParaRPr lang="pt-PT" sz="12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40000" y="900000"/>
            <a:ext cx="8272071" cy="439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11741" indent="-211741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 (tópicos avançados/sugeridos/10 aulas de 1h):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strike="sngStrike" dirty="0">
                <a:solidFill>
                  <a:srgbClr val="0033CC"/>
                </a:solidFill>
              </a:rPr>
              <a:t>SOP-T2-THR</a:t>
            </a:r>
            <a:r>
              <a:rPr lang="pt-PT" sz="1400" b="0" i="0" strike="sngStrike" dirty="0"/>
              <a:t>	- </a:t>
            </a:r>
            <a:r>
              <a:rPr lang="pt-PT" sz="1400" b="0" strike="sngStrike" dirty="0" err="1"/>
              <a:t>Threads</a:t>
            </a:r>
            <a:r>
              <a:rPr lang="pt-PT" sz="1400" b="0" i="0" strike="sngStrike" dirty="0"/>
              <a:t>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SOP-T2-JAV</a:t>
            </a:r>
            <a:r>
              <a:rPr lang="pt-PT" sz="1400" b="0" i="0" dirty="0"/>
              <a:t>	- Plataforma Java;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SOP-T2-WIN</a:t>
            </a:r>
            <a:r>
              <a:rPr lang="pt-PT" sz="1400" b="0" i="0" dirty="0"/>
              <a:t>	- Família Windows;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SOP-T2-UNX</a:t>
            </a:r>
            <a:r>
              <a:rPr lang="pt-PT" sz="1400" b="0" i="0" dirty="0"/>
              <a:t>	- UNIX;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SOP-T2-VMV</a:t>
            </a:r>
            <a:r>
              <a:rPr lang="pt-PT" sz="1400" b="0" i="0" dirty="0"/>
              <a:t>	- Virtualização e máquinas virtuais;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SOP-T2-CCO</a:t>
            </a:r>
            <a:r>
              <a:rPr lang="pt-PT" sz="1400" b="0" i="0" dirty="0"/>
              <a:t>	- </a:t>
            </a:r>
            <a:r>
              <a:rPr lang="pt-PT" sz="1400" b="0" dirty="0"/>
              <a:t>Cloud Computing</a:t>
            </a:r>
            <a:r>
              <a:rPr lang="pt-PT" sz="1400" b="0" i="0" dirty="0"/>
              <a:t>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SOP-T2-VDI</a:t>
            </a:r>
            <a:r>
              <a:rPr lang="pt-PT" sz="1400" b="0" i="0" dirty="0"/>
              <a:t>	- </a:t>
            </a:r>
            <a:r>
              <a:rPr lang="pt-PT" sz="1400" b="0" dirty="0"/>
              <a:t>Virtual Desktop </a:t>
            </a:r>
            <a:r>
              <a:rPr lang="pt-PT" sz="1400" b="0" dirty="0" err="1"/>
              <a:t>Infrastructure</a:t>
            </a:r>
            <a:r>
              <a:rPr lang="pt-PT" sz="1400" b="0" i="0" dirty="0"/>
              <a:t>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SOP-T2-SMP</a:t>
            </a:r>
            <a:r>
              <a:rPr lang="pt-PT" sz="1400" b="0" i="0" dirty="0"/>
              <a:t>	- Sistemas multi-processadores SMP, Paralelismo;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strike="sngStrike" dirty="0">
                <a:solidFill>
                  <a:srgbClr val="0033CC"/>
                </a:solidFill>
              </a:rPr>
              <a:t>SOP-T2-SMC</a:t>
            </a:r>
            <a:r>
              <a:rPr lang="pt-PT" sz="1400" b="0" i="0" strike="sngStrike" dirty="0"/>
              <a:t>	- Sistemas para microcontroladores;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SOP-T2-SGJ</a:t>
            </a:r>
            <a:r>
              <a:rPr lang="pt-PT" sz="1400" b="0" i="0" dirty="0"/>
              <a:t>	- Sistemas gráficos de janelas e interfaces de linha;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SOP-T2-SFD</a:t>
            </a:r>
            <a:r>
              <a:rPr lang="pt-PT" sz="1400" b="0" i="0" dirty="0"/>
              <a:t>	- Sistemas de ficheiros distribuídos;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SOP-T2-ARD</a:t>
            </a:r>
            <a:r>
              <a:rPr lang="pt-PT" sz="1400" b="0" i="0" dirty="0"/>
              <a:t>	- Armazenamento e redundância de dados;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SOP-T2-DIS</a:t>
            </a:r>
            <a:r>
              <a:rPr lang="pt-PT" sz="1400" b="0" i="0" dirty="0"/>
              <a:t>	- Sistemas operativos distribuídos;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SOP-T2-SOW</a:t>
            </a:r>
            <a:r>
              <a:rPr lang="pt-PT" sz="1400" b="0" i="0" dirty="0"/>
              <a:t>	- Sistemas operativos suportados na Web;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SOP-T2-RTO</a:t>
            </a:r>
            <a:r>
              <a:rPr lang="pt-PT" sz="1400" b="0" i="0" dirty="0"/>
              <a:t>	- Sistemas operativos em tempo real;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SOP-T2-SCV</a:t>
            </a:r>
            <a:r>
              <a:rPr lang="pt-PT" sz="1400" b="0" i="0" dirty="0"/>
              <a:t>	- Sistemas de controlo de versões. </a:t>
            </a:r>
          </a:p>
        </p:txBody>
      </p:sp>
    </p:spTree>
    <p:extLst>
      <p:ext uri="{BB962C8B-B14F-4D97-AF65-F5344CB8AC3E}">
        <p14:creationId xmlns:p14="http://schemas.microsoft.com/office/powerpoint/2010/main" val="332643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Aulas e Programa Previsto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900000"/>
            <a:ext cx="8164059" cy="2228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11741" indent="-211741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 (continuação):</a:t>
            </a:r>
          </a:p>
          <a:p>
            <a:pPr marL="351663" lvl="1" algn="just" defTabSz="624078">
              <a:lnSpc>
                <a:spcPct val="120000"/>
              </a:lnSpc>
            </a:pPr>
            <a:r>
              <a:rPr lang="pt-PT" sz="1900" i="0" dirty="0">
                <a:solidFill>
                  <a:srgbClr val="0033CC"/>
                </a:solidFill>
              </a:rPr>
              <a:t>SOP-T2-AVL2</a:t>
            </a:r>
          </a:p>
          <a:p>
            <a:pPr marL="491586" lvl="2" algn="just" defTabSz="624078">
              <a:lnSpc>
                <a:spcPct val="120000"/>
              </a:lnSpc>
            </a:pPr>
            <a:r>
              <a:rPr lang="pt-PT" sz="1600" b="0" i="0" dirty="0"/>
              <a:t>Realização da </a:t>
            </a:r>
            <a:r>
              <a:rPr lang="pt-PT" sz="1600" i="0" dirty="0"/>
              <a:t>Prova Final de Avaliação</a:t>
            </a:r>
            <a:r>
              <a:rPr lang="pt-PT" sz="1600" b="0" i="0" dirty="0"/>
              <a:t>: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Teórica e Prática com duração </a:t>
            </a:r>
            <a:r>
              <a:rPr lang="pt-PT" sz="1600" i="0" dirty="0"/>
              <a:t>40 minutos</a:t>
            </a:r>
            <a:r>
              <a:rPr lang="pt-PT" sz="1600" b="0" i="0" dirty="0"/>
              <a:t>, no moodle, resposta múltipla com desconto na questão mais errada (-35%);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Aula teórica de </a:t>
            </a:r>
            <a:r>
              <a:rPr lang="pt-PT" sz="1600" i="0" dirty="0"/>
              <a:t>quinta</a:t>
            </a:r>
            <a:r>
              <a:rPr lang="pt-PT" sz="1600" b="0" i="0" dirty="0"/>
              <a:t>,</a:t>
            </a:r>
            <a:r>
              <a:rPr lang="pt-PT" sz="1600" i="0" dirty="0"/>
              <a:t> dia 12 de janeiro</a:t>
            </a:r>
            <a:r>
              <a:rPr lang="pt-PT" sz="1600" b="0" i="0" dirty="0"/>
              <a:t> - Prova Escrita versão A, B e potencialmente versão C.</a:t>
            </a:r>
          </a:p>
        </p:txBody>
      </p:sp>
    </p:spTree>
    <p:extLst>
      <p:ext uri="{BB962C8B-B14F-4D97-AF65-F5344CB8AC3E}">
        <p14:creationId xmlns:p14="http://schemas.microsoft.com/office/powerpoint/2010/main" val="319927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8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Aulas e Programa Previsto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900000"/>
            <a:ext cx="8233871" cy="287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Prática (13 ou 15 aulas de 2h):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SOP-P-U1 e SOP-P-U2</a:t>
            </a:r>
            <a:endParaRPr lang="pt-PT" sz="1600" i="0" dirty="0">
              <a:solidFill>
                <a:srgbClr val="0033CC"/>
              </a:solidFill>
            </a:endParaRPr>
          </a:p>
          <a:p>
            <a:pPr marL="789302" lvl="2" indent="-234695" algn="just" defTabSz="704085">
              <a:lnSpc>
                <a:spcPct val="120000"/>
              </a:lnSpc>
            </a:pPr>
            <a:r>
              <a:rPr lang="pt-PT" sz="1600" b="0" i="0" dirty="0"/>
              <a:t>Conceitos de base sobre UNIX.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SOP-P-S1, SOP-P-S2, SOP-P-S3, SOP-P-S4 e SOP-P-S5</a:t>
            </a:r>
          </a:p>
          <a:p>
            <a:pPr marL="789302" lvl="2" indent="-234695" algn="just" defTabSz="704085">
              <a:lnSpc>
                <a:spcPct val="120000"/>
              </a:lnSpc>
            </a:pPr>
            <a:r>
              <a:rPr lang="pt-PT" sz="1600" b="0" i="0" dirty="0"/>
              <a:t>Shell script.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SOP-P-C1, SOP-P-C2, SOP-P-C3, SOP-P-C4, SOP-P-C5, SOP-P-C6, SOP-P-C7 e SOP-P-C8</a:t>
            </a:r>
          </a:p>
          <a:p>
            <a:pPr marL="789302" lvl="2" indent="-234695" algn="just" defTabSz="704085">
              <a:lnSpc>
                <a:spcPct val="120000"/>
              </a:lnSpc>
            </a:pPr>
            <a:r>
              <a:rPr lang="pt-PT" sz="1600" b="0" i="0" dirty="0"/>
              <a:t>Comunicação entre processos.</a:t>
            </a:r>
          </a:p>
        </p:txBody>
      </p:sp>
    </p:spTree>
    <p:extLst>
      <p:ext uri="{BB962C8B-B14F-4D97-AF65-F5344CB8AC3E}">
        <p14:creationId xmlns:p14="http://schemas.microsoft.com/office/powerpoint/2010/main" val="259088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Recursos</a:t>
            </a:r>
            <a:endParaRPr lang="pt-PT" sz="20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AE4FB566-D16A-D798-04DF-7B4F874FA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233871" cy="3344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Recursos: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Terminal, consola ou Shell:</a:t>
            </a:r>
            <a:endParaRPr lang="pt-PT" sz="1600" i="0" dirty="0">
              <a:solidFill>
                <a:srgbClr val="0033CC"/>
              </a:solidFill>
            </a:endParaRP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Windows: Instalado no computador pessoal com </a:t>
            </a:r>
            <a:r>
              <a:rPr lang="pt-PT" sz="1600" i="0" dirty="0" err="1"/>
              <a:t>wsl</a:t>
            </a:r>
            <a:r>
              <a:rPr lang="pt-PT" sz="1600" b="0" i="0" dirty="0"/>
              <a:t> e Ubuntu (ou outro);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 err="1"/>
              <a:t>MacOS</a:t>
            </a:r>
            <a:r>
              <a:rPr lang="pt-PT" sz="1600" b="0" i="0" dirty="0"/>
              <a:t>: Utilizar consola;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Linux: Utilizar terminal ou consola.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Moodle (</a:t>
            </a:r>
            <a:r>
              <a:rPr lang="pt-PT" sz="2100" i="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http://moodle.utad.pt/</a:t>
            </a:r>
            <a:r>
              <a:rPr lang="pt-PT" sz="2100" i="0" dirty="0">
                <a:solidFill>
                  <a:srgbClr val="0033CC"/>
                </a:solidFill>
              </a:rPr>
              <a:t>):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Aulas PL e outros recursos.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GIT (</a:t>
            </a:r>
            <a:r>
              <a:rPr lang="pt-PT" sz="2100" i="0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https://github.com/fsp864/UTAD-SOP</a:t>
            </a:r>
            <a:r>
              <a:rPr lang="pt-PT" sz="2100" i="0" dirty="0">
                <a:solidFill>
                  <a:srgbClr val="0033CC"/>
                </a:solidFill>
              </a:rPr>
              <a:t>);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Código, exemplos e documentos adicionais;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Pastas </a:t>
            </a:r>
            <a:r>
              <a:rPr lang="pt-PT" sz="1600" i="0" dirty="0"/>
              <a:t>aulas</a:t>
            </a:r>
            <a:r>
              <a:rPr lang="pt-PT" sz="1600" b="0" i="0" dirty="0"/>
              <a:t>, </a:t>
            </a:r>
            <a:r>
              <a:rPr lang="pt-PT" sz="1600" i="0" dirty="0" err="1"/>
              <a:t>docs</a:t>
            </a:r>
            <a:r>
              <a:rPr lang="pt-PT" sz="1600" b="0" i="0" dirty="0"/>
              <a:t>, </a:t>
            </a:r>
            <a:r>
              <a:rPr lang="pt-PT" sz="1600" i="0" dirty="0"/>
              <a:t>links</a:t>
            </a:r>
            <a:r>
              <a:rPr lang="pt-PT" sz="1600" b="0" i="0" dirty="0"/>
              <a:t> e </a:t>
            </a:r>
            <a:r>
              <a:rPr lang="pt-PT" sz="1600" i="0" dirty="0" err="1"/>
              <a:t>src</a:t>
            </a:r>
            <a:r>
              <a:rPr lang="pt-PT" sz="1600" b="0" i="0" dirty="0"/>
              <a:t> (código fonte adicional de cada docente).</a:t>
            </a:r>
          </a:p>
        </p:txBody>
      </p:sp>
    </p:spTree>
    <p:extLst>
      <p:ext uri="{BB962C8B-B14F-4D97-AF65-F5344CB8AC3E}">
        <p14:creationId xmlns:p14="http://schemas.microsoft.com/office/powerpoint/2010/main" val="83006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Atendimento e Turma Práticas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40000" y="900000"/>
            <a:ext cx="8179865" cy="2033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 (atendimento):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Gabinete I0.03 [ECT Polo I] + ZOOM (preferencial) – Contactar antes.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Consultar horário no SiDE.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Prática: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Não é permitido trocar de turma após esta ter sido escolhida;</a:t>
            </a:r>
            <a:endParaRPr lang="pt-PT" sz="2100" b="0" i="0" dirty="0"/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Atendimento a definir com o docente responsável por cada turma.</a:t>
            </a:r>
          </a:p>
        </p:txBody>
      </p:sp>
    </p:spTree>
    <p:extLst>
      <p:ext uri="{BB962C8B-B14F-4D97-AF65-F5344CB8AC3E}">
        <p14:creationId xmlns:p14="http://schemas.microsoft.com/office/powerpoint/2010/main" val="419648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Moodle e Questionário para testar</a:t>
            </a:r>
            <a:endParaRPr lang="pt-PT" sz="20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40000" y="900000"/>
            <a:ext cx="8233871" cy="3669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Questionário online: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3900" b="0" i="0" dirty="0"/>
              <a:t>http://moodle.utad.pt/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3600" b="0" i="0" dirty="0"/>
              <a:t>UC: </a:t>
            </a:r>
            <a:r>
              <a:rPr lang="pt-PT" sz="3900" b="0" i="0" dirty="0"/>
              <a:t>Sistemas Operativos </a:t>
            </a:r>
            <a:r>
              <a:rPr lang="pt-PT" sz="2000" b="0" i="0" dirty="0"/>
              <a:t>(ano 2022/23)</a:t>
            </a:r>
            <a:endParaRPr lang="pt-PT" sz="3900" b="0" i="0" dirty="0"/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3900" b="0" i="0" dirty="0"/>
              <a:t>Acesso: so2223 </a:t>
            </a:r>
            <a:r>
              <a:rPr lang="pt-PT" sz="2000" b="0" i="0" dirty="0"/>
              <a:t>(apenas uma vez)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Questionário de teste </a:t>
            </a:r>
            <a:r>
              <a:rPr lang="pt-PT" sz="2000" i="0" dirty="0"/>
              <a:t>das 17h de quinta 29 de setembro </a:t>
            </a:r>
            <a:r>
              <a:rPr lang="pt-PT" sz="2000" b="0" i="0" dirty="0"/>
              <a:t>até </a:t>
            </a:r>
            <a:r>
              <a:rPr lang="pt-PT" sz="2000" i="0" dirty="0"/>
              <a:t>às 23h59 de sexta 29 de setembro</a:t>
            </a:r>
            <a:r>
              <a:rPr lang="pt-PT" sz="2000" b="0" i="0" dirty="0"/>
              <a:t>, sobre a avaliação e normas: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Podem fazer várias tentativas</a:t>
            </a:r>
            <a:r>
              <a:rPr lang="pt-PT" sz="2000" b="0" i="0" dirty="0"/>
              <a:t> e </a:t>
            </a:r>
            <a:r>
              <a:rPr lang="pt-PT" sz="2000" i="0" dirty="0"/>
              <a:t>não conta para a nota final</a:t>
            </a:r>
            <a:r>
              <a:rPr lang="pt-PT" sz="2000" b="0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12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292085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8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600" b="1" i="1" cap="small" dirty="0" err="1">
                <a:solidFill>
                  <a:srgbClr val="FF0000"/>
                </a:solidFill>
                <a:latin typeface="Arial" charset="0"/>
              </a:rPr>
              <a:t>The</a:t>
            </a:r>
            <a:r>
              <a:rPr lang="pt-PT" sz="1600" b="1" i="1" cap="small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pt-PT" sz="1600" b="1" i="1" cap="small" dirty="0" err="1">
                <a:solidFill>
                  <a:srgbClr val="FF0000"/>
                </a:solidFill>
                <a:latin typeface="Arial" charset="0"/>
              </a:rPr>
              <a:t>End</a:t>
            </a:r>
            <a:endParaRPr lang="en-GB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1299" name="Rectangle 3"/>
          <p:cNvSpPr>
            <a:spLocks noChangeArrowheads="1"/>
          </p:cNvSpPr>
          <p:nvPr/>
        </p:nvSpPr>
        <p:spPr bwMode="auto">
          <a:xfrm>
            <a:off x="540000" y="900000"/>
            <a:ext cx="8064448" cy="1305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137446" indent="-137446" algn="l" defTabSz="624078">
              <a:lnSpc>
                <a:spcPct val="120000"/>
              </a:lnSpc>
            </a:pPr>
            <a:r>
              <a:rPr lang="pt-PT" sz="2200" b="0" i="0" dirty="0"/>
              <a:t>Obrigado...</a:t>
            </a:r>
          </a:p>
          <a:p>
            <a:pPr marL="137446" indent="-137446" algn="l" defTabSz="624078">
              <a:lnSpc>
                <a:spcPct val="120000"/>
              </a:lnSpc>
            </a:pPr>
            <a:endParaRPr lang="pt-PT" sz="1600" b="0" i="0" dirty="0"/>
          </a:p>
          <a:p>
            <a:pPr marL="490347" lvl="1" indent="-212979" algn="just" defTabSz="624078">
              <a:lnSpc>
                <a:spcPct val="11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PT" sz="1600" b="0" i="0" dirty="0"/>
              <a:t>Consultar a FUC da UC no </a:t>
            </a:r>
            <a:r>
              <a:rPr lang="pt-PT" sz="1600" b="0" i="0" dirty="0" err="1"/>
              <a:t>SiDE</a:t>
            </a:r>
            <a:r>
              <a:rPr lang="pt-PT" sz="1600" b="0" i="0" dirty="0"/>
              <a:t> para mais pormenores;</a:t>
            </a:r>
          </a:p>
          <a:p>
            <a:pPr marL="490347" lvl="1" indent="-212979" algn="just" defTabSz="624078">
              <a:lnSpc>
                <a:spcPct val="11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PT" sz="1600" b="0" i="0" dirty="0"/>
              <a:t>Esta apresentação está disponível no repositório GIT (/aulas/t).</a:t>
            </a:r>
          </a:p>
        </p:txBody>
      </p:sp>
      <p:pic>
        <p:nvPicPr>
          <p:cNvPr id="311300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1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600" b="1" i="1" cap="small" dirty="0">
                <a:solidFill>
                  <a:srgbClr val="FF0000"/>
                </a:solidFill>
                <a:latin typeface="Arial" charset="0"/>
              </a:rPr>
              <a:t>Alinhamento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900000"/>
            <a:ext cx="8280920" cy="209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Enquadramento;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Estatísticas;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Método de avaliação;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Modelo de funcionamento das aulas;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Programa;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Recursos disponíveis;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Atendimento e turmas práticas.</a:t>
            </a:r>
          </a:p>
        </p:txBody>
      </p:sp>
    </p:spTree>
    <p:extLst>
      <p:ext uri="{BB962C8B-B14F-4D97-AF65-F5344CB8AC3E}">
        <p14:creationId xmlns:p14="http://schemas.microsoft.com/office/powerpoint/2010/main" val="25230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Enquadramento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540000" y="900000"/>
            <a:ext cx="8208912" cy="3099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Objetivos e alinhamento:</a:t>
            </a:r>
          </a:p>
          <a:p>
            <a:pPr marL="553498" lvl="2" indent="286036" algn="just" defTabSz="704085">
              <a:lnSpc>
                <a:spcPct val="120000"/>
              </a:lnSpc>
            </a:pPr>
            <a:r>
              <a:rPr lang="pt-PT" sz="1600" b="0" i="0" dirty="0"/>
              <a:t>Abordar os conceitos essenciais de Sistemas Operativos de forma a compreender e adaptar determinadas características dos sistemas informáticos de pequena, média e grande dimensão, às necessidades no desenvolvimento de um projeto, aplicação ou plataforma.</a:t>
            </a:r>
          </a:p>
          <a:p>
            <a:pPr marL="553498" lvl="2" indent="286036" algn="just" defTabSz="704085">
              <a:lnSpc>
                <a:spcPct val="120000"/>
              </a:lnSpc>
            </a:pPr>
            <a:r>
              <a:rPr lang="pt-PT" sz="1600" b="0" i="0" dirty="0"/>
              <a:t>O aluno também deverá ser capaz de utilizar, gerir e perceber como os recursos disponíveis, quer físicos quer lógicos, podem ser utilizados.</a:t>
            </a:r>
          </a:p>
          <a:p>
            <a:pPr marL="553498" lvl="2" indent="286036" algn="just" defTabSz="704085">
              <a:lnSpc>
                <a:spcPct val="120000"/>
              </a:lnSpc>
            </a:pPr>
            <a:r>
              <a:rPr lang="pt-PT" sz="1600" b="0" i="0" dirty="0"/>
              <a:t>No final da unidade são abordados tópicos avançados como sistemas distribuídos de ficheiros; plataformas; virtualização; entre outros, ligados às tecnologias, e conceitos emergentes e atuais.</a:t>
            </a:r>
            <a:endParaRPr lang="pt-PT" sz="1600" i="0" dirty="0"/>
          </a:p>
        </p:txBody>
      </p:sp>
    </p:spTree>
    <p:extLst>
      <p:ext uri="{BB962C8B-B14F-4D97-AF65-F5344CB8AC3E}">
        <p14:creationId xmlns:p14="http://schemas.microsoft.com/office/powerpoint/2010/main" val="347515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Estatísticas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540000" y="900000"/>
            <a:ext cx="8496496" cy="3652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Ano letivo 2020/21: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Engenharia Informática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Inscritos: </a:t>
            </a:r>
            <a:r>
              <a:rPr lang="pt-PT" sz="1900" i="0" dirty="0"/>
              <a:t>139</a:t>
            </a:r>
            <a:r>
              <a:rPr lang="pt-PT" sz="1900" b="0" i="0" dirty="0"/>
              <a:t> </a:t>
            </a:r>
            <a:r>
              <a:rPr lang="pt-PT" sz="1600" b="0" i="0" dirty="0"/>
              <a:t>/ Avaliados: </a:t>
            </a:r>
            <a:r>
              <a:rPr lang="pt-PT" sz="1900" i="0" dirty="0"/>
              <a:t>113</a:t>
            </a:r>
            <a:r>
              <a:rPr lang="pt-PT" sz="1600" b="0" i="0" dirty="0"/>
              <a:t> (81%) / Aprovados: </a:t>
            </a:r>
            <a:r>
              <a:rPr lang="pt-PT" sz="1900" i="0" dirty="0"/>
              <a:t>69</a:t>
            </a:r>
            <a:r>
              <a:rPr lang="pt-PT" sz="1600" b="0" i="0" dirty="0"/>
              <a:t> (61%) / Notas de </a:t>
            </a:r>
            <a:r>
              <a:rPr lang="pt-PT" sz="1900" i="0" dirty="0"/>
              <a:t>10</a:t>
            </a:r>
            <a:r>
              <a:rPr lang="pt-PT" sz="1600" b="0" i="0" dirty="0"/>
              <a:t> a </a:t>
            </a:r>
            <a:r>
              <a:rPr lang="pt-PT" sz="1900" i="0" dirty="0"/>
              <a:t>18</a:t>
            </a:r>
            <a:endParaRPr lang="en-GB" sz="1600" b="0" i="0" dirty="0"/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Tecnologias da Informação e Comunicação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Inscritos: </a:t>
            </a:r>
            <a:r>
              <a:rPr lang="pt-PT" sz="1900" i="0" dirty="0"/>
              <a:t>1</a:t>
            </a:r>
            <a:r>
              <a:rPr lang="pt-PT" sz="1900" b="0" i="0" dirty="0"/>
              <a:t> </a:t>
            </a:r>
            <a:r>
              <a:rPr lang="pt-PT" sz="1600" b="0" i="0" dirty="0"/>
              <a:t>/ Avaliados: </a:t>
            </a:r>
            <a:r>
              <a:rPr lang="pt-PT" sz="1800" i="0" dirty="0"/>
              <a:t>1</a:t>
            </a:r>
            <a:r>
              <a:rPr lang="pt-PT" sz="1600" b="0" i="0" dirty="0"/>
              <a:t> (100%) / Aprovados: </a:t>
            </a:r>
            <a:r>
              <a:rPr lang="pt-PT" sz="1800" i="0" dirty="0"/>
              <a:t>1</a:t>
            </a:r>
            <a:r>
              <a:rPr lang="pt-PT" sz="1600" b="0" i="0" dirty="0"/>
              <a:t> (100%) / Nota </a:t>
            </a:r>
            <a:r>
              <a:rPr lang="pt-PT" sz="1900" i="0" dirty="0"/>
              <a:t>10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Geral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Inscritos: </a:t>
            </a:r>
            <a:r>
              <a:rPr lang="pt-PT" sz="1900" i="0" dirty="0"/>
              <a:t>140</a:t>
            </a:r>
            <a:r>
              <a:rPr lang="pt-PT" sz="1900" b="0" i="0" dirty="0"/>
              <a:t> </a:t>
            </a:r>
            <a:r>
              <a:rPr lang="pt-PT" sz="1600" b="0" i="0" dirty="0"/>
              <a:t>/ Avaliados: </a:t>
            </a:r>
            <a:r>
              <a:rPr lang="pt-PT" sz="1900" i="0" dirty="0"/>
              <a:t>114</a:t>
            </a:r>
            <a:r>
              <a:rPr lang="pt-PT" sz="1600" b="0" i="0" dirty="0"/>
              <a:t> (81%) / Aprovados: </a:t>
            </a:r>
            <a:r>
              <a:rPr lang="pt-PT" sz="1900" i="0" dirty="0"/>
              <a:t>70</a:t>
            </a:r>
            <a:r>
              <a:rPr lang="pt-PT" sz="1600" b="0" i="0" dirty="0"/>
              <a:t> (62%) / Notas de </a:t>
            </a:r>
            <a:r>
              <a:rPr lang="pt-PT" sz="1900" i="0" dirty="0"/>
              <a:t>10</a:t>
            </a:r>
            <a:r>
              <a:rPr lang="pt-PT" sz="1600" b="0" i="0" dirty="0"/>
              <a:t> a </a:t>
            </a:r>
            <a:r>
              <a:rPr lang="pt-PT" sz="1900" i="0" dirty="0"/>
              <a:t>18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Ano letivo 2021/22: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Engenharia Informática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Inscritos: </a:t>
            </a:r>
            <a:r>
              <a:rPr lang="pt-PT" sz="1900" i="0" dirty="0"/>
              <a:t>192</a:t>
            </a:r>
            <a:r>
              <a:rPr lang="pt-PT" sz="1900" b="0" i="0" dirty="0"/>
              <a:t> </a:t>
            </a:r>
            <a:r>
              <a:rPr lang="pt-PT" sz="1600" b="0" i="0" dirty="0"/>
              <a:t>/ Avaliados: </a:t>
            </a:r>
            <a:r>
              <a:rPr lang="pt-PT" sz="1900" i="0" dirty="0"/>
              <a:t>141</a:t>
            </a:r>
            <a:r>
              <a:rPr lang="pt-PT" sz="1600" b="0" i="0" dirty="0"/>
              <a:t> (73%) / Aprovados: </a:t>
            </a:r>
            <a:r>
              <a:rPr lang="pt-PT" sz="1900" i="0" dirty="0"/>
              <a:t>93</a:t>
            </a:r>
            <a:r>
              <a:rPr lang="pt-PT" sz="1600" b="0" i="0" dirty="0"/>
              <a:t> (66%) / Notas de </a:t>
            </a:r>
            <a:r>
              <a:rPr lang="pt-PT" sz="1900" i="0" dirty="0"/>
              <a:t>10</a:t>
            </a:r>
            <a:r>
              <a:rPr lang="pt-PT" sz="1600" b="0" i="0" dirty="0"/>
              <a:t> a </a:t>
            </a:r>
            <a:r>
              <a:rPr lang="pt-PT" sz="1900" i="0" dirty="0"/>
              <a:t>17</a:t>
            </a:r>
            <a:endParaRPr lang="en-GB" sz="1600" b="0" i="0" dirty="0"/>
          </a:p>
        </p:txBody>
      </p:sp>
      <p:sp>
        <p:nvSpPr>
          <p:cNvPr id="20" name="Text Box 128"/>
          <p:cNvSpPr txBox="1">
            <a:spLocks noChangeArrowheads="1"/>
          </p:cNvSpPr>
          <p:nvPr/>
        </p:nvSpPr>
        <p:spPr bwMode="auto">
          <a:xfrm>
            <a:off x="467545" y="5089901"/>
            <a:ext cx="8316923" cy="2278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80467" tIns="40233" rIns="80467" bIns="40233">
            <a:spAutoFit/>
          </a:bodyPr>
          <a:lstStyle/>
          <a:p>
            <a:pPr algn="l"/>
            <a:r>
              <a:rPr lang="pt-PT" sz="900" b="0" dirty="0"/>
              <a:t>Nota: percentagens relativas ao item anterior (Avaliados/Inscritos e Aprovados/Avaliados).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5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Estatísticas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540000" y="900000"/>
            <a:ext cx="8352480" cy="2563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Ano letivo 2022/23: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Engenharia Eletrotécnica e de Computadores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UC deixou de existir no curso em </a:t>
            </a:r>
            <a:r>
              <a:rPr lang="pt-PT" sz="1900" i="0" dirty="0"/>
              <a:t>2017/18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Engenharia Informática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Inscritos: </a:t>
            </a:r>
            <a:r>
              <a:rPr lang="pt-PT" sz="1900" i="0" dirty="0"/>
              <a:t>181</a:t>
            </a:r>
            <a:r>
              <a:rPr lang="pt-PT" sz="1600" b="0" i="0" dirty="0"/>
              <a:t> / 1ª: </a:t>
            </a:r>
            <a:r>
              <a:rPr lang="pt-PT" sz="1900" i="0" dirty="0"/>
              <a:t>81</a:t>
            </a:r>
            <a:r>
              <a:rPr lang="pt-PT" sz="1600" b="0" i="0" dirty="0"/>
              <a:t> (46%) / 2ª: </a:t>
            </a:r>
            <a:r>
              <a:rPr lang="pt-PT" sz="1900" i="0" dirty="0"/>
              <a:t>60</a:t>
            </a:r>
            <a:r>
              <a:rPr lang="pt-PT" sz="1600" b="0" i="0" dirty="0"/>
              <a:t> (33%) / +2: </a:t>
            </a:r>
            <a:r>
              <a:rPr lang="pt-PT" sz="1900" i="0" dirty="0"/>
              <a:t>0</a:t>
            </a:r>
            <a:r>
              <a:rPr lang="pt-PT" sz="1600" b="0" i="0" dirty="0"/>
              <a:t> (22%)</a:t>
            </a:r>
            <a:endParaRPr lang="pt-PT" sz="1900" i="0" dirty="0"/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Tecnologias da Informação e Comunicação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Sem alunos</a:t>
            </a:r>
            <a:endParaRPr lang="pt-PT" sz="1900" i="0" dirty="0"/>
          </a:p>
        </p:txBody>
      </p:sp>
    </p:spTree>
    <p:extLst>
      <p:ext uri="{BB962C8B-B14F-4D97-AF65-F5344CB8AC3E}">
        <p14:creationId xmlns:p14="http://schemas.microsoft.com/office/powerpoint/2010/main" val="255047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Método de Avaliação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672009" y="1357314"/>
            <a:ext cx="7710916" cy="480219"/>
          </a:xfrm>
          <a:prstGeom prst="rect">
            <a:avLst/>
          </a:prstGeom>
          <a:solidFill>
            <a:srgbClr val="C000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Nota final </a:t>
            </a:r>
            <a:r>
              <a:rPr lang="pt-PT" sz="1600" dirty="0">
                <a:solidFill>
                  <a:schemeClr val="bg1"/>
                </a:solidFill>
              </a:rPr>
              <a:t>(100%)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72009" y="1837532"/>
            <a:ext cx="3861833" cy="480218"/>
          </a:xfrm>
          <a:prstGeom prst="rect">
            <a:avLst/>
          </a:prstGeom>
          <a:solidFill>
            <a:srgbClr val="FF66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Nota Teórica </a:t>
            </a:r>
            <a:r>
              <a:rPr lang="pt-PT" sz="1600" dirty="0">
                <a:solidFill>
                  <a:schemeClr val="bg1"/>
                </a:solidFill>
              </a:rPr>
              <a:t>(50%)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4533842" y="1837533"/>
            <a:ext cx="3849083" cy="48021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Nota Prática </a:t>
            </a:r>
            <a:r>
              <a:rPr lang="pt-PT" sz="1600" dirty="0">
                <a:solidFill>
                  <a:schemeClr val="bg1"/>
                </a:solidFill>
              </a:rPr>
              <a:t>(50%)</a:t>
            </a: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672009" y="3516976"/>
            <a:ext cx="2063787" cy="959114"/>
          </a:xfrm>
          <a:prstGeom prst="rect">
            <a:avLst/>
          </a:prstGeom>
          <a:solidFill>
            <a:srgbClr val="FF66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Teórica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(30%)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Tópicos Essenciais</a:t>
            </a: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4526315" y="3516974"/>
            <a:ext cx="1773877" cy="959114"/>
          </a:xfrm>
          <a:prstGeom prst="rect">
            <a:avLst/>
          </a:prstGeom>
          <a:solidFill>
            <a:srgbClr val="FF66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Teórica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(20%)</a:t>
            </a:r>
          </a:p>
          <a:p>
            <a:pPr algn="ctr"/>
            <a:r>
              <a:rPr lang="pt-PT" sz="1200" dirty="0">
                <a:solidFill>
                  <a:schemeClr val="bg1"/>
                </a:solidFill>
              </a:rPr>
              <a:t>Tópicos Avançados</a:t>
            </a: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6300193" y="3516976"/>
            <a:ext cx="2085842" cy="95911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Prática </a:t>
            </a:r>
            <a:r>
              <a:rPr lang="pt-PT" sz="1600" dirty="0">
                <a:solidFill>
                  <a:schemeClr val="bg1"/>
                </a:solidFill>
              </a:rPr>
              <a:t>(30%)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Comunicação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Entre Processos</a:t>
            </a: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2735797" y="3516975"/>
            <a:ext cx="1790518" cy="95911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Prática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(20%)</a:t>
            </a:r>
            <a:endParaRPr lang="pt-PT" sz="1200" dirty="0">
              <a:solidFill>
                <a:schemeClr val="bg1"/>
              </a:solidFill>
            </a:endParaRP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Shell Script</a:t>
            </a: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672009" y="4476090"/>
            <a:ext cx="7710916" cy="480219"/>
          </a:xfrm>
          <a:prstGeom prst="rect">
            <a:avLst/>
          </a:prstGeom>
          <a:solidFill>
            <a:srgbClr val="C000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Exames das Épocas Normal, Recurso e Especial </a:t>
            </a:r>
            <a:r>
              <a:rPr lang="pt-PT" sz="1600" dirty="0">
                <a:solidFill>
                  <a:schemeClr val="bg1"/>
                </a:solidFill>
              </a:rPr>
              <a:t>(100%)</a:t>
            </a: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664483" y="3036757"/>
            <a:ext cx="3861832" cy="480219"/>
          </a:xfrm>
          <a:prstGeom prst="rect">
            <a:avLst/>
          </a:prstGeom>
          <a:solidFill>
            <a:srgbClr val="00B05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1400" dirty="0">
                <a:solidFill>
                  <a:schemeClr val="bg1"/>
                </a:solidFill>
              </a:rPr>
              <a:t>Prova Intermédia de Avaliação (50%)</a:t>
            </a:r>
            <a:endParaRPr lang="pt-PT" sz="1600" dirty="0">
              <a:solidFill>
                <a:schemeClr val="bg1"/>
              </a:solidFill>
            </a:endParaRP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4533841" y="3036757"/>
            <a:ext cx="3852194" cy="480219"/>
          </a:xfrm>
          <a:prstGeom prst="rect">
            <a:avLst/>
          </a:prstGeom>
          <a:solidFill>
            <a:srgbClr val="00B05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1400" dirty="0">
                <a:solidFill>
                  <a:schemeClr val="bg1"/>
                </a:solidFill>
              </a:rPr>
              <a:t>Prova Final de Avaliação (50%)</a:t>
            </a:r>
            <a:endParaRPr lang="pt-PT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4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Avaliação nas Provas Escritas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900000"/>
            <a:ext cx="8233871" cy="3658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Formato e regras das provas escritas: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É permitida uma folha A4 manuscrita como elemento de consulta individual;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Provas realizadas no Moodle da UTAD (</a:t>
            </a:r>
            <a:r>
              <a:rPr lang="pt-PT" sz="1600" b="0" i="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http://moodle.utad.pt/</a:t>
            </a:r>
            <a:r>
              <a:rPr lang="pt-PT" sz="1600" b="0" i="0" dirty="0"/>
              <a:t>), com 2 ou sessões;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Duração de 40 minutos, com 5 minutos de tolerância para entrar no teste e ter o tempo total;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20 questões de respostas múltiplas (5 em cada questão cotadas com 100%, 65%, 33%, 0% e -33%);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Realizadas na rede privada da UTAD (</a:t>
            </a:r>
            <a:r>
              <a:rPr lang="pt-PT" sz="1600" b="0" i="0" dirty="0" err="1"/>
              <a:t>eduroam</a:t>
            </a:r>
            <a:r>
              <a:rPr lang="pt-PT" sz="1600" b="0" i="0" dirty="0"/>
              <a:t>);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Caso exista uma falha generalizada na rede ou plataforma Moodle, a prova será adiada;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Os alunos que não possuam equipamentos adequados para a realização das provas devem contactar os docentes antecipadamente.</a:t>
            </a:r>
          </a:p>
        </p:txBody>
      </p:sp>
    </p:spTree>
    <p:extLst>
      <p:ext uri="{BB962C8B-B14F-4D97-AF65-F5344CB8AC3E}">
        <p14:creationId xmlns:p14="http://schemas.microsoft.com/office/powerpoint/2010/main" val="61582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Avaliação em Modo Projeto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900000"/>
            <a:ext cx="8233871" cy="3395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Modo Projeto: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Para alunos com +2 matrículas, trabalhadores/estudantes ou ainda alunos ERASMUS;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Grupo de 2 alunos;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Pode estar relacionado com a prática profissional;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Proposta do trabalho deve ser submetida até 1 semana antes da 1ª prova escrita (</a:t>
            </a:r>
            <a:r>
              <a:rPr lang="pt-PT" sz="1600" i="0" dirty="0"/>
              <a:t>quinta dia 10 de novembro</a:t>
            </a:r>
            <a:r>
              <a:rPr lang="pt-PT" sz="1600" b="0" i="0" dirty="0"/>
              <a:t>), com 1 ou 2 páginas;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Apresentação de 10/15 minutos nas últimas aulas teóricas;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Deve incluir pelo menos 4 dos 6 tópicos essenciais (processos, </a:t>
            </a:r>
            <a:r>
              <a:rPr lang="pt-PT" sz="1600" b="0" dirty="0" err="1"/>
              <a:t>deadlocks</a:t>
            </a:r>
            <a:r>
              <a:rPr lang="pt-PT" sz="1600" b="0" i="0" dirty="0"/>
              <a:t>, memória, ficheiros, comunicações e dispositivos);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Poster/Artigo/Relatório;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100% da nota final.</a:t>
            </a:r>
          </a:p>
        </p:txBody>
      </p:sp>
    </p:spTree>
    <p:extLst>
      <p:ext uri="{BB962C8B-B14F-4D97-AF65-F5344CB8AC3E}">
        <p14:creationId xmlns:p14="http://schemas.microsoft.com/office/powerpoint/2010/main" val="122798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Aulas e Programa Previsto</a:t>
            </a:r>
            <a:endParaRPr lang="pt-PT" sz="12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900000"/>
            <a:ext cx="8233871" cy="4078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 (tópicos essenciais/16 aulas de 1h):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SOP-T0-1APR</a:t>
            </a:r>
            <a:endParaRPr lang="pt-PT" sz="1400" i="0" dirty="0">
              <a:solidFill>
                <a:srgbClr val="0033CC"/>
              </a:solidFill>
            </a:endParaRP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Apresentação do método de avaliação, formato e programa da unidade curricular.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strike="sngStrike" dirty="0">
                <a:solidFill>
                  <a:srgbClr val="0033CC"/>
                </a:solidFill>
              </a:rPr>
              <a:t>SOP-T0-2ISO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Apresentar os temas abordados ao longo das aulas teóricas Unidade Curricular, bem com uma introdução aos conceitos essenciais no campo dos sistemas operativos.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SOP-T1-1PR1, SOP-T1-1PR2 e SOP-T1-1PR3 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Processos e Programas: Propriedades, organização, funcionamento e estados; Escalonamento de Processos.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SOP-T1-2DE1 e SOP-T1-2DE2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Secções críticas e </a:t>
            </a:r>
            <a:r>
              <a:rPr lang="pt-PT" sz="1600" b="0" dirty="0" err="1"/>
              <a:t>deadlocks</a:t>
            </a:r>
            <a:r>
              <a:rPr lang="pt-PT" sz="1600" b="0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99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4411</TotalTime>
  <Words>1398</Words>
  <Application>Microsoft Office PowerPoint</Application>
  <PresentationFormat>On-screen Show (16:10)</PresentationFormat>
  <Paragraphs>184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Tahoma</vt:lpstr>
      <vt:lpstr>Times New Roman</vt:lpstr>
      <vt:lpstr>Wingdings</vt:lpstr>
      <vt:lpstr>study_time</vt:lpstr>
      <vt:lpstr>SOP-T0-1APR  Apresentação do método de avaliação, formato e programa da unidade curricular. 2022-23 </vt:lpstr>
      <vt:lpstr>SOP-T0-1APR Alinhamento</vt:lpstr>
      <vt:lpstr>SOP-T0-1APR Enquadramento</vt:lpstr>
      <vt:lpstr>SOP-T0-1APR Estatísticas</vt:lpstr>
      <vt:lpstr>SOP-T0-1APR Estatísticas</vt:lpstr>
      <vt:lpstr>SOP-T0-1APR Método de Avaliação</vt:lpstr>
      <vt:lpstr>SOP-T0-1APR Avaliação nas Provas Escritas</vt:lpstr>
      <vt:lpstr>SOP-T0-1APR Avaliação em Modo Projeto</vt:lpstr>
      <vt:lpstr>SOP-T0-1APR Aulas e Programa Previsto</vt:lpstr>
      <vt:lpstr>SOP-T0-1APR Aulas e Programa Previsto</vt:lpstr>
      <vt:lpstr>SOP-T0-1APR Aulas e Programa Previsto</vt:lpstr>
      <vt:lpstr>SOP-T0-1APR Aulas e Programa Previsto</vt:lpstr>
      <vt:lpstr>SOP-T0-1APR Aulas e Programa Previsto</vt:lpstr>
      <vt:lpstr>SOP-T0-1APR Aulas e Programa Previsto</vt:lpstr>
      <vt:lpstr>SOP-T0-1APR Recursos</vt:lpstr>
      <vt:lpstr>SOP-T0-1APR Atendimento e Turma Práticas</vt:lpstr>
      <vt:lpstr>SOP-T0-1APR Moodle e Questionário para testar</vt:lpstr>
      <vt:lpstr> The End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380</cp:revision>
  <cp:lastPrinted>2016-09-13T13:47:10Z</cp:lastPrinted>
  <dcterms:created xsi:type="dcterms:W3CDTF">2003-12-01T00:39:30Z</dcterms:created>
  <dcterms:modified xsi:type="dcterms:W3CDTF">2023-01-09T15:34:03Z</dcterms:modified>
  <cp:category>Sistemas Operativos</cp:category>
</cp:coreProperties>
</file>