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5" r:id="rId3"/>
    <p:sldId id="379" r:id="rId4"/>
    <p:sldId id="391" r:id="rId5"/>
    <p:sldId id="389" r:id="rId6"/>
    <p:sldId id="390" r:id="rId7"/>
    <p:sldId id="392" r:id="rId8"/>
    <p:sldId id="394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378" r:id="rId2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x_spectru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S-DOS" TargetMode="External"/><Relationship Id="rId4" Type="http://schemas.openxmlformats.org/officeDocument/2006/relationships/hyperlink" Target="http://en.wikipedia.org/wiki/Embedded_syste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534233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i="0" dirty="0">
                <a:solidFill>
                  <a:srgbClr val="0033CC"/>
                </a:solidFill>
                <a:latin typeface="Tahoma" pitchFamily="34" charset="0"/>
              </a:rPr>
              <a:t>SOP-T1-GM1, SOP-T1-GM2 e SOP-T1-GM3</a:t>
            </a:r>
            <a:br>
              <a:rPr lang="pt-PT" sz="360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i="0" dirty="0">
                <a:solidFill>
                  <a:srgbClr val="0033CC"/>
                </a:solidFill>
                <a:latin typeface="Tahoma" pitchFamily="34" charset="0"/>
              </a:rPr>
              <a:t>Gestão de diversas organizações de memória; Memória virtual; Paginação e segmentação.</a:t>
            </a:r>
            <a:endParaRPr lang="pt-PT" sz="14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Arquitectura de Computadores e Processos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ISTEMA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UDDY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37" name="Picture 59" descr="bud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41476"/>
            <a:ext cx="5880100" cy="249673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Rectangle 61"/>
          <p:cNvSpPr>
            <a:spLocks noChangeArrowheads="1"/>
          </p:cNvSpPr>
          <p:nvPr/>
        </p:nvSpPr>
        <p:spPr bwMode="auto">
          <a:xfrm>
            <a:off x="540000" y="720000"/>
            <a:ext cx="8208464" cy="20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l" defTabSz="800100">
              <a:lnSpc>
                <a:spcPct val="120000"/>
              </a:lnSpc>
            </a:pPr>
            <a:r>
              <a:rPr lang="pt-PT" sz="1600" i="0" dirty="0"/>
              <a:t>Alocação de uma partição:</a:t>
            </a:r>
            <a:endParaRPr lang="pt-BR" sz="1600" i="0" dirty="0"/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Verificar se existe um bloco mais adapatado à dimensão pedida;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ENQUANTO bloco &gt;= 2 x pedido FAZER dividir bloco em 2 FIM DE ENQUANTO;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Atribuir bloco.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1600" i="0" dirty="0"/>
              <a:t>Libertar uma partição: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Libertar bloco;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ENQUANTO bloco e “buddy” livres FAZER juntar blocos FIM DE ENQUANTO.</a:t>
            </a:r>
            <a:endParaRPr lang="pt-PT" sz="1400" b="0" i="0" dirty="0"/>
          </a:p>
        </p:txBody>
      </p:sp>
    </p:spTree>
    <p:extLst>
      <p:ext uri="{BB962C8B-B14F-4D97-AF65-F5344CB8AC3E}">
        <p14:creationId xmlns:p14="http://schemas.microsoft.com/office/powerpoint/2010/main" val="33414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EMÓRIA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IRTUAL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0000" y="900000"/>
            <a:ext cx="8136456" cy="33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Alguns objectivos da utilização de memória virtual: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Providênciar ao sistema uma maior dimensão de memória disponível do que a memória física disponível;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Permitir melhor gestão/organização da memória;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Protecção de diferentes tipos de utilizações (e.g. dados, </a:t>
            </a:r>
            <a:r>
              <a:rPr lang="pt-BR" sz="1600" b="0" dirty="0"/>
              <a:t>stack</a:t>
            </a:r>
            <a:r>
              <a:rPr lang="pt-BR" sz="1600" b="0" i="0" dirty="0"/>
              <a:t> e código);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Protecção de diferentes níveis da acesso (sistema, bibliotecas e utilizador);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Ter memória alocada para processos no estado parado sem necessidade de obrigar o processo a recarregar dados quando activados;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Executar programas com necessidades de memória superiores à memoria física disponível;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Endereçar uma grande quantidade de memória de uma forma económica.</a:t>
            </a:r>
            <a:endParaRPr lang="pt-PT" sz="2000" b="0" i="0" dirty="0"/>
          </a:p>
        </p:txBody>
      </p:sp>
    </p:spTree>
    <p:extLst>
      <p:ext uri="{BB962C8B-B14F-4D97-AF65-F5344CB8AC3E}">
        <p14:creationId xmlns:p14="http://schemas.microsoft.com/office/powerpoint/2010/main" val="4038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ABELA DA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MMU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16016" y="900000"/>
            <a:ext cx="3960440" cy="339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A tabela implementa uma função transferência de </a:t>
            </a:r>
            <a:r>
              <a:rPr lang="pt-PT" sz="1400" i="0" dirty="0">
                <a:solidFill>
                  <a:srgbClr val="0033CC"/>
                </a:solidFill>
              </a:rPr>
              <a:t>endereço real</a:t>
            </a:r>
            <a:r>
              <a:rPr lang="pt-PT" sz="1400" b="0" i="0" dirty="0"/>
              <a:t> para </a:t>
            </a:r>
            <a:r>
              <a:rPr lang="pt-PT" sz="1400" i="0" dirty="0">
                <a:solidFill>
                  <a:srgbClr val="0033CC"/>
                </a:solidFill>
              </a:rPr>
              <a:t>endereço virtual</a:t>
            </a:r>
            <a:r>
              <a:rPr lang="pt-PT" sz="1400" b="0" i="0" dirty="0"/>
              <a:t>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Em sistemas com muitas páginas, a tabela pode ser grande (exemplo: páginas de 4KiB, endereçamento de 32 bits implica 2</a:t>
            </a:r>
            <a:r>
              <a:rPr lang="pt-PT" sz="1400" b="0" i="0" baseline="30000" dirty="0"/>
              <a:t>20</a:t>
            </a:r>
            <a:r>
              <a:rPr lang="pt-PT" sz="1400" b="0" i="0" dirty="0"/>
              <a:t> páginas, 4GiEndereços / 1MiPáginas);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A tradução do endereço deve ser eficiente (rápida para não penalizar o sistema);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bus de </a:t>
            </a:r>
            <a:r>
              <a:rPr lang="pt-PT" sz="1400" i="0" dirty="0">
                <a:solidFill>
                  <a:srgbClr val="0033CC"/>
                </a:solidFill>
              </a:rPr>
              <a:t>endereçamento real</a:t>
            </a:r>
            <a:r>
              <a:rPr lang="pt-PT" sz="1400" b="0" i="0" dirty="0"/>
              <a:t> pode ter menos </a:t>
            </a:r>
            <a:r>
              <a:rPr lang="pt-PT" sz="1400" b="0" dirty="0"/>
              <a:t>bits</a:t>
            </a:r>
            <a:r>
              <a:rPr lang="pt-PT" sz="1400" b="0" i="0" dirty="0"/>
              <a:t> que o </a:t>
            </a:r>
            <a:r>
              <a:rPr lang="pt-PT" sz="1400" i="0" dirty="0">
                <a:solidFill>
                  <a:srgbClr val="0033CC"/>
                </a:solidFill>
              </a:rPr>
              <a:t>bus de endereços do CPU</a:t>
            </a:r>
            <a:r>
              <a:rPr lang="pt-PT" sz="1400" b="0" i="0" dirty="0"/>
              <a:t>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A tabela pode conter outras informações sobre cada página (estado, acesso, </a:t>
            </a:r>
            <a:r>
              <a:rPr lang="pt-PT" sz="1400" b="0" i="0" dirty="0" err="1"/>
              <a:t>etc</a:t>
            </a:r>
            <a:r>
              <a:rPr lang="pt-PT" sz="1400" b="0" i="0" dirty="0"/>
              <a:t>).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67" y="769269"/>
            <a:ext cx="4000425" cy="436894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AGINAÇÃO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308" y="3433564"/>
            <a:ext cx="4681091" cy="13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Para o CPU todos os endereços aparentam ser reais;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Memória real pode ser de dimensão inferior à “vista” pelo CPU (normalmente é);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A MMU deve trabalhar em consonância com a memória cache presente no sistema.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090687" y="943322"/>
            <a:ext cx="7297737" cy="4010025"/>
            <a:chOff x="657" y="1071"/>
            <a:chExt cx="4597" cy="2526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" y="1071"/>
              <a:ext cx="2442" cy="14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4" y="1071"/>
              <a:ext cx="1830" cy="25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829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ABELA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ÁGINAS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ULTINÍVEL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8814" y="841276"/>
            <a:ext cx="4819650" cy="43047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9553" y="913284"/>
            <a:ext cx="5869730" cy="969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  <a:buFont typeface="Symbol" pitchFamily="18" charset="2"/>
              <a:buNone/>
            </a:pPr>
            <a:r>
              <a:rPr lang="pt-PT" sz="1600" b="0" i="0" dirty="0"/>
              <a:t>A tabela pode estar totalmente na MMU (</a:t>
            </a:r>
            <a:r>
              <a:rPr lang="pt-PT" sz="1600" b="0" dirty="0"/>
              <a:t>hardware</a:t>
            </a:r>
            <a:r>
              <a:rPr lang="pt-PT" sz="1600" b="0" i="0" dirty="0"/>
              <a:t>), em memória principal, ou parcialmente entre os dois.</a:t>
            </a:r>
          </a:p>
          <a:p>
            <a:pPr algn="just" defTabSz="800100">
              <a:lnSpc>
                <a:spcPct val="120000"/>
              </a:lnSpc>
              <a:buFont typeface="Symbol" pitchFamily="18" charset="2"/>
              <a:buNone/>
            </a:pPr>
            <a:r>
              <a:rPr lang="pt-PT" sz="1600" b="0" i="0" dirty="0"/>
              <a:t>Um sistema de multinível permite uma maior flexibilidade.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9552" y="3798789"/>
            <a:ext cx="5904656" cy="1263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  <a:buFont typeface="Symbol" pitchFamily="18" charset="2"/>
              <a:buNone/>
            </a:pPr>
            <a:r>
              <a:rPr lang="pt-PT" sz="1600" b="0" i="0" dirty="0"/>
              <a:t>No exemplo apresentado, o primeiro nível utiliza o campo </a:t>
            </a:r>
            <a:r>
              <a:rPr lang="pt-PT" sz="1600" i="0" dirty="0">
                <a:solidFill>
                  <a:srgbClr val="0033CC"/>
                </a:solidFill>
              </a:rPr>
              <a:t>PT1</a:t>
            </a:r>
            <a:r>
              <a:rPr lang="pt-PT" sz="1600" b="0" i="0" dirty="0"/>
              <a:t> para localizar a tabela de segundo nível. O campo </a:t>
            </a:r>
            <a:r>
              <a:rPr lang="pt-PT" sz="1600" i="0" dirty="0">
                <a:solidFill>
                  <a:srgbClr val="0033CC"/>
                </a:solidFill>
              </a:rPr>
              <a:t>PT2</a:t>
            </a:r>
            <a:r>
              <a:rPr lang="pt-PT" sz="1600" b="0" i="0" dirty="0"/>
              <a:t> é utilizado como entrada na tabela de segundo nível para obter o endereçamento.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977652" y="2209428"/>
            <a:ext cx="2633662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PT1 10bit;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PT2 10bit;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Endereços de 32bit</a:t>
            </a:r>
            <a:r>
              <a:rPr lang="pt-PT" sz="1600" b="0" dirty="0"/>
              <a:t>;</a:t>
            </a:r>
            <a:endParaRPr lang="pt-PT" sz="1600" b="0" i="0" dirty="0"/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Páginas de 4KiB.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1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utoUpdateAnimBg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AMPOS DE UMA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NTRADA DE UMA</a:t>
            </a:r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ABELA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71775" y="2784500"/>
            <a:ext cx="5832475" cy="16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deve ser feito cache da página;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a página foi recentemente acedida;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a página foi alterada;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a página está presente em memória;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Campo para a protecção de dados (entre processos)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1188" y="4536812"/>
            <a:ext cx="7921625" cy="570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1400" b="0" i="0" dirty="0"/>
              <a:t>Os dados presentes em cada entrada podem ser utilizados pelo sistema operativo como parâmetros ou </a:t>
            </a:r>
            <a:r>
              <a:rPr lang="pt-PT" sz="1400" b="0" dirty="0"/>
              <a:t>flags</a:t>
            </a:r>
            <a:r>
              <a:rPr lang="pt-PT" sz="1400" b="0" i="0" dirty="0"/>
              <a:t> nos algoritmos de substituição de páginas.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057300"/>
            <a:ext cx="5229225" cy="137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Freeform 13"/>
          <p:cNvSpPr>
            <a:spLocks/>
          </p:cNvSpPr>
          <p:nvPr/>
        </p:nvSpPr>
        <p:spPr bwMode="auto">
          <a:xfrm>
            <a:off x="1331913" y="1920900"/>
            <a:ext cx="1473200" cy="1068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619250" y="1920900"/>
            <a:ext cx="1185863" cy="143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835150" y="1920900"/>
            <a:ext cx="1008063" cy="1728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2268538" y="1920900"/>
            <a:ext cx="503237" cy="2305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700338" y="1920900"/>
            <a:ext cx="104775" cy="2005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38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build="p" autoUpdateAnimBg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LGORITMOS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UBSTITUIÇÃO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ÁGINAS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40000" y="720000"/>
            <a:ext cx="8208464" cy="214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Algoritmo óptimo</a:t>
            </a:r>
            <a:r>
              <a:rPr lang="pt-PT" sz="1400" b="0" i="0" dirty="0"/>
              <a:t> (irrealizável pois já sabe o que vai acontecer). É utilizado como base de comparação com os outros algoritmos </a:t>
            </a:r>
            <a:r>
              <a:rPr lang="pt-PT" sz="1400" b="0" dirty="0"/>
              <a:t>(benchmarking);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NRU</a:t>
            </a:r>
            <a:r>
              <a:rPr lang="pt-PT" sz="1400" b="0" i="0" dirty="0"/>
              <a:t> (</a:t>
            </a:r>
            <a:r>
              <a:rPr lang="pt-PT" sz="1400" b="0" dirty="0"/>
              <a:t>Not-Recently-Used</a:t>
            </a:r>
            <a:r>
              <a:rPr lang="pt-PT" sz="1400" b="0" i="0" dirty="0"/>
              <a:t>) - Utiliza os bits R e M da tabela;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FIFO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A primeira página que entra na tabela é a primeira a ser trocada;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FIFO com segunda oportunidade </a:t>
            </a:r>
            <a:r>
              <a:rPr lang="pt-PT" sz="1400" b="0" i="0" dirty="0"/>
              <a:t>- Caso a página foi acedida recentemente, vai para o fim da fila de substituição;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Algoritmo de substituição em relógio </a:t>
            </a:r>
            <a:r>
              <a:rPr lang="pt-PT" sz="1400" b="0" i="0" dirty="0"/>
              <a:t>- Similar ao FIFO com 2ª oportunidade;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LRU (Last-Recently-Used) </a:t>
            </a:r>
            <a:r>
              <a:rPr lang="pt-PT" sz="1400" b="0" i="0" dirty="0"/>
              <a:t>- A página menos utilizada fica disponível.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8" y="3125316"/>
            <a:ext cx="554355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4155" y="2869050"/>
            <a:ext cx="2393520" cy="236672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80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843809" y="4233360"/>
            <a:ext cx="5904656" cy="85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1400" b="0" i="0" dirty="0"/>
              <a:t>Cada tipo pertence a segmentos diferentes, sem dependências de endereçamento. </a:t>
            </a:r>
          </a:p>
          <a:p>
            <a:pPr algn="just" defTabSz="800100">
              <a:lnSpc>
                <a:spcPct val="120000"/>
              </a:lnSpc>
            </a:pPr>
            <a:r>
              <a:rPr lang="pt-PT" sz="1400" b="0" i="0" dirty="0"/>
              <a:t>Também permite acesso e protecção independente para cada segmento.</a:t>
            </a: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95536" y="769268"/>
            <a:ext cx="3097212" cy="4492625"/>
            <a:chOff x="521" y="935"/>
            <a:chExt cx="1951" cy="283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39" y="1216"/>
              <a:ext cx="816" cy="2549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Memória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975" y="1434"/>
              <a:ext cx="680" cy="318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código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75" y="1752"/>
              <a:ext cx="680" cy="73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dados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975" y="2478"/>
              <a:ext cx="680" cy="518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stack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655" y="143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791" y="1434"/>
              <a:ext cx="363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02000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655" y="1752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791" y="1752"/>
              <a:ext cx="363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05000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655" y="2478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791" y="2478"/>
              <a:ext cx="363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dirty="0">
                  <a:latin typeface="Courier New" pitchFamily="49" charset="0"/>
                </a:rPr>
                <a:t>15000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655" y="1207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791" y="1207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00000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521" y="935"/>
              <a:ext cx="195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600" i="0" dirty="0"/>
                <a:t>Endereçamento linear único</a:t>
              </a:r>
            </a:p>
          </p:txBody>
        </p:sp>
      </p:grpSp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3781673" y="769268"/>
            <a:ext cx="4175125" cy="3240087"/>
            <a:chOff x="2654" y="935"/>
            <a:chExt cx="2630" cy="2041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105" y="1207"/>
              <a:ext cx="680" cy="363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i="0" dirty="0"/>
                <a:t>código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658" y="1207"/>
              <a:ext cx="676" cy="82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i="0" dirty="0"/>
                <a:t>dados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379" y="1207"/>
              <a:ext cx="680" cy="545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i="0" dirty="0"/>
                <a:t>stack</a:t>
              </a: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2658" y="2024"/>
              <a:ext cx="676" cy="821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/>
            <a:lstStyle/>
            <a:p>
              <a:pPr defTabSz="800100"/>
              <a:r>
                <a:rPr lang="pt-PT" sz="1200" i="0" dirty="0"/>
                <a:t>dados</a:t>
              </a:r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H="1">
              <a:off x="4785" y="1207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921" y="1207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00000</a:t>
              </a:r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H="1">
              <a:off x="4785" y="1569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921" y="1569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03000</a:t>
              </a:r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H="1">
              <a:off x="4059" y="1752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4195" y="1752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05000</a:t>
              </a:r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 flipH="1">
              <a:off x="3334" y="202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8" name="Text Box 53"/>
            <p:cNvSpPr txBox="1">
              <a:spLocks noChangeArrowheads="1"/>
            </p:cNvSpPr>
            <p:nvPr/>
          </p:nvSpPr>
          <p:spPr bwMode="auto">
            <a:xfrm>
              <a:off x="3470" y="2024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10000</a:t>
              </a:r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 flipH="1">
              <a:off x="3334" y="2839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3470" y="2839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41" name="Text Box 57"/>
            <p:cNvSpPr txBox="1">
              <a:spLocks noChangeArrowheads="1"/>
            </p:cNvSpPr>
            <p:nvPr/>
          </p:nvSpPr>
          <p:spPr bwMode="auto">
            <a:xfrm>
              <a:off x="2654" y="935"/>
              <a:ext cx="263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600" i="0" dirty="0"/>
                <a:t>Múltiplos endereçamentos lineares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5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AGINAÇÃO VS.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899592" y="697260"/>
            <a:ext cx="7185025" cy="4568478"/>
            <a:chOff x="576" y="864"/>
            <a:chExt cx="4526" cy="2894"/>
          </a:xfrm>
        </p:grpSpPr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576" y="1166"/>
              <a:ext cx="4526" cy="25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576" y="1426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576" y="1685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76" y="1987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76" y="2289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576" y="2592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576" y="2894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2222" y="864"/>
              <a:ext cx="2880" cy="28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662" y="864"/>
              <a:ext cx="0" cy="28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2422" y="955"/>
              <a:ext cx="102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600" i="0" dirty="0"/>
                <a:t>Paginação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3868" y="955"/>
              <a:ext cx="102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600" i="0" dirty="0"/>
                <a:t>Segmentação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617" y="1210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Percepção do programador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617" y="1469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Nº de espaços de end. lineares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617" y="1728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Mais end. do que memória real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617" y="2056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Protecção para cada tipo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617" y="2333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Blocos variáveis de fácil gestão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617" y="2635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Permite partilha de código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617" y="2936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Porque surgiu?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245" y="1207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703" y="1210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2263" y="1477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1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703" y="1477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Vários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263" y="1753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3703" y="1753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263" y="2056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3703" y="2056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2263" y="2358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3703" y="2358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3703" y="2660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2263" y="2660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2263" y="2921"/>
              <a:ext cx="1358" cy="3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Para ter um endereçamento linear superior a memória realmente  instalada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3703" y="2921"/>
              <a:ext cx="1358" cy="6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Permitir a divisão dos programas em blocos com endereçamento linear para cada deles, partilhar zonas de código e melhorar a protecção entre blocos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5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 NO I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386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ROTEGIDO)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grpSp>
        <p:nvGrpSpPr>
          <p:cNvPr id="37" name="Group 53"/>
          <p:cNvGrpSpPr>
            <a:grpSpLocks/>
          </p:cNvGrpSpPr>
          <p:nvPr/>
        </p:nvGrpSpPr>
        <p:grpSpPr bwMode="auto">
          <a:xfrm>
            <a:off x="1306513" y="1161281"/>
            <a:ext cx="6400800" cy="1028700"/>
            <a:chOff x="823" y="1037"/>
            <a:chExt cx="4032" cy="648"/>
          </a:xfrm>
        </p:grpSpPr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823" y="1210"/>
              <a:ext cx="2715" cy="475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1200" b="0" i="0" dirty="0"/>
                <a:t>Índice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527" y="1210"/>
              <a:ext cx="546" cy="475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1200" b="0" i="0" dirty="0"/>
                <a:t>Tabela</a:t>
              </a:r>
            </a:p>
            <a:p>
              <a:pPr defTabSz="800100"/>
              <a:r>
                <a:rPr lang="pt-PT" sz="1200" b="0" i="0" dirty="0"/>
                <a:t>0 = GDT</a:t>
              </a:r>
            </a:p>
            <a:p>
              <a:pPr defTabSz="800100"/>
              <a:r>
                <a:rPr lang="pt-PT" sz="1200" b="0" i="0" dirty="0"/>
                <a:t>1 = LDT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073" y="1210"/>
              <a:ext cx="782" cy="475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1200" b="0" i="0" dirty="0"/>
                <a:t>nível de privilégio</a:t>
              </a:r>
            </a:p>
            <a:p>
              <a:pPr defTabSz="800100"/>
              <a:r>
                <a:rPr lang="pt-PT" sz="1200" b="0" i="0" dirty="0"/>
                <a:t>(0-3)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2386" y="112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 flipH="1">
              <a:off x="823" y="112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975" y="1037"/>
              <a:ext cx="39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b="0" i="0" dirty="0"/>
                <a:t>13 bits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3950" y="1123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 flipH="1">
              <a:off x="3538" y="112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3628" y="1037"/>
              <a:ext cx="29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b="0" i="0" dirty="0"/>
                <a:t>1 bit</a:t>
              </a:r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4608" y="1123"/>
              <a:ext cx="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 flipH="1">
              <a:off x="4073" y="1123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4238" y="1037"/>
              <a:ext cx="37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b="0" i="0" dirty="0"/>
                <a:t>2 bits</a:t>
              </a:r>
            </a:p>
          </p:txBody>
        </p:sp>
      </p:grpSp>
      <p:pic>
        <p:nvPicPr>
          <p:cNvPr id="83" name="Picture 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2673449"/>
            <a:ext cx="5983287" cy="2200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8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SOP-T1-GM1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Organização de memória num sistema </a:t>
            </a:r>
            <a:r>
              <a:rPr lang="pt-PT" sz="1600" b="0" i="0" dirty="0" err="1"/>
              <a:t>monoprogramado</a:t>
            </a:r>
            <a:r>
              <a:rPr lang="pt-PT" sz="1600" b="0" i="0" dirty="0"/>
              <a:t>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Partições fixas e partições variáveis</a:t>
            </a:r>
            <a:r>
              <a:rPr lang="pt-PT" sz="1600" b="0" i="0" dirty="0"/>
              <a:t>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Alguns algoritmos e políticas de gestão de memória;</a:t>
            </a:r>
            <a:endParaRPr lang="pt-PT" sz="1600" b="0" i="0" dirty="0"/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SOP-T1-GM2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Memória virtual;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Paginação e MMU;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Sistema multinível </a:t>
            </a:r>
            <a:r>
              <a:rPr lang="pt-BR" sz="1600" b="0" i="0"/>
              <a:t>e campos </a:t>
            </a:r>
            <a:r>
              <a:rPr lang="pt-PT" sz="1600" b="0" i="0"/>
              <a:t>de </a:t>
            </a:r>
            <a:r>
              <a:rPr lang="pt-PT" sz="1600" b="0" i="0" dirty="0"/>
              <a:t>uma entrada numa tabela;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Algoritmos e políticas de substituição de páginas.</a:t>
            </a:r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SOP-T1-GM3: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Segmentação;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Paginação vs. Segmentação;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Segmentação no i386.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 NO I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386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ROTEGIDO)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415" y="841276"/>
            <a:ext cx="3629025" cy="2000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061939"/>
            <a:ext cx="5287301" cy="302780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5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43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(gestão de memória, </a:t>
            </a:r>
            <a:r>
              <a:rPr lang="pt-PT" sz="2000" i="0"/>
              <a:t>memória virtual, </a:t>
            </a:r>
            <a:r>
              <a:rPr lang="pt-PT" sz="2000" i="0" dirty="0"/>
              <a:t>paginação e segmentação) 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ISTEMA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ONOPROGRAMADO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1476375" y="2375690"/>
            <a:ext cx="1436688" cy="2713732"/>
            <a:chOff x="1200" y="1248"/>
            <a:chExt cx="1056" cy="2304"/>
          </a:xfrm>
        </p:grpSpPr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1200" y="1248"/>
              <a:ext cx="1056" cy="1824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Programa do utilizador</a:t>
              </a:r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1200" y="3072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Sistema Operativo em RAM</a:t>
              </a:r>
            </a:p>
          </p:txBody>
        </p:sp>
      </p:grp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3132138" y="2375690"/>
            <a:ext cx="1438275" cy="2713732"/>
            <a:chOff x="2832" y="1248"/>
            <a:chExt cx="1056" cy="2304"/>
          </a:xfrm>
        </p:grpSpPr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2832" y="1728"/>
              <a:ext cx="1056" cy="1824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Programa do utilizador</a:t>
              </a: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2832" y="1248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Sistema Operativo em ROM</a:t>
              </a:r>
            </a:p>
          </p:txBody>
        </p:sp>
      </p:grp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4787900" y="2375690"/>
            <a:ext cx="1436688" cy="2713732"/>
            <a:chOff x="4416" y="1248"/>
            <a:chExt cx="1056" cy="2304"/>
          </a:xfrm>
        </p:grpSpPr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4416" y="1728"/>
              <a:ext cx="1056" cy="1344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 anchorCtr="1"/>
            <a:lstStyle/>
            <a:p>
              <a:pPr defTabSz="800100"/>
              <a:r>
                <a:rPr lang="pt-PT" sz="1200" i="0" dirty="0"/>
                <a:t>Programa do utilizador</a:t>
              </a:r>
            </a:p>
          </p:txBody>
        </p:sp>
        <p:sp>
          <p:nvSpPr>
            <p:cNvPr id="27" name="Text Box 50"/>
            <p:cNvSpPr txBox="1">
              <a:spLocks noChangeArrowheads="1"/>
            </p:cNvSpPr>
            <p:nvPr/>
          </p:nvSpPr>
          <p:spPr bwMode="auto">
            <a:xfrm>
              <a:off x="4416" y="1248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 anchorCtr="1"/>
            <a:lstStyle/>
            <a:p>
              <a:pPr defTabSz="800100"/>
              <a:r>
                <a:rPr lang="pt-PT" sz="1200" dirty="0"/>
                <a:t>Drivers</a:t>
              </a:r>
              <a:r>
                <a:rPr lang="pt-PT" sz="1200" i="0" dirty="0"/>
                <a:t> dos dispositivos em ROM</a:t>
              </a:r>
            </a:p>
          </p:txBody>
        </p: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4416" y="3072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 anchorCtr="1"/>
            <a:lstStyle/>
            <a:p>
              <a:pPr defTabSz="800100"/>
              <a:r>
                <a:rPr lang="pt-PT" sz="1200" i="0" dirty="0"/>
                <a:t>Sistema Operativo em RAM</a:t>
              </a:r>
            </a:p>
          </p:txBody>
        </p:sp>
      </p:grp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540000" y="900000"/>
            <a:ext cx="8208464" cy="14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l" defTabSz="800100">
              <a:lnSpc>
                <a:spcPct val="120000"/>
              </a:lnSpc>
            </a:pPr>
            <a:r>
              <a:rPr lang="pt-PT" sz="2000" b="0" i="0" dirty="0"/>
              <a:t>Três organizações para Sistema Operativo + programa do utilizador:</a:t>
            </a:r>
            <a:endParaRPr lang="pt-BR" sz="2000" b="0" i="0" dirty="0"/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SO na zona baixa da memória (endereços maiores) e o resto para o programa </a:t>
            </a:r>
            <a:r>
              <a:rPr lang="pt-BR" sz="1400" i="0" baseline="30000" dirty="0"/>
              <a:t>1)</a:t>
            </a:r>
            <a:r>
              <a:rPr lang="pt-BR" sz="1400" b="0" i="0" dirty="0"/>
              <a:t>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SO no fim da memória em ROM, RAM para o programa no inicio </a:t>
            </a:r>
            <a:r>
              <a:rPr lang="pt-BR" sz="1400" i="0" baseline="30000" dirty="0"/>
              <a:t>2)</a:t>
            </a:r>
            <a:r>
              <a:rPr lang="pt-BR" sz="1400" b="0" i="0" dirty="0"/>
              <a:t>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SO na zona baixa da memória em RAM, drivers em ROM no fim da memória, ficando o restante para o programa </a:t>
            </a:r>
            <a:r>
              <a:rPr lang="pt-BR" sz="1400" i="0" baseline="30000" dirty="0"/>
              <a:t>3)</a:t>
            </a:r>
            <a:r>
              <a:rPr lang="pt-BR" sz="1400" b="0" i="0" dirty="0"/>
              <a:t>.</a:t>
            </a:r>
            <a:endParaRPr lang="pt-PT" sz="1400" b="0" i="0" dirty="0"/>
          </a:p>
        </p:txBody>
      </p:sp>
      <p:grpSp>
        <p:nvGrpSpPr>
          <p:cNvPr id="30" name="Group 57"/>
          <p:cNvGrpSpPr>
            <a:grpSpLocks/>
          </p:cNvGrpSpPr>
          <p:nvPr/>
        </p:nvGrpSpPr>
        <p:grpSpPr bwMode="auto">
          <a:xfrm>
            <a:off x="931881" y="2281436"/>
            <a:ext cx="327030" cy="2879986"/>
            <a:chOff x="748" y="1725"/>
            <a:chExt cx="206" cy="2200"/>
          </a:xfrm>
        </p:grpSpPr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930" y="1797"/>
              <a:ext cx="21" cy="2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748" y="1725"/>
              <a:ext cx="206" cy="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800100"/>
              <a:r>
                <a:rPr lang="pt-PT" sz="1800" dirty="0"/>
                <a:t>endereços crescentes</a:t>
              </a:r>
            </a:p>
          </p:txBody>
        </p:sp>
      </p:grp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6409010" y="2384252"/>
            <a:ext cx="2267446" cy="954107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pt-PT" sz="1400" b="0" i="0" dirty="0">
                <a:solidFill>
                  <a:schemeClr val="bg1"/>
                </a:solidFill>
              </a:rPr>
              <a:t>Exemplos:</a:t>
            </a:r>
          </a:p>
          <a:p>
            <a:pPr marL="449263" lvl="1" indent="-269875" algn="l" eaLnBrk="1" hangingPunct="1">
              <a:buFontTx/>
              <a:buAutoNum type="arabicParenR"/>
            </a:pPr>
            <a:r>
              <a:rPr lang="pt-PT" sz="1400" b="0" i="0" dirty="0">
                <a:solidFill>
                  <a:schemeClr val="bg1"/>
                </a:solidFill>
                <a:hlinkClick r:id="rId3"/>
              </a:rPr>
              <a:t>ZX Spectrum</a:t>
            </a:r>
            <a:r>
              <a:rPr lang="pt-PT" sz="1400" b="0" i="0" dirty="0">
                <a:solidFill>
                  <a:schemeClr val="bg1"/>
                </a:solidFill>
              </a:rPr>
              <a:t>;</a:t>
            </a:r>
          </a:p>
          <a:p>
            <a:pPr marL="449263" lvl="1" indent="-269875" algn="l" eaLnBrk="1" hangingPunct="1">
              <a:buFontTx/>
              <a:buAutoNum type="arabicParenR"/>
            </a:pPr>
            <a:r>
              <a:rPr lang="pt-PT" sz="1400" b="0" i="0" dirty="0">
                <a:solidFill>
                  <a:schemeClr val="bg1"/>
                </a:solidFill>
                <a:hlinkClick r:id="rId4"/>
              </a:rPr>
              <a:t>Sistema embebidos</a:t>
            </a:r>
            <a:r>
              <a:rPr lang="pt-PT" sz="1400" b="0" i="0" dirty="0">
                <a:solidFill>
                  <a:schemeClr val="bg1"/>
                </a:solidFill>
              </a:rPr>
              <a:t>;</a:t>
            </a:r>
          </a:p>
          <a:p>
            <a:pPr marL="449263" lvl="1" indent="-269875" algn="l" eaLnBrk="1" hangingPunct="1">
              <a:buFontTx/>
              <a:buAutoNum type="arabicParenR"/>
            </a:pPr>
            <a:r>
              <a:rPr lang="pt-PT" sz="1400" b="0" i="0" dirty="0">
                <a:solidFill>
                  <a:schemeClr val="bg1"/>
                </a:solidFill>
                <a:hlinkClick r:id="rId5"/>
              </a:rPr>
              <a:t>MS-DOS</a:t>
            </a:r>
            <a:r>
              <a:rPr lang="pt-PT" sz="1400" b="0" i="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6408762" y="4350758"/>
            <a:ext cx="2339702" cy="73866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pt-PT" sz="1400" b="0" i="0" dirty="0"/>
              <a:t>Múltiplas combinações são possíveis, mesmo entre as organizações presentadas.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IXAS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6" name="Group 62"/>
          <p:cNvGrpSpPr>
            <a:grpSpLocks/>
          </p:cNvGrpSpPr>
          <p:nvPr/>
        </p:nvGrpSpPr>
        <p:grpSpPr bwMode="auto">
          <a:xfrm>
            <a:off x="611560" y="913284"/>
            <a:ext cx="3200400" cy="4197350"/>
            <a:chOff x="437" y="1216"/>
            <a:chExt cx="2016" cy="2644"/>
          </a:xfrm>
        </p:grpSpPr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437" y="3462"/>
              <a:ext cx="1783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418" tIns="9209" rIns="18418" bIns="9209" anchor="ctr" anchorCtr="1"/>
            <a:lstStyle/>
            <a:p>
              <a:pPr defTabSz="800100"/>
              <a:r>
                <a:rPr lang="pt-PT" sz="1600" i="0" dirty="0"/>
                <a:t>Sistema com múltiplas </a:t>
              </a:r>
              <a:r>
                <a:rPr lang="pt-PT" sz="1600" dirty="0"/>
                <a:t>queues</a:t>
              </a:r>
              <a:r>
                <a:rPr lang="pt-PT" sz="1600" i="0" dirty="0"/>
                <a:t> para cada partição.</a:t>
              </a:r>
            </a:p>
          </p:txBody>
        </p:sp>
        <p:grpSp>
          <p:nvGrpSpPr>
            <p:cNvPr id="38" name="Group 16"/>
            <p:cNvGrpSpPr>
              <a:grpSpLocks/>
            </p:cNvGrpSpPr>
            <p:nvPr/>
          </p:nvGrpSpPr>
          <p:grpSpPr bwMode="auto">
            <a:xfrm>
              <a:off x="451" y="1259"/>
              <a:ext cx="905" cy="2151"/>
              <a:chOff x="1200" y="1296"/>
              <a:chExt cx="1056" cy="2390"/>
            </a:xfrm>
          </p:grpSpPr>
          <p:sp>
            <p:nvSpPr>
              <p:cNvPr id="51" name="Text Box 17"/>
              <p:cNvSpPr txBox="1">
                <a:spLocks noChangeArrowheads="1"/>
              </p:cNvSpPr>
              <p:nvPr/>
            </p:nvSpPr>
            <p:spPr bwMode="auto">
              <a:xfrm>
                <a:off x="1200" y="3024"/>
                <a:ext cx="1056" cy="33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1</a:t>
                </a:r>
              </a:p>
            </p:txBody>
          </p:sp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1200" y="3360"/>
                <a:ext cx="105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Sistema Operativo</a:t>
                </a:r>
              </a:p>
            </p:txBody>
          </p:sp>
          <p:sp>
            <p:nvSpPr>
              <p:cNvPr id="53" name="Text Box 19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1056" cy="57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2</a:t>
                </a:r>
              </a:p>
            </p:txBody>
          </p:sp>
          <p:sp>
            <p:nvSpPr>
              <p:cNvPr id="54" name="Text Box 20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1056" cy="960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3</a:t>
                </a: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1200" y="1296"/>
                <a:ext cx="1056" cy="19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4</a:t>
                </a:r>
              </a:p>
            </p:txBody>
          </p:sp>
        </p:grpSp>
        <p:grpSp>
          <p:nvGrpSpPr>
            <p:cNvPr id="39" name="Group 22"/>
            <p:cNvGrpSpPr>
              <a:grpSpLocks/>
            </p:cNvGrpSpPr>
            <p:nvPr/>
          </p:nvGrpSpPr>
          <p:grpSpPr bwMode="auto">
            <a:xfrm>
              <a:off x="1383" y="1216"/>
              <a:ext cx="782" cy="216"/>
              <a:chOff x="2304" y="1248"/>
              <a:chExt cx="912" cy="240"/>
            </a:xfrm>
          </p:grpSpPr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 flipH="1">
                <a:off x="2304" y="1392"/>
                <a:ext cx="240" cy="0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18418" tIns="9209" rIns="18418" bIns="9209" anchor="ctr" anchorCtr="1"/>
              <a:lstStyle/>
              <a:p>
                <a:endParaRPr lang="pt-PT" dirty="0"/>
              </a:p>
            </p:txBody>
          </p:sp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A4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336" cy="240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B4</a:t>
                </a:r>
              </a:p>
            </p:txBody>
          </p:sp>
        </p:grpSp>
        <p:grpSp>
          <p:nvGrpSpPr>
            <p:cNvPr id="40" name="Group 26"/>
            <p:cNvGrpSpPr>
              <a:grpSpLocks/>
            </p:cNvGrpSpPr>
            <p:nvPr/>
          </p:nvGrpSpPr>
          <p:grpSpPr bwMode="auto">
            <a:xfrm>
              <a:off x="1383" y="2426"/>
              <a:ext cx="1070" cy="215"/>
              <a:chOff x="2256" y="2640"/>
              <a:chExt cx="1248" cy="240"/>
            </a:xfrm>
          </p:grpSpPr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336" cy="24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C2</a:t>
                </a:r>
              </a:p>
            </p:txBody>
          </p:sp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 flipH="1">
                <a:off x="2256" y="2784"/>
                <a:ext cx="240" cy="0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18418" tIns="9209" rIns="18418" bIns="9209" anchor="ctr" anchorCtr="1"/>
              <a:lstStyle/>
              <a:p>
                <a:endParaRPr lang="pt-PT" dirty="0"/>
              </a:p>
            </p:txBody>
          </p:sp>
          <p:sp>
            <p:nvSpPr>
              <p:cNvPr id="46" name="Rectangle 29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A2</a:t>
                </a: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336" cy="240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B2</a:t>
                </a:r>
              </a:p>
            </p:txBody>
          </p:sp>
        </p:grp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388" y="2857"/>
              <a:ext cx="494" cy="216"/>
              <a:chOff x="2256" y="3072"/>
              <a:chExt cx="576" cy="240"/>
            </a:xfrm>
          </p:grpSpPr>
          <p:sp>
            <p:nvSpPr>
              <p:cNvPr id="42" name="Rectangle 32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A1</a:t>
                </a:r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 flipH="1">
                <a:off x="2256" y="3216"/>
                <a:ext cx="240" cy="0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18418" tIns="9209" rIns="18418" bIns="9209" anchor="ctr" anchorCtr="1"/>
              <a:lstStyle/>
              <a:p>
                <a:endParaRPr lang="pt-PT" dirty="0"/>
              </a:p>
            </p:txBody>
          </p:sp>
        </p:grpSp>
      </p:grpSp>
      <p:grpSp>
        <p:nvGrpSpPr>
          <p:cNvPr id="56" name="Group 61"/>
          <p:cNvGrpSpPr>
            <a:grpSpLocks/>
          </p:cNvGrpSpPr>
          <p:nvPr/>
        </p:nvGrpSpPr>
        <p:grpSpPr bwMode="auto">
          <a:xfrm>
            <a:off x="3984997" y="981547"/>
            <a:ext cx="4608513" cy="4114800"/>
            <a:chOff x="2562" y="1259"/>
            <a:chExt cx="2903" cy="2592"/>
          </a:xfrm>
        </p:grpSpPr>
        <p:grpSp>
          <p:nvGrpSpPr>
            <p:cNvPr id="57" name="Group 35"/>
            <p:cNvGrpSpPr>
              <a:grpSpLocks/>
            </p:cNvGrpSpPr>
            <p:nvPr/>
          </p:nvGrpSpPr>
          <p:grpSpPr bwMode="auto">
            <a:xfrm>
              <a:off x="2562" y="1259"/>
              <a:ext cx="905" cy="2151"/>
              <a:chOff x="1200" y="1296"/>
              <a:chExt cx="1056" cy="2390"/>
            </a:xfrm>
          </p:grpSpPr>
          <p:sp>
            <p:nvSpPr>
              <p:cNvPr id="70" name="Text Box 36"/>
              <p:cNvSpPr txBox="1">
                <a:spLocks noChangeArrowheads="1"/>
              </p:cNvSpPr>
              <p:nvPr/>
            </p:nvSpPr>
            <p:spPr bwMode="auto">
              <a:xfrm>
                <a:off x="1200" y="3024"/>
                <a:ext cx="1056" cy="33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1</a:t>
                </a:r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1200" y="3360"/>
                <a:ext cx="105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Sistema Operativo</a:t>
                </a:r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1056" cy="57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2</a:t>
                </a:r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1056" cy="960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3</a:t>
                </a:r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200" y="1296"/>
                <a:ext cx="1056" cy="19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4</a:t>
                </a:r>
              </a:p>
            </p:txBody>
          </p:sp>
        </p:grpSp>
        <p:grpSp>
          <p:nvGrpSpPr>
            <p:cNvPr id="58" name="Group 59"/>
            <p:cNvGrpSpPr>
              <a:grpSpLocks/>
            </p:cNvGrpSpPr>
            <p:nvPr/>
          </p:nvGrpSpPr>
          <p:grpSpPr bwMode="auto">
            <a:xfrm>
              <a:off x="3467" y="1345"/>
              <a:ext cx="592" cy="1599"/>
              <a:chOff x="3467" y="1345"/>
              <a:chExt cx="592" cy="1599"/>
            </a:xfrm>
          </p:grpSpPr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 flipH="1">
                <a:off x="3467" y="2341"/>
                <a:ext cx="592" cy="214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  <p:sp>
            <p:nvSpPr>
              <p:cNvPr id="67" name="Line 43"/>
              <p:cNvSpPr>
                <a:spLocks noChangeShapeType="1"/>
              </p:cNvSpPr>
              <p:nvPr/>
            </p:nvSpPr>
            <p:spPr bwMode="auto">
              <a:xfrm flipH="1">
                <a:off x="3467" y="2341"/>
                <a:ext cx="547" cy="603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  <p:sp>
            <p:nvSpPr>
              <p:cNvPr id="68" name="Line 44"/>
              <p:cNvSpPr>
                <a:spLocks noChangeShapeType="1"/>
              </p:cNvSpPr>
              <p:nvPr/>
            </p:nvSpPr>
            <p:spPr bwMode="auto">
              <a:xfrm flipH="1" flipV="1">
                <a:off x="3467" y="1820"/>
                <a:ext cx="547" cy="521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  <p:sp>
            <p:nvSpPr>
              <p:cNvPr id="69" name="Line 45"/>
              <p:cNvSpPr>
                <a:spLocks noChangeShapeType="1"/>
              </p:cNvSpPr>
              <p:nvPr/>
            </p:nvSpPr>
            <p:spPr bwMode="auto">
              <a:xfrm flipH="1" flipV="1">
                <a:off x="3467" y="1345"/>
                <a:ext cx="547" cy="996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</p:grpSp>
        <p:grpSp>
          <p:nvGrpSpPr>
            <p:cNvPr id="59" name="Group 46"/>
            <p:cNvGrpSpPr>
              <a:grpSpLocks/>
            </p:cNvGrpSpPr>
            <p:nvPr/>
          </p:nvGrpSpPr>
          <p:grpSpPr bwMode="auto">
            <a:xfrm>
              <a:off x="4025" y="2253"/>
              <a:ext cx="1440" cy="216"/>
              <a:chOff x="4848" y="2352"/>
              <a:chExt cx="1680" cy="240"/>
            </a:xfrm>
          </p:grpSpPr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48" y="2352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A</a:t>
                </a:r>
              </a:p>
            </p:txBody>
          </p:sp>
          <p:sp>
            <p:nvSpPr>
              <p:cNvPr id="62" name="Rectangle 48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336" cy="240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B</a:t>
                </a:r>
              </a:p>
            </p:txBody>
          </p:sp>
          <p:sp>
            <p:nvSpPr>
              <p:cNvPr id="63" name="Rectangle 49"/>
              <p:cNvSpPr>
                <a:spLocks noChangeArrowheads="1"/>
              </p:cNvSpPr>
              <p:nvPr/>
            </p:nvSpPr>
            <p:spPr bwMode="auto">
              <a:xfrm>
                <a:off x="5856" y="2352"/>
                <a:ext cx="336" cy="240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D</a:t>
                </a:r>
              </a:p>
            </p:txBody>
          </p:sp>
          <p:sp>
            <p:nvSpPr>
              <p:cNvPr id="64" name="Rectangle 50"/>
              <p:cNvSpPr>
                <a:spLocks noChangeArrowheads="1"/>
              </p:cNvSpPr>
              <p:nvPr/>
            </p:nvSpPr>
            <p:spPr bwMode="auto">
              <a:xfrm>
                <a:off x="6192" y="2352"/>
                <a:ext cx="336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E</a:t>
                </a:r>
              </a:p>
            </p:txBody>
          </p:sp>
          <p:sp>
            <p:nvSpPr>
              <p:cNvPr id="65" name="Rectangle 51"/>
              <p:cNvSpPr>
                <a:spLocks noChangeArrowheads="1"/>
              </p:cNvSpPr>
              <p:nvPr/>
            </p:nvSpPr>
            <p:spPr bwMode="auto">
              <a:xfrm>
                <a:off x="5520" y="2352"/>
                <a:ext cx="336" cy="24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C</a:t>
                </a:r>
              </a:p>
            </p:txBody>
          </p:sp>
        </p:grp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2750" y="3453"/>
              <a:ext cx="2080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1049" tIns="10525" rIns="21049" bIns="10525" anchor="ctr" anchorCtr="1"/>
            <a:lstStyle/>
            <a:p>
              <a:pPr defTabSz="800100"/>
              <a:r>
                <a:rPr lang="pt-PT" sz="1600" i="0" dirty="0"/>
                <a:t>Sistema com uma </a:t>
              </a:r>
              <a:r>
                <a:rPr lang="pt-PT" sz="1600" dirty="0"/>
                <a:t>queue</a:t>
              </a:r>
              <a:r>
                <a:rPr lang="pt-PT" sz="1600" i="0" dirty="0"/>
                <a:t> única para todas as partições.</a:t>
              </a:r>
            </a:p>
          </p:txBody>
        </p:sp>
      </p:grp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6127080" y="981547"/>
            <a:ext cx="2520950" cy="10826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pt-PT" sz="1600" b="0" i="0" dirty="0"/>
              <a:t>Aspectos a considerar:</a:t>
            </a:r>
          </a:p>
          <a:p>
            <a:pPr marL="449263" lvl="1" indent="-269875" algn="l" eaLnBrk="1" hangingPunct="1">
              <a:buFont typeface="Wingdings" pitchFamily="2" charset="2"/>
              <a:buChar char="Ø"/>
            </a:pPr>
            <a:r>
              <a:rPr lang="pt-PT" sz="1600" b="0" i="0" dirty="0"/>
              <a:t>Relocação;</a:t>
            </a:r>
          </a:p>
          <a:p>
            <a:pPr marL="449263" lvl="1" indent="-269875" algn="l" eaLnBrk="1" hangingPunct="1">
              <a:buFont typeface="Wingdings" pitchFamily="2" charset="2"/>
              <a:buChar char="Ø"/>
            </a:pPr>
            <a:r>
              <a:rPr lang="pt-PT" sz="1600" b="0" i="0" dirty="0"/>
              <a:t>Protecção;</a:t>
            </a:r>
          </a:p>
          <a:p>
            <a:pPr marL="449263" lvl="1" indent="-269875" algn="l" eaLnBrk="1" hangingPunct="1">
              <a:buFont typeface="Wingdings" pitchFamily="2" charset="2"/>
              <a:buChar char="Ø"/>
            </a:pPr>
            <a:r>
              <a:rPr lang="pt-PT" sz="1600" b="0" i="0" dirty="0"/>
              <a:t>Alteração da ordem.</a:t>
            </a:r>
          </a:p>
        </p:txBody>
      </p: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9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ARIÁVEIS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5" name="Group 87"/>
          <p:cNvGrpSpPr>
            <a:grpSpLocks/>
          </p:cNvGrpSpPr>
          <p:nvPr/>
        </p:nvGrpSpPr>
        <p:grpSpPr bwMode="auto">
          <a:xfrm>
            <a:off x="720077" y="4402616"/>
            <a:ext cx="7380888" cy="327092"/>
            <a:chOff x="694" y="3008"/>
            <a:chExt cx="5402" cy="235"/>
          </a:xfrm>
        </p:grpSpPr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720" y="3043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37" name="Text Box 89"/>
            <p:cNvSpPr txBox="1">
              <a:spLocks noChangeArrowheads="1"/>
            </p:cNvSpPr>
            <p:nvPr/>
          </p:nvSpPr>
          <p:spPr bwMode="auto">
            <a:xfrm>
              <a:off x="694" y="3008"/>
              <a:ext cx="600" cy="23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800100"/>
              <a:r>
                <a:rPr lang="pt-PT" sz="1600" dirty="0"/>
                <a:t>tempo</a:t>
              </a:r>
            </a:p>
          </p:txBody>
        </p:sp>
      </p:grpSp>
      <p:sp>
        <p:nvSpPr>
          <p:cNvPr id="38" name="Text Box 92"/>
          <p:cNvSpPr txBox="1">
            <a:spLocks noChangeArrowheads="1"/>
          </p:cNvSpPr>
          <p:nvPr/>
        </p:nvSpPr>
        <p:spPr bwMode="auto">
          <a:xfrm>
            <a:off x="1979712" y="4441676"/>
            <a:ext cx="6768751" cy="7571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pt-PT" sz="1200" b="0" i="0" dirty="0"/>
              <a:t>Aspectos a considerar:</a:t>
            </a:r>
          </a:p>
          <a:p>
            <a:pPr marL="449263" lvl="1" indent="-269875" algn="l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200" b="0" i="0" dirty="0"/>
              <a:t>Compactação – O SO pode mover partições para eliminar espaços entre partições, desta forma aumentando a dimensão de um bloco livre </a:t>
            </a:r>
            <a:r>
              <a:rPr lang="pt-PT" sz="1100" b="0" i="0" dirty="0">
                <a:solidFill>
                  <a:schemeClr val="bg2"/>
                </a:solidFill>
              </a:rPr>
              <a:t>(atenção ao endereçamento relativo)</a:t>
            </a:r>
            <a:r>
              <a:rPr lang="pt-PT" sz="1200" b="0" i="0" dirty="0"/>
              <a:t>.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684163" y="870520"/>
            <a:ext cx="1008062" cy="3482950"/>
            <a:chOff x="567" y="1259"/>
            <a:chExt cx="635" cy="2353"/>
          </a:xfrm>
        </p:grpSpPr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612" y="3117"/>
              <a:ext cx="576" cy="293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r>
                <a:rPr lang="pt-PT" sz="1200" i="0" dirty="0"/>
                <a:t>Sistema Operativo</a:t>
              </a: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612" y="1259"/>
              <a:ext cx="576" cy="185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endParaRPr lang="pt-PT" sz="1400" b="0" i="0" dirty="0"/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612" y="2685"/>
              <a:ext cx="576" cy="43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567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A</a:t>
              </a:r>
            </a:p>
          </p:txBody>
        </p:sp>
      </p:grpSp>
      <p:grpSp>
        <p:nvGrpSpPr>
          <p:cNvPr id="44" name="Group 105"/>
          <p:cNvGrpSpPr>
            <a:grpSpLocks/>
          </p:cNvGrpSpPr>
          <p:nvPr/>
        </p:nvGrpSpPr>
        <p:grpSpPr bwMode="auto">
          <a:xfrm>
            <a:off x="1763663" y="870520"/>
            <a:ext cx="1008062" cy="3482950"/>
            <a:chOff x="1247" y="1259"/>
            <a:chExt cx="635" cy="2353"/>
          </a:xfrm>
        </p:grpSpPr>
        <p:grpSp>
          <p:nvGrpSpPr>
            <p:cNvPr id="45" name="Group 49"/>
            <p:cNvGrpSpPr>
              <a:grpSpLocks/>
            </p:cNvGrpSpPr>
            <p:nvPr/>
          </p:nvGrpSpPr>
          <p:grpSpPr bwMode="auto">
            <a:xfrm>
              <a:off x="1292" y="1259"/>
              <a:ext cx="576" cy="2151"/>
              <a:chOff x="624" y="1248"/>
              <a:chExt cx="816" cy="2390"/>
            </a:xfrm>
          </p:grpSpPr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endParaRPr lang="pt-PT" sz="1200" b="0" i="0" dirty="0"/>
              </a:p>
            </p:txBody>
          </p:sp>
        </p:grp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1292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1292" y="2685"/>
              <a:ext cx="576" cy="43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48" name="Text Box 98"/>
            <p:cNvSpPr txBox="1">
              <a:spLocks noChangeArrowheads="1"/>
            </p:cNvSpPr>
            <p:nvPr/>
          </p:nvSpPr>
          <p:spPr bwMode="auto">
            <a:xfrm>
              <a:off x="1247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B</a:t>
              </a:r>
            </a:p>
          </p:txBody>
        </p:sp>
      </p:grpSp>
      <p:grpSp>
        <p:nvGrpSpPr>
          <p:cNvPr id="51" name="Group 111"/>
          <p:cNvGrpSpPr>
            <a:grpSpLocks/>
          </p:cNvGrpSpPr>
          <p:nvPr/>
        </p:nvGrpSpPr>
        <p:grpSpPr bwMode="auto">
          <a:xfrm>
            <a:off x="2843163" y="870520"/>
            <a:ext cx="1008062" cy="3482950"/>
            <a:chOff x="1927" y="1259"/>
            <a:chExt cx="635" cy="2353"/>
          </a:xfrm>
        </p:grpSpPr>
        <p:grpSp>
          <p:nvGrpSpPr>
            <p:cNvPr id="52" name="Group 55"/>
            <p:cNvGrpSpPr>
              <a:grpSpLocks/>
            </p:cNvGrpSpPr>
            <p:nvPr/>
          </p:nvGrpSpPr>
          <p:grpSpPr bwMode="auto">
            <a:xfrm>
              <a:off x="1973" y="1259"/>
              <a:ext cx="576" cy="2151"/>
              <a:chOff x="624" y="1248"/>
              <a:chExt cx="816" cy="2390"/>
            </a:xfrm>
          </p:grpSpPr>
          <p:sp>
            <p:nvSpPr>
              <p:cNvPr id="57" name="Text Box 56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58" name="Text Box 57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1973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1973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1973" y="2685"/>
              <a:ext cx="576" cy="43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56" name="Text Box 99"/>
            <p:cNvSpPr txBox="1">
              <a:spLocks noChangeArrowheads="1"/>
            </p:cNvSpPr>
            <p:nvPr/>
          </p:nvSpPr>
          <p:spPr bwMode="auto">
            <a:xfrm>
              <a:off x="1927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C</a:t>
              </a:r>
            </a:p>
          </p:txBody>
        </p:sp>
      </p:grpSp>
      <p:grpSp>
        <p:nvGrpSpPr>
          <p:cNvPr id="59" name="Group 107"/>
          <p:cNvGrpSpPr>
            <a:grpSpLocks/>
          </p:cNvGrpSpPr>
          <p:nvPr/>
        </p:nvGrpSpPr>
        <p:grpSpPr bwMode="auto">
          <a:xfrm>
            <a:off x="3924250" y="870520"/>
            <a:ext cx="1008063" cy="3482950"/>
            <a:chOff x="2608" y="1259"/>
            <a:chExt cx="635" cy="2353"/>
          </a:xfrm>
        </p:grpSpPr>
        <p:grpSp>
          <p:nvGrpSpPr>
            <p:cNvPr id="60" name="Group 62"/>
            <p:cNvGrpSpPr>
              <a:grpSpLocks/>
            </p:cNvGrpSpPr>
            <p:nvPr/>
          </p:nvGrpSpPr>
          <p:grpSpPr bwMode="auto">
            <a:xfrm>
              <a:off x="2653" y="1259"/>
              <a:ext cx="576" cy="2151"/>
              <a:chOff x="624" y="1248"/>
              <a:chExt cx="816" cy="2390"/>
            </a:xfrm>
          </p:grpSpPr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65" name="Text Box 64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2653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2653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2608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Libertar A</a:t>
              </a:r>
            </a:p>
          </p:txBody>
        </p:sp>
      </p:grpSp>
      <p:grpSp>
        <p:nvGrpSpPr>
          <p:cNvPr id="66" name="Group 108"/>
          <p:cNvGrpSpPr>
            <a:grpSpLocks/>
          </p:cNvGrpSpPr>
          <p:nvPr/>
        </p:nvGrpSpPr>
        <p:grpSpPr bwMode="auto">
          <a:xfrm>
            <a:off x="5003750" y="870520"/>
            <a:ext cx="1008063" cy="3482950"/>
            <a:chOff x="3288" y="1259"/>
            <a:chExt cx="635" cy="2353"/>
          </a:xfrm>
        </p:grpSpPr>
        <p:grpSp>
          <p:nvGrpSpPr>
            <p:cNvPr id="67" name="Group 68"/>
            <p:cNvGrpSpPr>
              <a:grpSpLocks/>
            </p:cNvGrpSpPr>
            <p:nvPr/>
          </p:nvGrpSpPr>
          <p:grpSpPr bwMode="auto">
            <a:xfrm>
              <a:off x="3334" y="1259"/>
              <a:ext cx="576" cy="2151"/>
              <a:chOff x="624" y="1248"/>
              <a:chExt cx="816" cy="2390"/>
            </a:xfrm>
          </p:grpSpPr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3334" y="2857"/>
              <a:ext cx="576" cy="26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D</a:t>
              </a: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3334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3334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71" name="Text Box 101"/>
            <p:cNvSpPr txBox="1">
              <a:spLocks noChangeArrowheads="1"/>
            </p:cNvSpPr>
            <p:nvPr/>
          </p:nvSpPr>
          <p:spPr bwMode="auto">
            <a:xfrm>
              <a:off x="3288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D</a:t>
              </a:r>
            </a:p>
          </p:txBody>
        </p:sp>
      </p:grpSp>
      <p:grpSp>
        <p:nvGrpSpPr>
          <p:cNvPr id="74" name="Group 109"/>
          <p:cNvGrpSpPr>
            <a:grpSpLocks/>
          </p:cNvGrpSpPr>
          <p:nvPr/>
        </p:nvGrpSpPr>
        <p:grpSpPr bwMode="auto">
          <a:xfrm>
            <a:off x="6084838" y="870520"/>
            <a:ext cx="1008062" cy="3482950"/>
            <a:chOff x="3969" y="1259"/>
            <a:chExt cx="635" cy="2353"/>
          </a:xfrm>
        </p:grpSpPr>
        <p:grpSp>
          <p:nvGrpSpPr>
            <p:cNvPr id="75" name="Group 75"/>
            <p:cNvGrpSpPr>
              <a:grpSpLocks/>
            </p:cNvGrpSpPr>
            <p:nvPr/>
          </p:nvGrpSpPr>
          <p:grpSpPr bwMode="auto">
            <a:xfrm>
              <a:off x="4014" y="1259"/>
              <a:ext cx="576" cy="2151"/>
              <a:chOff x="624" y="1248"/>
              <a:chExt cx="816" cy="2390"/>
            </a:xfrm>
          </p:grpSpPr>
          <p:sp>
            <p:nvSpPr>
              <p:cNvPr id="79" name="Text Box 76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80" name="Text Box 77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4014" y="2857"/>
              <a:ext cx="576" cy="26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D</a:t>
              </a:r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4014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969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Libertar B</a:t>
              </a:r>
            </a:p>
          </p:txBody>
        </p:sp>
      </p:grpSp>
      <p:grpSp>
        <p:nvGrpSpPr>
          <p:cNvPr id="81" name="Group 110"/>
          <p:cNvGrpSpPr>
            <a:grpSpLocks/>
          </p:cNvGrpSpPr>
          <p:nvPr/>
        </p:nvGrpSpPr>
        <p:grpSpPr bwMode="auto">
          <a:xfrm>
            <a:off x="7164338" y="870520"/>
            <a:ext cx="1008062" cy="3482950"/>
            <a:chOff x="4649" y="1259"/>
            <a:chExt cx="635" cy="2353"/>
          </a:xfrm>
        </p:grpSpPr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4694" y="3117"/>
              <a:ext cx="576" cy="293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1200" i="0" dirty="0"/>
                <a:t>Sistema Operativo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694" y="1259"/>
              <a:ext cx="576" cy="185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1200" i="0" dirty="0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4694" y="2469"/>
              <a:ext cx="576" cy="388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H</a:t>
              </a: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4694" y="2857"/>
              <a:ext cx="576" cy="26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D</a:t>
              </a: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4694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87" name="Text Box 103"/>
            <p:cNvSpPr txBox="1">
              <a:spLocks noChangeArrowheads="1"/>
            </p:cNvSpPr>
            <p:nvPr/>
          </p:nvSpPr>
          <p:spPr bwMode="auto">
            <a:xfrm>
              <a:off x="4649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None/>
              </a:pPr>
              <a:r>
                <a:rPr lang="pt-PT" sz="1200" i="0" dirty="0"/>
                <a:t>Espaço H</a:t>
              </a:r>
            </a:p>
          </p:txBody>
        </p:sp>
      </p:grp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1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ARIÁVEIS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0000" y="900000"/>
            <a:ext cx="7921625" cy="13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2000" b="0" i="0" dirty="0"/>
              <a:t>Algumas estratégias de gestão: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Gestão com </a:t>
            </a:r>
            <a:r>
              <a:rPr lang="pt-PT" sz="1600" b="0" dirty="0"/>
              <a:t>bit maps</a:t>
            </a:r>
            <a:r>
              <a:rPr lang="pt-PT" sz="1600" b="0" i="0" dirty="0"/>
              <a:t> em blocos (não partições) fixos;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 listas ligadas;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sistema </a:t>
            </a:r>
            <a:r>
              <a:rPr lang="pt-PT" sz="1600" b="0" dirty="0"/>
              <a:t>Buddy</a:t>
            </a:r>
            <a:r>
              <a:rPr lang="pt-PT" sz="1600" b="0" i="0" dirty="0"/>
              <a:t>.</a:t>
            </a:r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955751" y="2510482"/>
            <a:ext cx="5291137" cy="2330450"/>
            <a:chOff x="2042" y="1599"/>
            <a:chExt cx="3333" cy="1468"/>
          </a:xfrm>
        </p:grpSpPr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2042" y="1987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2042" y="2765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3894" y="2765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9" name="Line 55"/>
            <p:cNvSpPr>
              <a:spLocks noChangeShapeType="1"/>
            </p:cNvSpPr>
            <p:nvPr/>
          </p:nvSpPr>
          <p:spPr bwMode="auto">
            <a:xfrm>
              <a:off x="3564" y="2894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61258" tIns="30629" rIns="61258" bIns="30629" anchor="ctr"/>
            <a:lstStyle/>
            <a:p>
              <a:endParaRPr lang="pt-PT" dirty="0"/>
            </a:p>
          </p:txBody>
        </p:sp>
        <p:sp>
          <p:nvSpPr>
            <p:cNvPr id="10" name="Text Box 58"/>
            <p:cNvSpPr txBox="1">
              <a:spLocks noChangeArrowheads="1"/>
            </p:cNvSpPr>
            <p:nvPr/>
          </p:nvSpPr>
          <p:spPr bwMode="auto">
            <a:xfrm>
              <a:off x="2042" y="1599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3894" y="1599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3564" y="1728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35908" tIns="17954" rIns="35908" bIns="17954" anchor="ctr"/>
            <a:lstStyle/>
            <a:p>
              <a:endParaRPr lang="pt-PT" dirty="0"/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3894" y="1987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3564" y="2117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2042" y="2376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3894" y="2376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7" name="Line 78"/>
            <p:cNvSpPr>
              <a:spLocks noChangeShapeType="1"/>
            </p:cNvSpPr>
            <p:nvPr/>
          </p:nvSpPr>
          <p:spPr bwMode="auto">
            <a:xfrm>
              <a:off x="3564" y="2506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46901" tIns="23450" rIns="46901" bIns="23450" anchor="ctr"/>
            <a:lstStyle/>
            <a:p>
              <a:endParaRPr lang="pt-PT" dirty="0"/>
            </a:p>
          </p:txBody>
        </p:sp>
      </p:grp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3739976" y="4361507"/>
            <a:ext cx="784225" cy="4794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1258" tIns="30629" rIns="61258" bIns="30629" anchor="ctr"/>
          <a:lstStyle/>
          <a:p>
            <a:pPr defTabSz="800100"/>
            <a:r>
              <a:rPr lang="pt-PT" sz="2000" dirty="0"/>
              <a:t>X</a:t>
            </a:r>
          </a:p>
        </p:txBody>
      </p:sp>
      <p:grpSp>
        <p:nvGrpSpPr>
          <p:cNvPr id="20" name="Group 88"/>
          <p:cNvGrpSpPr>
            <a:grpSpLocks/>
          </p:cNvGrpSpPr>
          <p:nvPr/>
        </p:nvGrpSpPr>
        <p:grpSpPr bwMode="auto">
          <a:xfrm>
            <a:off x="2955751" y="2510482"/>
            <a:ext cx="2351087" cy="479425"/>
            <a:chOff x="2042" y="1599"/>
            <a:chExt cx="1481" cy="302"/>
          </a:xfrm>
        </p:grpSpPr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3029" y="1599"/>
              <a:ext cx="494" cy="30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2536" y="1599"/>
              <a:ext cx="493" cy="30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X</a:t>
              </a: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2042" y="1599"/>
              <a:ext cx="494" cy="30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5895801" y="2510482"/>
            <a:ext cx="2351087" cy="479425"/>
            <a:chOff x="3894" y="1599"/>
            <a:chExt cx="1481" cy="302"/>
          </a:xfrm>
        </p:grpSpPr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881" y="1599"/>
              <a:ext cx="494" cy="30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26" name="Rectangle 67"/>
            <p:cNvSpPr>
              <a:spLocks noChangeArrowheads="1"/>
            </p:cNvSpPr>
            <p:nvPr/>
          </p:nvSpPr>
          <p:spPr bwMode="auto">
            <a:xfrm>
              <a:off x="3894" y="1599"/>
              <a:ext cx="494" cy="30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</p:grpSp>
      <p:grpSp>
        <p:nvGrpSpPr>
          <p:cNvPr id="27" name="Group 89"/>
          <p:cNvGrpSpPr>
            <a:grpSpLocks/>
          </p:cNvGrpSpPr>
          <p:nvPr/>
        </p:nvGrpSpPr>
        <p:grpSpPr bwMode="auto">
          <a:xfrm>
            <a:off x="2955751" y="3126432"/>
            <a:ext cx="1568450" cy="481013"/>
            <a:chOff x="2042" y="1987"/>
            <a:chExt cx="988" cy="303"/>
          </a:xfrm>
        </p:grpSpPr>
        <p:sp>
          <p:nvSpPr>
            <p:cNvPr id="28" name="Rectangle 72"/>
            <p:cNvSpPr>
              <a:spLocks noChangeArrowheads="1"/>
            </p:cNvSpPr>
            <p:nvPr/>
          </p:nvSpPr>
          <p:spPr bwMode="auto">
            <a:xfrm>
              <a:off x="2536" y="1987"/>
              <a:ext cx="494" cy="303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X</a:t>
              </a: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2042" y="1987"/>
              <a:ext cx="494" cy="30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</p:grpSp>
      <p:sp>
        <p:nvSpPr>
          <p:cNvPr id="30" name="Rectangle 74"/>
          <p:cNvSpPr>
            <a:spLocks noChangeArrowheads="1"/>
          </p:cNvSpPr>
          <p:nvPr/>
        </p:nvSpPr>
        <p:spPr bwMode="auto">
          <a:xfrm>
            <a:off x="5895801" y="3126432"/>
            <a:ext cx="782637" cy="48101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6901" tIns="23450" rIns="46901" bIns="23450" anchor="ctr"/>
          <a:lstStyle/>
          <a:p>
            <a:pPr defTabSz="800100"/>
            <a:r>
              <a:rPr lang="pt-PT" sz="2000" dirty="0"/>
              <a:t>A</a:t>
            </a:r>
          </a:p>
        </p:txBody>
      </p: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3739976" y="3743970"/>
            <a:ext cx="1566862" cy="481012"/>
            <a:chOff x="2536" y="2376"/>
            <a:chExt cx="987" cy="303"/>
          </a:xfrm>
        </p:grpSpPr>
        <p:sp>
          <p:nvSpPr>
            <p:cNvPr id="32" name="Rectangle 79"/>
            <p:cNvSpPr>
              <a:spLocks noChangeArrowheads="1"/>
            </p:cNvSpPr>
            <p:nvPr/>
          </p:nvSpPr>
          <p:spPr bwMode="auto">
            <a:xfrm>
              <a:off x="3030" y="2376"/>
              <a:ext cx="493" cy="30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33" name="Rectangle 80"/>
            <p:cNvSpPr>
              <a:spLocks noChangeArrowheads="1"/>
            </p:cNvSpPr>
            <p:nvPr/>
          </p:nvSpPr>
          <p:spPr bwMode="auto">
            <a:xfrm>
              <a:off x="2536" y="2376"/>
              <a:ext cx="494" cy="303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X</a:t>
              </a:r>
            </a:p>
          </p:txBody>
        </p:sp>
      </p:grpSp>
      <p:sp>
        <p:nvSpPr>
          <p:cNvPr id="34" name="Rectangle 81"/>
          <p:cNvSpPr>
            <a:spLocks noChangeArrowheads="1"/>
          </p:cNvSpPr>
          <p:nvPr/>
        </p:nvSpPr>
        <p:spPr bwMode="auto">
          <a:xfrm>
            <a:off x="7462663" y="3743970"/>
            <a:ext cx="784225" cy="48101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6901" tIns="23450" rIns="46901" bIns="23450" anchor="ctr"/>
          <a:lstStyle/>
          <a:p>
            <a:pPr defTabSz="800100"/>
            <a:r>
              <a:rPr lang="pt-PT" sz="2000" dirty="0"/>
              <a:t>B</a:t>
            </a:r>
          </a:p>
        </p:txBody>
      </p:sp>
      <p:sp>
        <p:nvSpPr>
          <p:cNvPr id="35" name="Text Box 82"/>
          <p:cNvSpPr txBox="1">
            <a:spLocks noChangeArrowheads="1"/>
          </p:cNvSpPr>
          <p:nvPr/>
        </p:nvSpPr>
        <p:spPr bwMode="auto">
          <a:xfrm>
            <a:off x="2990676" y="2137420"/>
            <a:ext cx="5256212" cy="3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defTabSz="800100"/>
            <a:r>
              <a:rPr lang="pt-PT" sz="2000" dirty="0"/>
              <a:t>Junção de “buracos”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0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9" grpId="0" animBg="1"/>
      <p:bldP spid="30" grpId="0" animBg="1"/>
      <p:bldP spid="34" grpId="0" animBg="1"/>
      <p:bldP spid="35" grpId="0" autoUpdateAnimBg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ESTÃO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L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ISTA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L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IGADA</a:t>
            </a:r>
          </a:p>
        </p:txBody>
      </p:sp>
      <p:sp>
        <p:nvSpPr>
          <p:cNvPr id="37" name="Text Box 93"/>
          <p:cNvSpPr txBox="1">
            <a:spLocks noChangeArrowheads="1"/>
          </p:cNvSpPr>
          <p:nvPr/>
        </p:nvSpPr>
        <p:spPr bwMode="auto">
          <a:xfrm>
            <a:off x="540001" y="720000"/>
            <a:ext cx="4392040" cy="141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1600" i="0" dirty="0"/>
              <a:t>Nós compostos por: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Tipo de bloco (P Processo; H “</a:t>
            </a:r>
            <a:r>
              <a:rPr lang="pt-PT" sz="1400" b="0" dirty="0"/>
              <a:t>Hole</a:t>
            </a:r>
            <a:r>
              <a:rPr lang="pt-PT" sz="1400" b="0" i="0" dirty="0"/>
              <a:t>”);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Número do bloco inicial;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Blocos ocupados pela partição;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Zona de memória utilizada</a:t>
            </a:r>
            <a:r>
              <a:rPr lang="pt-PT" sz="1400" b="0" dirty="0"/>
              <a:t>.</a:t>
            </a:r>
          </a:p>
        </p:txBody>
      </p:sp>
      <p:grpSp>
        <p:nvGrpSpPr>
          <p:cNvPr id="38" name="Group 402"/>
          <p:cNvGrpSpPr>
            <a:grpSpLocks/>
          </p:cNvGrpSpPr>
          <p:nvPr/>
        </p:nvGrpSpPr>
        <p:grpSpPr bwMode="auto">
          <a:xfrm>
            <a:off x="323850" y="2209428"/>
            <a:ext cx="1785011" cy="288925"/>
            <a:chOff x="204" y="1752"/>
            <a:chExt cx="1134" cy="182"/>
          </a:xfrm>
        </p:grpSpPr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30" y="1752"/>
              <a:ext cx="227" cy="18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600" i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04" y="1752"/>
              <a:ext cx="226" cy="182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600" i="0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657" y="1752"/>
              <a:ext cx="227" cy="18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600" i="0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4" y="1752"/>
              <a:ext cx="454" cy="182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400" i="0" dirty="0">
                  <a:latin typeface="Courier New" pitchFamily="49" charset="0"/>
                </a:rPr>
                <a:t>DADOS</a:t>
              </a:r>
            </a:p>
          </p:txBody>
        </p:sp>
      </p:grpSp>
      <p:grpSp>
        <p:nvGrpSpPr>
          <p:cNvPr id="43" name="Group 403"/>
          <p:cNvGrpSpPr>
            <a:grpSpLocks/>
          </p:cNvGrpSpPr>
          <p:nvPr/>
        </p:nvGrpSpPr>
        <p:grpSpPr bwMode="auto">
          <a:xfrm>
            <a:off x="2157413" y="2209428"/>
            <a:ext cx="2109272" cy="288925"/>
            <a:chOff x="1359" y="1752"/>
            <a:chExt cx="1340" cy="182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359" y="1843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45" name="Group 158"/>
            <p:cNvGrpSpPr>
              <a:grpSpLocks/>
            </p:cNvGrpSpPr>
            <p:nvPr/>
          </p:nvGrpSpPr>
          <p:grpSpPr bwMode="auto">
            <a:xfrm>
              <a:off x="1565" y="1752"/>
              <a:ext cx="1134" cy="182"/>
              <a:chOff x="340" y="1842"/>
              <a:chExt cx="1134" cy="182"/>
            </a:xfrm>
          </p:grpSpPr>
          <p:sp>
            <p:nvSpPr>
              <p:cNvPr id="46" name="Text Box 159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47" name="Text Box 160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48" name="Text Box 161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49" name="Text Box 162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50" name="Group 404"/>
          <p:cNvGrpSpPr>
            <a:grpSpLocks/>
          </p:cNvGrpSpPr>
          <p:nvPr/>
        </p:nvGrpSpPr>
        <p:grpSpPr bwMode="auto">
          <a:xfrm>
            <a:off x="4316413" y="2209428"/>
            <a:ext cx="2109272" cy="288925"/>
            <a:chOff x="2719" y="1752"/>
            <a:chExt cx="1340" cy="182"/>
          </a:xfrm>
        </p:grpSpPr>
        <p:sp>
          <p:nvSpPr>
            <p:cNvPr id="51" name="Line 150"/>
            <p:cNvSpPr>
              <a:spLocks noChangeShapeType="1"/>
            </p:cNvSpPr>
            <p:nvPr/>
          </p:nvSpPr>
          <p:spPr bwMode="auto">
            <a:xfrm>
              <a:off x="2719" y="1843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52" name="Group 163"/>
            <p:cNvGrpSpPr>
              <a:grpSpLocks/>
            </p:cNvGrpSpPr>
            <p:nvPr/>
          </p:nvGrpSpPr>
          <p:grpSpPr bwMode="auto">
            <a:xfrm>
              <a:off x="2925" y="1752"/>
              <a:ext cx="1134" cy="182"/>
              <a:chOff x="340" y="1842"/>
              <a:chExt cx="1134" cy="182"/>
            </a:xfrm>
          </p:grpSpPr>
          <p:sp>
            <p:nvSpPr>
              <p:cNvPr id="53" name="Text Box 164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54" name="Text Box 165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55" name="Text Box 166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56" name="Text Box 167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57" name="Group 405"/>
          <p:cNvGrpSpPr>
            <a:grpSpLocks/>
          </p:cNvGrpSpPr>
          <p:nvPr/>
        </p:nvGrpSpPr>
        <p:grpSpPr bwMode="auto">
          <a:xfrm>
            <a:off x="6477000" y="2209428"/>
            <a:ext cx="2109272" cy="288925"/>
            <a:chOff x="4080" y="1752"/>
            <a:chExt cx="1340" cy="182"/>
          </a:xfrm>
        </p:grpSpPr>
        <p:sp>
          <p:nvSpPr>
            <p:cNvPr id="58" name="Line 168"/>
            <p:cNvSpPr>
              <a:spLocks noChangeShapeType="1"/>
            </p:cNvSpPr>
            <p:nvPr/>
          </p:nvSpPr>
          <p:spPr bwMode="auto">
            <a:xfrm>
              <a:off x="4080" y="1843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59" name="Group 169"/>
            <p:cNvGrpSpPr>
              <a:grpSpLocks/>
            </p:cNvGrpSpPr>
            <p:nvPr/>
          </p:nvGrpSpPr>
          <p:grpSpPr bwMode="auto">
            <a:xfrm>
              <a:off x="4286" y="1752"/>
              <a:ext cx="1134" cy="182"/>
              <a:chOff x="340" y="1842"/>
              <a:chExt cx="1134" cy="182"/>
            </a:xfrm>
          </p:grpSpPr>
          <p:sp>
            <p:nvSpPr>
              <p:cNvPr id="60" name="Text Box 17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1" name="Text Box 17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62" name="Text Box 17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63" name="Text Box 17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64" name="Group 406"/>
          <p:cNvGrpSpPr>
            <a:grpSpLocks/>
          </p:cNvGrpSpPr>
          <p:nvPr/>
        </p:nvGrpSpPr>
        <p:grpSpPr bwMode="auto">
          <a:xfrm>
            <a:off x="388938" y="2352303"/>
            <a:ext cx="8430792" cy="722313"/>
            <a:chOff x="245" y="1842"/>
            <a:chExt cx="5356" cy="455"/>
          </a:xfrm>
        </p:grpSpPr>
        <p:sp>
          <p:nvSpPr>
            <p:cNvPr id="65" name="Freeform 174"/>
            <p:cNvSpPr>
              <a:spLocks/>
            </p:cNvSpPr>
            <p:nvPr/>
          </p:nvSpPr>
          <p:spPr bwMode="auto">
            <a:xfrm>
              <a:off x="245" y="1842"/>
              <a:ext cx="5356" cy="367"/>
            </a:xfrm>
            <a:custGeom>
              <a:avLst/>
              <a:gdLst/>
              <a:ahLst/>
              <a:cxnLst>
                <a:cxn ang="0">
                  <a:pos x="5176" y="1"/>
                </a:cxn>
                <a:cxn ang="0">
                  <a:pos x="5356" y="0"/>
                </a:cxn>
                <a:cxn ang="0">
                  <a:pos x="5355" y="180"/>
                </a:cxn>
                <a:cxn ang="0">
                  <a:pos x="0" y="180"/>
                </a:cxn>
                <a:cxn ang="0">
                  <a:pos x="0" y="367"/>
                </a:cxn>
                <a:cxn ang="0">
                  <a:pos x="187" y="364"/>
                </a:cxn>
              </a:cxnLst>
              <a:rect l="0" t="0" r="r" b="b"/>
              <a:pathLst>
                <a:path w="5356" h="367">
                  <a:moveTo>
                    <a:pt x="5176" y="1"/>
                  </a:moveTo>
                  <a:lnTo>
                    <a:pt x="5356" y="0"/>
                  </a:lnTo>
                  <a:lnTo>
                    <a:pt x="5355" y="180"/>
                  </a:lnTo>
                  <a:lnTo>
                    <a:pt x="0" y="180"/>
                  </a:lnTo>
                  <a:lnTo>
                    <a:pt x="0" y="367"/>
                  </a:lnTo>
                  <a:lnTo>
                    <a:pt x="187" y="364"/>
                  </a:lnTo>
                </a:path>
              </a:pathLst>
            </a:cu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66" name="Group 175"/>
            <p:cNvGrpSpPr>
              <a:grpSpLocks/>
            </p:cNvGrpSpPr>
            <p:nvPr/>
          </p:nvGrpSpPr>
          <p:grpSpPr bwMode="auto">
            <a:xfrm>
              <a:off x="431" y="2115"/>
              <a:ext cx="1134" cy="182"/>
              <a:chOff x="340" y="1842"/>
              <a:chExt cx="1134" cy="182"/>
            </a:xfrm>
          </p:grpSpPr>
          <p:sp>
            <p:nvSpPr>
              <p:cNvPr id="67" name="Text Box 176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18</a:t>
                </a:r>
              </a:p>
            </p:txBody>
          </p:sp>
          <p:sp>
            <p:nvSpPr>
              <p:cNvPr id="68" name="Text Box 177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69" name="Text Box 178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70" name="Text Box 179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71" name="Group 407"/>
          <p:cNvGrpSpPr>
            <a:grpSpLocks/>
          </p:cNvGrpSpPr>
          <p:nvPr/>
        </p:nvGrpSpPr>
        <p:grpSpPr bwMode="auto">
          <a:xfrm>
            <a:off x="2516188" y="2785691"/>
            <a:ext cx="2109272" cy="288925"/>
            <a:chOff x="1585" y="2115"/>
            <a:chExt cx="1340" cy="182"/>
          </a:xfrm>
        </p:grpSpPr>
        <p:sp>
          <p:nvSpPr>
            <p:cNvPr id="72" name="Line 186"/>
            <p:cNvSpPr>
              <a:spLocks noChangeShapeType="1"/>
            </p:cNvSpPr>
            <p:nvPr/>
          </p:nvSpPr>
          <p:spPr bwMode="auto">
            <a:xfrm>
              <a:off x="1585" y="2206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73" name="Group 187"/>
            <p:cNvGrpSpPr>
              <a:grpSpLocks/>
            </p:cNvGrpSpPr>
            <p:nvPr/>
          </p:nvGrpSpPr>
          <p:grpSpPr bwMode="auto">
            <a:xfrm>
              <a:off x="1791" y="2115"/>
              <a:ext cx="1134" cy="182"/>
              <a:chOff x="340" y="1842"/>
              <a:chExt cx="1134" cy="182"/>
            </a:xfrm>
          </p:grpSpPr>
          <p:sp>
            <p:nvSpPr>
              <p:cNvPr id="74" name="Text Box 18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5" name="Text Box 18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76" name="Text Box 19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77" name="Text Box 19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78" name="Group 408"/>
          <p:cNvGrpSpPr>
            <a:grpSpLocks/>
          </p:cNvGrpSpPr>
          <p:nvPr/>
        </p:nvGrpSpPr>
        <p:grpSpPr bwMode="auto">
          <a:xfrm>
            <a:off x="4676775" y="2785691"/>
            <a:ext cx="2109272" cy="288925"/>
            <a:chOff x="2946" y="2115"/>
            <a:chExt cx="1340" cy="182"/>
          </a:xfrm>
        </p:grpSpPr>
        <p:sp>
          <p:nvSpPr>
            <p:cNvPr id="79" name="Line 192"/>
            <p:cNvSpPr>
              <a:spLocks noChangeShapeType="1"/>
            </p:cNvSpPr>
            <p:nvPr/>
          </p:nvSpPr>
          <p:spPr bwMode="auto">
            <a:xfrm>
              <a:off x="2946" y="2206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80" name="Group 193"/>
            <p:cNvGrpSpPr>
              <a:grpSpLocks/>
            </p:cNvGrpSpPr>
            <p:nvPr/>
          </p:nvGrpSpPr>
          <p:grpSpPr bwMode="auto">
            <a:xfrm>
              <a:off x="3152" y="2115"/>
              <a:ext cx="1134" cy="182"/>
              <a:chOff x="340" y="1842"/>
              <a:chExt cx="1134" cy="182"/>
            </a:xfrm>
          </p:grpSpPr>
          <p:sp>
            <p:nvSpPr>
              <p:cNvPr id="81" name="Text Box 194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26</a:t>
                </a:r>
              </a:p>
            </p:txBody>
          </p:sp>
          <p:sp>
            <p:nvSpPr>
              <p:cNvPr id="82" name="Text Box 195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83" name="Text Box 196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84" name="Text Box 197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85" name="Group 409"/>
          <p:cNvGrpSpPr>
            <a:grpSpLocks/>
          </p:cNvGrpSpPr>
          <p:nvPr/>
        </p:nvGrpSpPr>
        <p:grpSpPr bwMode="auto">
          <a:xfrm>
            <a:off x="6837363" y="2785691"/>
            <a:ext cx="2109272" cy="288925"/>
            <a:chOff x="4307" y="2115"/>
            <a:chExt cx="1340" cy="182"/>
          </a:xfrm>
        </p:grpSpPr>
        <p:sp>
          <p:nvSpPr>
            <p:cNvPr id="86" name="Line 198"/>
            <p:cNvSpPr>
              <a:spLocks noChangeShapeType="1"/>
            </p:cNvSpPr>
            <p:nvPr/>
          </p:nvSpPr>
          <p:spPr bwMode="auto">
            <a:xfrm>
              <a:off x="4307" y="2206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87" name="Group 199"/>
            <p:cNvGrpSpPr>
              <a:grpSpLocks/>
            </p:cNvGrpSpPr>
            <p:nvPr/>
          </p:nvGrpSpPr>
          <p:grpSpPr bwMode="auto">
            <a:xfrm>
              <a:off x="4513" y="2115"/>
              <a:ext cx="1134" cy="182"/>
              <a:chOff x="340" y="1842"/>
              <a:chExt cx="1134" cy="182"/>
            </a:xfrm>
          </p:grpSpPr>
          <p:sp>
            <p:nvSpPr>
              <p:cNvPr id="88" name="Text Box 20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29</a:t>
                </a:r>
              </a:p>
            </p:txBody>
          </p:sp>
          <p:sp>
            <p:nvSpPr>
              <p:cNvPr id="89" name="Text Box 20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90" name="Text Box 20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91" name="Text Box 20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92" name="Group 266"/>
          <p:cNvGrpSpPr>
            <a:grpSpLocks/>
          </p:cNvGrpSpPr>
          <p:nvPr/>
        </p:nvGrpSpPr>
        <p:grpSpPr bwMode="auto">
          <a:xfrm>
            <a:off x="323851" y="3217540"/>
            <a:ext cx="8567738" cy="865187"/>
            <a:chOff x="204" y="2658"/>
            <a:chExt cx="5443" cy="545"/>
          </a:xfrm>
        </p:grpSpPr>
        <p:grpSp>
          <p:nvGrpSpPr>
            <p:cNvPr id="93" name="Group 207"/>
            <p:cNvGrpSpPr>
              <a:grpSpLocks/>
            </p:cNvGrpSpPr>
            <p:nvPr/>
          </p:nvGrpSpPr>
          <p:grpSpPr bwMode="auto">
            <a:xfrm>
              <a:off x="204" y="2658"/>
              <a:ext cx="1134" cy="182"/>
              <a:chOff x="340" y="1842"/>
              <a:chExt cx="1134" cy="182"/>
            </a:xfrm>
          </p:grpSpPr>
          <p:sp>
            <p:nvSpPr>
              <p:cNvPr id="136" name="Text Box 20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37" name="Text Box 20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38" name="Text Box 21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39" name="Text Box 21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94" name="Line 212"/>
            <p:cNvSpPr>
              <a:spLocks noChangeShapeType="1"/>
            </p:cNvSpPr>
            <p:nvPr/>
          </p:nvSpPr>
          <p:spPr bwMode="auto">
            <a:xfrm>
              <a:off x="1359" y="2749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sp>
          <p:nvSpPr>
            <p:cNvPr id="95" name="Line 213"/>
            <p:cNvSpPr>
              <a:spLocks noChangeShapeType="1"/>
            </p:cNvSpPr>
            <p:nvPr/>
          </p:nvSpPr>
          <p:spPr bwMode="auto">
            <a:xfrm>
              <a:off x="2719" y="2749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96" name="Group 214"/>
            <p:cNvGrpSpPr>
              <a:grpSpLocks/>
            </p:cNvGrpSpPr>
            <p:nvPr/>
          </p:nvGrpSpPr>
          <p:grpSpPr bwMode="auto">
            <a:xfrm>
              <a:off x="1565" y="2658"/>
              <a:ext cx="1134" cy="182"/>
              <a:chOff x="340" y="1842"/>
              <a:chExt cx="1134" cy="182"/>
            </a:xfrm>
          </p:grpSpPr>
          <p:sp>
            <p:nvSpPr>
              <p:cNvPr id="132" name="Text Box 215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33" name="Text Box 216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34" name="Text Box 217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35" name="Text Box 218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grpSp>
          <p:nvGrpSpPr>
            <p:cNvPr id="97" name="Group 219"/>
            <p:cNvGrpSpPr>
              <a:grpSpLocks/>
            </p:cNvGrpSpPr>
            <p:nvPr/>
          </p:nvGrpSpPr>
          <p:grpSpPr bwMode="auto">
            <a:xfrm>
              <a:off x="2925" y="2658"/>
              <a:ext cx="1134" cy="182"/>
              <a:chOff x="340" y="1842"/>
              <a:chExt cx="1134" cy="182"/>
            </a:xfrm>
          </p:grpSpPr>
          <p:sp>
            <p:nvSpPr>
              <p:cNvPr id="128" name="Text Box 22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129" name="Text Box 22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30" name="Text Box 22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31" name="Text Box 22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98" name="Line 224"/>
            <p:cNvSpPr>
              <a:spLocks noChangeShapeType="1"/>
            </p:cNvSpPr>
            <p:nvPr/>
          </p:nvSpPr>
          <p:spPr bwMode="auto">
            <a:xfrm>
              <a:off x="4080" y="2749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99" name="Group 225"/>
            <p:cNvGrpSpPr>
              <a:grpSpLocks/>
            </p:cNvGrpSpPr>
            <p:nvPr/>
          </p:nvGrpSpPr>
          <p:grpSpPr bwMode="auto">
            <a:xfrm>
              <a:off x="4286" y="2658"/>
              <a:ext cx="1134" cy="182"/>
              <a:chOff x="340" y="1842"/>
              <a:chExt cx="1134" cy="182"/>
            </a:xfrm>
          </p:grpSpPr>
          <p:sp>
            <p:nvSpPr>
              <p:cNvPr id="124" name="Text Box 226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125" name="Text Box 227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26" name="Text Box 228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127" name="Text Box 229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00" name="Freeform 230"/>
            <p:cNvSpPr>
              <a:spLocks/>
            </p:cNvSpPr>
            <p:nvPr/>
          </p:nvSpPr>
          <p:spPr bwMode="auto">
            <a:xfrm>
              <a:off x="245" y="2748"/>
              <a:ext cx="5356" cy="367"/>
            </a:xfrm>
            <a:custGeom>
              <a:avLst/>
              <a:gdLst/>
              <a:ahLst/>
              <a:cxnLst>
                <a:cxn ang="0">
                  <a:pos x="5176" y="1"/>
                </a:cxn>
                <a:cxn ang="0">
                  <a:pos x="5356" y="0"/>
                </a:cxn>
                <a:cxn ang="0">
                  <a:pos x="5355" y="180"/>
                </a:cxn>
                <a:cxn ang="0">
                  <a:pos x="0" y="180"/>
                </a:cxn>
                <a:cxn ang="0">
                  <a:pos x="0" y="367"/>
                </a:cxn>
                <a:cxn ang="0">
                  <a:pos x="187" y="364"/>
                </a:cxn>
              </a:cxnLst>
              <a:rect l="0" t="0" r="r" b="b"/>
              <a:pathLst>
                <a:path w="5356" h="367">
                  <a:moveTo>
                    <a:pt x="5176" y="1"/>
                  </a:moveTo>
                  <a:lnTo>
                    <a:pt x="5356" y="0"/>
                  </a:lnTo>
                  <a:lnTo>
                    <a:pt x="5355" y="180"/>
                  </a:lnTo>
                  <a:lnTo>
                    <a:pt x="0" y="180"/>
                  </a:lnTo>
                  <a:lnTo>
                    <a:pt x="0" y="367"/>
                  </a:lnTo>
                  <a:lnTo>
                    <a:pt x="187" y="364"/>
                  </a:lnTo>
                </a:path>
              </a:pathLst>
            </a:cu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1" name="Group 231"/>
            <p:cNvGrpSpPr>
              <a:grpSpLocks/>
            </p:cNvGrpSpPr>
            <p:nvPr/>
          </p:nvGrpSpPr>
          <p:grpSpPr bwMode="auto">
            <a:xfrm>
              <a:off x="431" y="3021"/>
              <a:ext cx="1134" cy="182"/>
              <a:chOff x="340" y="1842"/>
              <a:chExt cx="1134" cy="182"/>
            </a:xfrm>
          </p:grpSpPr>
          <p:sp>
            <p:nvSpPr>
              <p:cNvPr id="120" name="Text Box 232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18</a:t>
                </a:r>
              </a:p>
            </p:txBody>
          </p:sp>
          <p:sp>
            <p:nvSpPr>
              <p:cNvPr id="121" name="Text Box 233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22" name="Text Box 234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23" name="Text Box 235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02" name="Line 236"/>
            <p:cNvSpPr>
              <a:spLocks noChangeShapeType="1"/>
            </p:cNvSpPr>
            <p:nvPr/>
          </p:nvSpPr>
          <p:spPr bwMode="auto">
            <a:xfrm>
              <a:off x="1585" y="3112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3" name="Group 237"/>
            <p:cNvGrpSpPr>
              <a:grpSpLocks/>
            </p:cNvGrpSpPr>
            <p:nvPr/>
          </p:nvGrpSpPr>
          <p:grpSpPr bwMode="auto">
            <a:xfrm>
              <a:off x="1791" y="3021"/>
              <a:ext cx="1134" cy="182"/>
              <a:chOff x="340" y="1842"/>
              <a:chExt cx="1134" cy="182"/>
            </a:xfrm>
          </p:grpSpPr>
          <p:sp>
            <p:nvSpPr>
              <p:cNvPr id="116" name="Text Box 23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117" name="Text Box 23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18" name="Text Box 24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19" name="Text Box 24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04" name="Line 242"/>
            <p:cNvSpPr>
              <a:spLocks noChangeShapeType="1"/>
            </p:cNvSpPr>
            <p:nvPr/>
          </p:nvSpPr>
          <p:spPr bwMode="auto">
            <a:xfrm>
              <a:off x="2946" y="3112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5" name="Group 243"/>
            <p:cNvGrpSpPr>
              <a:grpSpLocks/>
            </p:cNvGrpSpPr>
            <p:nvPr/>
          </p:nvGrpSpPr>
          <p:grpSpPr bwMode="auto">
            <a:xfrm>
              <a:off x="3152" y="3021"/>
              <a:ext cx="1134" cy="182"/>
              <a:chOff x="340" y="1842"/>
              <a:chExt cx="1134" cy="182"/>
            </a:xfrm>
          </p:grpSpPr>
          <p:sp>
            <p:nvSpPr>
              <p:cNvPr id="112" name="Text Box 244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26</a:t>
                </a:r>
              </a:p>
            </p:txBody>
          </p:sp>
          <p:sp>
            <p:nvSpPr>
              <p:cNvPr id="113" name="Text Box 245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14" name="Text Box 246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15" name="Text Box 247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06" name="Line 248"/>
            <p:cNvSpPr>
              <a:spLocks noChangeShapeType="1"/>
            </p:cNvSpPr>
            <p:nvPr/>
          </p:nvSpPr>
          <p:spPr bwMode="auto">
            <a:xfrm>
              <a:off x="4307" y="3112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7" name="Group 249"/>
            <p:cNvGrpSpPr>
              <a:grpSpLocks/>
            </p:cNvGrpSpPr>
            <p:nvPr/>
          </p:nvGrpSpPr>
          <p:grpSpPr bwMode="auto">
            <a:xfrm>
              <a:off x="4513" y="3021"/>
              <a:ext cx="1134" cy="182"/>
              <a:chOff x="340" y="1842"/>
              <a:chExt cx="1134" cy="182"/>
            </a:xfrm>
          </p:grpSpPr>
          <p:sp>
            <p:nvSpPr>
              <p:cNvPr id="108" name="Text Box 25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29</a:t>
                </a:r>
              </a:p>
            </p:txBody>
          </p:sp>
          <p:sp>
            <p:nvSpPr>
              <p:cNvPr id="109" name="Text Box 25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10" name="Text Box 25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11" name="Text Box 25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140" name="Group 269"/>
          <p:cNvGrpSpPr>
            <a:grpSpLocks/>
          </p:cNvGrpSpPr>
          <p:nvPr/>
        </p:nvGrpSpPr>
        <p:grpSpPr bwMode="auto">
          <a:xfrm>
            <a:off x="2484439" y="3219127"/>
            <a:ext cx="4284656" cy="288925"/>
            <a:chOff x="1610" y="3475"/>
            <a:chExt cx="2722" cy="182"/>
          </a:xfrm>
        </p:grpSpPr>
        <p:sp>
          <p:nvSpPr>
            <p:cNvPr id="141" name="Line 260"/>
            <p:cNvSpPr>
              <a:spLocks noChangeShapeType="1"/>
            </p:cNvSpPr>
            <p:nvPr/>
          </p:nvSpPr>
          <p:spPr bwMode="auto">
            <a:xfrm flipV="1">
              <a:off x="2764" y="3566"/>
              <a:ext cx="1568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42" name="Group 261"/>
            <p:cNvGrpSpPr>
              <a:grpSpLocks/>
            </p:cNvGrpSpPr>
            <p:nvPr/>
          </p:nvGrpSpPr>
          <p:grpSpPr bwMode="auto">
            <a:xfrm>
              <a:off x="1610" y="3475"/>
              <a:ext cx="1134" cy="182"/>
              <a:chOff x="340" y="1842"/>
              <a:chExt cx="1134" cy="182"/>
            </a:xfrm>
          </p:grpSpPr>
          <p:sp>
            <p:nvSpPr>
              <p:cNvPr id="143" name="Text Box 262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44" name="Text Box 263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45" name="Text Box 264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46" name="Text Box 265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sp>
        <p:nvSpPr>
          <p:cNvPr id="147" name="Text Box 328"/>
          <p:cNvSpPr txBox="1">
            <a:spLocks noChangeArrowheads="1"/>
          </p:cNvSpPr>
          <p:nvPr/>
        </p:nvSpPr>
        <p:spPr bwMode="auto">
          <a:xfrm>
            <a:off x="4716017" y="720000"/>
            <a:ext cx="4104134" cy="116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PT" sz="1600" i="0" dirty="0"/>
              <a:t>Exemplos: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Memória com 32 blocos;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Eliminar partição com inicio no </a:t>
            </a:r>
            <a:r>
              <a:rPr lang="pt-PT" sz="1400" i="0" dirty="0">
                <a:solidFill>
                  <a:srgbClr val="0033CC"/>
                </a:solidFill>
              </a:rPr>
              <a:t>bloco 8</a:t>
            </a:r>
            <a:r>
              <a:rPr lang="pt-PT" sz="1400" b="0" i="0" dirty="0"/>
              <a:t>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Criar partição com </a:t>
            </a:r>
            <a:r>
              <a:rPr lang="pt-PT" sz="1400" i="0" dirty="0">
                <a:solidFill>
                  <a:srgbClr val="0033CC"/>
                </a:solidFill>
              </a:rPr>
              <a:t>7 blocos</a:t>
            </a:r>
            <a:r>
              <a:rPr lang="pt-PT" sz="1400" b="0" i="0" dirty="0"/>
              <a:t> (FF)</a:t>
            </a:r>
            <a:r>
              <a:rPr lang="pt-PT" sz="1400" b="0" dirty="0"/>
              <a:t>.</a:t>
            </a:r>
          </a:p>
        </p:txBody>
      </p:sp>
      <p:grpSp>
        <p:nvGrpSpPr>
          <p:cNvPr id="148" name="Group 400"/>
          <p:cNvGrpSpPr>
            <a:grpSpLocks/>
          </p:cNvGrpSpPr>
          <p:nvPr/>
        </p:nvGrpSpPr>
        <p:grpSpPr bwMode="auto">
          <a:xfrm>
            <a:off x="323851" y="4243072"/>
            <a:ext cx="8567738" cy="865187"/>
            <a:chOff x="204" y="3293"/>
            <a:chExt cx="5443" cy="545"/>
          </a:xfrm>
        </p:grpSpPr>
        <p:grpSp>
          <p:nvGrpSpPr>
            <p:cNvPr id="149" name="Group 330"/>
            <p:cNvGrpSpPr>
              <a:grpSpLocks/>
            </p:cNvGrpSpPr>
            <p:nvPr/>
          </p:nvGrpSpPr>
          <p:grpSpPr bwMode="auto">
            <a:xfrm>
              <a:off x="204" y="3293"/>
              <a:ext cx="1134" cy="182"/>
              <a:chOff x="340" y="1842"/>
              <a:chExt cx="1134" cy="182"/>
            </a:xfrm>
          </p:grpSpPr>
          <p:sp>
            <p:nvSpPr>
              <p:cNvPr id="186" name="Text Box 331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87" name="Text Box 332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88" name="Text Box 333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89" name="Text Box 334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50" name="Line 335"/>
            <p:cNvSpPr>
              <a:spLocks noChangeShapeType="1"/>
            </p:cNvSpPr>
            <p:nvPr/>
          </p:nvSpPr>
          <p:spPr bwMode="auto">
            <a:xfrm>
              <a:off x="1359" y="3384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1" name="Group 337"/>
            <p:cNvGrpSpPr>
              <a:grpSpLocks/>
            </p:cNvGrpSpPr>
            <p:nvPr/>
          </p:nvGrpSpPr>
          <p:grpSpPr bwMode="auto">
            <a:xfrm>
              <a:off x="1565" y="3293"/>
              <a:ext cx="1134" cy="182"/>
              <a:chOff x="340" y="1842"/>
              <a:chExt cx="1134" cy="182"/>
            </a:xfrm>
          </p:grpSpPr>
          <p:sp>
            <p:nvSpPr>
              <p:cNvPr id="182" name="Text Box 33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83" name="Text Box 33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84" name="Text Box 34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85" name="Text Box 34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52" name="Line 347"/>
            <p:cNvSpPr>
              <a:spLocks noChangeShapeType="1"/>
            </p:cNvSpPr>
            <p:nvPr/>
          </p:nvSpPr>
          <p:spPr bwMode="auto">
            <a:xfrm flipV="1">
              <a:off x="2744" y="3384"/>
              <a:ext cx="1542" cy="1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3" name="Group 348"/>
            <p:cNvGrpSpPr>
              <a:grpSpLocks/>
            </p:cNvGrpSpPr>
            <p:nvPr/>
          </p:nvGrpSpPr>
          <p:grpSpPr bwMode="auto">
            <a:xfrm>
              <a:off x="4286" y="3293"/>
              <a:ext cx="1134" cy="182"/>
              <a:chOff x="340" y="1842"/>
              <a:chExt cx="1134" cy="182"/>
            </a:xfrm>
          </p:grpSpPr>
          <p:sp>
            <p:nvSpPr>
              <p:cNvPr id="178" name="Text Box 349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179" name="Text Box 350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80" name="Text Box 351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181" name="Text Box 352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54" name="Freeform 353"/>
            <p:cNvSpPr>
              <a:spLocks/>
            </p:cNvSpPr>
            <p:nvPr/>
          </p:nvSpPr>
          <p:spPr bwMode="auto">
            <a:xfrm>
              <a:off x="245" y="3383"/>
              <a:ext cx="5356" cy="367"/>
            </a:xfrm>
            <a:custGeom>
              <a:avLst/>
              <a:gdLst/>
              <a:ahLst/>
              <a:cxnLst>
                <a:cxn ang="0">
                  <a:pos x="5176" y="1"/>
                </a:cxn>
                <a:cxn ang="0">
                  <a:pos x="5356" y="0"/>
                </a:cxn>
                <a:cxn ang="0">
                  <a:pos x="5355" y="180"/>
                </a:cxn>
                <a:cxn ang="0">
                  <a:pos x="0" y="180"/>
                </a:cxn>
                <a:cxn ang="0">
                  <a:pos x="0" y="367"/>
                </a:cxn>
                <a:cxn ang="0">
                  <a:pos x="187" y="364"/>
                </a:cxn>
              </a:cxnLst>
              <a:rect l="0" t="0" r="r" b="b"/>
              <a:pathLst>
                <a:path w="5356" h="367">
                  <a:moveTo>
                    <a:pt x="5176" y="1"/>
                  </a:moveTo>
                  <a:lnTo>
                    <a:pt x="5356" y="0"/>
                  </a:lnTo>
                  <a:lnTo>
                    <a:pt x="5355" y="180"/>
                  </a:lnTo>
                  <a:lnTo>
                    <a:pt x="0" y="180"/>
                  </a:lnTo>
                  <a:lnTo>
                    <a:pt x="0" y="367"/>
                  </a:lnTo>
                  <a:lnTo>
                    <a:pt x="187" y="364"/>
                  </a:lnTo>
                </a:path>
              </a:pathLst>
            </a:cu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5" name="Group 354"/>
            <p:cNvGrpSpPr>
              <a:grpSpLocks/>
            </p:cNvGrpSpPr>
            <p:nvPr/>
          </p:nvGrpSpPr>
          <p:grpSpPr bwMode="auto">
            <a:xfrm>
              <a:off x="431" y="3656"/>
              <a:ext cx="1134" cy="182"/>
              <a:chOff x="340" y="1842"/>
              <a:chExt cx="1134" cy="182"/>
            </a:xfrm>
          </p:grpSpPr>
          <p:sp>
            <p:nvSpPr>
              <p:cNvPr id="174" name="Text Box 355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18</a:t>
                </a:r>
              </a:p>
            </p:txBody>
          </p:sp>
          <p:sp>
            <p:nvSpPr>
              <p:cNvPr id="175" name="Text Box 356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76" name="Text Box 357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77" name="Text Box 358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56" name="Line 359"/>
            <p:cNvSpPr>
              <a:spLocks noChangeShapeType="1"/>
            </p:cNvSpPr>
            <p:nvPr/>
          </p:nvSpPr>
          <p:spPr bwMode="auto">
            <a:xfrm>
              <a:off x="1585" y="3747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7" name="Group 360"/>
            <p:cNvGrpSpPr>
              <a:grpSpLocks/>
            </p:cNvGrpSpPr>
            <p:nvPr/>
          </p:nvGrpSpPr>
          <p:grpSpPr bwMode="auto">
            <a:xfrm>
              <a:off x="1791" y="3656"/>
              <a:ext cx="1134" cy="182"/>
              <a:chOff x="340" y="1842"/>
              <a:chExt cx="1134" cy="182"/>
            </a:xfrm>
          </p:grpSpPr>
          <p:sp>
            <p:nvSpPr>
              <p:cNvPr id="170" name="Text Box 361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171" name="Text Box 362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72" name="Text Box 363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3" name="Text Box 364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58" name="Line 365"/>
            <p:cNvSpPr>
              <a:spLocks noChangeShapeType="1"/>
            </p:cNvSpPr>
            <p:nvPr/>
          </p:nvSpPr>
          <p:spPr bwMode="auto">
            <a:xfrm>
              <a:off x="2946" y="3747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9" name="Group 366"/>
            <p:cNvGrpSpPr>
              <a:grpSpLocks/>
            </p:cNvGrpSpPr>
            <p:nvPr/>
          </p:nvGrpSpPr>
          <p:grpSpPr bwMode="auto">
            <a:xfrm>
              <a:off x="3152" y="3656"/>
              <a:ext cx="1134" cy="182"/>
              <a:chOff x="340" y="1842"/>
              <a:chExt cx="1134" cy="182"/>
            </a:xfrm>
          </p:grpSpPr>
          <p:sp>
            <p:nvSpPr>
              <p:cNvPr id="166" name="Text Box 367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26</a:t>
                </a:r>
              </a:p>
            </p:txBody>
          </p:sp>
          <p:sp>
            <p:nvSpPr>
              <p:cNvPr id="167" name="Text Box 368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68" name="Text Box 369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69" name="Text Box 370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60" name="Line 371"/>
            <p:cNvSpPr>
              <a:spLocks noChangeShapeType="1"/>
            </p:cNvSpPr>
            <p:nvPr/>
          </p:nvSpPr>
          <p:spPr bwMode="auto">
            <a:xfrm>
              <a:off x="4307" y="3747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61" name="Group 372"/>
            <p:cNvGrpSpPr>
              <a:grpSpLocks/>
            </p:cNvGrpSpPr>
            <p:nvPr/>
          </p:nvGrpSpPr>
          <p:grpSpPr bwMode="auto">
            <a:xfrm>
              <a:off x="4513" y="3656"/>
              <a:ext cx="1134" cy="182"/>
              <a:chOff x="340" y="1842"/>
              <a:chExt cx="1134" cy="182"/>
            </a:xfrm>
          </p:grpSpPr>
          <p:sp>
            <p:nvSpPr>
              <p:cNvPr id="162" name="Text Box 373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29</a:t>
                </a:r>
              </a:p>
            </p:txBody>
          </p:sp>
          <p:sp>
            <p:nvSpPr>
              <p:cNvPr id="163" name="Text Box 374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64" name="Text Box 375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65" name="Text Box 376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190" name="Group 399"/>
          <p:cNvGrpSpPr>
            <a:grpSpLocks/>
          </p:cNvGrpSpPr>
          <p:nvPr/>
        </p:nvGrpSpPr>
        <p:grpSpPr bwMode="auto">
          <a:xfrm>
            <a:off x="2484438" y="4244659"/>
            <a:ext cx="4283081" cy="288925"/>
            <a:chOff x="1248" y="3929"/>
            <a:chExt cx="2721" cy="182"/>
          </a:xfrm>
        </p:grpSpPr>
        <p:grpSp>
          <p:nvGrpSpPr>
            <p:cNvPr id="191" name="Group 385"/>
            <p:cNvGrpSpPr>
              <a:grpSpLocks/>
            </p:cNvGrpSpPr>
            <p:nvPr/>
          </p:nvGrpSpPr>
          <p:grpSpPr bwMode="auto">
            <a:xfrm>
              <a:off x="1248" y="3929"/>
              <a:ext cx="1134" cy="182"/>
              <a:chOff x="340" y="1842"/>
              <a:chExt cx="1134" cy="182"/>
            </a:xfrm>
          </p:grpSpPr>
          <p:sp>
            <p:nvSpPr>
              <p:cNvPr id="199" name="Text Box 386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00" name="Text Box 387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201" name="Text Box 388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2" name="Text Box 389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92" name="Line 390"/>
            <p:cNvSpPr>
              <a:spLocks noChangeShapeType="1"/>
            </p:cNvSpPr>
            <p:nvPr/>
          </p:nvSpPr>
          <p:spPr bwMode="auto">
            <a:xfrm>
              <a:off x="2402" y="4020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93" name="Group 391"/>
            <p:cNvGrpSpPr>
              <a:grpSpLocks/>
            </p:cNvGrpSpPr>
            <p:nvPr/>
          </p:nvGrpSpPr>
          <p:grpSpPr bwMode="auto">
            <a:xfrm>
              <a:off x="2608" y="3929"/>
              <a:ext cx="1134" cy="182"/>
              <a:chOff x="340" y="1842"/>
              <a:chExt cx="1134" cy="182"/>
            </a:xfrm>
          </p:grpSpPr>
          <p:sp>
            <p:nvSpPr>
              <p:cNvPr id="195" name="Text Box 392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196" name="Text Box 393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97" name="Text Box 394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98" name="Text Box 395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94" name="Line 396"/>
            <p:cNvSpPr>
              <a:spLocks noChangeShapeType="1"/>
            </p:cNvSpPr>
            <p:nvPr/>
          </p:nvSpPr>
          <p:spPr bwMode="auto">
            <a:xfrm>
              <a:off x="3763" y="4020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</p:grpSp>
      <p:sp>
        <p:nvSpPr>
          <p:cNvPr id="203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9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mph" presetSubtype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mph" presetSubtype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7" grpId="0" build="p"/>
      <p:bldP spid="2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RAGMENTAÇÃO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NTERNA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XTERNA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0000" y="900000"/>
            <a:ext cx="7877175" cy="192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2000" b="0" i="0" dirty="0"/>
              <a:t>Fragmentação: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Interna</a:t>
            </a:r>
            <a:r>
              <a:rPr lang="pt-PT" sz="1600" b="0" i="0" dirty="0"/>
              <a:t> – Memória não utilizada dentro das partições alocadas, último bloco de cada partição, devido à dimensão dos blocos (e.g. usar um bloco de 4096 Bytes para apenas 3500 Bytes necessários);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Externa</a:t>
            </a:r>
            <a:r>
              <a:rPr lang="pt-PT" sz="1600" b="0" i="0" dirty="0"/>
              <a:t> – Memória não utilizada entre partições alocadas. Muitas partições de pequena dimensão implicam maior fragmentação externa.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31640" y="3827554"/>
            <a:ext cx="6336704" cy="429995"/>
            <a:chOff x="1331640" y="4509120"/>
            <a:chExt cx="6336704" cy="479425"/>
          </a:xfrm>
        </p:grpSpPr>
        <p:sp>
          <p:nvSpPr>
            <p:cNvPr id="6" name="Rectangle 62"/>
            <p:cNvSpPr>
              <a:spLocks noChangeArrowheads="1"/>
            </p:cNvSpPr>
            <p:nvPr/>
          </p:nvSpPr>
          <p:spPr bwMode="auto">
            <a:xfrm>
              <a:off x="2915816" y="4509120"/>
              <a:ext cx="784225" cy="47942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2123728" y="4509120"/>
              <a:ext cx="782637" cy="4794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1331640" y="4509120"/>
              <a:ext cx="784225" cy="47942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3707904" y="4509120"/>
              <a:ext cx="782637" cy="4794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4499992" y="4509120"/>
              <a:ext cx="782637" cy="4794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1" name="Rectangle 62"/>
            <p:cNvSpPr>
              <a:spLocks noChangeArrowheads="1"/>
            </p:cNvSpPr>
            <p:nvPr/>
          </p:nvSpPr>
          <p:spPr bwMode="auto">
            <a:xfrm>
              <a:off x="5292080" y="4509120"/>
              <a:ext cx="784225" cy="479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6084168" y="4509120"/>
              <a:ext cx="784225" cy="479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6876256" y="4509120"/>
              <a:ext cx="784225" cy="479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14" name="Rectangle 64"/>
            <p:cNvSpPr>
              <a:spLocks noChangeArrowheads="1"/>
            </p:cNvSpPr>
            <p:nvPr/>
          </p:nvSpPr>
          <p:spPr bwMode="auto">
            <a:xfrm>
              <a:off x="1835696" y="4509120"/>
              <a:ext cx="288032" cy="47942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3563888" y="4509120"/>
              <a:ext cx="144016" cy="47942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6" name="Rectangle 64"/>
            <p:cNvSpPr>
              <a:spLocks noChangeArrowheads="1"/>
            </p:cNvSpPr>
            <p:nvPr/>
          </p:nvSpPr>
          <p:spPr bwMode="auto">
            <a:xfrm>
              <a:off x="7092280" y="4509120"/>
              <a:ext cx="576064" cy="47942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35696" y="2747434"/>
            <a:ext cx="5544616" cy="968756"/>
            <a:chOff x="1835696" y="3429000"/>
            <a:chExt cx="5544616" cy="1080120"/>
          </a:xfrm>
        </p:grpSpPr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1835696" y="3429000"/>
              <a:ext cx="5256212" cy="357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800" dirty="0"/>
                <a:t>Fragmentação Interna</a:t>
              </a: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>
              <a:off x="1979710" y="3789040"/>
              <a:ext cx="2520281" cy="720080"/>
            </a:xfrm>
            <a:prstGeom prst="line">
              <a:avLst/>
            </a:prstGeom>
            <a:noFill/>
            <a:ln w="1270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3635896" y="3789040"/>
              <a:ext cx="864096" cy="720080"/>
            </a:xfrm>
            <a:prstGeom prst="line">
              <a:avLst/>
            </a:prstGeom>
            <a:noFill/>
            <a:ln w="1270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499992" y="3789040"/>
              <a:ext cx="2880320" cy="720080"/>
            </a:xfrm>
            <a:prstGeom prst="line">
              <a:avLst/>
            </a:prstGeom>
            <a:noFill/>
            <a:ln w="1270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4331610"/>
            <a:ext cx="5256212" cy="902154"/>
            <a:chOff x="1835696" y="5013176"/>
            <a:chExt cx="5256212" cy="1005862"/>
          </a:xfrm>
        </p:grpSpPr>
        <p:sp>
          <p:nvSpPr>
            <p:cNvPr id="23" name="Text Box 82"/>
            <p:cNvSpPr txBox="1">
              <a:spLocks noChangeArrowheads="1"/>
            </p:cNvSpPr>
            <p:nvPr/>
          </p:nvSpPr>
          <p:spPr bwMode="auto">
            <a:xfrm>
              <a:off x="1835696" y="5661248"/>
              <a:ext cx="5256212" cy="357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800" dirty="0"/>
                <a:t>Fragmentação Externa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 flipV="1">
              <a:off x="2483768" y="5013176"/>
              <a:ext cx="2160240" cy="72008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 flipV="1">
              <a:off x="4499992" y="5013176"/>
              <a:ext cx="144016" cy="72008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0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LOCAÇÃO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</a:t>
            </a:r>
          </a:p>
        </p:txBody>
      </p:sp>
      <p:sp>
        <p:nvSpPr>
          <p:cNvPr id="203" name="Text Box 2"/>
          <p:cNvSpPr txBox="1">
            <a:spLocks noChangeArrowheads="1"/>
          </p:cNvSpPr>
          <p:nvPr/>
        </p:nvSpPr>
        <p:spPr bwMode="auto">
          <a:xfrm>
            <a:off x="540000" y="900000"/>
            <a:ext cx="8208464" cy="370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66700" indent="-266700" algn="l" defTabSz="800100">
              <a:lnSpc>
                <a:spcPct val="120000"/>
              </a:lnSpc>
            </a:pPr>
            <a:r>
              <a:rPr lang="pt-PT" sz="2000" b="0" i="0" dirty="0"/>
              <a:t>Políticas de alocação de partições: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First fit</a:t>
            </a:r>
            <a:r>
              <a:rPr lang="pt-PT" sz="1600" b="0" dirty="0"/>
              <a:t> - </a:t>
            </a:r>
            <a:r>
              <a:rPr lang="pt-PT" sz="1600" b="0" i="0" dirty="0"/>
              <a:t>1ª partição da lista com capacidade suficiente. Fácil de implementar, mas não muito eficiente;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Next fit</a:t>
            </a:r>
            <a:r>
              <a:rPr lang="pt-PT" sz="1600" b="0" dirty="0"/>
              <a:t> - </a:t>
            </a:r>
            <a:r>
              <a:rPr lang="pt-BR" sz="1600" b="0" i="0" dirty="0"/>
              <a:t>1ª partição da lista com capacidade suficiente após a última anteriormente alocada. </a:t>
            </a:r>
            <a:r>
              <a:rPr lang="pt-PT" sz="1600" b="0" i="0" dirty="0"/>
              <a:t>Requer reter local da última alocação, eficiência inferior ao </a:t>
            </a:r>
            <a:r>
              <a:rPr lang="pt-PT" sz="1600" b="0" dirty="0"/>
              <a:t>First Fit</a:t>
            </a:r>
            <a:r>
              <a:rPr lang="pt-PT" sz="1600" b="0" i="0" dirty="0"/>
              <a:t>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Best fit</a:t>
            </a:r>
            <a:r>
              <a:rPr lang="pt-BR" sz="1600" b="0" i="0" dirty="0"/>
              <a:t> – Menor partição da lista com capacidade suficiente. </a:t>
            </a:r>
            <a:r>
              <a:rPr lang="pt-PT" sz="1600" b="0" i="0" dirty="0"/>
              <a:t>Necessita de percorrer toda a lista, que se traduz em menor eficiência, e também provoca uma fragmentação externa elevada;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Worst fit</a:t>
            </a:r>
            <a:r>
              <a:rPr lang="pt-BR" sz="1600" b="0" i="0" dirty="0"/>
              <a:t> – Maior partição da lista com capacidade suficiente. </a:t>
            </a:r>
            <a:r>
              <a:rPr lang="pt-PT" sz="1600" b="0" i="0" dirty="0"/>
              <a:t>Como o </a:t>
            </a:r>
            <a:r>
              <a:rPr lang="pt-PT" sz="1600" b="0" dirty="0"/>
              <a:t>Best Fit</a:t>
            </a:r>
            <a:r>
              <a:rPr lang="pt-PT" sz="1600" b="0" i="0" dirty="0"/>
              <a:t> é pouco eficiente mas com menos fragmentação externa;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Quick fit</a:t>
            </a:r>
            <a:r>
              <a:rPr lang="pt-BR" sz="1600" b="0" i="0" dirty="0"/>
              <a:t> – Utiliza listas auxiliares para as dimensões mais utilizadas. </a:t>
            </a:r>
            <a:r>
              <a:rPr lang="pt-PT" sz="1600" b="0" i="0" dirty="0"/>
              <a:t>Requer estruturas auxiliares mas é mais eficiente que as outras políticas na alocação.</a:t>
            </a:r>
          </a:p>
        </p:txBody>
      </p:sp>
    </p:spTree>
    <p:extLst>
      <p:ext uri="{BB962C8B-B14F-4D97-AF65-F5344CB8AC3E}">
        <p14:creationId xmlns:p14="http://schemas.microsoft.com/office/powerpoint/2010/main" val="41060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utoUpdateAnimBg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6201</TotalTime>
  <Words>1885</Words>
  <Application>Microsoft Office PowerPoint</Application>
  <PresentationFormat>On-screen Show (16:10)</PresentationFormat>
  <Paragraphs>400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Symbol</vt:lpstr>
      <vt:lpstr>Tahoma</vt:lpstr>
      <vt:lpstr>Times New Roman</vt:lpstr>
      <vt:lpstr>Wingdings</vt:lpstr>
      <vt:lpstr>study_time</vt:lpstr>
      <vt:lpstr>PowerPoint Presentation</vt:lpstr>
      <vt:lpstr> ALINHAMENTO</vt:lpstr>
      <vt:lpstr>SOP-T1-GM1 SISTEMA MONOPROGRAMADO</vt:lpstr>
      <vt:lpstr>SOP-T1-GM1 PARTIÇÕES FIXAS</vt:lpstr>
      <vt:lpstr>SOP-T1-GM1 PARTIÇÕES VARIÁVEIS</vt:lpstr>
      <vt:lpstr>SOP-T1-GM1 GESTÃO DE PARTIÇÕES VARIÁVEIS</vt:lpstr>
      <vt:lpstr>SOP-T1-GM1 GESTÃO COM LISTA LIGADA</vt:lpstr>
      <vt:lpstr>SOP-T1-GM1 FRAGMENTAÇÃO INTERNA E EXTERNA</vt:lpstr>
      <vt:lpstr>SOP-T1-GM1 ALOCAÇÃO DE PARTIÇÕES</vt:lpstr>
      <vt:lpstr>SOP-T1-GM1 SISTEMA BUDDY</vt:lpstr>
      <vt:lpstr>SOP-T1-GM2 MEMÓRIA VIRTUAL</vt:lpstr>
      <vt:lpstr>SOP-T1-GM2 TABELA DA MMU</vt:lpstr>
      <vt:lpstr>SOP-T1-GM2 PAGINAÇÃO</vt:lpstr>
      <vt:lpstr>SOP-T1-GM2 TABELA DE PÁGINAS MULTINÍVEL</vt:lpstr>
      <vt:lpstr>SOP-T1-GM2 CAMPOS DE UMA ENTRADA DE UMA TABELA</vt:lpstr>
      <vt:lpstr>SOP-T1-GM2 ALGORITMOS DE SUBSTITUIÇÃO DE PÁGINAS</vt:lpstr>
      <vt:lpstr>SOP-T1-GM3 SEGMENTAÇÃO</vt:lpstr>
      <vt:lpstr>SOP-T1-GM3 PAGINAÇÃO VS. SEGMENTAÇÃO</vt:lpstr>
      <vt:lpstr>SOP-T1-GM3 SEGMENTAÇÃO NO I386 (MODO PROTEGIDO)</vt:lpstr>
      <vt:lpstr>SOP-T1-GM3 SEGMENTAÇÃO NO I386 (MODO PROTEGIDO)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351</cp:revision>
  <cp:lastPrinted>2006-12-04T14:12:58Z</cp:lastPrinted>
  <dcterms:created xsi:type="dcterms:W3CDTF">2003-12-01T00:39:30Z</dcterms:created>
  <dcterms:modified xsi:type="dcterms:W3CDTF">2022-10-12T17:31:44Z</dcterms:modified>
  <cp:category>Sistemas Operativos</cp:category>
</cp:coreProperties>
</file>