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5" r:id="rId3"/>
    <p:sldId id="379" r:id="rId4"/>
    <p:sldId id="380" r:id="rId5"/>
    <p:sldId id="381" r:id="rId6"/>
    <p:sldId id="386" r:id="rId7"/>
    <p:sldId id="387" r:id="rId8"/>
    <p:sldId id="388" r:id="rId9"/>
    <p:sldId id="389" r:id="rId10"/>
    <p:sldId id="390" r:id="rId11"/>
    <p:sldId id="382" r:id="rId12"/>
    <p:sldId id="383" r:id="rId13"/>
    <p:sldId id="384" r:id="rId14"/>
    <p:sldId id="385" r:id="rId15"/>
    <p:sldId id="393" r:id="rId16"/>
    <p:sldId id="392" r:id="rId17"/>
    <p:sldId id="394" r:id="rId18"/>
    <p:sldId id="395" r:id="rId19"/>
    <p:sldId id="397" r:id="rId20"/>
    <p:sldId id="398" r:id="rId21"/>
    <p:sldId id="391" r:id="rId22"/>
    <p:sldId id="399" r:id="rId23"/>
    <p:sldId id="400" r:id="rId24"/>
    <p:sldId id="378" r:id="rId25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775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735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30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877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07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066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406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396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781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24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FSP/DE-ECT-UTAD@SOP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m.wikipedia.org/wiki/Standard_RAID_levels" TargetMode="External"/><Relationship Id="rId11" Type="http://schemas.openxmlformats.org/officeDocument/2006/relationships/hyperlink" Target="http://nl.wikipedia.org/wiki/redundant_array_of_independent_disks" TargetMode="External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hyperlink" Target="https://en.wikipedia.org/wiki/Standard_RAID_levels" TargetMode="External"/><Relationship Id="rId9" Type="http://schemas.openxmlformats.org/officeDocument/2006/relationships/hyperlink" Target="http://technewsingreek.blogspot.com/2012/07/raid.html" TargetMode="External"/><Relationship Id="rId14" Type="http://schemas.openxmlformats.org/officeDocument/2006/relationships/hyperlink" Target="https://nl.wikipedia.org/wiki/Redundant_array_of_independent_disk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AID_10" TargetMode="External"/><Relationship Id="rId5" Type="http://schemas.openxmlformats.org/officeDocument/2006/relationships/image" Target="../media/image33.png"/><Relationship Id="rId4" Type="http://schemas.openxmlformats.org/officeDocument/2006/relationships/hyperlink" Target="https://en.wikipedia.org/wiki/Nested_RAID_level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ested_RAID_levels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s://en.wikipedia.org/wiki/Standard_RAID_level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andard_RAID_levels#RAID_1" TargetMode="External"/><Relationship Id="rId13" Type="http://schemas.openxmlformats.org/officeDocument/2006/relationships/hyperlink" Target="https://en.wikipedia.org/wiki/Hamming_code" TargetMode="External"/><Relationship Id="rId18" Type="http://schemas.openxmlformats.org/officeDocument/2006/relationships/hyperlink" Target="https://en.wikipedia.org/wiki/Standard_RAID_levels#RAID_5" TargetMode="External"/><Relationship Id="rId3" Type="http://schemas.openxmlformats.org/officeDocument/2006/relationships/hyperlink" Target="https://en.wikipedia.org/wiki/Standard_RAID_levels#cite_note-NonDegenerate-29" TargetMode="External"/><Relationship Id="rId7" Type="http://schemas.openxmlformats.org/officeDocument/2006/relationships/hyperlink" Target="https://en.wikipedia.org/wiki/Disk_mirroring" TargetMode="External"/><Relationship Id="rId12" Type="http://schemas.openxmlformats.org/officeDocument/2006/relationships/hyperlink" Target="https://en.wikipedia.org/wiki/Standard_RAID_levels#RAID_2" TargetMode="External"/><Relationship Id="rId17" Type="http://schemas.openxmlformats.org/officeDocument/2006/relationships/hyperlink" Target="https://en.wikipedia.org/wiki/Wikipedia:Citation_needed" TargetMode="External"/><Relationship Id="rId2" Type="http://schemas.openxmlformats.org/officeDocument/2006/relationships/notesSlide" Target="../notesSlides/notesSlide20.xml"/><Relationship Id="rId16" Type="http://schemas.openxmlformats.org/officeDocument/2006/relationships/hyperlink" Target="https://en.wikipedia.org/wiki/Standard_RAID_levels#RAID_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rity_bit" TargetMode="External"/><Relationship Id="rId11" Type="http://schemas.openxmlformats.org/officeDocument/2006/relationships/hyperlink" Target="https://en.wikipedia.org/wiki/Standard_RAID_levels#cite_note-raid1-write-30" TargetMode="External"/><Relationship Id="rId5" Type="http://schemas.openxmlformats.org/officeDocument/2006/relationships/hyperlink" Target="https://en.wikipedia.org/wiki/Data_striping" TargetMode="External"/><Relationship Id="rId15" Type="http://schemas.openxmlformats.org/officeDocument/2006/relationships/hyperlink" Target="https://en.wikipedia.org/wiki/Standard_RAID_levels#cite_note-FastHardware-32" TargetMode="External"/><Relationship Id="rId10" Type="http://schemas.openxmlformats.org/officeDocument/2006/relationships/hyperlink" Target="https://en.wikipedia.org/wiki/Standard_RAID_levels#cite_note-oracle-raid1-15" TargetMode="External"/><Relationship Id="rId19" Type="http://schemas.openxmlformats.org/officeDocument/2006/relationships/hyperlink" Target="https://en.wikipedia.org/wiki/Standard_RAID_levels#RAID_6" TargetMode="External"/><Relationship Id="rId4" Type="http://schemas.openxmlformats.org/officeDocument/2006/relationships/hyperlink" Target="https://en.wikipedia.org/wiki/Standard_RAID_levels#RAID_0" TargetMode="External"/><Relationship Id="rId9" Type="http://schemas.openxmlformats.org/officeDocument/2006/relationships/hyperlink" Target="https://en.wikipedia.org/wiki/Standard_RAID_levels#cite_note-raid1-read-16" TargetMode="External"/><Relationship Id="rId14" Type="http://schemas.openxmlformats.org/officeDocument/2006/relationships/hyperlink" Target="https://en.wikipedia.org/wiki/Standard_RAID_levels#RAID_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l.wikipedia.org/wiki/solid_state_drive" TargetMode="External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2041791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SOP-T1-GD1 e SOP-T1-GD2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i="0" dirty="0">
                <a:solidFill>
                  <a:srgbClr val="0033CC"/>
                </a:solidFill>
                <a:latin typeface="Tahoma" pitchFamily="34" charset="0"/>
              </a:rPr>
              <a:t>Gestão de dispositivos, níveis de abstração do hardware e armazenamento.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Essenciais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Processos, </a:t>
            </a:r>
            <a:r>
              <a:rPr lang="pt-BR" sz="1600" b="0" dirty="0">
                <a:latin typeface="Arial" charset="0"/>
              </a:rPr>
              <a:t>Deadlocks,</a:t>
            </a:r>
            <a:r>
              <a:rPr lang="pt-BR" sz="1600" b="0" i="0" dirty="0">
                <a:latin typeface="Arial" charset="0"/>
              </a:rPr>
              <a:t> Gestão de Memória e de Ficheiros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SOP-T1-GD1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NTERFACE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AMADAS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OFTWARE</a:t>
            </a:r>
          </a:p>
        </p:txBody>
      </p:sp>
      <p:pic>
        <p:nvPicPr>
          <p:cNvPr id="4" name="Picture 4" descr="us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04404"/>
            <a:ext cx="6551761" cy="4291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06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SOP-T1-GD2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RGANIZAÇÃO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ISCOS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40000" y="900000"/>
            <a:ext cx="7837045" cy="4045113"/>
            <a:chOff x="336" y="1104"/>
            <a:chExt cx="5856" cy="3252"/>
          </a:xfrm>
        </p:grpSpPr>
        <p:pic>
          <p:nvPicPr>
            <p:cNvPr id="6" name="Picture 4" descr="fireball_plus_k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" y="2016"/>
              <a:ext cx="2340" cy="2340"/>
            </a:xfrm>
            <a:prstGeom prst="rect">
              <a:avLst/>
            </a:prstGeom>
            <a:noFill/>
          </p:spPr>
        </p:pic>
        <p:pic>
          <p:nvPicPr>
            <p:cNvPr id="7" name="Picture 5" descr="int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36" y="1104"/>
              <a:ext cx="3528" cy="1242"/>
            </a:xfrm>
            <a:prstGeom prst="rect">
              <a:avLst/>
            </a:prstGeom>
            <a:noFill/>
          </p:spPr>
        </p:pic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4368" y="2112"/>
              <a:ext cx="1824" cy="2160"/>
              <a:chOff x="624" y="1776"/>
              <a:chExt cx="1824" cy="2160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624" y="1776"/>
                <a:ext cx="1824" cy="1824"/>
                <a:chOff x="624" y="1776"/>
                <a:chExt cx="1824" cy="1824"/>
              </a:xfrm>
            </p:grpSpPr>
            <p:sp>
              <p:nvSpPr>
                <p:cNvPr id="16" name="Oval 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824" cy="182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  <p:sp>
              <p:nvSpPr>
                <p:cNvPr id="17" name="Oval 9"/>
                <p:cNvSpPr>
                  <a:spLocks noChangeArrowheads="1"/>
                </p:cNvSpPr>
                <p:nvPr/>
              </p:nvSpPr>
              <p:spPr bwMode="auto">
                <a:xfrm>
                  <a:off x="720" y="1872"/>
                  <a:ext cx="1632" cy="163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  <p:sp>
              <p:nvSpPr>
                <p:cNvPr id="18" name="Oval 10"/>
                <p:cNvSpPr>
                  <a:spLocks noChangeArrowheads="1"/>
                </p:cNvSpPr>
                <p:nvPr/>
              </p:nvSpPr>
              <p:spPr bwMode="auto">
                <a:xfrm>
                  <a:off x="816" y="1968"/>
                  <a:ext cx="1440" cy="14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  <p:sp>
              <p:nvSpPr>
                <p:cNvPr id="19" name="Oval 11"/>
                <p:cNvSpPr>
                  <a:spLocks noChangeArrowheads="1"/>
                </p:cNvSpPr>
                <p:nvPr/>
              </p:nvSpPr>
              <p:spPr bwMode="auto">
                <a:xfrm>
                  <a:off x="912" y="2064"/>
                  <a:ext cx="1248" cy="12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  <p:sp>
              <p:nvSpPr>
                <p:cNvPr id="20" name="Oval 12"/>
                <p:cNvSpPr>
                  <a:spLocks noChangeArrowheads="1"/>
                </p:cNvSpPr>
                <p:nvPr/>
              </p:nvSpPr>
              <p:spPr bwMode="auto">
                <a:xfrm>
                  <a:off x="1008" y="2160"/>
                  <a:ext cx="1056" cy="10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  <p:sp>
              <p:nvSpPr>
                <p:cNvPr id="21" name="Oval 13"/>
                <p:cNvSpPr>
                  <a:spLocks noChangeArrowheads="1"/>
                </p:cNvSpPr>
                <p:nvPr/>
              </p:nvSpPr>
              <p:spPr bwMode="auto">
                <a:xfrm>
                  <a:off x="1104" y="2256"/>
                  <a:ext cx="864" cy="86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  <p:sp>
              <p:nvSpPr>
                <p:cNvPr id="22" name="Oval 14"/>
                <p:cNvSpPr>
                  <a:spLocks noChangeArrowheads="1"/>
                </p:cNvSpPr>
                <p:nvPr/>
              </p:nvSpPr>
              <p:spPr bwMode="auto">
                <a:xfrm>
                  <a:off x="1200" y="2352"/>
                  <a:ext cx="672" cy="67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  <p:sp>
              <p:nvSpPr>
                <p:cNvPr id="23" name="Oval 15"/>
                <p:cNvSpPr>
                  <a:spLocks noChangeArrowheads="1"/>
                </p:cNvSpPr>
                <p:nvPr/>
              </p:nvSpPr>
              <p:spPr bwMode="auto">
                <a:xfrm>
                  <a:off x="1296" y="2448"/>
                  <a:ext cx="480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  <p:sp>
              <p:nvSpPr>
                <p:cNvPr id="24" name="Oval 16"/>
                <p:cNvSpPr>
                  <a:spLocks noChangeArrowheads="1"/>
                </p:cNvSpPr>
                <p:nvPr/>
              </p:nvSpPr>
              <p:spPr bwMode="auto">
                <a:xfrm>
                  <a:off x="1392" y="254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  <p:sp>
              <p:nvSpPr>
                <p:cNvPr id="25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1776"/>
                  <a:ext cx="0" cy="18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  <p:sp>
              <p:nvSpPr>
                <p:cNvPr id="26" name="Line 18"/>
                <p:cNvSpPr>
                  <a:spLocks noChangeShapeType="1"/>
                </p:cNvSpPr>
                <p:nvPr/>
              </p:nvSpPr>
              <p:spPr bwMode="auto">
                <a:xfrm>
                  <a:off x="624" y="2688"/>
                  <a:ext cx="18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  <p:sp>
              <p:nvSpPr>
                <p:cNvPr id="27" name="Line 19"/>
                <p:cNvSpPr>
                  <a:spLocks noChangeShapeType="1"/>
                </p:cNvSpPr>
                <p:nvPr/>
              </p:nvSpPr>
              <p:spPr bwMode="auto">
                <a:xfrm>
                  <a:off x="864" y="2016"/>
                  <a:ext cx="1344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  <p:sp>
              <p:nvSpPr>
                <p:cNvPr id="2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864" y="2016"/>
                  <a:ext cx="1344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  <p:sp>
              <p:nvSpPr>
                <p:cNvPr id="2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00" y="1824"/>
                  <a:ext cx="672" cy="17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  <p:sp>
              <p:nvSpPr>
                <p:cNvPr id="30" name="Line 22"/>
                <p:cNvSpPr>
                  <a:spLocks noChangeShapeType="1"/>
                </p:cNvSpPr>
                <p:nvPr/>
              </p:nvSpPr>
              <p:spPr bwMode="auto">
                <a:xfrm>
                  <a:off x="1200" y="1824"/>
                  <a:ext cx="672" cy="17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  <p:sp>
              <p:nvSpPr>
                <p:cNvPr id="31" name="Line 23"/>
                <p:cNvSpPr>
                  <a:spLocks noChangeShapeType="1"/>
                </p:cNvSpPr>
                <p:nvPr/>
              </p:nvSpPr>
              <p:spPr bwMode="auto">
                <a:xfrm>
                  <a:off x="672" y="2352"/>
                  <a:ext cx="1728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  <p:sp>
              <p:nvSpPr>
                <p:cNvPr id="32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672" y="2304"/>
                  <a:ext cx="1728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PT" dirty="0"/>
                </a:p>
              </p:txBody>
            </p:sp>
          </p:grpSp>
          <p:sp>
            <p:nvSpPr>
              <p:cNvPr id="13" name="Line 25"/>
              <p:cNvSpPr>
                <a:spLocks noChangeShapeType="1"/>
              </p:cNvSpPr>
              <p:nvPr/>
            </p:nvSpPr>
            <p:spPr bwMode="auto">
              <a:xfrm flipH="1" flipV="1">
                <a:off x="2016" y="2640"/>
                <a:ext cx="0" cy="1296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  <a:round/>
                <a:headEnd/>
                <a:tailEnd type="oval" w="lg" len="sm"/>
              </a:ln>
              <a:effectLst/>
            </p:spPr>
            <p:txBody>
              <a:bodyPr wrap="none" anchor="ctr"/>
              <a:lstStyle/>
              <a:p>
                <a:endParaRPr lang="pt-PT" dirty="0"/>
              </a:p>
            </p:txBody>
          </p:sp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 flipV="1">
                <a:off x="2016" y="2688"/>
                <a:ext cx="432" cy="1248"/>
              </a:xfrm>
              <a:prstGeom prst="line">
                <a:avLst/>
              </a:prstGeom>
              <a:noFill/>
              <a:ln w="63500" cap="rnd">
                <a:solidFill>
                  <a:srgbClr val="C0C0C0"/>
                </a:solidFill>
                <a:prstDash val="sysDot"/>
                <a:round/>
                <a:headEnd/>
                <a:tailEnd type="oval" w="lg" len="sm"/>
              </a:ln>
              <a:effectLst/>
            </p:spPr>
            <p:txBody>
              <a:bodyPr wrap="none" anchor="ctr"/>
              <a:lstStyle/>
              <a:p>
                <a:endParaRPr lang="pt-PT" dirty="0"/>
              </a:p>
            </p:txBody>
          </p:sp>
          <p:sp>
            <p:nvSpPr>
              <p:cNvPr id="15" name="Line 27"/>
              <p:cNvSpPr>
                <a:spLocks noChangeShapeType="1"/>
              </p:cNvSpPr>
              <p:nvPr/>
            </p:nvSpPr>
            <p:spPr bwMode="auto">
              <a:xfrm flipH="1" flipV="1">
                <a:off x="1632" y="2688"/>
                <a:ext cx="384" cy="1248"/>
              </a:xfrm>
              <a:prstGeom prst="line">
                <a:avLst/>
              </a:prstGeom>
              <a:noFill/>
              <a:ln w="63500" cap="rnd">
                <a:solidFill>
                  <a:srgbClr val="C0C0C0"/>
                </a:solidFill>
                <a:prstDash val="sysDot"/>
                <a:round/>
                <a:headEnd/>
                <a:tailEnd type="oval" w="lg" len="sm"/>
              </a:ln>
              <a:effectLst/>
            </p:spPr>
            <p:txBody>
              <a:bodyPr wrap="none" anchor="ctr"/>
              <a:lstStyle/>
              <a:p>
                <a:endParaRPr lang="pt-PT" dirty="0"/>
              </a:p>
            </p:txBody>
          </p:sp>
        </p:grpSp>
        <p:pic>
          <p:nvPicPr>
            <p:cNvPr id="11" name="Picture 28" descr="S21A_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44" y="2400"/>
              <a:ext cx="1734" cy="1848"/>
            </a:xfrm>
            <a:prstGeom prst="rect">
              <a:avLst/>
            </a:prstGeom>
            <a:noFill/>
          </p:spPr>
        </p:pic>
      </p:grp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36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SOP-T1-GD2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RGANIZAÇÃO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ISCOS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grpSp>
        <p:nvGrpSpPr>
          <p:cNvPr id="34" name="Group 29"/>
          <p:cNvGrpSpPr>
            <a:grpSpLocks/>
          </p:cNvGrpSpPr>
          <p:nvPr/>
        </p:nvGrpSpPr>
        <p:grpSpPr bwMode="auto">
          <a:xfrm>
            <a:off x="540000" y="900001"/>
            <a:ext cx="8164513" cy="2173524"/>
            <a:chOff x="432" y="1104"/>
            <a:chExt cx="6000" cy="1614"/>
          </a:xfrm>
        </p:grpSpPr>
        <p:pic>
          <p:nvPicPr>
            <p:cNvPr id="35" name="Picture 30" descr="arms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1104"/>
              <a:ext cx="4506" cy="1614"/>
            </a:xfrm>
            <a:prstGeom prst="rect">
              <a:avLst/>
            </a:prstGeom>
            <a:noFill/>
          </p:spPr>
        </p:pic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4944" y="1747"/>
              <a:ext cx="14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06" tIns="40003" rIns="80006" bIns="40003" anchor="ctr">
              <a:spAutoFit/>
            </a:bodyPr>
            <a:lstStyle/>
            <a:p>
              <a:pPr defTabSz="800100"/>
              <a:r>
                <a:rPr lang="en-US" b="0" dirty="0">
                  <a:latin typeface="Tahoma" pitchFamily="34" charset="0"/>
                </a:rPr>
                <a:t>Shortest seek first</a:t>
              </a:r>
            </a:p>
          </p:txBody>
        </p:sp>
      </p:grp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554560" y="3142343"/>
            <a:ext cx="8221662" cy="1875397"/>
            <a:chOff x="288" y="2736"/>
            <a:chExt cx="6042" cy="1548"/>
          </a:xfrm>
        </p:grpSpPr>
        <p:pic>
          <p:nvPicPr>
            <p:cNvPr id="38" name="Picture 33" descr="arms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24" y="2736"/>
              <a:ext cx="4506" cy="1548"/>
            </a:xfrm>
            <a:prstGeom prst="rect">
              <a:avLst/>
            </a:prstGeom>
            <a:noFill/>
          </p:spPr>
        </p:pic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288" y="3360"/>
              <a:ext cx="14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0006" tIns="40003" rIns="80006" bIns="40003" anchor="ctr">
              <a:spAutoFit/>
            </a:bodyPr>
            <a:lstStyle/>
            <a:p>
              <a:pPr defTabSz="800100"/>
              <a:r>
                <a:rPr lang="en-US" b="0" i="0" dirty="0">
                  <a:latin typeface="Tahoma" pitchFamily="34" charset="0"/>
                </a:rPr>
                <a:t>Elevador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05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SOP-T1-GD2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RAID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40000" y="900000"/>
            <a:ext cx="8137276" cy="389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06" tIns="40003" rIns="80006" bIns="40003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Um disco é organizado sobre a forma de uma matriz de sectores (cada sector tem entre 512 à 8192 bytes habitualmente);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O sistema agrupa sectores em blocos (</a:t>
            </a:r>
            <a:r>
              <a:rPr lang="pt-PT" sz="1600" b="0" dirty="0">
                <a:latin typeface="Tahoma" pitchFamily="34" charset="0"/>
              </a:rPr>
              <a:t>clusters</a:t>
            </a:r>
            <a:r>
              <a:rPr lang="pt-PT" sz="1600" b="0" i="0" dirty="0">
                <a:latin typeface="Tahoma" pitchFamily="34" charset="0"/>
              </a:rPr>
              <a:t>), sendo o valor mais habitual de 4 Kbytes;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Cada ficheiro ocupa um conjunto (lista) de blocos;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O disco só permite escrever ou ler um bloco de cada vez;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Para aceder a cada sector deve deslocar a cabeça de leitura/escrita para o respectivo cilindro (</a:t>
            </a:r>
            <a:r>
              <a:rPr lang="pt-PT" sz="1600" b="0" dirty="0">
                <a:latin typeface="Tahoma" pitchFamily="34" charset="0"/>
              </a:rPr>
              <a:t>seek time</a:t>
            </a:r>
            <a:r>
              <a:rPr lang="pt-PT" sz="1600" b="0" i="0" dirty="0">
                <a:latin typeface="Tahoma" pitchFamily="34" charset="0"/>
              </a:rPr>
              <a:t>);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É necessário esperar que o sector passe por baixo da cabeça de leitura/escrita. Quanto maior a velocidade de rotação, menor o tempo de espera;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Os dados são transferidos inicialmente para uma memória do hardware do disco (cache do disco), sendo depois transferidos para a memória do sistema, normalmente por DMA.</a:t>
            </a:r>
          </a:p>
        </p:txBody>
      </p:sp>
    </p:spTree>
    <p:extLst>
      <p:ext uri="{BB962C8B-B14F-4D97-AF65-F5344CB8AC3E}">
        <p14:creationId xmlns:p14="http://schemas.microsoft.com/office/powerpoint/2010/main" val="399761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 advAuto="200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SOP-T1-GD2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RAID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72431" y="3358605"/>
            <a:ext cx="7621587" cy="1631950"/>
            <a:chOff x="543" y="2957"/>
            <a:chExt cx="5601" cy="114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48" y="3120"/>
              <a:ext cx="3696" cy="240"/>
              <a:chOff x="816" y="3600"/>
              <a:chExt cx="3696" cy="240"/>
            </a:xfrm>
          </p:grpSpPr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816" y="3600"/>
                <a:ext cx="336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336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4</a:t>
                </a:r>
              </a:p>
            </p:txBody>
          </p:sp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1152" y="3600"/>
                <a:ext cx="336" cy="24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/>
            </p:nvSpPr>
            <p:spPr bwMode="auto">
              <a:xfrm>
                <a:off x="1488" y="3600"/>
                <a:ext cx="336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36" name="Rectangle 10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336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5</a:t>
                </a:r>
              </a:p>
            </p:txBody>
          </p:sp>
          <p:sp>
            <p:nvSpPr>
              <p:cNvPr id="37" name="Rectangle 11"/>
              <p:cNvSpPr>
                <a:spLocks noChangeArrowheads="1"/>
              </p:cNvSpPr>
              <p:nvPr/>
            </p:nvSpPr>
            <p:spPr bwMode="auto">
              <a:xfrm>
                <a:off x="3168" y="3600"/>
                <a:ext cx="336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8</a:t>
                </a:r>
              </a:p>
            </p:txBody>
          </p:sp>
          <p:sp>
            <p:nvSpPr>
              <p:cNvPr id="38" name="Rectangle 12"/>
              <p:cNvSpPr>
                <a:spLocks noChangeArrowheads="1"/>
              </p:cNvSpPr>
              <p:nvPr/>
            </p:nvSpPr>
            <p:spPr bwMode="auto">
              <a:xfrm>
                <a:off x="2496" y="3600"/>
                <a:ext cx="336" cy="24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6</a:t>
                </a:r>
              </a:p>
            </p:txBody>
          </p:sp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2832" y="3600"/>
                <a:ext cx="336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7</a:t>
                </a:r>
              </a:p>
            </p:txBody>
          </p:sp>
          <p:sp>
            <p:nvSpPr>
              <p:cNvPr id="40" name="Rectangle 14"/>
              <p:cNvSpPr>
                <a:spLocks noChangeArrowheads="1"/>
              </p:cNvSpPr>
              <p:nvPr/>
            </p:nvSpPr>
            <p:spPr bwMode="auto">
              <a:xfrm>
                <a:off x="3504" y="3600"/>
                <a:ext cx="336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9</a:t>
                </a:r>
              </a:p>
            </p:txBody>
          </p:sp>
          <p:sp>
            <p:nvSpPr>
              <p:cNvPr id="41" name="Rectangle 15"/>
              <p:cNvSpPr>
                <a:spLocks noChangeArrowheads="1"/>
              </p:cNvSpPr>
              <p:nvPr/>
            </p:nvSpPr>
            <p:spPr bwMode="auto">
              <a:xfrm>
                <a:off x="3840" y="3600"/>
                <a:ext cx="336" cy="24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42" name="Rectangle 16"/>
              <p:cNvSpPr>
                <a:spLocks noChangeArrowheads="1"/>
              </p:cNvSpPr>
              <p:nvPr/>
            </p:nvSpPr>
            <p:spPr bwMode="auto">
              <a:xfrm>
                <a:off x="4176" y="3600"/>
                <a:ext cx="336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11</a:t>
                </a:r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2448" y="3600"/>
              <a:ext cx="3696" cy="480"/>
              <a:chOff x="2256" y="3456"/>
              <a:chExt cx="3696" cy="480"/>
            </a:xfrm>
          </p:grpSpPr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2256" y="3456"/>
                <a:ext cx="336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2592" y="3696"/>
                <a:ext cx="336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2256" y="3696"/>
                <a:ext cx="336" cy="24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" name="Rectangle 21"/>
              <p:cNvSpPr>
                <a:spLocks noChangeArrowheads="1"/>
              </p:cNvSpPr>
              <p:nvPr/>
            </p:nvSpPr>
            <p:spPr bwMode="auto">
              <a:xfrm>
                <a:off x="4608" y="3456"/>
                <a:ext cx="336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8</a:t>
                </a: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336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3264" y="3696"/>
                <a:ext cx="336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4</a:t>
                </a:r>
              </a:p>
            </p:txBody>
          </p:sp>
          <p:sp>
            <p:nvSpPr>
              <p:cNvPr id="16" name="Rectangle 24"/>
              <p:cNvSpPr>
                <a:spLocks noChangeArrowheads="1"/>
              </p:cNvSpPr>
              <p:nvPr/>
            </p:nvSpPr>
            <p:spPr bwMode="auto">
              <a:xfrm>
                <a:off x="2928" y="3696"/>
                <a:ext cx="336" cy="24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336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3600" y="3456"/>
                <a:ext cx="336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5</a:t>
                </a:r>
              </a:p>
            </p:txBody>
          </p:sp>
          <p:sp>
            <p:nvSpPr>
              <p:cNvPr id="19" name="Rectangle 27"/>
              <p:cNvSpPr>
                <a:spLocks noChangeArrowheads="1"/>
              </p:cNvSpPr>
              <p:nvPr/>
            </p:nvSpPr>
            <p:spPr bwMode="auto">
              <a:xfrm>
                <a:off x="3600" y="3696"/>
                <a:ext cx="336" cy="24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5</a:t>
                </a:r>
              </a:p>
            </p:txBody>
          </p:sp>
          <p:sp>
            <p:nvSpPr>
              <p:cNvPr id="20" name="Rectangle 28"/>
              <p:cNvSpPr>
                <a:spLocks noChangeArrowheads="1"/>
              </p:cNvSpPr>
              <p:nvPr/>
            </p:nvSpPr>
            <p:spPr bwMode="auto">
              <a:xfrm>
                <a:off x="3264" y="3456"/>
                <a:ext cx="336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4</a:t>
                </a:r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5616" y="3456"/>
                <a:ext cx="336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2" name="Rectangle 30"/>
              <p:cNvSpPr>
                <a:spLocks noChangeArrowheads="1"/>
              </p:cNvSpPr>
              <p:nvPr/>
            </p:nvSpPr>
            <p:spPr bwMode="auto">
              <a:xfrm>
                <a:off x="3936" y="3696"/>
                <a:ext cx="336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6</a:t>
                </a:r>
              </a:p>
            </p:txBody>
          </p:sp>
          <p:sp>
            <p:nvSpPr>
              <p:cNvPr id="23" name="Rectangle 31"/>
              <p:cNvSpPr>
                <a:spLocks noChangeArrowheads="1"/>
              </p:cNvSpPr>
              <p:nvPr/>
            </p:nvSpPr>
            <p:spPr bwMode="auto">
              <a:xfrm>
                <a:off x="4272" y="3696"/>
                <a:ext cx="336" cy="24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7</a:t>
                </a:r>
              </a:p>
            </p:txBody>
          </p:sp>
          <p:sp>
            <p:nvSpPr>
              <p:cNvPr id="24" name="Rectangle 32"/>
              <p:cNvSpPr>
                <a:spLocks noChangeArrowheads="1"/>
              </p:cNvSpPr>
              <p:nvPr/>
            </p:nvSpPr>
            <p:spPr bwMode="auto">
              <a:xfrm>
                <a:off x="4272" y="3456"/>
                <a:ext cx="336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7</a:t>
                </a:r>
              </a:p>
            </p:txBody>
          </p:sp>
          <p:sp>
            <p:nvSpPr>
              <p:cNvPr id="25" name="Rectangle 33"/>
              <p:cNvSpPr>
                <a:spLocks noChangeArrowheads="1"/>
              </p:cNvSpPr>
              <p:nvPr/>
            </p:nvSpPr>
            <p:spPr bwMode="auto">
              <a:xfrm>
                <a:off x="4608" y="3696"/>
                <a:ext cx="336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8</a:t>
                </a:r>
              </a:p>
            </p:txBody>
          </p:sp>
          <p:sp>
            <p:nvSpPr>
              <p:cNvPr id="26" name="Rectangle 34"/>
              <p:cNvSpPr>
                <a:spLocks noChangeArrowheads="1"/>
              </p:cNvSpPr>
              <p:nvPr/>
            </p:nvSpPr>
            <p:spPr bwMode="auto">
              <a:xfrm>
                <a:off x="4944" y="3696"/>
                <a:ext cx="336" cy="24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9</a:t>
                </a:r>
              </a:p>
            </p:txBody>
          </p:sp>
          <p:sp>
            <p:nvSpPr>
              <p:cNvPr id="27" name="Rectangle 35"/>
              <p:cNvSpPr>
                <a:spLocks noChangeArrowheads="1"/>
              </p:cNvSpPr>
              <p:nvPr/>
            </p:nvSpPr>
            <p:spPr bwMode="auto">
              <a:xfrm>
                <a:off x="5280" y="3456"/>
                <a:ext cx="336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28" name="Rectangle 36"/>
              <p:cNvSpPr>
                <a:spLocks noChangeArrowheads="1"/>
              </p:cNvSpPr>
              <p:nvPr/>
            </p:nvSpPr>
            <p:spPr bwMode="auto">
              <a:xfrm>
                <a:off x="4944" y="3456"/>
                <a:ext cx="336" cy="24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9</a:t>
                </a:r>
              </a:p>
            </p:txBody>
          </p:sp>
          <p:sp>
            <p:nvSpPr>
              <p:cNvPr id="29" name="Rectangle 37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336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6</a:t>
                </a:r>
              </a:p>
            </p:txBody>
          </p:sp>
          <p:sp>
            <p:nvSpPr>
              <p:cNvPr id="30" name="Rectangle 38"/>
              <p:cNvSpPr>
                <a:spLocks noChangeArrowheads="1"/>
              </p:cNvSpPr>
              <p:nvPr/>
            </p:nvSpPr>
            <p:spPr bwMode="auto">
              <a:xfrm>
                <a:off x="5280" y="3696"/>
                <a:ext cx="336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5616" y="3696"/>
                <a:ext cx="336" cy="24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53" tIns="426" rIns="853" bIns="426" anchor="ctr"/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11</a:t>
                </a:r>
              </a:p>
            </p:txBody>
          </p:sp>
        </p:grpSp>
        <p:sp>
          <p:nvSpPr>
            <p:cNvPr id="7" name="Rectangle 40"/>
            <p:cNvSpPr>
              <a:spLocks noChangeArrowheads="1"/>
            </p:cNvSpPr>
            <p:nvPr/>
          </p:nvSpPr>
          <p:spPr bwMode="auto">
            <a:xfrm>
              <a:off x="543" y="2957"/>
              <a:ext cx="169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53" tIns="426" rIns="853" bIns="426" anchor="ctr"/>
            <a:lstStyle/>
            <a:p>
              <a:pPr defTabSz="800100"/>
              <a:r>
                <a:rPr lang="pt-PT" dirty="0">
                  <a:latin typeface="Tahoma" pitchFamily="34" charset="0"/>
                </a:rPr>
                <a:t>Ficheiro em RAID0</a:t>
              </a:r>
            </a:p>
            <a:p>
              <a:pPr defTabSz="800100"/>
              <a:r>
                <a:rPr lang="pt-PT" dirty="0">
                  <a:latin typeface="Tahoma" pitchFamily="34" charset="0"/>
                </a:rPr>
                <a:t>(</a:t>
              </a:r>
              <a:r>
                <a:rPr lang="en-US" dirty="0">
                  <a:latin typeface="Tahoma" pitchFamily="34" charset="0"/>
                </a:rPr>
                <a:t>stripping</a:t>
              </a:r>
              <a:r>
                <a:rPr lang="pt-PT" dirty="0">
                  <a:latin typeface="Tahoma" pitchFamily="34" charset="0"/>
                </a:rPr>
                <a:t>)</a:t>
              </a:r>
            </a:p>
          </p:txBody>
        </p:sp>
        <p:sp>
          <p:nvSpPr>
            <p:cNvPr id="8" name="Rectangle 41"/>
            <p:cNvSpPr>
              <a:spLocks noChangeArrowheads="1"/>
            </p:cNvSpPr>
            <p:nvPr/>
          </p:nvSpPr>
          <p:spPr bwMode="auto">
            <a:xfrm>
              <a:off x="543" y="3581"/>
              <a:ext cx="169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53" tIns="426" rIns="853" bIns="426" anchor="ctr"/>
            <a:lstStyle/>
            <a:p>
              <a:pPr defTabSz="800100"/>
              <a:r>
                <a:rPr lang="pt-PT" dirty="0">
                  <a:latin typeface="Tahoma" pitchFamily="34" charset="0"/>
                </a:rPr>
                <a:t>Ficheiro em RAID1</a:t>
              </a:r>
            </a:p>
            <a:p>
              <a:pPr defTabSz="800100"/>
              <a:r>
                <a:rPr lang="pt-PT" dirty="0">
                  <a:latin typeface="Tahoma" pitchFamily="34" charset="0"/>
                </a:rPr>
                <a:t>(</a:t>
              </a:r>
              <a:r>
                <a:rPr lang="en-US" dirty="0">
                  <a:latin typeface="Tahoma" pitchFamily="34" charset="0"/>
                </a:rPr>
                <a:t>mirroring</a:t>
              </a:r>
              <a:r>
                <a:rPr lang="pt-PT" dirty="0">
                  <a:latin typeface="Tahoma" pitchFamily="34" charset="0"/>
                </a:rPr>
                <a:t>)</a:t>
              </a:r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721618" y="985292"/>
            <a:ext cx="3829050" cy="2228850"/>
            <a:chOff x="624" y="1296"/>
            <a:chExt cx="2814" cy="1559"/>
          </a:xfrm>
        </p:grpSpPr>
        <p:pic>
          <p:nvPicPr>
            <p:cNvPr id="44" name="Picture 43" descr="raidd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16" y="1296"/>
              <a:ext cx="1422" cy="1332"/>
            </a:xfrm>
            <a:prstGeom prst="rect">
              <a:avLst/>
            </a:prstGeom>
            <a:noFill/>
          </p:spPr>
        </p:pic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624" y="1296"/>
              <a:ext cx="2512" cy="1559"/>
              <a:chOff x="624" y="1296"/>
              <a:chExt cx="2512" cy="1559"/>
            </a:xfrm>
          </p:grpSpPr>
          <p:pic>
            <p:nvPicPr>
              <p:cNvPr id="46" name="Picture 45" descr="raidd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4" y="1296"/>
                <a:ext cx="1422" cy="1332"/>
              </a:xfrm>
              <a:prstGeom prst="rect">
                <a:avLst/>
              </a:prstGeom>
              <a:noFill/>
            </p:spPr>
          </p:pic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928" y="2614"/>
                <a:ext cx="81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70002" tIns="35001" rIns="70002" bIns="35001" anchor="ctr">
                <a:spAutoFit/>
              </a:bodyPr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DISCO 1</a:t>
                </a:r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2320" y="2614"/>
                <a:ext cx="81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70002" tIns="35001" rIns="70002" bIns="35001" anchor="ctr">
                <a:spAutoFit/>
              </a:bodyPr>
              <a:lstStyle/>
              <a:p>
                <a:pPr defTabSz="800100"/>
                <a:r>
                  <a:rPr lang="pt-PT" dirty="0">
                    <a:latin typeface="Tahoma" pitchFamily="34" charset="0"/>
                  </a:rPr>
                  <a:t>DISCO 2</a:t>
                </a:r>
              </a:p>
            </p:txBody>
          </p:sp>
        </p:grpSp>
      </p:grpSp>
      <p:sp>
        <p:nvSpPr>
          <p:cNvPr id="94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7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SOP-T1-GD2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Armazenamento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40000" y="900000"/>
            <a:ext cx="8137276" cy="363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06" tIns="40003" rIns="80006" bIns="40003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800" b="0" i="0" dirty="0">
                <a:latin typeface="Tahoma" pitchFamily="34" charset="0"/>
              </a:rPr>
              <a:t>Considerações e definições:</a:t>
            </a:r>
          </a:p>
          <a:p>
            <a:pPr marL="536004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 err="1">
                <a:latin typeface="Tahoma" pitchFamily="34" charset="0"/>
              </a:rPr>
              <a:t>Hotswap</a:t>
            </a:r>
            <a:r>
              <a:rPr lang="pt-PT" sz="1600" b="0" i="0" dirty="0">
                <a:latin typeface="Tahoma" pitchFamily="34" charset="0"/>
              </a:rPr>
              <a:t> – Capacidade de trocar de disco (tirar antigo colocar o novo) sem parar o funcionamento do sistema;</a:t>
            </a:r>
          </a:p>
          <a:p>
            <a:pPr marL="536004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 err="1">
                <a:latin typeface="Tahoma" pitchFamily="34" charset="0"/>
              </a:rPr>
              <a:t>Spare</a:t>
            </a:r>
            <a:r>
              <a:rPr lang="pt-PT" sz="1600" b="0" i="0" dirty="0">
                <a:latin typeface="Tahoma" pitchFamily="34" charset="0"/>
              </a:rPr>
              <a:t> – Disco ligado ao sistema mas sem estar em utilização. Utilizado quando falha outro disco;</a:t>
            </a:r>
          </a:p>
          <a:p>
            <a:pPr marL="536004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Paridade – Valor utilizado para reconstruir informação em falta, em caso de falha;</a:t>
            </a:r>
          </a:p>
          <a:p>
            <a:pPr marL="536004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Provisionamento – Capacidade extra não utilizada, reservada para falhas em blocos;</a:t>
            </a:r>
          </a:p>
          <a:p>
            <a:pPr marL="536004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Optimização</a:t>
            </a:r>
            <a:r>
              <a:rPr lang="pt-PT" sz="1600" b="0" i="0" dirty="0"/>
              <a:t> (Desfragmentação) – Nos HDD juntar blocos consecutivos dos ficheiros, nos SSD alinhar blocos;</a:t>
            </a:r>
          </a:p>
          <a:p>
            <a:pPr marL="536004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SSD com limite de escrita nas células – SLC milhares, TLC milhares, MLC centenas a milhares.</a:t>
            </a:r>
          </a:p>
        </p:txBody>
      </p:sp>
    </p:spTree>
    <p:extLst>
      <p:ext uri="{BB962C8B-B14F-4D97-AF65-F5344CB8AC3E}">
        <p14:creationId xmlns:p14="http://schemas.microsoft.com/office/powerpoint/2010/main" val="68174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 advAuto="2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SOP-T1-GD2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RAID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A91D38-8322-4F13-BEF8-4D877FD46E20}"/>
              </a:ext>
            </a:extLst>
          </p:cNvPr>
          <p:cNvSpPr/>
          <p:nvPr/>
        </p:nvSpPr>
        <p:spPr>
          <a:xfrm>
            <a:off x="623392" y="6115883"/>
            <a:ext cx="110172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PT" sz="900" b="0" i="0" dirty="0"/>
              <a:t>Imagens obtidas em </a:t>
            </a:r>
            <a:r>
              <a:rPr lang="pt-PT" sz="900" i="0" dirty="0"/>
              <a:t>http://www.thedatarescuecenter.com/raid-5-data-repair-and-raid-data-recovery.html</a:t>
            </a:r>
            <a:r>
              <a:rPr lang="pt-PT" sz="900" b="0" i="0" dirty="0"/>
              <a:t> e </a:t>
            </a:r>
            <a:r>
              <a:rPr lang="pt-PT" sz="900" i="0" dirty="0"/>
              <a:t>http://www.chiark.greenend.org.uk/~peterb/linux/raidextract/</a:t>
            </a:r>
          </a:p>
        </p:txBody>
      </p:sp>
      <p:pic>
        <p:nvPicPr>
          <p:cNvPr id="50" name="Picture 4" descr="Picture of RAID4 structure">
            <a:extLst>
              <a:ext uri="{FF2B5EF4-FFF2-40B4-BE49-F238E27FC236}">
                <a16:creationId xmlns:a16="http://schemas.microsoft.com/office/drawing/2014/main" id="{43E5A714-FFAA-41D7-A26D-3EA7BC39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16024"/>
            <a:ext cx="4007674" cy="174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Picture of RAID5 structure">
            <a:extLst>
              <a:ext uri="{FF2B5EF4-FFF2-40B4-BE49-F238E27FC236}">
                <a16:creationId xmlns:a16="http://schemas.microsoft.com/office/drawing/2014/main" id="{9C996C5D-7695-4D40-A1F5-A2D8630CC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19141"/>
            <a:ext cx="4025252" cy="174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http://cf.ydcdn.net/1.0.1.43/images/computer/_SATA.JPG">
            <a:extLst>
              <a:ext uri="{FF2B5EF4-FFF2-40B4-BE49-F238E27FC236}">
                <a16:creationId xmlns:a16="http://schemas.microsoft.com/office/drawing/2014/main" id="{D7C8E8A6-98F1-4BC3-9C61-C063F5E5E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86" y="3521994"/>
            <a:ext cx="2805678" cy="17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7AA59F0-F4A8-4ED6-A8EF-3516BE632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00" y="900000"/>
            <a:ext cx="4364756" cy="26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77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SOP-T1-GD2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RAID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A91D38-8322-4F13-BEF8-4D877FD46E20}"/>
              </a:ext>
            </a:extLst>
          </p:cNvPr>
          <p:cNvSpPr/>
          <p:nvPr/>
        </p:nvSpPr>
        <p:spPr>
          <a:xfrm>
            <a:off x="623392" y="6115883"/>
            <a:ext cx="110172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PT" sz="900" b="0" i="0" dirty="0"/>
              <a:t>Imagens obtidas em </a:t>
            </a:r>
            <a:r>
              <a:rPr lang="pt-PT" sz="900" i="0" dirty="0"/>
              <a:t>http://www.thedatarescuecenter.com/raid-5-data-repair-and-raid-data-recovery.html</a:t>
            </a:r>
            <a:r>
              <a:rPr lang="pt-PT" sz="900" b="0" i="0" dirty="0"/>
              <a:t> e </a:t>
            </a:r>
            <a:r>
              <a:rPr lang="pt-PT" sz="900" i="0" dirty="0"/>
              <a:t>http://www.chiark.greenend.org.uk/~peterb/linux/raidextract/</a:t>
            </a:r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6082CF3A-2E82-4BA5-8FF4-B3BC36E9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em: </a:t>
            </a:r>
            <a:r>
              <a:rPr lang="pt-PT" sz="800" dirty="0"/>
              <a:t>https://www.prepressure.com/images/raid-level-0-striping.svg</a:t>
            </a:r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C19D58-6C81-45BA-8A9A-8E3B0AE07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1560" y="913284"/>
            <a:ext cx="1497239" cy="2303564"/>
          </a:xfrm>
          <a:prstGeom prst="rect">
            <a:avLst/>
          </a:prstGeom>
        </p:spPr>
      </p:pic>
      <p:pic>
        <p:nvPicPr>
          <p:cNvPr id="16" name="Picture 15" descr="A picture containing bottle, clock, cup, mug&#10;&#10;Description automatically generated">
            <a:extLst>
              <a:ext uri="{FF2B5EF4-FFF2-40B4-BE49-F238E27FC236}">
                <a16:creationId xmlns:a16="http://schemas.microsoft.com/office/drawing/2014/main" id="{1642B9BD-03B7-4CE2-BA3A-D6C559053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47939" y="913284"/>
            <a:ext cx="1497238" cy="23057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1C5AEB1-B44A-4834-B8FE-4259B3019A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853304" y="913976"/>
            <a:ext cx="4607128" cy="2303564"/>
          </a:xfrm>
          <a:prstGeom prst="rect">
            <a:avLst/>
          </a:prstGeom>
        </p:spPr>
      </p:pic>
      <p:pic>
        <p:nvPicPr>
          <p:cNvPr id="22" name="Picture 21" descr="A picture containing computer, bottle, computer, table&#10;&#10;Description automatically generated">
            <a:extLst>
              <a:ext uri="{FF2B5EF4-FFF2-40B4-BE49-F238E27FC236}">
                <a16:creationId xmlns:a16="http://schemas.microsoft.com/office/drawing/2014/main" id="{5A95E09B-C607-4039-9973-086F3ACD7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1560" y="3145532"/>
            <a:ext cx="2671564" cy="1979386"/>
          </a:xfrm>
          <a:prstGeom prst="rect">
            <a:avLst/>
          </a:prstGeom>
        </p:spPr>
      </p:pic>
      <p:pic>
        <p:nvPicPr>
          <p:cNvPr id="25" name="Picture 2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B5F0811-F4EF-4165-9517-256F4AE65B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98021" y="3145553"/>
            <a:ext cx="2671564" cy="1976957"/>
          </a:xfrm>
          <a:prstGeom prst="rect">
            <a:avLst/>
          </a:prstGeom>
        </p:spPr>
      </p:pic>
      <p:pic>
        <p:nvPicPr>
          <p:cNvPr id="31" name="Picture 30" descr="A picture containing bottle&#10;&#10;Description automatically generated">
            <a:extLst>
              <a:ext uri="{FF2B5EF4-FFF2-40B4-BE49-F238E27FC236}">
                <a16:creationId xmlns:a16="http://schemas.microsoft.com/office/drawing/2014/main" id="{92A9E5F3-8DA3-4990-9ECC-9CB396CF35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115565" y="3147588"/>
            <a:ext cx="2665539" cy="197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6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SOP-T1-GD2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RAID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A91D38-8322-4F13-BEF8-4D877FD46E20}"/>
              </a:ext>
            </a:extLst>
          </p:cNvPr>
          <p:cNvSpPr/>
          <p:nvPr/>
        </p:nvSpPr>
        <p:spPr>
          <a:xfrm>
            <a:off x="623392" y="6115883"/>
            <a:ext cx="110172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PT" sz="900" b="0" i="0" dirty="0"/>
              <a:t>Imagens obtidas em </a:t>
            </a:r>
            <a:r>
              <a:rPr lang="pt-PT" sz="900" i="0" dirty="0"/>
              <a:t>http://www.thedatarescuecenter.com/raid-5-data-repair-and-raid-data-recovery.html</a:t>
            </a:r>
            <a:r>
              <a:rPr lang="pt-PT" sz="900" b="0" i="0" dirty="0"/>
              <a:t> e </a:t>
            </a:r>
            <a:r>
              <a:rPr lang="pt-PT" sz="900" i="0" dirty="0"/>
              <a:t>http://www.chiark.greenend.org.uk/~peterb/linux/raidextract/</a:t>
            </a:r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6082CF3A-2E82-4BA5-8FF4-B3BC36E9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em: </a:t>
            </a:r>
            <a:r>
              <a:rPr lang="pt-PT" sz="800" dirty="0"/>
              <a:t>https://www.prepressure.com/images/raid-level-0-striping.svg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EA093E-0A03-4C83-ADDD-8265DB482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2607" y="985292"/>
            <a:ext cx="4047430" cy="4047430"/>
          </a:xfrm>
          <a:prstGeom prst="rect">
            <a:avLst/>
          </a:prstGeom>
        </p:spPr>
      </p:pic>
      <p:pic>
        <p:nvPicPr>
          <p:cNvPr id="6" name="Picture 5" descr="A picture containing bottle, mug, cup&#10;&#10;Description automatically generated">
            <a:extLst>
              <a:ext uri="{FF2B5EF4-FFF2-40B4-BE49-F238E27FC236}">
                <a16:creationId xmlns:a16="http://schemas.microsoft.com/office/drawing/2014/main" id="{223762E6-E413-4B13-AFB1-7D187FD2D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60032" y="970310"/>
            <a:ext cx="4047430" cy="40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SOP-T1-GD2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RAID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A91D38-8322-4F13-BEF8-4D877FD46E20}"/>
              </a:ext>
            </a:extLst>
          </p:cNvPr>
          <p:cNvSpPr/>
          <p:nvPr/>
        </p:nvSpPr>
        <p:spPr>
          <a:xfrm>
            <a:off x="623392" y="6115883"/>
            <a:ext cx="110172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PT" sz="900" b="0" i="0" dirty="0"/>
              <a:t>Imagens obtidas em </a:t>
            </a:r>
            <a:r>
              <a:rPr lang="pt-PT" sz="900" i="0" dirty="0"/>
              <a:t>http://www.thedatarescuecenter.com/raid-5-data-repair-and-raid-data-recovery.html</a:t>
            </a:r>
            <a:r>
              <a:rPr lang="pt-PT" sz="900" b="0" i="0" dirty="0"/>
              <a:t> e </a:t>
            </a:r>
            <a:r>
              <a:rPr lang="pt-PT" sz="900" i="0" dirty="0"/>
              <a:t>http://www.chiark.greenend.org.uk/~peterb/linux/raidextract/</a:t>
            </a:r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6082CF3A-2E82-4BA5-8FF4-B3BC36E9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em: </a:t>
            </a:r>
            <a:r>
              <a:rPr lang="pt-PT" sz="800" dirty="0"/>
              <a:t>https://www.prepressure.com/images/raid-level-0-striping.svg</a:t>
            </a:r>
          </a:p>
        </p:txBody>
      </p:sp>
      <p:pic>
        <p:nvPicPr>
          <p:cNvPr id="4" name="Picture 3" descr="A picture containing indoor, computer, different, group&#10;&#10;Description automatically generated">
            <a:extLst>
              <a:ext uri="{FF2B5EF4-FFF2-40B4-BE49-F238E27FC236}">
                <a16:creationId xmlns:a16="http://schemas.microsoft.com/office/drawing/2014/main" id="{F29FD256-D808-4417-9848-4694F0BB4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0664" y="913284"/>
            <a:ext cx="4251791" cy="2494384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BD7FAC-BDFC-4C38-BAA7-C12FF02A8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785103" y="2641476"/>
            <a:ext cx="5332630" cy="242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7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195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SOP-T1-GD1</a:t>
            </a:r>
            <a:r>
              <a:rPr lang="pt-PT" sz="2000" i="0" dirty="0"/>
              <a:t>: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Interface e modo de acesso com os dispositivos;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 err="1"/>
              <a:t>Polling</a:t>
            </a:r>
            <a:r>
              <a:rPr lang="pt-PT" sz="1600" b="0" dirty="0"/>
              <a:t>,</a:t>
            </a:r>
            <a:r>
              <a:rPr lang="pt-PT" sz="1600" b="0" i="0" dirty="0"/>
              <a:t> utilização de DMA e interrupções;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Abstração de hardware.</a:t>
            </a:r>
          </a:p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SOP-T1-GD2</a:t>
            </a:r>
            <a:r>
              <a:rPr lang="pt-PT" sz="2000" i="0" dirty="0"/>
              <a:t>: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Organização de dispositivos de memória secundária (armazenamento).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SOP-T1-GD2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RAID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A91D38-8322-4F13-BEF8-4D877FD46E20}"/>
              </a:ext>
            </a:extLst>
          </p:cNvPr>
          <p:cNvSpPr/>
          <p:nvPr/>
        </p:nvSpPr>
        <p:spPr>
          <a:xfrm>
            <a:off x="623392" y="6115883"/>
            <a:ext cx="110172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PT" sz="900" b="0" i="0" dirty="0"/>
              <a:t>Imagens obtidas em </a:t>
            </a:r>
            <a:r>
              <a:rPr lang="pt-PT" sz="900" i="0" dirty="0"/>
              <a:t>http://www.thedatarescuecenter.com/raid-5-data-repair-and-raid-data-recovery.html</a:t>
            </a:r>
            <a:r>
              <a:rPr lang="pt-PT" sz="900" b="0" i="0" dirty="0"/>
              <a:t> e </a:t>
            </a:r>
            <a:r>
              <a:rPr lang="pt-PT" sz="900" i="0" dirty="0"/>
              <a:t>http://www.chiark.greenend.org.uk/~peterb/linux/raidextract/</a:t>
            </a:r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6082CF3A-2E82-4BA5-8FF4-B3BC36E9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Dados obtidos em: </a:t>
            </a:r>
            <a:r>
              <a:rPr lang="pt-PT" sz="800" dirty="0"/>
              <a:t>https://en.wikipedia.org/wiki/Standard_RAID_levels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12D74-E1D9-4F8E-A4E3-1F0BDF7EDF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501715" y="1037956"/>
            <a:ext cx="136159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BFAC10-27EA-4659-B6E0-CFABE221B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10375"/>
              </p:ext>
            </p:extLst>
          </p:nvPr>
        </p:nvGraphicFramePr>
        <p:xfrm>
          <a:off x="479374" y="841276"/>
          <a:ext cx="8053066" cy="4284572"/>
        </p:xfrm>
        <a:graphic>
          <a:graphicData uri="http://schemas.openxmlformats.org/drawingml/2006/table">
            <a:tbl>
              <a:tblPr/>
              <a:tblGrid>
                <a:gridCol w="564234">
                  <a:extLst>
                    <a:ext uri="{9D8B030D-6E8A-4147-A177-3AD203B41FA5}">
                      <a16:colId xmlns:a16="http://schemas.microsoft.com/office/drawing/2014/main" val="2395971398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6421065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65055014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86743414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065795233"/>
                    </a:ext>
                  </a:extLst>
                </a:gridCol>
                <a:gridCol w="937794">
                  <a:extLst>
                    <a:ext uri="{9D8B030D-6E8A-4147-A177-3AD203B41FA5}">
                      <a16:colId xmlns:a16="http://schemas.microsoft.com/office/drawing/2014/main" val="3787866454"/>
                    </a:ext>
                  </a:extLst>
                </a:gridCol>
                <a:gridCol w="1150438">
                  <a:extLst>
                    <a:ext uri="{9D8B030D-6E8A-4147-A177-3AD203B41FA5}">
                      <a16:colId xmlns:a16="http://schemas.microsoft.com/office/drawing/2014/main" val="1300996973"/>
                    </a:ext>
                  </a:extLst>
                </a:gridCol>
              </a:tblGrid>
              <a:tr h="315433">
                <a:tc rowSpan="2">
                  <a:txBody>
                    <a:bodyPr/>
                    <a:lstStyle/>
                    <a:p>
                      <a:pPr algn="ctr"/>
                      <a:r>
                        <a:rPr lang="pt-PT" sz="1200" b="1" dirty="0" err="1">
                          <a:solidFill>
                            <a:schemeClr val="tx1"/>
                          </a:solidFill>
                          <a:effectLst/>
                        </a:rPr>
                        <a:t>Level</a:t>
                      </a:r>
                      <a:endParaRPr lang="pt-PT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79350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200" b="1" dirty="0" err="1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pt-PT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79350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Minimum drives</a:t>
                      </a:r>
                      <a:r>
                        <a:rPr lang="en-US" sz="1200" b="1" i="0" u="none" strike="noStrike" baseline="30000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[b]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79350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200" b="1" dirty="0" err="1">
                          <a:solidFill>
                            <a:schemeClr val="tx1"/>
                          </a:solidFill>
                          <a:effectLst/>
                        </a:rPr>
                        <a:t>Space</a:t>
                      </a:r>
                      <a:r>
                        <a:rPr lang="pt-PT" sz="12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200" b="1" dirty="0" err="1">
                          <a:solidFill>
                            <a:schemeClr val="tx1"/>
                          </a:solidFill>
                          <a:effectLst/>
                        </a:rPr>
                        <a:t>efficiency</a:t>
                      </a:r>
                      <a:endParaRPr lang="pt-PT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79350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200" b="1" dirty="0" err="1">
                          <a:solidFill>
                            <a:schemeClr val="tx1"/>
                          </a:solidFill>
                          <a:effectLst/>
                        </a:rPr>
                        <a:t>Fault</a:t>
                      </a:r>
                      <a:r>
                        <a:rPr lang="pt-PT" sz="12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200" b="1" dirty="0" err="1">
                          <a:solidFill>
                            <a:schemeClr val="tx1"/>
                          </a:solidFill>
                          <a:effectLst/>
                        </a:rPr>
                        <a:t>tolerance</a:t>
                      </a:r>
                      <a:endParaRPr lang="pt-PT" sz="1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79350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 err="1"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 performance</a:t>
                      </a:r>
                    </a:p>
                  </a:txBody>
                  <a:tcPr marL="36274" marR="79350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 err="1"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 performance</a:t>
                      </a:r>
                    </a:p>
                  </a:txBody>
                  <a:tcPr marL="36274" marR="79350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619739"/>
                  </a:ext>
                </a:extLst>
              </a:tr>
              <a:tr h="13426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as factor of single disk</a:t>
                      </a: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13454"/>
                  </a:ext>
                </a:extLst>
              </a:tr>
              <a:tr h="501162">
                <a:tc>
                  <a:txBody>
                    <a:bodyPr/>
                    <a:lstStyle/>
                    <a:p>
                      <a:pPr algn="ctr"/>
                      <a:r>
                        <a:rPr lang="pt-PT" sz="1050" b="1" u="none" strike="noStrike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RAID 0</a:t>
                      </a:r>
                      <a:endParaRPr lang="pt-PT" sz="105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Block-level </a:t>
                      </a:r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  <a:hlinkClick r:id="rId5" tooltip="Data stripi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striping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 without </a:t>
                      </a:r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  <a:hlinkClick r:id="rId6" tooltip="Parity bi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parity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 or </a:t>
                      </a:r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  <a:hlinkClick r:id="rId7" tooltip="Disk mirrori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mirroring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1</a:t>
                      </a:r>
                      <a:endParaRPr lang="pt-PT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736131"/>
                  </a:ext>
                </a:extLst>
              </a:tr>
              <a:tr h="408297">
                <a:tc>
                  <a:txBody>
                    <a:bodyPr/>
                    <a:lstStyle/>
                    <a:p>
                      <a:pPr algn="ctr"/>
                      <a:r>
                        <a:rPr lang="pt-PT" sz="1050" b="1" u="none" strike="noStrike" dirty="0"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RAID 1</a:t>
                      </a:r>
                      <a:endParaRPr lang="pt-PT" sz="105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Mirroring without parity or striping</a:t>
                      </a: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1/</a:t>
                      </a:r>
                      <a:r>
                        <a:rPr lang="pt-PT" sz="1100" b="1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endParaRPr lang="pt-PT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 − 1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 drive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  <a:effectLst/>
                        </a:rPr>
                        <a:t>failures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r>
                        <a:rPr lang="pt-PT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[a]</a:t>
                      </a:r>
                      <a:r>
                        <a:rPr lang="pt-PT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[15]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1</a:t>
                      </a:r>
                      <a:r>
                        <a:rPr lang="pt-PT" sz="1200" b="0" i="0" u="none" strike="noStrike" baseline="30000">
                          <a:solidFill>
                            <a:schemeClr val="tx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[c]</a:t>
                      </a:r>
                      <a:r>
                        <a:rPr lang="pt-PT" sz="1200" b="0" i="0" u="none" strike="noStrike" baseline="30000"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[15]</a:t>
                      </a:r>
                      <a:endParaRPr lang="pt-PT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12826"/>
                  </a:ext>
                </a:extLst>
              </a:tr>
              <a:tr h="594027">
                <a:tc>
                  <a:txBody>
                    <a:bodyPr/>
                    <a:lstStyle/>
                    <a:p>
                      <a:pPr algn="ctr"/>
                      <a:r>
                        <a:rPr lang="pt-PT" sz="1050" b="1" u="none" strike="noStrike" dirty="0">
                          <a:solidFill>
                            <a:schemeClr val="tx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RAID 2</a:t>
                      </a:r>
                      <a:endParaRPr lang="pt-PT" sz="105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Bit-level striping with </a:t>
                      </a:r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  <a:hlinkClick r:id="rId13" tooltip="Hamming cod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Hamming code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 for error correction</a:t>
                      </a: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1 − 1/</a:t>
                      </a:r>
                      <a:r>
                        <a:rPr lang="pt-PT" sz="1100" b="1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 log</a:t>
                      </a:r>
                      <a:r>
                        <a:rPr lang="pt-PT" sz="1100" b="1" baseline="-25000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2</a:t>
                      </a: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 (</a:t>
                      </a:r>
                      <a:r>
                        <a:rPr lang="pt-PT" sz="1100" b="1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 + 1)</a:t>
                      </a:r>
                      <a:endParaRPr lang="pt-PT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>
                          <a:solidFill>
                            <a:schemeClr val="tx1"/>
                          </a:solidFill>
                          <a:effectLst/>
                        </a:rPr>
                        <a:t>One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 drive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  <a:effectLst/>
                        </a:rPr>
                        <a:t>failure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dirty="0" err="1">
                          <a:solidFill>
                            <a:schemeClr val="tx1"/>
                          </a:solidFill>
                          <a:effectLst/>
                        </a:rPr>
                        <a:t>Depends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dirty="0" err="1">
                          <a:solidFill>
                            <a:schemeClr val="tx1"/>
                          </a:solidFill>
                          <a:effectLst/>
                        </a:rPr>
                        <a:t>Depends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673540"/>
                  </a:ext>
                </a:extLst>
              </a:tr>
              <a:tr h="501162">
                <a:tc>
                  <a:txBody>
                    <a:bodyPr/>
                    <a:lstStyle/>
                    <a:p>
                      <a:pPr algn="ctr"/>
                      <a:r>
                        <a:rPr lang="pt-PT" sz="1050" b="1" u="none" strike="noStrike" dirty="0">
                          <a:solidFill>
                            <a:schemeClr val="tx1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RAID 3</a:t>
                      </a:r>
                      <a:endParaRPr lang="pt-PT" sz="105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Byte-level striping with dedicated parity</a:t>
                      </a: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1 − 1/</a:t>
                      </a:r>
                      <a:r>
                        <a:rPr lang="pt-PT" sz="1100" b="1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endParaRPr lang="pt-PT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>
                          <a:solidFill>
                            <a:schemeClr val="tx1"/>
                          </a:solidFill>
                          <a:effectLst/>
                        </a:rPr>
                        <a:t>One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 drive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  <a:effectLst/>
                        </a:rPr>
                        <a:t>failure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 − 1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 − 1</a:t>
                      </a:r>
                      <a:r>
                        <a:rPr lang="pt-PT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[e]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74099"/>
                  </a:ext>
                </a:extLst>
              </a:tr>
              <a:tr h="501162">
                <a:tc>
                  <a:txBody>
                    <a:bodyPr/>
                    <a:lstStyle/>
                    <a:p>
                      <a:pPr algn="ctr"/>
                      <a:r>
                        <a:rPr lang="pt-PT" sz="1050" b="1" u="none" strike="noStrike" dirty="0">
                          <a:solidFill>
                            <a:schemeClr val="tx1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RAID 4</a:t>
                      </a:r>
                      <a:endParaRPr lang="pt-PT" sz="105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Block-level striping with dedicated parity</a:t>
                      </a: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1 − 1/</a:t>
                      </a:r>
                      <a:r>
                        <a:rPr lang="pt-PT" sz="1100" b="1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endParaRPr lang="pt-PT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>
                          <a:solidFill>
                            <a:schemeClr val="tx1"/>
                          </a:solidFill>
                          <a:effectLst/>
                        </a:rPr>
                        <a:t>One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 drive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  <a:effectLst/>
                        </a:rPr>
                        <a:t>failure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 − 1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 − 1</a:t>
                      </a:r>
                      <a:r>
                        <a:rPr lang="en-US" sz="1200" b="0" i="0" u="none" strike="noStrike" baseline="30000" dirty="0">
                          <a:solidFill>
                            <a:schemeClr val="tx1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[e]</a:t>
                      </a:r>
                      <a:r>
                        <a:rPr lang="en-US" sz="1200" baseline="3000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200" i="1" u="none" strike="noStrike" baseline="30000" dirty="0">
                          <a:solidFill>
                            <a:schemeClr val="tx1"/>
                          </a:solidFill>
                          <a:effectLst/>
                          <a:hlinkClick r:id="rId17" tooltip="Wikipedia:Citation neede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citation needed</a:t>
                      </a:r>
                      <a:r>
                        <a:rPr lang="en-US" sz="1200" baseline="3000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828062"/>
                  </a:ext>
                </a:extLst>
              </a:tr>
              <a:tr h="594027">
                <a:tc>
                  <a:txBody>
                    <a:bodyPr/>
                    <a:lstStyle/>
                    <a:p>
                      <a:pPr algn="ctr"/>
                      <a:r>
                        <a:rPr lang="pt-PT" sz="1050" b="1" u="none" strike="noStrike" dirty="0">
                          <a:solidFill>
                            <a:schemeClr val="tx1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RAID 5</a:t>
                      </a:r>
                      <a:endParaRPr lang="pt-PT" sz="105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Block-level striping with distributed parity</a:t>
                      </a: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1 − 1/</a:t>
                      </a:r>
                      <a:r>
                        <a:rPr lang="pt-PT" sz="1100" b="1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endParaRPr lang="pt-PT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>
                          <a:solidFill>
                            <a:schemeClr val="tx1"/>
                          </a:solidFill>
                          <a:effectLst/>
                        </a:rPr>
                        <a:t>One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 drive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  <a:effectLst/>
                        </a:rPr>
                        <a:t>failure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single sector: 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1/4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full stripe: 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 − 1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73133"/>
                  </a:ext>
                </a:extLst>
              </a:tr>
              <a:tr h="594027">
                <a:tc>
                  <a:txBody>
                    <a:bodyPr/>
                    <a:lstStyle/>
                    <a:p>
                      <a:pPr algn="ctr"/>
                      <a:r>
                        <a:rPr lang="pt-PT" sz="1050" b="1" u="none" strike="noStrike" dirty="0">
                          <a:solidFill>
                            <a:schemeClr val="tx1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RAID 6</a:t>
                      </a:r>
                      <a:endParaRPr lang="pt-PT" sz="105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Block-level striping with double distributed parity</a:t>
                      </a: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1 − 2/</a:t>
                      </a:r>
                      <a:r>
                        <a:rPr lang="pt-PT" sz="1100" b="1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endParaRPr lang="pt-PT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>
                          <a:solidFill>
                            <a:schemeClr val="tx1"/>
                          </a:solidFill>
                          <a:effectLst/>
                        </a:rPr>
                        <a:t>Two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  <a:effectLst/>
                        </a:rPr>
                        <a:t> drive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  <a:effectLst/>
                        </a:rPr>
                        <a:t>failures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endParaRPr lang="pt-PT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single sector: 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1/6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full stripe: 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imbus Roman No9 L"/>
                        </a:rPr>
                        <a:t> − 2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274" marR="36274" marT="18137" marB="181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19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71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SOP-T1-GD2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SSD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9D070C9-826A-4EE5-A4B6-83AA2A30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859964"/>
            <a:ext cx="3600400" cy="1823313"/>
          </a:xfrm>
          <a:prstGeom prst="rect">
            <a:avLst/>
          </a:prstGeom>
        </p:spPr>
      </p:pic>
      <p:pic>
        <p:nvPicPr>
          <p:cNvPr id="50" name="Picture 4" descr="ASRock Z97 Extreme6 All Drives">
            <a:extLst>
              <a:ext uri="{FF2B5EF4-FFF2-40B4-BE49-F238E27FC236}">
                <a16:creationId xmlns:a16="http://schemas.microsoft.com/office/drawing/2014/main" id="{86410B54-D5D5-47E3-9EE4-85F3C582C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409228"/>
            <a:ext cx="6861448" cy="411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FFE5186E-665A-42A9-8CF4-7979C3E58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20072" y="2713484"/>
            <a:ext cx="3528392" cy="251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8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SOP-T1-GD2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SSD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Text Box 19">
            <a:extLst>
              <a:ext uri="{FF2B5EF4-FFF2-40B4-BE49-F238E27FC236}">
                <a16:creationId xmlns:a16="http://schemas.microsoft.com/office/drawing/2014/main" id="{29B0234E-7926-4490-9A29-3D0971AEB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Ver </a:t>
            </a:r>
            <a:r>
              <a:rPr lang="pt-PT" sz="800" dirty="0"/>
              <a:t>https://www.performance-computer.com/learn/ssds-compared/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D4B5CF-14EC-4D5B-BAD9-3D64C228B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782" y="762259"/>
            <a:ext cx="3496756" cy="339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ata vs m.2 ssd">
            <a:extLst>
              <a:ext uri="{FF2B5EF4-FFF2-40B4-BE49-F238E27FC236}">
                <a16:creationId xmlns:a16="http://schemas.microsoft.com/office/drawing/2014/main" id="{4ADF7B7B-2A4E-4E8F-B3CA-2E97627F9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81" y="762260"/>
            <a:ext cx="5199898" cy="33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AD4081-DC3F-4644-B393-2B1D98689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09455"/>
              </p:ext>
            </p:extLst>
          </p:nvPr>
        </p:nvGraphicFramePr>
        <p:xfrm>
          <a:off x="1979712" y="4084108"/>
          <a:ext cx="6342836" cy="1120140"/>
        </p:xfrm>
        <a:graphic>
          <a:graphicData uri="http://schemas.openxmlformats.org/drawingml/2006/table">
            <a:tbl>
              <a:tblPr/>
              <a:tblGrid>
                <a:gridCol w="1585709">
                  <a:extLst>
                    <a:ext uri="{9D8B030D-6E8A-4147-A177-3AD203B41FA5}">
                      <a16:colId xmlns:a16="http://schemas.microsoft.com/office/drawing/2014/main" val="270943446"/>
                    </a:ext>
                  </a:extLst>
                </a:gridCol>
                <a:gridCol w="1585709">
                  <a:extLst>
                    <a:ext uri="{9D8B030D-6E8A-4147-A177-3AD203B41FA5}">
                      <a16:colId xmlns:a16="http://schemas.microsoft.com/office/drawing/2014/main" val="1794997432"/>
                    </a:ext>
                  </a:extLst>
                </a:gridCol>
                <a:gridCol w="1585709">
                  <a:extLst>
                    <a:ext uri="{9D8B030D-6E8A-4147-A177-3AD203B41FA5}">
                      <a16:colId xmlns:a16="http://schemas.microsoft.com/office/drawing/2014/main" val="1624118799"/>
                    </a:ext>
                  </a:extLst>
                </a:gridCol>
                <a:gridCol w="1585709">
                  <a:extLst>
                    <a:ext uri="{9D8B030D-6E8A-4147-A177-3AD203B41FA5}">
                      <a16:colId xmlns:a16="http://schemas.microsoft.com/office/drawing/2014/main" val="4205261893"/>
                    </a:ext>
                  </a:extLst>
                </a:gridCol>
              </a:tblGrid>
              <a:tr h="278193">
                <a:tc>
                  <a:txBody>
                    <a:bodyPr/>
                    <a:lstStyle/>
                    <a:p>
                      <a:r>
                        <a:rPr lang="pt-PT" sz="1200" b="1">
                          <a:effectLst/>
                        </a:rPr>
                        <a:t>SATA III Hard Drive</a:t>
                      </a:r>
                      <a:endParaRPr lang="pt-PT" sz="12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2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1">
                          <a:effectLst/>
                        </a:rPr>
                        <a:t>SATA III SSD</a:t>
                      </a:r>
                      <a:endParaRPr lang="pt-PT" sz="12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1">
                          <a:effectLst/>
                        </a:rPr>
                        <a:t>NVMe SSD</a:t>
                      </a:r>
                      <a:endParaRPr lang="pt-PT" sz="12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63231"/>
                  </a:ext>
                </a:extLst>
              </a:tr>
              <a:tr h="278193">
                <a:tc>
                  <a:txBody>
                    <a:bodyPr/>
                    <a:lstStyle/>
                    <a:p>
                      <a:r>
                        <a:rPr lang="pt-PT" sz="1200">
                          <a:effectLst/>
                        </a:rPr>
                        <a:t>~100 MB/s Read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2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effectLst/>
                        </a:rPr>
                        <a:t>530 MB/s Read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effectLst/>
                        </a:rPr>
                        <a:t>3,500 MB/s Read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635693"/>
                  </a:ext>
                </a:extLst>
              </a:tr>
              <a:tr h="278193">
                <a:tc>
                  <a:txBody>
                    <a:bodyPr/>
                    <a:lstStyle/>
                    <a:p>
                      <a:r>
                        <a:rPr lang="pt-PT" sz="1200">
                          <a:effectLst/>
                        </a:rPr>
                        <a:t>~100 MB/s Write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2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effectLst/>
                        </a:rPr>
                        <a:t>500 MB/s Write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effectLst/>
                        </a:rPr>
                        <a:t>3,000 MB/s </a:t>
                      </a:r>
                      <a:r>
                        <a:rPr lang="pt-PT" sz="1200" dirty="0" err="1">
                          <a:effectLst/>
                        </a:rPr>
                        <a:t>Write</a:t>
                      </a:r>
                      <a:endParaRPr lang="pt-PT" sz="120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83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0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SOP-T1-GD2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SSD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40000" y="900000"/>
            <a:ext cx="8137276" cy="2449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06" tIns="40003" rIns="80006" bIns="40003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800" b="0" i="0" dirty="0">
                <a:latin typeface="Tahoma" pitchFamily="34" charset="0"/>
              </a:rPr>
              <a:t>Tipos:</a:t>
            </a:r>
          </a:p>
          <a:p>
            <a:pPr marL="536004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SLC (S</a:t>
            </a:r>
            <a:r>
              <a:rPr lang="pt-PT" sz="1600" b="0" dirty="0"/>
              <a:t>ingle </a:t>
            </a:r>
            <a:r>
              <a:rPr lang="pt-PT" sz="1600" b="0" dirty="0" err="1"/>
              <a:t>Level</a:t>
            </a:r>
            <a:r>
              <a:rPr lang="pt-PT" sz="1600" b="0" dirty="0"/>
              <a:t> </a:t>
            </a:r>
            <a:r>
              <a:rPr lang="pt-PT" sz="1600" b="0" dirty="0" err="1"/>
              <a:t>Cell</a:t>
            </a:r>
            <a:r>
              <a:rPr lang="pt-PT" sz="1600" b="0" i="0" dirty="0"/>
              <a:t>) – Cada célula guarda apenas 1 bit. Mais fiáveis e utilizados nas linhas </a:t>
            </a:r>
            <a:r>
              <a:rPr lang="pt-PT" sz="1600" b="0" i="0" dirty="0" err="1"/>
              <a:t>Enterprise</a:t>
            </a:r>
            <a:r>
              <a:rPr lang="pt-PT" sz="1600" b="0" i="0" dirty="0"/>
              <a:t>/Profissional das marcas;</a:t>
            </a:r>
          </a:p>
          <a:p>
            <a:pPr marL="536004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TLC (</a:t>
            </a:r>
            <a:r>
              <a:rPr lang="pt-PT" sz="1600" b="0" dirty="0" err="1"/>
              <a:t>Three</a:t>
            </a:r>
            <a:r>
              <a:rPr lang="pt-PT" sz="1600" b="0" dirty="0"/>
              <a:t> </a:t>
            </a:r>
            <a:r>
              <a:rPr lang="pt-PT" sz="1600" b="0" dirty="0" err="1"/>
              <a:t>Level</a:t>
            </a:r>
            <a:r>
              <a:rPr lang="pt-PT" sz="1600" b="0" dirty="0"/>
              <a:t> </a:t>
            </a:r>
            <a:r>
              <a:rPr lang="pt-PT" sz="1600" b="0" dirty="0" err="1"/>
              <a:t>Cell</a:t>
            </a:r>
            <a:r>
              <a:rPr lang="pt-PT" sz="1600" b="0" i="0" dirty="0"/>
              <a:t>) – Cada célula guarda 3 bit. Mais densidade e menos fiável;</a:t>
            </a:r>
          </a:p>
          <a:p>
            <a:pPr marL="536004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MLC (</a:t>
            </a:r>
            <a:r>
              <a:rPr lang="pt-PT" sz="1600" b="0" dirty="0" err="1"/>
              <a:t>Multiple</a:t>
            </a:r>
            <a:r>
              <a:rPr lang="pt-PT" sz="1600" b="0" dirty="0"/>
              <a:t> </a:t>
            </a:r>
            <a:r>
              <a:rPr lang="pt-PT" sz="1600" b="0" dirty="0" err="1"/>
              <a:t>Level</a:t>
            </a:r>
            <a:r>
              <a:rPr lang="pt-PT" sz="1600" b="0" dirty="0"/>
              <a:t> </a:t>
            </a:r>
            <a:r>
              <a:rPr lang="pt-PT" sz="1600" b="0" dirty="0" err="1"/>
              <a:t>Cell</a:t>
            </a:r>
            <a:r>
              <a:rPr lang="pt-PT" sz="1600" b="0" i="0" dirty="0"/>
              <a:t>) – Cada célula guarda vários bit. Mais densos e menos fiáveis, destinados ao utilizador standard;</a:t>
            </a:r>
          </a:p>
          <a:p>
            <a:pPr marL="536004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QLC (</a:t>
            </a:r>
            <a:r>
              <a:rPr lang="pt-PT" sz="1600" b="0" dirty="0" err="1"/>
              <a:t>Quad</a:t>
            </a:r>
            <a:r>
              <a:rPr lang="pt-PT" sz="1600" b="0" dirty="0"/>
              <a:t> </a:t>
            </a:r>
            <a:r>
              <a:rPr lang="pt-PT" sz="1600" b="0" dirty="0" err="1"/>
              <a:t>Level</a:t>
            </a:r>
            <a:r>
              <a:rPr lang="pt-PT" sz="1600" b="0" dirty="0"/>
              <a:t> </a:t>
            </a:r>
            <a:r>
              <a:rPr lang="pt-PT" sz="1600" b="0" dirty="0" err="1"/>
              <a:t>Cell</a:t>
            </a:r>
            <a:r>
              <a:rPr lang="pt-PT" sz="1600" b="0" i="0" dirty="0"/>
              <a:t>);</a:t>
            </a:r>
          </a:p>
          <a:p>
            <a:pPr marL="536004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PLC (</a:t>
            </a:r>
            <a:r>
              <a:rPr lang="pt-PT" sz="1600" b="0" dirty="0"/>
              <a:t>Penta </a:t>
            </a:r>
            <a:r>
              <a:rPr lang="pt-PT" sz="1600" b="0" dirty="0" err="1"/>
              <a:t>Level</a:t>
            </a:r>
            <a:r>
              <a:rPr lang="pt-PT" sz="1600" b="0" dirty="0"/>
              <a:t> </a:t>
            </a:r>
            <a:r>
              <a:rPr lang="pt-PT" sz="1600" b="0" dirty="0" err="1"/>
              <a:t>Cell</a:t>
            </a:r>
            <a:r>
              <a:rPr lang="pt-PT" sz="1600" b="0" i="0" dirty="0"/>
              <a:t>).</a:t>
            </a:r>
          </a:p>
        </p:txBody>
      </p:sp>
      <p:pic>
        <p:nvPicPr>
          <p:cNvPr id="7170" name="Picture 2" descr="Diferenças entre SLC, MLC, TLC e QLC (Imagem: Micron)">
            <a:extLst>
              <a:ext uri="{FF2B5EF4-FFF2-40B4-BE49-F238E27FC236}">
                <a16:creationId xmlns:a16="http://schemas.microsoft.com/office/drawing/2014/main" id="{A141E011-B4D4-46AD-9EFD-9D764FDB3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74030"/>
            <a:ext cx="4551325" cy="256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9">
            <a:extLst>
              <a:ext uri="{FF2B5EF4-FFF2-40B4-BE49-F238E27FC236}">
                <a16:creationId xmlns:a16="http://schemas.microsoft.com/office/drawing/2014/main" id="{D2D3831D-A4D7-41FB-BC6C-4127A6CB4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Imagem obtidas em </a:t>
            </a:r>
            <a:r>
              <a:rPr lang="pt-PT" sz="800" dirty="0"/>
              <a:t>https://www.infowester.com/slc-mlc-tlc-qlc.php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0301BB-272E-4B46-889E-3B5AEA784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58" y="2513411"/>
            <a:ext cx="3248918" cy="262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0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 advAuto="200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en-GB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 (dispositivos</a:t>
            </a:r>
            <a:r>
              <a:rPr lang="pt-PT" sz="2000" dirty="0"/>
              <a:t> </a:t>
            </a:r>
            <a:r>
              <a:rPr lang="pt-PT" sz="2000" i="0" dirty="0"/>
              <a:t>e armazenamento) de 3 questões (em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i="0" dirty="0" err="1"/>
              <a:t>Multiplas</a:t>
            </a:r>
            <a:r>
              <a:rPr lang="en-GB" sz="2000" i="0" dirty="0"/>
              <a:t> </a:t>
            </a:r>
            <a:r>
              <a:rPr lang="en-GB" sz="2000" i="0" dirty="0" err="1"/>
              <a:t>tentativas</a:t>
            </a:r>
            <a:r>
              <a:rPr lang="en-GB" sz="2000" i="0" dirty="0"/>
              <a:t>, sempre </a:t>
            </a:r>
            <a:r>
              <a:rPr lang="en-GB" sz="2000" i="0" dirty="0" err="1"/>
              <a:t>aberto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 dirty="0"/>
              <a:t>: </a:t>
            </a:r>
            <a:r>
              <a:rPr lang="en-GB" sz="2000" i="0" dirty="0"/>
              <a:t>12 </a:t>
            </a:r>
            <a:r>
              <a:rPr lang="en-GB" sz="2000" i="0" dirty="0" err="1"/>
              <a:t>minutos</a:t>
            </a:r>
            <a:r>
              <a:rPr lang="en-GB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SOP-T1-GD1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NTERFACE COM OS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ISPOSITIVOS</a:t>
            </a:r>
          </a:p>
        </p:txBody>
      </p:sp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540000" y="900000"/>
            <a:ext cx="8137276" cy="273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06" tIns="40003" rIns="80006" bIns="40003">
            <a:spAutoFit/>
          </a:bodyPr>
          <a:lstStyle/>
          <a:p>
            <a:pPr marL="179388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Fornecer uma interface simples e uniforme de acesso aos dispositivos, bem como esconder algumas particularidades dos mesmos;</a:t>
            </a:r>
          </a:p>
          <a:p>
            <a:pPr marL="179388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Tipos de dispositivos: orientados ao caracter, orientados ao bloco;</a:t>
            </a:r>
          </a:p>
          <a:p>
            <a:pPr marL="179388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Dispositivos (periféricos), controladores (adaptador), drivers (software).</a:t>
            </a:r>
          </a:p>
          <a:p>
            <a:pPr marL="179388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Técnicas de transferência de dados:</a:t>
            </a:r>
          </a:p>
          <a:p>
            <a:pPr marL="357188" lvl="2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Polling – CPU pergunta ao periférico se existe dados para ler;</a:t>
            </a:r>
          </a:p>
          <a:p>
            <a:pPr marL="357188" lvl="2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Interrupção - o dispositivo chama a atenção do CPU;</a:t>
            </a:r>
          </a:p>
          <a:p>
            <a:pPr marL="357188" lvl="2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DMA - a transferência de dados entre memória e dispositivo não é efectuada pelo CPU, mas sim pela DMA (</a:t>
            </a:r>
            <a:r>
              <a:rPr lang="pt-PT" sz="1600" b="0" dirty="0">
                <a:latin typeface="Tahoma" pitchFamily="34" charset="0"/>
              </a:rPr>
              <a:t>Direct Memory Access</a:t>
            </a:r>
            <a:r>
              <a:rPr lang="pt-PT" sz="1600" b="0" i="0" dirty="0">
                <a:latin typeface="Tahoma" pitchFamily="34" charset="0"/>
              </a:rPr>
              <a:t>).</a:t>
            </a:r>
          </a:p>
        </p:txBody>
      </p:sp>
      <p:pic>
        <p:nvPicPr>
          <p:cNvPr id="9" name="Picture 75" descr="bu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537395"/>
            <a:ext cx="6181725" cy="1662113"/>
          </a:xfrm>
          <a:prstGeom prst="rect">
            <a:avLst/>
          </a:prstGeom>
          <a:noFill/>
        </p:spPr>
      </p:pic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SOP-T1-GD1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NTERFACE COM OS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ISPOSITIVOS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611188" y="2425452"/>
            <a:ext cx="7904162" cy="2382838"/>
            <a:chOff x="480" y="2304"/>
            <a:chExt cx="5808" cy="1668"/>
          </a:xfrm>
        </p:grpSpPr>
        <p:pic>
          <p:nvPicPr>
            <p:cNvPr id="7" name="Picture 7" descr="cont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8" y="2448"/>
              <a:ext cx="3360" cy="1368"/>
            </a:xfrm>
            <a:prstGeom prst="rect">
              <a:avLst/>
            </a:prstGeom>
            <a:noFill/>
          </p:spPr>
        </p:pic>
        <p:pic>
          <p:nvPicPr>
            <p:cNvPr id="11" name="Picture 8" descr="i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" y="2304"/>
              <a:ext cx="2208" cy="1668"/>
            </a:xfrm>
            <a:prstGeom prst="rect">
              <a:avLst/>
            </a:prstGeom>
            <a:noFill/>
          </p:spPr>
        </p:pic>
      </p:grp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40000" y="900000"/>
            <a:ext cx="8208464" cy="126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06" tIns="40003" rIns="80006" bIns="40003">
            <a:spAutoFit/>
          </a:bodyPr>
          <a:lstStyle/>
          <a:p>
            <a:pPr algn="just" defTabSz="800100">
              <a:lnSpc>
                <a:spcPct val="120000"/>
              </a:lnSpc>
              <a:buFont typeface="Symbol" pitchFamily="18" charset="2"/>
              <a:buNone/>
            </a:pPr>
            <a:r>
              <a:rPr lang="pt-PT" sz="1600" b="0" i="0" dirty="0">
                <a:latin typeface="Tahoma" pitchFamily="34" charset="0"/>
              </a:rPr>
              <a:t>Um canal de DMA é normalmente composto por duas componentes (sem contar com o endereço de acesso aos dados do periférico):</a:t>
            </a:r>
          </a:p>
          <a:p>
            <a:pPr marL="450850" lvl="1" indent="-271463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Endereço de base na memória;</a:t>
            </a:r>
          </a:p>
          <a:p>
            <a:pPr marL="450850" lvl="1" indent="-271463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Contador de quantos bytes é necessário transferir.</a:t>
            </a:r>
          </a:p>
        </p:txBody>
      </p:sp>
    </p:spTree>
    <p:extLst>
      <p:ext uri="{BB962C8B-B14F-4D97-AF65-F5344CB8AC3E}">
        <p14:creationId xmlns:p14="http://schemas.microsoft.com/office/powerpoint/2010/main" val="161769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SOP-T1-GD1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OLLING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ADOS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900000"/>
            <a:ext cx="43053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922" y="1489348"/>
            <a:ext cx="4829183" cy="359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81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SOP-T1-GD1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NTERFACE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AMADAS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OFTWARE</a:t>
            </a:r>
          </a:p>
        </p:txBody>
      </p:sp>
      <p:sp>
        <p:nvSpPr>
          <p:cNvPr id="94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pic>
        <p:nvPicPr>
          <p:cNvPr id="49" name="Picture 47" descr="lay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574398"/>
            <a:ext cx="4752528" cy="2563812"/>
          </a:xfrm>
          <a:prstGeom prst="rect">
            <a:avLst/>
          </a:prstGeom>
          <a:noFill/>
        </p:spPr>
      </p:pic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540000" y="900000"/>
            <a:ext cx="7921625" cy="211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06" tIns="40003" rIns="80006" bIns="40003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Providenciar uma interface uniforme para os </a:t>
            </a:r>
            <a:r>
              <a:rPr lang="en-US" sz="1600" b="0" dirty="0">
                <a:latin typeface="Tahoma" pitchFamily="34" charset="0"/>
              </a:rPr>
              <a:t>drivers</a:t>
            </a:r>
            <a:r>
              <a:rPr lang="en-US" sz="1600" b="0" i="0" dirty="0">
                <a:latin typeface="Tahoma" pitchFamily="34" charset="0"/>
              </a:rPr>
              <a:t>;</a:t>
            </a:r>
            <a:endParaRPr lang="pt-PT" sz="1600" b="0" dirty="0">
              <a:latin typeface="Tahoma" pitchFamily="34" charset="0"/>
            </a:endParaRP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Dotar os dispositivos de uma nomenclatura;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Criar formas de protecção dos dispositivos;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Providenciar blocos de transferência independentes dos dispositivos;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Efectuar </a:t>
            </a:r>
            <a:r>
              <a:rPr lang="en-US" sz="1600" b="0" dirty="0">
                <a:latin typeface="Tahoma" pitchFamily="34" charset="0"/>
              </a:rPr>
              <a:t>buffering</a:t>
            </a:r>
            <a:r>
              <a:rPr lang="pt-PT" sz="1600" b="0" i="0" dirty="0">
                <a:latin typeface="Tahoma" pitchFamily="34" charset="0"/>
              </a:rPr>
              <a:t> de dados;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Gerir alocação dos dispositivos;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>
                <a:latin typeface="Tahoma" pitchFamily="34" charset="0"/>
              </a:rPr>
              <a:t>Gerar e corrigir erros (falhas e faltas).</a:t>
            </a:r>
          </a:p>
        </p:txBody>
      </p:sp>
    </p:spTree>
    <p:extLst>
      <p:ext uri="{BB962C8B-B14F-4D97-AF65-F5344CB8AC3E}">
        <p14:creationId xmlns:p14="http://schemas.microsoft.com/office/powerpoint/2010/main" val="353612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50" grpId="0" build="p" autoUpdateAnimBg="0" advAuto="1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SOP-T1-GD1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NTERFACE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AMADAS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OFTWARE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0000" y="900000"/>
            <a:ext cx="8065268" cy="214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06" tIns="40003" rIns="80006" bIns="40003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E/S ao nível dos processo do utilizador. Exemplo:</a:t>
            </a:r>
          </a:p>
          <a:p>
            <a:pPr marL="1436688" lvl="2" indent="-722313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PT" sz="1600" i="0" dirty="0" err="1"/>
              <a:t>count</a:t>
            </a:r>
            <a:r>
              <a:rPr lang="pt-PT" sz="1600" i="0" dirty="0"/>
              <a:t> = </a:t>
            </a:r>
            <a:r>
              <a:rPr lang="pt-PT" sz="1600" i="0" dirty="0" err="1"/>
              <a:t>write</a:t>
            </a:r>
            <a:r>
              <a:rPr lang="pt-PT" sz="1600" i="0" dirty="0"/>
              <a:t>(</a:t>
            </a:r>
            <a:r>
              <a:rPr lang="pt-PT" sz="1600" i="0" dirty="0" err="1"/>
              <a:t>fd</a:t>
            </a:r>
            <a:r>
              <a:rPr lang="pt-PT" sz="1600" i="0" dirty="0"/>
              <a:t>, buffer, </a:t>
            </a:r>
            <a:r>
              <a:rPr lang="pt-PT" sz="1600" i="0" dirty="0" err="1"/>
              <a:t>nbytes</a:t>
            </a:r>
            <a:r>
              <a:rPr lang="pt-PT" sz="1600" i="0" dirty="0"/>
              <a:t>)</a:t>
            </a:r>
            <a:r>
              <a:rPr lang="pt-PT" sz="1600" b="0" i="0" dirty="0"/>
              <a:t>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Zona de software independente do dispositivo. Por exemplo acesso ao disco, </a:t>
            </a:r>
            <a:r>
              <a:rPr lang="pt-PT" sz="1600" b="0" i="0" dirty="0" err="1"/>
              <a:t>cdrom</a:t>
            </a:r>
            <a:r>
              <a:rPr lang="pt-PT" sz="1600" b="0" i="0" dirty="0"/>
              <a:t> ou drive;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 err="1"/>
              <a:t>Device</a:t>
            </a:r>
            <a:r>
              <a:rPr lang="pt-PT" sz="1600" b="0" dirty="0"/>
              <a:t> drivers – </a:t>
            </a:r>
            <a:r>
              <a:rPr lang="pt-PT" sz="1600" b="0" i="0" dirty="0"/>
              <a:t>Programam e controlam as especificardes de cada do dispositivo;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Interrupções – Avisam o </a:t>
            </a:r>
            <a:r>
              <a:rPr lang="pt-PT" sz="1600" b="0" dirty="0"/>
              <a:t>driver</a:t>
            </a:r>
            <a:r>
              <a:rPr lang="pt-PT" sz="1600" b="0" i="0" dirty="0"/>
              <a:t> dos eventos provocado pelo dispositivo;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Hardware – Implementa a funcionalidade requerida.</a:t>
            </a:r>
          </a:p>
        </p:txBody>
      </p:sp>
    </p:spTree>
    <p:extLst>
      <p:ext uri="{BB962C8B-B14F-4D97-AF65-F5344CB8AC3E}">
        <p14:creationId xmlns:p14="http://schemas.microsoft.com/office/powerpoint/2010/main" val="370931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200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SOP-T1-GD1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NTERFACE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AMADAS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OFTWARE</a:t>
            </a:r>
          </a:p>
        </p:txBody>
      </p:sp>
      <p:pic>
        <p:nvPicPr>
          <p:cNvPr id="4" name="Picture 4" descr="hilglev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2666" y="841276"/>
            <a:ext cx="5663629" cy="4453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50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SOP-T1-GD1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NTERFACE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AMADAS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OFTWARE</a:t>
            </a:r>
          </a:p>
        </p:txBody>
      </p:sp>
      <p:pic>
        <p:nvPicPr>
          <p:cNvPr id="5" name="Picture 4" descr="i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6863" y="841277"/>
            <a:ext cx="5713817" cy="4392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220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4843</TotalTime>
  <Words>1518</Words>
  <Application>Microsoft Office PowerPoint</Application>
  <PresentationFormat>On-screen Show (16:10)</PresentationFormat>
  <Paragraphs>236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Nimbus Roman No9 L</vt:lpstr>
      <vt:lpstr>Symbol</vt:lpstr>
      <vt:lpstr>Tahoma</vt:lpstr>
      <vt:lpstr>Times New Roman</vt:lpstr>
      <vt:lpstr>Wingdings</vt:lpstr>
      <vt:lpstr>study_time</vt:lpstr>
      <vt:lpstr>PowerPoint Presentation</vt:lpstr>
      <vt:lpstr> ALINHAMENTO</vt:lpstr>
      <vt:lpstr>SOP-T1-GD1 INTERFACE COM OS DISPOSITIVOS</vt:lpstr>
      <vt:lpstr>SOP-T1-GD1 INTERFACE COM OS DISPOSITIVOS</vt:lpstr>
      <vt:lpstr>SOP-T1-GD1 POLLING DE DADOS</vt:lpstr>
      <vt:lpstr>SOP-T1-GD1 INTERFACE E CAMADAS DE SOFTWARE</vt:lpstr>
      <vt:lpstr>SOP-T1-GD1 INTERFACE E CAMADAS DE SOFTWARE</vt:lpstr>
      <vt:lpstr>SOP-T1-GD1 INTERFACE E CAMADAS DE SOFTWARE</vt:lpstr>
      <vt:lpstr>SOP-T1-GD1 INTERFACE E CAMADAS DE SOFTWARE</vt:lpstr>
      <vt:lpstr>SOP-T1-GD1 INTERFACE E CAMADAS DE SOFTWARE</vt:lpstr>
      <vt:lpstr>SOP-T1-GD2 ORGANIZAÇÃO DE DISCOS</vt:lpstr>
      <vt:lpstr>SOP-T1-GD2 ORGANIZAÇÃO DE DISCOS</vt:lpstr>
      <vt:lpstr>SOP-T1-GD2 RAID</vt:lpstr>
      <vt:lpstr>SOP-T1-GD2 RAID</vt:lpstr>
      <vt:lpstr>SOP-T1-GD2 Armazenamento</vt:lpstr>
      <vt:lpstr>SOP-T1-GD2 RAID</vt:lpstr>
      <vt:lpstr>SOP-T1-GD2 RAID</vt:lpstr>
      <vt:lpstr>SOP-T1-GD2 RAID</vt:lpstr>
      <vt:lpstr>SOP-T1-GD2 RAID</vt:lpstr>
      <vt:lpstr>SOP-T1-GD2 RAID</vt:lpstr>
      <vt:lpstr>SOP-T1-GD2 SSD</vt:lpstr>
      <vt:lpstr>SOP-T1-GD2 SSD</vt:lpstr>
      <vt:lpstr>SOP-T1-GD2 SSD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360</cp:revision>
  <cp:lastPrinted>2006-12-04T14:12:58Z</cp:lastPrinted>
  <dcterms:created xsi:type="dcterms:W3CDTF">2003-12-01T00:39:30Z</dcterms:created>
  <dcterms:modified xsi:type="dcterms:W3CDTF">2022-11-10T15:53:24Z</dcterms:modified>
  <cp:category>Sistemas Operativos</cp:category>
</cp:coreProperties>
</file>