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9" r:id="rId3"/>
    <p:sldId id="381" r:id="rId4"/>
    <p:sldId id="398" r:id="rId5"/>
    <p:sldId id="399" r:id="rId6"/>
    <p:sldId id="392" r:id="rId7"/>
    <p:sldId id="380" r:id="rId8"/>
    <p:sldId id="382" r:id="rId9"/>
    <p:sldId id="396" r:id="rId10"/>
    <p:sldId id="383" r:id="rId11"/>
    <p:sldId id="384" r:id="rId12"/>
    <p:sldId id="386" r:id="rId13"/>
    <p:sldId id="393" r:id="rId14"/>
    <p:sldId id="394" r:id="rId15"/>
    <p:sldId id="385" r:id="rId16"/>
    <p:sldId id="387" r:id="rId17"/>
    <p:sldId id="389" r:id="rId18"/>
    <p:sldId id="390" r:id="rId19"/>
    <p:sldId id="378" r:id="rId20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72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1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9032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SOP-T0-1APR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2022-23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0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essenciais/16 aulas de 1h):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SOP-T0-1APR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strike="sngStrike" dirty="0">
                <a:solidFill>
                  <a:srgbClr val="0033CC"/>
                </a:solidFill>
              </a:rPr>
              <a:t>SOP-T0-2ISO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Apresentar os temas abordados ao longo das aulas teóricas Unidade Curricular, bem com uma introdução aos conceitos essenciais no campo dos sistemas operativos.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SOP-T1-1PR1, SOP-T1-1PR2 e SOP-T1-1PR3 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Processos e Programas: Propriedades, organização, funcionamento e estados; Escalonamento de Processos.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SOP-T1-2DE1 e SOP-T1-2DE2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Secções críticas e </a:t>
            </a:r>
            <a:r>
              <a:rPr lang="pt-PT" sz="1600" b="0" dirty="0" err="1"/>
              <a:t>deadlocks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9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SOP-T1-3GM1, SOP-T1-3GM2 e SOP-T1-GM3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Organização e gestão de diversas organizações de memória; Memória virtual; Paginação e segmentação.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SOP-T1-4SF1 e SOP-T1-4SF2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Evolução e organização dos sistemas de ficheiros; Características e algoritmos de funcionamento.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SOP-T1-5CP1 e SOP-T1-5CP2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Modelos de Comunicação; Comunicação entre processos; Comunicação Local e Remota.</a:t>
            </a:r>
            <a:endParaRPr lang="pt-PT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SOP-T1-6GD1 e SOP-T1-6GD2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Gestão de dispositivos e níveis de abstracção do hardware.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7232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25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SOP-T1-AVL1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(-35%, 35%, 65%, 100%)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17 de dezembro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000" y="900000"/>
            <a:ext cx="8272071" cy="439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avançados/sugeridos/10 aulas de 1h):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SOP-T2-THR</a:t>
            </a:r>
            <a:r>
              <a:rPr lang="pt-PT" sz="1400" b="0" i="0" dirty="0"/>
              <a:t>	- </a:t>
            </a:r>
            <a:r>
              <a:rPr lang="pt-PT" sz="1400" b="0" dirty="0" err="1"/>
              <a:t>Threads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SOP-T2-JAV</a:t>
            </a:r>
            <a:r>
              <a:rPr lang="pt-PT" sz="1400" b="0" i="0" dirty="0"/>
              <a:t>	- Plataforma Java;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SOP-T2-WIN</a:t>
            </a:r>
            <a:r>
              <a:rPr lang="pt-PT" sz="1400" b="0" i="0" dirty="0"/>
              <a:t>	- Família Windows;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SOP-T2-UNX</a:t>
            </a:r>
            <a:r>
              <a:rPr lang="pt-PT" sz="1400" b="0" i="0" dirty="0"/>
              <a:t>	- UNIX;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SOP-T2-VMV</a:t>
            </a:r>
            <a:r>
              <a:rPr lang="pt-PT" sz="1400" b="0" i="0" dirty="0"/>
              <a:t>	- Virtualização e máquinas virtuais;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SOP-T2-CCO</a:t>
            </a:r>
            <a:r>
              <a:rPr lang="pt-PT" sz="1400" b="0" i="0" dirty="0"/>
              <a:t>	- </a:t>
            </a:r>
            <a:r>
              <a:rPr lang="pt-PT" sz="1400" b="0" dirty="0"/>
              <a:t>Cloud Computing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SOP-T2-VDI</a:t>
            </a:r>
            <a:r>
              <a:rPr lang="pt-PT" sz="1400" b="0" i="0" dirty="0"/>
              <a:t>	- </a:t>
            </a:r>
            <a:r>
              <a:rPr lang="pt-PT" sz="1400" b="0" dirty="0"/>
              <a:t>Virtual Desktop </a:t>
            </a:r>
            <a:r>
              <a:rPr lang="pt-PT" sz="1400" b="0" dirty="0" err="1"/>
              <a:t>Infrastructure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SOP-T2-SMP</a:t>
            </a:r>
            <a:r>
              <a:rPr lang="pt-PT" sz="1400" b="0" i="0" dirty="0"/>
              <a:t>	- Sistemas multi-processadores SMP, Paralelismo;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SOP-T2-SMC</a:t>
            </a:r>
            <a:r>
              <a:rPr lang="pt-PT" sz="1400" b="0" i="0" dirty="0"/>
              <a:t>	- </a:t>
            </a:r>
            <a:r>
              <a:rPr lang="pt-PT" sz="1400" b="0" i="0" strike="sngStrike" dirty="0"/>
              <a:t>Sistemas para microcontroladores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SOP-T2-SGJ</a:t>
            </a:r>
            <a:r>
              <a:rPr lang="pt-PT" sz="1400" b="0" i="0" dirty="0"/>
              <a:t>	- Sistemas gráficos de janelas e interfaces de linha;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SOP-T2-SFD</a:t>
            </a:r>
            <a:r>
              <a:rPr lang="pt-PT" sz="1400" b="0" i="0" dirty="0"/>
              <a:t>	- Sistemas de ficheiros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SOP-T2-ARD</a:t>
            </a:r>
            <a:r>
              <a:rPr lang="pt-PT" sz="1400" b="0" i="0" dirty="0"/>
              <a:t>	- Armazenamento e redundância de dados;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SOP-T2-DIS</a:t>
            </a:r>
            <a:r>
              <a:rPr lang="pt-PT" sz="1400" b="0" i="0" dirty="0"/>
              <a:t>	- Sistemas operativos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SOP-T2-SOW</a:t>
            </a:r>
            <a:r>
              <a:rPr lang="pt-PT" sz="1400" b="0" i="0" dirty="0"/>
              <a:t>	- Sistemas operativos suportados na Web;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SOP-T2-RTO</a:t>
            </a:r>
            <a:r>
              <a:rPr lang="pt-PT" sz="1400" b="0" i="0" dirty="0"/>
              <a:t>	- Sistemas operativos em tempo real;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SOP-T2-SCV</a:t>
            </a:r>
            <a:r>
              <a:rPr lang="pt-PT" sz="1400" b="0" i="0" dirty="0"/>
              <a:t>	- Sistemas de controlo de versões. </a:t>
            </a:r>
          </a:p>
        </p:txBody>
      </p:sp>
    </p:spTree>
    <p:extLst>
      <p:ext uri="{BB962C8B-B14F-4D97-AF65-F5344CB8AC3E}">
        <p14:creationId xmlns:p14="http://schemas.microsoft.com/office/powerpoint/2010/main" val="33264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164059" cy="2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SOP-T2-AVL2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(-35%, 35%, 65%, 100%)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12 de janeiro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87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SOP-P-U1 e SOP-P-U2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Conceitos de base sobre UNIX.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SOP-P-S1, SOP-P-S2, SOP-P-S3, SOP-P-S4 e SOP-P-S5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Shell script.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SOP-P-C1, SOP-P-C2, SOP-P-C3, SOP-P-C4, SOP-P-C5, SOP-P-C6, SOP-P-C7 e SOP-P-C8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Comunicação entre processos.</a:t>
            </a:r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Recursos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FB566-D16A-D798-04DF-7B4F874F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33871" cy="334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Terminal, consola ou Shell:</a:t>
            </a:r>
            <a:endParaRPr lang="pt-PT" sz="1600" i="0" dirty="0">
              <a:solidFill>
                <a:srgbClr val="0033CC"/>
              </a:solidFill>
            </a:endParaRP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Windows: Instalado no computador pessoal com </a:t>
            </a:r>
            <a:r>
              <a:rPr lang="pt-PT" sz="1600" i="0" dirty="0" err="1"/>
              <a:t>wsl</a:t>
            </a:r>
            <a:r>
              <a:rPr lang="pt-PT" sz="1600" b="0" i="0" dirty="0"/>
              <a:t> e Ubuntu (outro);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 err="1"/>
              <a:t>MacOS</a:t>
            </a:r>
            <a:r>
              <a:rPr lang="pt-PT" sz="1600" b="0" i="0" dirty="0"/>
              <a:t>: Utilizar consola;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Linux: Utilizar terminal ou consola.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Moodle (http://moodle.utad.pt):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Aulas PL e outros recursos.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GIT (https://github.com/fsp864/UTAD-SOP);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Código, exemplos e documentos adicionais;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Pastas </a:t>
            </a:r>
            <a:r>
              <a:rPr lang="pt-PT" sz="1600" i="0" dirty="0"/>
              <a:t>aulas</a:t>
            </a:r>
            <a:r>
              <a:rPr lang="pt-PT" sz="1600" b="0" i="0" dirty="0"/>
              <a:t>, </a:t>
            </a:r>
            <a:r>
              <a:rPr lang="pt-PT" sz="1600" i="0" dirty="0" err="1"/>
              <a:t>docs</a:t>
            </a:r>
            <a:r>
              <a:rPr lang="pt-PT" sz="1600" b="0" i="0" dirty="0"/>
              <a:t>, </a:t>
            </a:r>
            <a:r>
              <a:rPr lang="pt-PT" sz="1600" i="0" dirty="0"/>
              <a:t>links</a:t>
            </a:r>
            <a:r>
              <a:rPr lang="pt-PT" sz="1600" b="0" i="0" dirty="0"/>
              <a:t> e </a:t>
            </a:r>
            <a:r>
              <a:rPr lang="pt-PT" sz="1600" i="0" dirty="0" err="1"/>
              <a:t>src</a:t>
            </a:r>
            <a:r>
              <a:rPr lang="pt-PT" sz="1600" b="0" i="0" dirty="0"/>
              <a:t> (código fonte adicional de cada docente).</a:t>
            </a:r>
          </a:p>
        </p:txBody>
      </p:sp>
    </p:spTree>
    <p:extLst>
      <p:ext uri="{BB962C8B-B14F-4D97-AF65-F5344CB8AC3E}">
        <p14:creationId xmlns:p14="http://schemas.microsoft.com/office/powerpoint/2010/main" val="8300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Atendimento e Turma Práticas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0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Moodle e Questionário de Teste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3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UC: Sistemas Operativos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so2223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de teste </a:t>
            </a:r>
            <a:r>
              <a:rPr lang="pt-PT" sz="2000" i="0" dirty="0"/>
              <a:t>17h de quinta 22 de setembro </a:t>
            </a:r>
            <a:r>
              <a:rPr lang="pt-PT" sz="2000" b="0" i="0" dirty="0"/>
              <a:t>até </a:t>
            </a:r>
            <a:r>
              <a:rPr lang="pt-PT" sz="2000" i="0" dirty="0"/>
              <a:t>às 23h59 de quinta 29 de setembro</a:t>
            </a:r>
            <a:r>
              <a:rPr lang="pt-PT" sz="2000" b="0" i="0" dirty="0"/>
              <a:t>, sobre a avaliação:</a:t>
            </a:r>
          </a:p>
          <a:p>
            <a:pPr marL="595503" lvl="1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800" i="0" dirty="0"/>
              <a:t>Podem fazer várias tentativas</a:t>
            </a:r>
            <a:r>
              <a:rPr lang="pt-PT" sz="1800" b="0" i="0" dirty="0"/>
              <a:t> e </a:t>
            </a:r>
            <a:r>
              <a:rPr lang="pt-PT" sz="1800" i="0" dirty="0"/>
              <a:t>não conta para a nota final</a:t>
            </a:r>
            <a:r>
              <a:rPr lang="pt-PT" sz="18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End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30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pormenores;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 GIT (/aulas/t).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208912" cy="30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Abordar os conceitos essenciais de Sistemas Operativos de forma a compreender e adaptar determinadas características dos sistemas informáticos de pequena, média e grande dimensão, às necessidades no desenvolvimento de um projeto, aplicação ou plataforma.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O aluno também deverá ser capaz de utilizar, gerir e perceber como os recursos disponíveis, quer físicos quer lógicos, podem ser utilizados.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No final da unidade são abordados tópicos avançados como sistemas distribuídos de ficheiros; plataformas; virtualização; entre outros, ligados às tecnologias, e conceitos emergentes e atuais.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365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139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113</a:t>
            </a:r>
            <a:r>
              <a:rPr lang="pt-PT" sz="1600" b="0" i="0" dirty="0"/>
              <a:t> (81%) / Aprovados: </a:t>
            </a:r>
            <a:r>
              <a:rPr lang="pt-PT" sz="1900" i="0" dirty="0"/>
              <a:t>69</a:t>
            </a:r>
            <a:r>
              <a:rPr lang="pt-PT" sz="1600" b="0" i="0" dirty="0"/>
              <a:t> (61%)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  <a:endParaRPr lang="en-GB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800" i="0" dirty="0"/>
              <a:t>1</a:t>
            </a:r>
            <a:r>
              <a:rPr lang="pt-PT" sz="1600" b="0" i="0" dirty="0"/>
              <a:t> (100%) / Aprovados: </a:t>
            </a:r>
            <a:r>
              <a:rPr lang="pt-PT" sz="1800" i="0" dirty="0"/>
              <a:t>1</a:t>
            </a:r>
            <a:r>
              <a:rPr lang="pt-PT" sz="1600" b="0" i="0" dirty="0"/>
              <a:t> (100%) / Nota </a:t>
            </a:r>
            <a:r>
              <a:rPr lang="pt-PT" sz="1900" i="0" dirty="0"/>
              <a:t>10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Geral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140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114</a:t>
            </a:r>
            <a:r>
              <a:rPr lang="pt-PT" sz="1600" b="0" i="0" dirty="0"/>
              <a:t> (81%) / Aprovados: </a:t>
            </a:r>
            <a:r>
              <a:rPr lang="pt-PT" sz="1900" i="0" dirty="0"/>
              <a:t>70</a:t>
            </a:r>
            <a:r>
              <a:rPr lang="pt-PT" sz="1600" b="0" i="0" dirty="0"/>
              <a:t> (62%)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192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141</a:t>
            </a:r>
            <a:r>
              <a:rPr lang="pt-PT" sz="1600" b="0" i="0" dirty="0"/>
              <a:t> (73%) / Aprovados: </a:t>
            </a:r>
            <a:r>
              <a:rPr lang="pt-PT" sz="1900" i="0" dirty="0"/>
              <a:t>93</a:t>
            </a:r>
            <a:r>
              <a:rPr lang="pt-PT" sz="1600" b="0" i="0" dirty="0"/>
              <a:t> (66%)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56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2022/23: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180</a:t>
            </a:r>
            <a:r>
              <a:rPr lang="pt-PT" sz="1600" b="0" i="0" dirty="0"/>
              <a:t> / 1ª: </a:t>
            </a:r>
            <a:r>
              <a:rPr lang="pt-PT" sz="1900" i="0" dirty="0"/>
              <a:t>81</a:t>
            </a:r>
            <a:r>
              <a:rPr lang="pt-PT" sz="1600" b="0" i="0" dirty="0"/>
              <a:t> (46%) / 2ª: </a:t>
            </a:r>
            <a:r>
              <a:rPr lang="pt-PT" sz="1900" i="0" dirty="0"/>
              <a:t>35</a:t>
            </a:r>
            <a:r>
              <a:rPr lang="pt-PT" sz="1600" b="0" i="0" dirty="0"/>
              <a:t> (33%) / +2: </a:t>
            </a:r>
            <a:r>
              <a:rPr lang="pt-PT" sz="1900" i="0" dirty="0"/>
              <a:t>39</a:t>
            </a:r>
            <a:r>
              <a:rPr lang="pt-PT" sz="1600" b="0" i="0" dirty="0"/>
              <a:t> (22%)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Sem alunos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25504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89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189</a:t>
            </a:r>
            <a:r>
              <a:rPr lang="pt-PT" sz="1600" b="0" i="0" dirty="0"/>
              <a:t> (+51 alunos) / 1ª: </a:t>
            </a:r>
            <a:r>
              <a:rPr lang="pt-PT" sz="1900" i="0" dirty="0"/>
              <a:t>118</a:t>
            </a:r>
            <a:r>
              <a:rPr lang="pt-PT" sz="1600" b="0" i="0" dirty="0"/>
              <a:t> (62%) / 2ª: </a:t>
            </a:r>
            <a:r>
              <a:rPr lang="pt-PT" sz="1900" i="0" dirty="0"/>
              <a:t>42</a:t>
            </a:r>
            <a:r>
              <a:rPr lang="pt-PT" sz="1600" b="0" i="0" dirty="0"/>
              <a:t> (22%) / +2: </a:t>
            </a:r>
            <a:r>
              <a:rPr lang="pt-PT" sz="1900" i="0" dirty="0"/>
              <a:t>30</a:t>
            </a:r>
            <a:r>
              <a:rPr lang="pt-PT" sz="1600" b="0" i="0" dirty="0"/>
              <a:t> (16%) / </a:t>
            </a:r>
            <a:r>
              <a:rPr lang="pt-PT" sz="1600" i="0" dirty="0"/>
              <a:t>1 </a:t>
            </a:r>
            <a:r>
              <a:rPr lang="pt-PT" sz="1600" b="0" i="0" dirty="0"/>
              <a:t>Aluno com mais inscrições </a:t>
            </a:r>
            <a:r>
              <a:rPr lang="pt-PT" sz="1800" i="0" dirty="0"/>
              <a:t>12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sem inscritos </a:t>
            </a:r>
            <a:r>
              <a:rPr lang="pt-PT" sz="1900" i="0" dirty="0"/>
              <a:t>2022/23</a:t>
            </a:r>
          </a:p>
        </p:txBody>
      </p:sp>
    </p:spTree>
    <p:extLst>
      <p:ext uri="{BB962C8B-B14F-4D97-AF65-F5344CB8AC3E}">
        <p14:creationId xmlns:p14="http://schemas.microsoft.com/office/powerpoint/2010/main" val="806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206378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Tópicos Essenciais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26315" y="3516974"/>
            <a:ext cx="177387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300193" y="3516976"/>
            <a:ext cx="2085842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 </a:t>
            </a:r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Comunicação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Entre Processos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735797" y="3516975"/>
            <a:ext cx="1790518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Shell Script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Exames das Épocas Normal, Recurso e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861832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533841" y="3036757"/>
            <a:ext cx="3852194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>
                <a:solidFill>
                  <a:schemeClr val="bg1">
                    <a:lumMod val="75000"/>
                  </a:schemeClr>
                </a:solidFill>
              </a:rPr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10 questionários de 2 a 5 questões em 10 aulas, de resposta individual via sistema online, com a duração de 5 a 15 minutos. Apenas contam as </a:t>
            </a:r>
            <a:r>
              <a:rPr lang="pt-PT" sz="1600" i="0" dirty="0">
                <a:solidFill>
                  <a:schemeClr val="bg1">
                    <a:lumMod val="75000"/>
                  </a:schemeClr>
                </a:solidFill>
              </a:rPr>
              <a:t>7 melhores</a:t>
            </a: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>
                <a:solidFill>
                  <a:schemeClr val="bg1">
                    <a:lumMod val="75000"/>
                  </a:schemeClr>
                </a:solidFill>
              </a:rPr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10 questionários de 3 perguntas em 10 aulas prático laboratoriais, de resposta individual com a duração de máxima de 10 minutos. Contam às </a:t>
            </a:r>
            <a:r>
              <a:rPr lang="pt-PT" sz="1600" i="0" dirty="0">
                <a:solidFill>
                  <a:schemeClr val="bg1">
                    <a:lumMod val="75000"/>
                  </a:schemeClr>
                </a:solidFill>
              </a:rPr>
              <a:t>7 melhores</a:t>
            </a: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>
                <a:solidFill>
                  <a:schemeClr val="bg1">
                    <a:lumMod val="75000"/>
                  </a:schemeClr>
                </a:solidFill>
              </a:rPr>
              <a:t>Comum:</a:t>
            </a:r>
            <a:endParaRPr lang="pt-PT" sz="1400" b="0" i="0" dirty="0">
              <a:solidFill>
                <a:schemeClr val="bg1">
                  <a:lumMod val="75000"/>
                </a:schemeClr>
              </a:solidFill>
            </a:endParaRP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Os tópicos pode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A não realização de um questionários implica a atribuição da nota </a:t>
            </a:r>
            <a:r>
              <a:rPr lang="pt-PT" sz="1600" i="0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pt-PT" sz="1600" b="0" i="0" dirty="0">
                <a:solidFill>
                  <a:schemeClr val="bg1">
                    <a:lumMod val="75000"/>
                  </a:schemeClr>
                </a:solidFill>
              </a:rPr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em Modo Projeto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39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Modo Projeto: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Para alunos com +2 matrículas, trabalhadores/estudantes ou ainda alunos ERASMUS;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Grupo de 2 alunos;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Pode estar relacionado com a prática profissional;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Proposta do trabalho deve ser submetida até 1 semana antes da 1ª prova escrita (</a:t>
            </a:r>
            <a:r>
              <a:rPr lang="pt-PT" sz="1600" i="0" dirty="0"/>
              <a:t>quinta dia 10 de novembro</a:t>
            </a:r>
            <a:r>
              <a:rPr lang="pt-PT" sz="1600" b="0" i="0" dirty="0"/>
              <a:t>), com 1 ou 2 páginas;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Apresentação de 10/15 minutos nas últimas aulas teóricas;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Deve incluir pelo menos 4 dos 6 tópicos essenciais (processos, </a:t>
            </a:r>
            <a:r>
              <a:rPr lang="pt-PT" sz="1600" b="0" dirty="0" err="1"/>
              <a:t>deadlocks</a:t>
            </a:r>
            <a:r>
              <a:rPr lang="pt-PT" sz="1600" b="0" i="0" dirty="0"/>
              <a:t>, memória, ficheiros, comunicações e dispositivos);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Poster/Artigo/Relatório;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100% da nota final.</a:t>
            </a:r>
          </a:p>
        </p:txBody>
      </p:sp>
    </p:spTree>
    <p:extLst>
      <p:ext uri="{BB962C8B-B14F-4D97-AF65-F5344CB8AC3E}">
        <p14:creationId xmlns:p14="http://schemas.microsoft.com/office/powerpoint/2010/main" val="615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4269</TotalTime>
  <Words>1466</Words>
  <Application>Microsoft Office PowerPoint</Application>
  <PresentationFormat>On-screen Show (16:10)</PresentationFormat>
  <Paragraphs>192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Times New Roman</vt:lpstr>
      <vt:lpstr>Wingdings</vt:lpstr>
      <vt:lpstr>study_time</vt:lpstr>
      <vt:lpstr>SOP-T0-1APR  Apresentação do método de avaliação, formato e programa da unidade curricular. 2022-23</vt:lpstr>
      <vt:lpstr>SOP-T0-1APR Alinhamento</vt:lpstr>
      <vt:lpstr>SOP-T0-1APR Enquadramento</vt:lpstr>
      <vt:lpstr>SOP-T0-1APR Estatísticas</vt:lpstr>
      <vt:lpstr>SOP-T0-1APR Estatísticas</vt:lpstr>
      <vt:lpstr>SOP-T0-1APR Estatísticas</vt:lpstr>
      <vt:lpstr>SOP-T0-1APR Método de Avaliação</vt:lpstr>
      <vt:lpstr>SOP-T0-1APR Método de Avaliação</vt:lpstr>
      <vt:lpstr>SOP-T0-1APR Avaliação em Modo Projeto</vt:lpstr>
      <vt:lpstr>SOP-T0-1APR Aulas e Programa Previsto</vt:lpstr>
      <vt:lpstr>SOP-T0-1APR Aulas e Programa Previsto</vt:lpstr>
      <vt:lpstr>SOP-T0-1APR Programa Previsto</vt:lpstr>
      <vt:lpstr>SOP-T0-1APR Programa Previsto</vt:lpstr>
      <vt:lpstr>SOP-T0-1APR Programa Previsto</vt:lpstr>
      <vt:lpstr>SOP-T0-1APR Programa Previsto</vt:lpstr>
      <vt:lpstr>SOP-T0-1APR Recursos</vt:lpstr>
      <vt:lpstr>SOP-T0-1APR Atendimento e Turma Práticas</vt:lpstr>
      <vt:lpstr>SOP-T0-1APR Moodle e Questionário de Teste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376</cp:revision>
  <cp:lastPrinted>2016-09-13T13:47:10Z</cp:lastPrinted>
  <dcterms:created xsi:type="dcterms:W3CDTF">2003-12-01T00:39:30Z</dcterms:created>
  <dcterms:modified xsi:type="dcterms:W3CDTF">2022-09-19T14:29:25Z</dcterms:modified>
  <cp:category>Sistemas Operativos</cp:category>
</cp:coreProperties>
</file>