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315" r:id="rId3"/>
    <p:sldId id="379" r:id="rId4"/>
    <p:sldId id="394" r:id="rId5"/>
    <p:sldId id="395" r:id="rId6"/>
    <p:sldId id="396" r:id="rId7"/>
    <p:sldId id="378" r:id="rId8"/>
  </p:sldIdLst>
  <p:sldSz cx="9144000" cy="5715000" type="screen16x10"/>
  <p:notesSz cx="7099300" cy="10234613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56616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3232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69848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26464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1783080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139696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2496312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2852928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0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EAEAEA"/>
    <a:srgbClr val="FF00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26" autoAdjust="0"/>
    <p:restoredTop sz="93917" autoAdjust="0"/>
  </p:normalViewPr>
  <p:slideViewPr>
    <p:cSldViewPr>
      <p:cViewPr varScale="1">
        <p:scale>
          <a:sx n="129" d="100"/>
          <a:sy n="129" d="100"/>
        </p:scale>
        <p:origin x="3066" y="120"/>
      </p:cViewPr>
      <p:guideLst>
        <p:guide orient="horz" pos="2160"/>
        <p:guide pos="3840"/>
        <p:guide orient="horz" pos="180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124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fld id="{0AB5B0EE-E922-40FF-A90B-AC73C8BC6093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074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77838" y="766763"/>
            <a:ext cx="6145212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fld id="{66A3B131-959D-489F-A360-33400E333E48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24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56616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13232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069848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426464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78308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DEA12F-6852-4EA9-88E5-274EC630CB5A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Apresentação Interactiva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2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3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programa</a:t>
            </a:r>
            <a:r>
              <a:rPr lang="en-GB" dirty="0"/>
              <a:t> Linux </a:t>
            </a:r>
            <a:r>
              <a:rPr lang="en-GB" dirty="0" err="1"/>
              <a:t>htop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4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programa</a:t>
            </a:r>
            <a:r>
              <a:rPr lang="en-GB" dirty="0"/>
              <a:t> Linux </a:t>
            </a:r>
            <a:r>
              <a:rPr lang="en-GB" dirty="0" err="1"/>
              <a:t>htop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3618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5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programa</a:t>
            </a:r>
            <a:r>
              <a:rPr lang="en-GB" dirty="0"/>
              <a:t> Linux </a:t>
            </a:r>
            <a:r>
              <a:rPr lang="en-GB" dirty="0" err="1"/>
              <a:t>htop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6008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6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programa</a:t>
            </a:r>
            <a:r>
              <a:rPr lang="en-GB" dirty="0"/>
              <a:t> Linux </a:t>
            </a:r>
            <a:r>
              <a:rPr lang="en-GB" dirty="0" err="1"/>
              <a:t>htop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1688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2305D1-531D-4CEF-BD3D-05CF1AF8F416}" type="slidenum">
              <a:rPr lang="en-GB"/>
              <a:pPr/>
              <a:t>7</a:t>
            </a:fld>
            <a:endParaRPr lang="en-GB" dirty="0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Ready for the demo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lIns="71323" tIns="35662" rIns="71323" bIns="35662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  <a:prstGeom prst="rect">
            <a:avLst/>
          </a:prstGeom>
        </p:spPr>
        <p:txBody>
          <a:bodyPr lIns="71323" tIns="35662" rIns="71323" bIns="35662" anchor="t"/>
          <a:lstStyle>
            <a:lvl1pPr algn="l">
              <a:defRPr sz="31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600"/>
            </a:lvl1pPr>
            <a:lvl2pPr marL="356616" indent="0">
              <a:buNone/>
              <a:defRPr sz="1400"/>
            </a:lvl2pPr>
            <a:lvl3pPr marL="713232" indent="0">
              <a:buNone/>
              <a:defRPr sz="1200"/>
            </a:lvl3pPr>
            <a:lvl4pPr marL="1069848" indent="0">
              <a:buNone/>
              <a:defRPr sz="1100"/>
            </a:lvl4pPr>
            <a:lvl5pPr marL="1426464" indent="0">
              <a:buNone/>
              <a:defRPr sz="1100"/>
            </a:lvl5pPr>
            <a:lvl6pPr marL="1783080" indent="0">
              <a:buNone/>
              <a:defRPr sz="1100"/>
            </a:lvl6pPr>
            <a:lvl7pPr marL="2139696" indent="0">
              <a:buNone/>
              <a:defRPr sz="1100"/>
            </a:lvl7pPr>
            <a:lvl8pPr marL="2496312" indent="0">
              <a:buNone/>
              <a:defRPr sz="1100"/>
            </a:lvl8pPr>
            <a:lvl9pPr marL="2852928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8"/>
            <a:ext cx="3008313" cy="3909219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2500"/>
            </a:lvl1pPr>
            <a:lvl2pPr marL="356616" indent="0">
              <a:buNone/>
              <a:defRPr sz="2200"/>
            </a:lvl2pPr>
            <a:lvl3pPr marL="713232" indent="0">
              <a:buNone/>
              <a:defRPr sz="1900"/>
            </a:lvl3pPr>
            <a:lvl4pPr marL="1069848" indent="0">
              <a:buNone/>
              <a:defRPr sz="1600"/>
            </a:lvl4pPr>
            <a:lvl5pPr marL="1426464" indent="0">
              <a:buNone/>
              <a:defRPr sz="1600"/>
            </a:lvl5pPr>
            <a:lvl6pPr marL="1783080" indent="0">
              <a:buNone/>
              <a:defRPr sz="1600"/>
            </a:lvl6pPr>
            <a:lvl7pPr marL="2139696" indent="0">
              <a:buNone/>
              <a:defRPr sz="1600"/>
            </a:lvl7pPr>
            <a:lvl8pPr marL="2496312" indent="0">
              <a:buNone/>
              <a:defRPr sz="1600"/>
            </a:lvl8pPr>
            <a:lvl9pPr marL="2852928" indent="0">
              <a:buNone/>
              <a:defRPr sz="1600"/>
            </a:lvl9pPr>
          </a:lstStyle>
          <a:p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25000"/>
            <a:lum/>
          </a:blip>
          <a:srcRect/>
          <a:stretch>
            <a:fillRect l="-44000" r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95288" y="5318125"/>
            <a:ext cx="4248150" cy="179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l" eaLnBrk="1" hangingPunct="1"/>
            <a:r>
              <a:rPr lang="pt-PT" sz="600" b="0" i="0" dirty="0">
                <a:solidFill>
                  <a:srgbClr val="0033CC"/>
                </a:solidFill>
              </a:rPr>
              <a:t>FSP/DE-ECT-UTAD@SOP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7667625" y="5318125"/>
            <a:ext cx="1143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r" eaLnBrk="1" hangingPunct="1"/>
            <a:fld id="{6A81F3C2-4375-442C-B0B9-FD92F44E4DF8}" type="slidenum">
              <a:rPr lang="pt-PT" sz="600" b="0" i="0">
                <a:solidFill>
                  <a:srgbClr val="0033CC"/>
                </a:solidFill>
              </a:rPr>
              <a:pPr algn="r" eaLnBrk="1" hangingPunct="1"/>
              <a:t>‹#›</a:t>
            </a:fld>
            <a:endParaRPr lang="pt-PT" sz="1900" b="0" i="0" dirty="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2555875" y="216960"/>
            <a:ext cx="5761038" cy="39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9081" tIns="29541" rIns="59081" bIns="29541">
            <a:spAutoFit/>
          </a:bodyPr>
          <a:lstStyle/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969964" y="216958"/>
            <a:ext cx="2378075" cy="29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408" tIns="31204" rIns="62408" bIns="31204">
            <a:spAutoFit/>
          </a:bodyPr>
          <a:lstStyle/>
          <a:p>
            <a:pPr algn="l" eaLnBrk="1" hangingPunct="1"/>
            <a:r>
              <a:rPr lang="pt-PT" sz="700" dirty="0">
                <a:solidFill>
                  <a:srgbClr val="0033CC"/>
                </a:solidFill>
                <a:latin typeface="Arial" charset="0"/>
              </a:rPr>
              <a:t>D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EPARTAMENTO DE </a:t>
            </a:r>
            <a:r>
              <a:rPr lang="pt-PT" sz="7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NGENHARIA</a:t>
            </a:r>
          </a:p>
          <a:p>
            <a:pPr marL="0" marR="0" indent="0" algn="l" defTabSz="7132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sz="8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SCOLA DE </a:t>
            </a:r>
            <a:r>
              <a:rPr lang="pt-PT" sz="800" dirty="0">
                <a:solidFill>
                  <a:srgbClr val="0033CC"/>
                </a:solidFill>
                <a:latin typeface="Arial" charset="0"/>
              </a:rPr>
              <a:t>C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IÊNCIAS E</a:t>
            </a:r>
            <a:r>
              <a:rPr lang="pt-PT" sz="600" baseline="0" dirty="0">
                <a:solidFill>
                  <a:srgbClr val="0033CC"/>
                </a:solidFill>
                <a:latin typeface="Arial" charset="0"/>
              </a:rPr>
              <a:t> </a:t>
            </a:r>
            <a:r>
              <a:rPr lang="pt-PT" sz="800" dirty="0">
                <a:solidFill>
                  <a:srgbClr val="0033CC"/>
                </a:solidFill>
                <a:latin typeface="Arial" charset="0"/>
              </a:rPr>
              <a:t>T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ECNOLOGIA</a:t>
            </a:r>
            <a:endParaRPr lang="pt-PT" sz="800" dirty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1035" name="Line 11"/>
          <p:cNvSpPr>
            <a:spLocks noChangeShapeType="1"/>
          </p:cNvSpPr>
          <p:nvPr userDrawn="1"/>
        </p:nvSpPr>
        <p:spPr bwMode="auto">
          <a:xfrm>
            <a:off x="395288" y="216958"/>
            <a:ext cx="8353425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 flipV="1">
            <a:off x="468314" y="5318125"/>
            <a:ext cx="8280400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pic>
        <p:nvPicPr>
          <p:cNvPr id="1045" name="Picture 21" descr="desktop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243889" y="205135"/>
            <a:ext cx="576262" cy="492125"/>
          </a:xfrm>
          <a:prstGeom prst="rect">
            <a:avLst/>
          </a:prstGeom>
          <a:noFill/>
        </p:spPr>
      </p:pic>
      <p:pic>
        <p:nvPicPr>
          <p:cNvPr id="1048" name="Picture 24" descr="logoutad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95288" y="216958"/>
            <a:ext cx="647700" cy="37041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5pPr>
      <a:lvl6pPr marL="356616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6pPr>
      <a:lvl7pPr marL="713232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7pPr>
      <a:lvl8pPr marL="1069848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8pPr>
      <a:lvl9pPr marL="1426464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9pPr>
    </p:titleStyle>
    <p:bodyStyle>
      <a:lvl1pPr marL="267462" indent="-267462" algn="l" rtl="0" fontAlgn="base">
        <a:spcBef>
          <a:spcPct val="20000"/>
        </a:spcBef>
        <a:spcAft>
          <a:spcPct val="0"/>
        </a:spcAft>
        <a:buChar char="•"/>
        <a:defRPr sz="2500">
          <a:solidFill>
            <a:schemeClr val="bg1"/>
          </a:solidFill>
          <a:latin typeface="+mn-lt"/>
          <a:ea typeface="+mn-ea"/>
          <a:cs typeface="+mn-cs"/>
        </a:defRPr>
      </a:lvl1pPr>
      <a:lvl2pPr marL="579501" indent="-222885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bg1"/>
          </a:solidFill>
          <a:latin typeface="+mn-lt"/>
        </a:defRPr>
      </a:lvl2pPr>
      <a:lvl3pPr marL="891540" indent="-178308" algn="l" rtl="0" fontAlgn="base">
        <a:spcBef>
          <a:spcPct val="20000"/>
        </a:spcBef>
        <a:spcAft>
          <a:spcPct val="0"/>
        </a:spcAft>
        <a:buChar char="•"/>
        <a:defRPr sz="1900">
          <a:solidFill>
            <a:schemeClr val="bg1"/>
          </a:solidFill>
          <a:latin typeface="+mn-lt"/>
        </a:defRPr>
      </a:lvl3pPr>
      <a:lvl4pPr marL="1248156" indent="-178308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bg1"/>
          </a:solidFill>
          <a:latin typeface="+mn-lt"/>
        </a:defRPr>
      </a:lvl4pPr>
      <a:lvl5pPr marL="1604772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5pPr>
      <a:lvl6pPr marL="1961388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6pPr>
      <a:lvl7pPr marL="2318004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7pPr>
      <a:lvl8pPr marL="2674620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8pPr>
      <a:lvl9pPr marL="3031236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9pPr>
    </p:bodyStyle>
    <p:otherStyle>
      <a:defPPr>
        <a:defRPr lang="pt-PT"/>
      </a:defPPr>
      <a:lvl1pPr marL="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EuhU6jJjpAQ?rel=0&amp;showinfo=0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Mp5hJfZNZr4?rel=0&amp;showinfo=0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p11lJOnALS4?rel=0&amp;showinfo=0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494235" y="1115355"/>
            <a:ext cx="6210300" cy="1303127"/>
          </a:xfrm>
          <a:prstGeom prst="rect">
            <a:avLst/>
          </a:prstGeom>
          <a:solidFill>
            <a:srgbClr val="FFFF99">
              <a:alpha val="50000"/>
            </a:srgbClr>
          </a:solidFill>
          <a:ln w="508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lIns="71323" tIns="35662" rIns="71323" bIns="35662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5pPr>
            <a:lvl6pPr marL="356616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6pPr>
            <a:lvl7pPr marL="713232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7pPr>
            <a:lvl8pPr marL="1069848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8pPr>
            <a:lvl9pPr marL="1426464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>
              <a:spcAft>
                <a:spcPts val="0"/>
              </a:spcAft>
            </a:pPr>
            <a:r>
              <a:rPr lang="pt-PT" sz="3200" b="1" i="0" kern="0" dirty="0">
                <a:solidFill>
                  <a:srgbClr val="0033CC"/>
                </a:solidFill>
                <a:latin typeface="Tahoma" pitchFamily="34" charset="0"/>
              </a:rPr>
              <a:t>SOP-T2-VIR</a:t>
            </a:r>
            <a:br>
              <a:rPr lang="pt-PT" sz="3200" b="1" i="0" kern="0" dirty="0">
                <a:solidFill>
                  <a:srgbClr val="0033CC"/>
                </a:solidFill>
                <a:latin typeface="Tahoma" pitchFamily="34" charset="0"/>
              </a:rPr>
            </a:br>
            <a:br>
              <a:rPr lang="pt-PT" sz="2400" dirty="0">
                <a:solidFill>
                  <a:srgbClr val="0033CC"/>
                </a:solidFill>
                <a:latin typeface="Tahoma" pitchFamily="34" charset="0"/>
              </a:rPr>
            </a:br>
            <a:r>
              <a:rPr lang="pt-PT" sz="2400" i="0" dirty="0">
                <a:solidFill>
                  <a:srgbClr val="0033CC"/>
                </a:solidFill>
                <a:latin typeface="Tahoma" pitchFamily="34" charset="0"/>
              </a:rPr>
              <a:t>Vitualização</a:t>
            </a:r>
            <a:endParaRPr lang="pt-PT" sz="1800" b="1" i="0" kern="0" dirty="0">
              <a:solidFill>
                <a:srgbClr val="0033CC"/>
              </a:solidFill>
              <a:latin typeface="Tahoma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493658" y="3757600"/>
            <a:ext cx="6204756" cy="1021292"/>
          </a:xfrm>
          <a:prstGeom prst="rect">
            <a:avLst/>
          </a:prstGeom>
          <a:noFill/>
          <a:ln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71323" tIns="35662" rIns="71323" bIns="35662"/>
          <a:lstStyle>
            <a:lvl1pPr marL="267462" indent="-267462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5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9501" indent="-222885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bg1"/>
                </a:solidFill>
                <a:latin typeface="+mn-lt"/>
              </a:defRPr>
            </a:lvl2pPr>
            <a:lvl3pPr marL="891540" indent="-17830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900">
                <a:solidFill>
                  <a:schemeClr val="bg1"/>
                </a:solidFill>
                <a:latin typeface="+mn-lt"/>
              </a:defRPr>
            </a:lvl3pPr>
            <a:lvl4pPr marL="1248156" indent="-178308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bg1"/>
                </a:solidFill>
                <a:latin typeface="+mn-lt"/>
              </a:defRPr>
            </a:lvl4pPr>
            <a:lvl5pPr marL="1604772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5pPr>
            <a:lvl6pPr marL="1961388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6pPr>
            <a:lvl7pPr marL="2318004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7pPr>
            <a:lvl8pPr marL="2674620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8pPr>
            <a:lvl9pPr marL="3031236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r" eaLnBrk="1" hangingPunct="1">
              <a:buFontTx/>
              <a:buNone/>
            </a:pPr>
            <a:r>
              <a:rPr lang="pt-PT" sz="2400" b="1" i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Sistemas Operativos</a:t>
            </a:r>
          </a:p>
          <a:p>
            <a:pPr marL="0" indent="0" algn="r" eaLnBrk="1" hangingPunct="1">
              <a:buFontTx/>
              <a:buNone/>
            </a:pPr>
            <a:r>
              <a:rPr lang="pt-PT" sz="1600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Tópicos Avançados</a:t>
            </a:r>
            <a:endParaRPr lang="pt-PT" sz="1600" b="1" i="1" kern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marL="0" indent="0" algn="r" eaLnBrk="1" hangingPunct="1">
              <a:buFontTx/>
              <a:buNone/>
            </a:pPr>
            <a:r>
              <a:rPr lang="pt-PT" sz="1600" b="1" i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Francisco Pereira/DE-ECT-UTAD 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13538" y="5057511"/>
            <a:ext cx="8317055" cy="2874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1400" b="0" i="0" dirty="0">
                <a:latin typeface="Arial" charset="0"/>
              </a:rPr>
              <a:t>Conhecimentos necessários: </a:t>
            </a:r>
            <a:r>
              <a:rPr lang="pt-BR" sz="1400" b="0" i="0" dirty="0">
                <a:latin typeface="Arial" charset="0"/>
              </a:rPr>
              <a:t>Processos, Gestão de memória, </a:t>
            </a:r>
            <a:r>
              <a:rPr lang="pt-BR" sz="1400" b="0" dirty="0">
                <a:latin typeface="Arial" charset="0"/>
              </a:rPr>
              <a:t>Sistemas de Ficheiros, Dispositivos</a:t>
            </a:r>
            <a:endParaRPr lang="pt-PT" sz="1400" b="0" i="0" dirty="0">
              <a:latin typeface="Arial" charset="0"/>
            </a:endParaRPr>
          </a:p>
        </p:txBody>
      </p:sp>
      <p:pic>
        <p:nvPicPr>
          <p:cNvPr id="13" name="Picture 13" descr="fs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0141" y="394365"/>
            <a:ext cx="822722" cy="9141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Alinhamento</a:t>
            </a: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540000" y="900000"/>
            <a:ext cx="8136456" cy="1318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271463" indent="-271463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SOP-T2-VIR</a:t>
            </a:r>
            <a:r>
              <a:rPr lang="pt-PT" sz="2000" i="0" dirty="0"/>
              <a:t>:</a:t>
            </a:r>
          </a:p>
          <a:p>
            <a:pPr marL="719138" lvl="1" indent="-2682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Conceitos;</a:t>
            </a:r>
          </a:p>
          <a:p>
            <a:pPr marL="719138" lvl="1" indent="-2682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en-GB" sz="1600" b="0" i="0" dirty="0"/>
              <a:t>Videos;</a:t>
            </a:r>
            <a:endParaRPr lang="pt-PT" sz="1600" b="0" i="0" dirty="0"/>
          </a:p>
          <a:p>
            <a:pPr marL="719138" lvl="1" indent="-2682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Exemplos práticos: VirtualBox e VMWARE ESXi.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SOP-T2-VIR</a:t>
            </a:r>
            <a:br>
              <a:rPr lang="pt-PT" sz="9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Conceitos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9552" y="877094"/>
            <a:ext cx="8064896" cy="4421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just" defTabSz="624078">
              <a:lnSpc>
                <a:spcPct val="120000"/>
              </a:lnSpc>
            </a:pPr>
            <a:r>
              <a:rPr lang="pt-BR" sz="2000" b="0" i="0" dirty="0"/>
              <a:t>Tipos de virtualização: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600" i="0" dirty="0"/>
              <a:t>Full virtualization</a:t>
            </a:r>
            <a:r>
              <a:rPr lang="en-US" sz="1600" b="0" i="0" dirty="0"/>
              <a:t> – </a:t>
            </a:r>
            <a:r>
              <a:rPr lang="en-US" sz="1600" b="0" i="0" dirty="0" err="1"/>
              <a:t>Simulação</a:t>
            </a:r>
            <a:r>
              <a:rPr lang="en-US" sz="1600" b="0" i="0" dirty="0"/>
              <a:t> </a:t>
            </a:r>
            <a:r>
              <a:rPr lang="en-US" sz="1600" b="0" i="0" dirty="0" err="1"/>
              <a:t>completa</a:t>
            </a:r>
            <a:r>
              <a:rPr lang="en-US" sz="1600" b="0" i="0" dirty="0"/>
              <a:t> do hardware;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600" i="0" dirty="0"/>
              <a:t>Partial virtualization</a:t>
            </a:r>
            <a:r>
              <a:rPr lang="en-US" sz="1600" b="0" i="0" dirty="0"/>
              <a:t> – </a:t>
            </a:r>
            <a:r>
              <a:rPr lang="en-US" sz="1600" b="0" i="0" dirty="0" err="1"/>
              <a:t>Pode</a:t>
            </a:r>
            <a:r>
              <a:rPr lang="en-US" sz="1600" b="0" i="0" dirty="0"/>
              <a:t> </a:t>
            </a:r>
            <a:r>
              <a:rPr lang="en-US" sz="1600" b="0" i="0" dirty="0" err="1"/>
              <a:t>ser</a:t>
            </a:r>
            <a:r>
              <a:rPr lang="en-US" sz="1600" b="0" i="0" dirty="0"/>
              <a:t> </a:t>
            </a:r>
            <a:r>
              <a:rPr lang="en-US" sz="1600" b="0" i="0" dirty="0" err="1"/>
              <a:t>necessário</a:t>
            </a:r>
            <a:r>
              <a:rPr lang="en-US" sz="1600" b="0" i="0" dirty="0"/>
              <a:t> </a:t>
            </a:r>
            <a:r>
              <a:rPr lang="en-US" sz="1600" b="0" i="0" dirty="0" err="1"/>
              <a:t>efetuar</a:t>
            </a:r>
            <a:r>
              <a:rPr lang="en-US" sz="1600" b="0" i="0" dirty="0"/>
              <a:t> </a:t>
            </a:r>
            <a:r>
              <a:rPr lang="en-US" sz="1600" b="0" i="0" dirty="0" err="1"/>
              <a:t>alguma</a:t>
            </a:r>
            <a:r>
              <a:rPr lang="en-US" sz="1600" b="0" i="0" dirty="0"/>
              <a:t> </a:t>
            </a:r>
            <a:r>
              <a:rPr lang="en-US" sz="1600" b="0" i="0" dirty="0" err="1"/>
              <a:t>adatação</a:t>
            </a:r>
            <a:r>
              <a:rPr lang="en-US" sz="1600" b="0" i="0" dirty="0"/>
              <a:t> no </a:t>
            </a:r>
            <a:r>
              <a:rPr lang="en-US" sz="1600" b="0" i="0" dirty="0" err="1"/>
              <a:t>sistema</a:t>
            </a:r>
            <a:r>
              <a:rPr lang="en-US" sz="1600" b="0" i="0" dirty="0"/>
              <a:t> para </a:t>
            </a:r>
            <a:r>
              <a:rPr lang="en-US" sz="1600" b="0" i="0" dirty="0" err="1"/>
              <a:t>poderem</a:t>
            </a:r>
            <a:r>
              <a:rPr lang="en-US" sz="1600" b="0" i="0" dirty="0"/>
              <a:t> </a:t>
            </a:r>
            <a:r>
              <a:rPr lang="en-US" sz="1600" b="0" i="0" dirty="0" err="1"/>
              <a:t>funcionar</a:t>
            </a:r>
            <a:r>
              <a:rPr lang="en-US" sz="1600" b="0" i="0" dirty="0"/>
              <a:t>;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600" i="0" dirty="0" err="1"/>
              <a:t>Paravirtualization</a:t>
            </a:r>
            <a:r>
              <a:rPr lang="en-US" sz="1600" b="0" i="0" dirty="0"/>
              <a:t> – </a:t>
            </a:r>
            <a:r>
              <a:rPr lang="en-US" sz="1600" b="0" i="0" dirty="0" err="1"/>
              <a:t>Não</a:t>
            </a:r>
            <a:r>
              <a:rPr lang="en-US" sz="1600" b="0" i="0" dirty="0"/>
              <a:t> </a:t>
            </a:r>
            <a:r>
              <a:rPr lang="en-US" sz="1600" b="0" i="0" dirty="0" err="1"/>
              <a:t>existe</a:t>
            </a:r>
            <a:r>
              <a:rPr lang="en-US" sz="1600" b="0" i="0" dirty="0"/>
              <a:t> </a:t>
            </a:r>
            <a:r>
              <a:rPr lang="en-US" sz="1600" b="0" i="0" dirty="0" err="1"/>
              <a:t>nenhuma</a:t>
            </a:r>
            <a:r>
              <a:rPr lang="en-US" sz="1600" b="0" i="0" dirty="0"/>
              <a:t> </a:t>
            </a:r>
            <a:r>
              <a:rPr lang="en-US" sz="1600" b="0" i="0" dirty="0" err="1"/>
              <a:t>simulação</a:t>
            </a:r>
            <a:r>
              <a:rPr lang="en-US" sz="1600" b="0" i="0" dirty="0"/>
              <a:t> </a:t>
            </a:r>
            <a:r>
              <a:rPr lang="en-US" sz="1600" b="0" i="0" dirty="0" err="1"/>
              <a:t>ou</a:t>
            </a:r>
            <a:r>
              <a:rPr lang="en-US" sz="1600" b="0" i="0" dirty="0"/>
              <a:t> </a:t>
            </a:r>
            <a:r>
              <a:rPr lang="en-US" sz="1600" b="0" i="0" dirty="0" err="1"/>
              <a:t>tradução</a:t>
            </a:r>
            <a:r>
              <a:rPr lang="en-US" sz="1600" b="0" i="0" dirty="0"/>
              <a:t> para o hardware environment; </a:t>
            </a:r>
            <a:r>
              <a:rPr lang="en-US" sz="1600" b="0" i="0" dirty="0" err="1"/>
              <a:t>Algum</a:t>
            </a:r>
            <a:r>
              <a:rPr lang="en-US" sz="1600" b="0" i="0" dirty="0"/>
              <a:t> </a:t>
            </a:r>
            <a:r>
              <a:rPr lang="en-US" sz="1600" b="0" i="0" dirty="0" err="1"/>
              <a:t>apoio</a:t>
            </a:r>
            <a:r>
              <a:rPr lang="en-US" sz="1600" b="0" i="0" dirty="0"/>
              <a:t> à </a:t>
            </a:r>
            <a:r>
              <a:rPr lang="en-US" sz="1600" b="0" i="0" dirty="0" err="1"/>
              <a:t>virtualização</a:t>
            </a:r>
            <a:r>
              <a:rPr lang="en-US" sz="1600" b="0" i="0" dirty="0"/>
              <a:t> no hardware </a:t>
            </a:r>
            <a:r>
              <a:rPr lang="en-US" sz="1600" b="0" i="0" dirty="0" err="1"/>
              <a:t>pode</a:t>
            </a:r>
            <a:r>
              <a:rPr lang="en-US" sz="1600" b="0" i="0" dirty="0"/>
              <a:t> </a:t>
            </a:r>
            <a:r>
              <a:rPr lang="en-US" sz="1600" b="0" i="0" dirty="0" err="1"/>
              <a:t>ser</a:t>
            </a:r>
            <a:r>
              <a:rPr lang="en-US" sz="1600" b="0" i="0" dirty="0"/>
              <a:t> </a:t>
            </a:r>
            <a:r>
              <a:rPr lang="en-US" sz="1600" b="0" i="0" dirty="0" err="1"/>
              <a:t>necessária</a:t>
            </a:r>
            <a:r>
              <a:rPr lang="pt-PT" sz="1600" b="0" i="0" dirty="0"/>
              <a:t>.</a:t>
            </a:r>
          </a:p>
          <a:p>
            <a:pPr algn="just" defTabSz="624078">
              <a:lnSpc>
                <a:spcPct val="120000"/>
              </a:lnSpc>
            </a:pPr>
            <a:r>
              <a:rPr lang="pt-BR" sz="2000" b="0" i="0" dirty="0"/>
              <a:t>Numenclatura: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600" i="0" dirty="0"/>
              <a:t>Guest OS </a:t>
            </a:r>
            <a:r>
              <a:rPr lang="en-US" sz="1600" b="0" i="0" dirty="0" err="1"/>
              <a:t>ou</a:t>
            </a:r>
            <a:r>
              <a:rPr lang="en-US" sz="1600" b="0" i="0" dirty="0"/>
              <a:t> </a:t>
            </a:r>
            <a:r>
              <a:rPr lang="en-US" sz="1600" i="0" dirty="0"/>
              <a:t>Guest</a:t>
            </a:r>
            <a:r>
              <a:rPr lang="en-US" sz="1600" b="0" i="0" dirty="0"/>
              <a:t> – </a:t>
            </a:r>
            <a:r>
              <a:rPr lang="en-US" sz="1600" b="0" i="0" dirty="0" err="1"/>
              <a:t>Ambiente</a:t>
            </a:r>
            <a:r>
              <a:rPr lang="en-US" sz="1600" b="0" i="0" dirty="0"/>
              <a:t> </a:t>
            </a:r>
            <a:r>
              <a:rPr lang="en-US" sz="1600" b="0" i="0" dirty="0" err="1"/>
              <a:t>ou</a:t>
            </a:r>
            <a:r>
              <a:rPr lang="en-US" sz="1600" b="0" i="0" dirty="0"/>
              <a:t> </a:t>
            </a:r>
            <a:r>
              <a:rPr lang="en-US" sz="1600" b="0" i="0" dirty="0" err="1"/>
              <a:t>máquina</a:t>
            </a:r>
            <a:r>
              <a:rPr lang="en-US" sz="1600" b="0" i="0" dirty="0"/>
              <a:t> virtual;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600" i="0" dirty="0"/>
              <a:t>Host OS </a:t>
            </a:r>
            <a:r>
              <a:rPr lang="en-US" sz="1600" b="0" i="0" dirty="0" err="1"/>
              <a:t>ou</a:t>
            </a:r>
            <a:r>
              <a:rPr lang="en-US" sz="1600" b="0" i="0" dirty="0"/>
              <a:t> </a:t>
            </a:r>
            <a:r>
              <a:rPr lang="en-US" sz="1600" i="0" dirty="0"/>
              <a:t>Host</a:t>
            </a:r>
            <a:r>
              <a:rPr lang="en-US" sz="1600" b="0" i="0" dirty="0"/>
              <a:t>  – Sistema </a:t>
            </a:r>
            <a:r>
              <a:rPr lang="en-US" sz="1600" b="0" i="0" dirty="0" err="1"/>
              <a:t>operativo</a:t>
            </a:r>
            <a:r>
              <a:rPr lang="en-US" sz="1600" b="0" i="0" dirty="0"/>
              <a:t> </a:t>
            </a:r>
            <a:r>
              <a:rPr lang="en-US" sz="1600" b="0" i="0" dirty="0" err="1"/>
              <a:t>ou</a:t>
            </a:r>
            <a:r>
              <a:rPr lang="en-US" sz="1600" b="0" i="0" dirty="0"/>
              <a:t> </a:t>
            </a:r>
            <a:r>
              <a:rPr lang="en-US" sz="1600" b="0" i="0" dirty="0" err="1"/>
              <a:t>máquina</a:t>
            </a:r>
            <a:r>
              <a:rPr lang="en-US" sz="1600" b="0" i="0" dirty="0"/>
              <a:t> real </a:t>
            </a:r>
            <a:r>
              <a:rPr lang="en-US" sz="1600" b="0" i="0" dirty="0" err="1"/>
              <a:t>onde</a:t>
            </a:r>
            <a:r>
              <a:rPr lang="en-US" sz="1600" b="0" i="0" dirty="0"/>
              <a:t> é </a:t>
            </a:r>
            <a:r>
              <a:rPr lang="en-US" sz="1600" b="0" i="0" dirty="0" err="1"/>
              <a:t>alojado</a:t>
            </a:r>
            <a:r>
              <a:rPr lang="en-US" sz="1600" b="0" i="0" dirty="0"/>
              <a:t> o </a:t>
            </a:r>
            <a:r>
              <a:rPr lang="en-US" sz="1600" b="0" dirty="0"/>
              <a:t>guest</a:t>
            </a:r>
            <a:r>
              <a:rPr lang="en-US" sz="1600" b="0" i="0" dirty="0"/>
              <a:t>;</a:t>
            </a:r>
          </a:p>
          <a:p>
            <a:pPr algn="just" defTabSz="624078">
              <a:lnSpc>
                <a:spcPct val="120000"/>
              </a:lnSpc>
            </a:pPr>
            <a:r>
              <a:rPr lang="pt-BR" sz="2000" b="0" i="0" dirty="0"/>
              <a:t>Plataformas/softwares: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600" b="0" i="0" dirty="0"/>
              <a:t>Virtual Box; QEMU; VMWARE Player; VMWARE </a:t>
            </a:r>
            <a:r>
              <a:rPr lang="en-US" sz="1600" b="0" i="0" dirty="0" err="1"/>
              <a:t>ESXi</a:t>
            </a:r>
            <a:r>
              <a:rPr lang="en-US" sz="1600" b="0" i="0" dirty="0"/>
              <a:t>; </a:t>
            </a:r>
            <a:r>
              <a:rPr lang="en-US" sz="1600" b="0" i="0" dirty="0" err="1"/>
              <a:t>Virtuozzo</a:t>
            </a:r>
            <a:r>
              <a:rPr lang="en-US" sz="1600" b="0" i="0" dirty="0"/>
              <a:t>; </a:t>
            </a:r>
            <a:r>
              <a:rPr lang="en-US" sz="1600" b="0" i="0" dirty="0" err="1"/>
              <a:t>OpenVZ</a:t>
            </a:r>
            <a:r>
              <a:rPr lang="en-US" sz="1600" b="0" i="0" dirty="0"/>
              <a:t>; Jails +++.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en-US" sz="1600" b="0" i="0" dirty="0"/>
          </a:p>
        </p:txBody>
      </p:sp>
    </p:spTree>
    <p:extLst>
      <p:ext uri="{BB962C8B-B14F-4D97-AF65-F5344CB8AC3E}">
        <p14:creationId xmlns:p14="http://schemas.microsoft.com/office/powerpoint/2010/main" val="33765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SOP-T2-VIR</a:t>
            </a:r>
            <a:br>
              <a:rPr lang="pt-PT" sz="9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Live Migration </a:t>
            </a:r>
            <a:r>
              <a:rPr lang="pt-PT" sz="1600" b="1" i="1" cap="small" dirty="0">
                <a:solidFill>
                  <a:srgbClr val="FF0000"/>
                </a:solidFill>
                <a:latin typeface="Arial" charset="0"/>
              </a:rPr>
              <a:t>Demo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726" y="729479"/>
            <a:ext cx="7163730" cy="4504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EuhU6jJjpAQ"/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1691680" y="841276"/>
            <a:ext cx="6784755" cy="3816424"/>
          </a:xfrm>
          <a:prstGeom prst="rect">
            <a:avLst/>
          </a:prstGeom>
        </p:spPr>
      </p:pic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Fonte: </a:t>
            </a:r>
            <a:r>
              <a:rPr lang="pt-PT" sz="800" dirty="0"/>
              <a:t>https://www.youtube.com/watch?v=EuhU6jJjpAQ</a:t>
            </a:r>
            <a:endParaRPr lang="pt-PT" sz="800" b="0" dirty="0"/>
          </a:p>
        </p:txBody>
      </p:sp>
    </p:spTree>
    <p:extLst>
      <p:ext uri="{BB962C8B-B14F-4D97-AF65-F5344CB8AC3E}">
        <p14:creationId xmlns:p14="http://schemas.microsoft.com/office/powerpoint/2010/main" val="152655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SOP-T2-VIR</a:t>
            </a:r>
            <a:br>
              <a:rPr lang="pt-PT" sz="9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VMware Infrastructure 3 Demo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726" y="729479"/>
            <a:ext cx="7163730" cy="4504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Fonte: </a:t>
            </a:r>
            <a:r>
              <a:rPr lang="pt-PT" sz="800" dirty="0"/>
              <a:t>https://www.youtube.com/watch?v=Mp5hJfZNZr4</a:t>
            </a:r>
            <a:endParaRPr lang="pt-PT" sz="800" b="0" dirty="0"/>
          </a:p>
        </p:txBody>
      </p:sp>
      <p:pic>
        <p:nvPicPr>
          <p:cNvPr id="3" name="Mp5hJfZNZr4"/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1691680" y="841276"/>
            <a:ext cx="6784754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0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SOP-T2-VIR</a:t>
            </a:r>
            <a:br>
              <a:rPr lang="pt-PT" sz="9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Demo Live Migration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726" y="729479"/>
            <a:ext cx="7163730" cy="4504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Fonte: </a:t>
            </a:r>
            <a:r>
              <a:rPr lang="pt-PT" sz="800" dirty="0"/>
              <a:t>https://www.youtube.com/watch?v=p11lJOnALS4</a:t>
            </a:r>
            <a:endParaRPr lang="pt-PT" sz="800" b="0" dirty="0"/>
          </a:p>
        </p:txBody>
      </p:sp>
      <p:pic>
        <p:nvPicPr>
          <p:cNvPr id="3" name="p11lJOnALS4"/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1691680" y="841276"/>
            <a:ext cx="6748242" cy="379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96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T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ESTE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T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EÓRICO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O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NLINE</a:t>
            </a:r>
            <a:endParaRPr lang="en-GB" sz="16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40000" y="900000"/>
            <a:ext cx="8064448" cy="3627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704085">
              <a:lnSpc>
                <a:spcPct val="120000"/>
              </a:lnSpc>
            </a:pPr>
            <a:r>
              <a:rPr lang="pt-PT" sz="2000" b="0" i="0" dirty="0"/>
              <a:t>Questionário online em: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i="0" dirty="0"/>
              <a:t>http://moodle.utad.pt/</a:t>
            </a:r>
            <a:endParaRPr lang="pt-PT" sz="2800" b="0" i="0" dirty="0"/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UC: </a:t>
            </a:r>
            <a:r>
              <a:rPr lang="pt-PT" sz="2800" i="0" dirty="0"/>
              <a:t>Sistemas Operativos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Password Geral: </a:t>
            </a:r>
            <a:r>
              <a:rPr lang="pt-PT" sz="2800" i="0" dirty="0"/>
              <a:t>so2223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>
                <a:solidFill>
                  <a:srgbClr val="FF0000"/>
                </a:solidFill>
              </a:rPr>
              <a:t>Não conta para nota final.</a:t>
            </a:r>
            <a:endParaRPr lang="pt-PT" sz="2800" i="0" dirty="0"/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/>
              <a:t>1 conjunto de 3 questões (em 3 possíveis);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en-GB" sz="2000" i="0" dirty="0"/>
              <a:t>1 </a:t>
            </a:r>
            <a:r>
              <a:rPr lang="en-GB" sz="2000" i="0" dirty="0" err="1"/>
              <a:t>tentativa</a:t>
            </a:r>
            <a:r>
              <a:rPr lang="en-GB" sz="2000" i="0" dirty="0"/>
              <a:t> </a:t>
            </a:r>
            <a:r>
              <a:rPr lang="en-GB" sz="2000" i="0" dirty="0" err="1"/>
              <a:t>apenas</a:t>
            </a:r>
            <a:r>
              <a:rPr lang="en-GB" sz="2000" i="0" dirty="0"/>
              <a:t>, sempre </a:t>
            </a:r>
            <a:r>
              <a:rPr lang="en-GB" sz="2000" i="0" dirty="0" err="1"/>
              <a:t>aberto</a:t>
            </a:r>
            <a:r>
              <a:rPr lang="en-GB" sz="2000" b="0" i="0" dirty="0"/>
              <a:t>;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en-GB" sz="2000" b="0" i="0" dirty="0" err="1"/>
              <a:t>Duração</a:t>
            </a:r>
            <a:r>
              <a:rPr lang="en-GB" sz="2000" b="0" i="0" dirty="0"/>
              <a:t>: </a:t>
            </a:r>
            <a:r>
              <a:rPr lang="en-GB" sz="2000" i="0" dirty="0"/>
              <a:t>12 </a:t>
            </a:r>
            <a:r>
              <a:rPr lang="en-GB" sz="2000" i="0" dirty="0" err="1"/>
              <a:t>minutos</a:t>
            </a:r>
            <a:r>
              <a:rPr lang="en-GB" sz="2000" b="0" i="0" dirty="0"/>
              <a:t>.</a:t>
            </a:r>
          </a:p>
        </p:txBody>
      </p:sp>
      <p:pic>
        <p:nvPicPr>
          <p:cNvPr id="6" name="Picture 4" descr="anim-opt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4019" y="4777713"/>
            <a:ext cx="4012406" cy="571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study_time">
  <a:themeElements>
    <a:clrScheme name="study_tim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udy_ti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study_ti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y_ti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study_time</Template>
  <TotalTime>4889</TotalTime>
  <Words>282</Words>
  <Application>Microsoft Office PowerPoint</Application>
  <PresentationFormat>On-screen Show (16:10)</PresentationFormat>
  <Paragraphs>48</Paragraphs>
  <Slides>7</Slides>
  <Notes>7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Tahoma</vt:lpstr>
      <vt:lpstr>Times New Roman</vt:lpstr>
      <vt:lpstr>Wingdings</vt:lpstr>
      <vt:lpstr>study_time</vt:lpstr>
      <vt:lpstr>PowerPoint Presentation</vt:lpstr>
      <vt:lpstr> Alinhamento</vt:lpstr>
      <vt:lpstr>SOP-T2-VIR Conceitos</vt:lpstr>
      <vt:lpstr>SOP-T2-VIR Live Migration Demo</vt:lpstr>
      <vt:lpstr>SOP-T2-VIR VMware Infrastructure 3 Demo</vt:lpstr>
      <vt:lpstr>SOP-T2-VIR Demo Live Migration</vt:lpstr>
      <vt:lpstr> TESTE TEÓRICO ONLINE</vt:lpstr>
    </vt:vector>
  </TitlesOfParts>
  <Company>UTAD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Processos</dc:title>
  <dc:creator>Francisco Pereira</dc:creator>
  <cp:keywords>processos escalonamento secção crítica</cp:keywords>
  <cp:lastModifiedBy>Francisco de Sousa Pereira</cp:lastModifiedBy>
  <cp:revision>379</cp:revision>
  <cp:lastPrinted>2006-12-04T14:12:58Z</cp:lastPrinted>
  <dcterms:created xsi:type="dcterms:W3CDTF">2003-12-01T00:39:30Z</dcterms:created>
  <dcterms:modified xsi:type="dcterms:W3CDTF">2023-01-05T12:46:25Z</dcterms:modified>
  <cp:category>Sistemas Operativos</cp:category>
</cp:coreProperties>
</file>