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5" r:id="rId3"/>
    <p:sldId id="354" r:id="rId4"/>
    <p:sldId id="355" r:id="rId5"/>
    <p:sldId id="360" r:id="rId6"/>
    <p:sldId id="356" r:id="rId7"/>
    <p:sldId id="357" r:id="rId8"/>
    <p:sldId id="358" r:id="rId9"/>
    <p:sldId id="359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8A968-9152-42F1-B949-5C99C9485DAC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FE21-DA1E-4F8F-BC21-75A43F89F095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9202C-CDB9-45FA-925E-70CF33092FA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0EBEE-ACD2-414C-94E7-FFDE4BB56DEC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9C69-C045-4537-9208-03CD1F273B42}" type="slidenum">
              <a:rPr lang="en-GB"/>
              <a:pPr/>
              <a:t>14</a:t>
            </a:fld>
            <a:endParaRPr lang="en-GB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A6F99-D4B7-42D4-894E-5D5113E5BB01}" type="slidenum">
              <a:rPr lang="en-GB"/>
              <a:pPr/>
              <a:t>15</a:t>
            </a:fld>
            <a:endParaRPr lang="en-GB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B2EC3-B86E-422B-B388-5145B7B7778A}" type="slidenum">
              <a:rPr lang="en-GB"/>
              <a:pPr/>
              <a:t>16</a:t>
            </a:fld>
            <a:endParaRPr lang="en-GB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009DC-F843-42E7-9B28-A3F311E9AF54}" type="slidenum">
              <a:rPr lang="en-GB"/>
              <a:pPr/>
              <a:t>17</a:t>
            </a:fld>
            <a:endParaRPr lang="en-GB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E092E-CF71-4448-88C9-7BCEE3702E7E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294FC-67A8-4CE9-9D70-4D792D8124E9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18103-4933-4CE2-BC94-E73E1D388E34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E127F-C24F-4361-A111-937E05F8DF0A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94156-34FB-4FDE-8126-D00ABFED2BD1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B56F8-27D6-46BD-8A86-A940070085F2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94EA3-4F80-4147-AC0B-578228B0C054}" type="slidenum">
              <a:rPr lang="en-GB"/>
              <a:pPr/>
              <a:t>24</a:t>
            </a:fld>
            <a:endParaRPr lang="en-GB" dirty="0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D3FC2-EDCC-49FC-9837-02896BFD24A4}" type="slidenum">
              <a:rPr lang="en-GB"/>
              <a:pPr/>
              <a:t>25</a:t>
            </a:fld>
            <a:endParaRPr lang="en-GB" dirty="0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67B52-F238-4013-BF89-2B3BA8A8F1A3}" type="slidenum">
              <a:rPr lang="en-GB"/>
              <a:pPr/>
              <a:t>26</a:t>
            </a:fld>
            <a:endParaRPr lang="en-GB" dirty="0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27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87955-0775-41D1-BE9E-4EB41D09805B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02B2F-4A30-4179-B162-DE2C3E6D38D9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FBC2B-72D1-4938-B53F-BBA680D28B21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D277-3AA4-43EC-B5DC-476F35EEFBFB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EE4A4-B8FD-4FF7-9C7D-73695DE7606C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952F1-7F99-48F0-9DD5-4656FA3923A3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12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534233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>
                <a:solidFill>
                  <a:srgbClr val="0033CC"/>
                </a:solidFill>
                <a:latin typeface="Tahoma" pitchFamily="34" charset="0"/>
              </a:rPr>
              <a:t>SOP-T1-PR1, SOP-T1-PR2 e SOP-T1-PR3</a:t>
            </a:r>
            <a:br>
              <a:rPr lang="pt-PT" sz="3200" b="1" i="0" kern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>
                <a:solidFill>
                  <a:srgbClr val="0033CC"/>
                </a:solidFill>
                <a:latin typeface="Tahoma" pitchFamily="34" charset="0"/>
              </a:rPr>
              <a:t>Processos e programas: Propriedades, organização, funcionamento e estados; Escalonamento de Processos.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Essenciais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de Base e Arquitectura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LTERNÂNCIA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828801" y="3886729"/>
            <a:ext cx="5632847" cy="49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defTabSz="624078"/>
            <a:r>
              <a:rPr lang="pt-PT" sz="1400" b="0" i="0" dirty="0"/>
              <a:t>Esta solução viola a regra 3 enunciada, pois um processo que não está uma secção crítica está a bloquear outro.</a:t>
            </a:r>
          </a:p>
        </p:txBody>
      </p: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899592" y="1477700"/>
            <a:ext cx="3456906" cy="1735666"/>
            <a:chOff x="385" y="1117"/>
            <a:chExt cx="2314" cy="1312"/>
          </a:xfrm>
        </p:grpSpPr>
        <p:sp>
          <p:nvSpPr>
            <p:cNvPr id="272390" name="Text Box 6"/>
            <p:cNvSpPr txBox="1">
              <a:spLocks noChangeArrowheads="1"/>
            </p:cNvSpPr>
            <p:nvPr/>
          </p:nvSpPr>
          <p:spPr bwMode="auto">
            <a:xfrm>
              <a:off x="385" y="1344"/>
              <a:ext cx="2314" cy="1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while (TRUE)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{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while (turn !=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pt-PT" sz="1100" i="0" dirty="0">
                  <a:latin typeface="Courier New" pitchFamily="49" charset="0"/>
                </a:rPr>
                <a:t>); /*esperar*/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turn 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pt-PT" sz="1100" i="0" dirty="0">
                  <a:latin typeface="Courier New" pitchFamily="49" charset="0"/>
                </a:rPr>
                <a:t>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no_critical_section();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72391" name="Text Box 7"/>
            <p:cNvSpPr txBox="1">
              <a:spLocks noChangeArrowheads="1"/>
            </p:cNvSpPr>
            <p:nvPr/>
          </p:nvSpPr>
          <p:spPr bwMode="auto">
            <a:xfrm>
              <a:off x="1020" y="1117"/>
              <a:ext cx="102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0009" tIns="35004" rIns="70009" bIns="35004">
              <a:spAutoFit/>
            </a:bodyPr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72397" name="Group 13"/>
          <p:cNvGrpSpPr>
            <a:grpSpLocks/>
          </p:cNvGrpSpPr>
          <p:nvPr/>
        </p:nvGrpSpPr>
        <p:grpSpPr bwMode="auto">
          <a:xfrm>
            <a:off x="4572000" y="1477700"/>
            <a:ext cx="3240360" cy="1735666"/>
            <a:chOff x="3061" y="1117"/>
            <a:chExt cx="2314" cy="1312"/>
          </a:xfrm>
        </p:grpSpPr>
        <p:sp>
          <p:nvSpPr>
            <p:cNvPr id="272393" name="Text Box 9"/>
            <p:cNvSpPr txBox="1">
              <a:spLocks noChangeArrowheads="1"/>
            </p:cNvSpPr>
            <p:nvPr/>
          </p:nvSpPr>
          <p:spPr bwMode="auto">
            <a:xfrm>
              <a:off x="3061" y="1344"/>
              <a:ext cx="2314" cy="1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while (TRUE)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{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while (turn !=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pt-PT" sz="1100" i="0" dirty="0">
                  <a:latin typeface="Courier New" pitchFamily="49" charset="0"/>
                </a:rPr>
                <a:t>); /*esperar*/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turn 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pt-PT" sz="1100" i="0" dirty="0">
                  <a:latin typeface="Courier New" pitchFamily="49" charset="0"/>
                </a:rPr>
                <a:t>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no_critical_section();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72394" name="Text Box 10"/>
            <p:cNvSpPr txBox="1">
              <a:spLocks noChangeArrowheads="1"/>
            </p:cNvSpPr>
            <p:nvPr/>
          </p:nvSpPr>
          <p:spPr bwMode="auto">
            <a:xfrm>
              <a:off x="3673" y="1117"/>
              <a:ext cx="1004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0009" tIns="35004" rIns="70009" bIns="35004">
              <a:spAutoFit/>
            </a:bodyPr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OLUÇÃO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ETERSON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1709738" y="1177397"/>
            <a:ext cx="5724525" cy="3617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just" defTabSz="624078"/>
            <a:r>
              <a:rPr lang="pt-PT" sz="1100" i="0" dirty="0">
                <a:latin typeface="Courier New" pitchFamily="49" charset="0"/>
              </a:rPr>
              <a:t>#define FALSE 0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#define TRUE  1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#define N     2 /*numero de processo*/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int turn;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int interested[N];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void enter_region(int process)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int other;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other = 1 - process; /* complemento de 2 */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interested[process] = TRUE;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turn = process;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while ((turn == process) &amp;&amp; (interested[other] == TRUE));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}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void leave_region(int process)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interested[process] = FALSE;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ROBLEMA 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ONSUMIDOR/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RODUTOR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3976687" y="1057011"/>
            <a:ext cx="4555753" cy="49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2493" indent="-132493" algn="just" defTabSz="624078"/>
            <a:r>
              <a:rPr lang="pt-PT" sz="1400" b="0" i="0" dirty="0"/>
              <a:t>Caso 1 - o consumidor é mais lento que o produtor</a:t>
            </a:r>
          </a:p>
          <a:p>
            <a:pPr marL="132493" indent="-132493" algn="just" defTabSz="624078"/>
            <a:r>
              <a:rPr lang="pt-PT" sz="1400" b="0" i="0" dirty="0"/>
              <a:t>Caso 2 - o consumidor é mais rápido que o produtor</a:t>
            </a:r>
          </a:p>
        </p:txBody>
      </p:sp>
      <p:grpSp>
        <p:nvGrpSpPr>
          <p:cNvPr id="276485" name="Group 5"/>
          <p:cNvGrpSpPr>
            <a:grpSpLocks/>
          </p:cNvGrpSpPr>
          <p:nvPr/>
        </p:nvGrpSpPr>
        <p:grpSpPr bwMode="auto">
          <a:xfrm>
            <a:off x="1682355" y="3434292"/>
            <a:ext cx="5745956" cy="1703917"/>
            <a:chOff x="528" y="2640"/>
            <a:chExt cx="5631" cy="1431"/>
          </a:xfrm>
        </p:grpSpPr>
        <p:grpSp>
          <p:nvGrpSpPr>
            <p:cNvPr id="276486" name="Group 6"/>
            <p:cNvGrpSpPr>
              <a:grpSpLocks/>
            </p:cNvGrpSpPr>
            <p:nvPr/>
          </p:nvGrpSpPr>
          <p:grpSpPr bwMode="auto">
            <a:xfrm>
              <a:off x="528" y="2640"/>
              <a:ext cx="5631" cy="1431"/>
              <a:chOff x="528" y="2640"/>
              <a:chExt cx="5631" cy="1431"/>
            </a:xfrm>
          </p:grpSpPr>
          <p:graphicFrame>
            <p:nvGraphicFramePr>
              <p:cNvPr id="276487" name="Object 7"/>
              <p:cNvGraphicFramePr>
                <a:graphicFrameLocks noChangeAspect="1"/>
              </p:cNvGraphicFramePr>
              <p:nvPr/>
            </p:nvGraphicFramePr>
            <p:xfrm>
              <a:off x="3456" y="3408"/>
              <a:ext cx="2180" cy="6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3" imgW="3728160" imgH="3468960" progId="MS_ClipArt_Gallery.2">
                      <p:embed/>
                    </p:oleObj>
                  </mc:Choice>
                  <mc:Fallback>
                    <p:oleObj name="Clip" r:id="rId3" imgW="3728160" imgH="3468960" progId="MS_ClipArt_Gallery.2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408"/>
                            <a:ext cx="2180" cy="6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488" name="Object 8"/>
              <p:cNvGraphicFramePr>
                <a:graphicFrameLocks noChangeAspect="1"/>
              </p:cNvGraphicFramePr>
              <p:nvPr/>
            </p:nvGraphicFramePr>
            <p:xfrm>
              <a:off x="5568" y="2688"/>
              <a:ext cx="591" cy="1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1042560" imgH="2299680" progId="MS_ClipArt_Gallery.2">
                      <p:embed/>
                    </p:oleObj>
                  </mc:Choice>
                  <mc:Fallback>
                    <p:oleObj name="Clip" r:id="rId5" imgW="1042560" imgH="2299680" progId="MS_ClipArt_Gallery.2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8" y="2688"/>
                            <a:ext cx="591" cy="1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489" name="Group 9"/>
              <p:cNvGrpSpPr>
                <a:grpSpLocks/>
              </p:cNvGrpSpPr>
              <p:nvPr/>
            </p:nvGrpSpPr>
            <p:grpSpPr bwMode="auto">
              <a:xfrm>
                <a:off x="528" y="2640"/>
                <a:ext cx="864" cy="1431"/>
                <a:chOff x="5424" y="1056"/>
                <a:chExt cx="1152" cy="1671"/>
              </a:xfrm>
            </p:grpSpPr>
            <p:graphicFrame>
              <p:nvGraphicFramePr>
                <p:cNvPr id="276490" name="Object 10"/>
                <p:cNvGraphicFramePr>
                  <a:graphicFrameLocks noChangeAspect="1"/>
                </p:cNvGraphicFramePr>
                <p:nvPr/>
              </p:nvGraphicFramePr>
              <p:xfrm>
                <a:off x="5424" y="1488"/>
                <a:ext cx="1012" cy="1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7" imgW="3212280" imgH="3935520" progId="MS_ClipArt_Gallery.2">
                        <p:embed/>
                      </p:oleObj>
                    </mc:Choice>
                    <mc:Fallback>
                      <p:oleObj name="Clip" r:id="rId7" imgW="3212280" imgH="3935520" progId="MS_ClipArt_Gallery.2">
                        <p:embed/>
                        <p:pic>
                          <p:nvPicPr>
                            <p:cNvPr id="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24" y="1488"/>
                              <a:ext cx="1012" cy="123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491" name="Object 11"/>
                <p:cNvGraphicFramePr>
                  <a:graphicFrameLocks noChangeAspect="1"/>
                </p:cNvGraphicFramePr>
                <p:nvPr/>
              </p:nvGraphicFramePr>
              <p:xfrm>
                <a:off x="5568" y="1056"/>
                <a:ext cx="1008" cy="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9" imgW="2898360" imgH="3468960" progId="MS_ClipArt_Gallery.2">
                        <p:embed/>
                      </p:oleObj>
                    </mc:Choice>
                    <mc:Fallback>
                      <p:oleObj name="Clip" r:id="rId9" imgW="2898360" imgH="3468960" progId="MS_ClipArt_Gallery.2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68" y="1056"/>
                              <a:ext cx="1008" cy="6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76492" name="Rectangle 12"/>
            <p:cNvSpPr>
              <a:spLocks noChangeArrowheads="1"/>
            </p:cNvSpPr>
            <p:nvPr/>
          </p:nvSpPr>
          <p:spPr bwMode="auto">
            <a:xfrm>
              <a:off x="2836" y="2791"/>
              <a:ext cx="82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i="0" dirty="0">
                  <a:solidFill>
                    <a:schemeClr val="accent2"/>
                  </a:solidFill>
                </a:rPr>
                <a:t>Caso 2</a:t>
              </a:r>
            </a:p>
          </p:txBody>
        </p:sp>
      </p:grp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1601391" y="1533657"/>
            <a:ext cx="4024313" cy="1822582"/>
            <a:chOff x="480" y="1061"/>
            <a:chExt cx="3943" cy="1531"/>
          </a:xfrm>
        </p:grpSpPr>
        <p:grpSp>
          <p:nvGrpSpPr>
            <p:cNvPr id="276494" name="Group 14"/>
            <p:cNvGrpSpPr>
              <a:grpSpLocks/>
            </p:cNvGrpSpPr>
            <p:nvPr/>
          </p:nvGrpSpPr>
          <p:grpSpPr bwMode="auto">
            <a:xfrm>
              <a:off x="480" y="1152"/>
              <a:ext cx="3943" cy="1440"/>
              <a:chOff x="480" y="1152"/>
              <a:chExt cx="3943" cy="1440"/>
            </a:xfrm>
          </p:grpSpPr>
          <p:graphicFrame>
            <p:nvGraphicFramePr>
              <p:cNvPr id="276495" name="Object 15"/>
              <p:cNvGraphicFramePr>
                <a:graphicFrameLocks noChangeAspect="1"/>
              </p:cNvGraphicFramePr>
              <p:nvPr/>
            </p:nvGraphicFramePr>
            <p:xfrm>
              <a:off x="1564" y="1975"/>
              <a:ext cx="2180" cy="6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1" imgW="3728160" imgH="3468960" progId="MS_ClipArt_Gallery.2">
                      <p:embed/>
                    </p:oleObj>
                  </mc:Choice>
                  <mc:Fallback>
                    <p:oleObj name="Clip" r:id="rId11" imgW="3728160" imgH="3468960" progId="MS_ClipArt_Gallery.2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4" y="1975"/>
                            <a:ext cx="2180" cy="6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496" name="Group 16"/>
              <p:cNvGrpSpPr>
                <a:grpSpLocks/>
              </p:cNvGrpSpPr>
              <p:nvPr/>
            </p:nvGrpSpPr>
            <p:grpSpPr bwMode="auto">
              <a:xfrm>
                <a:off x="480" y="1152"/>
                <a:ext cx="864" cy="1431"/>
                <a:chOff x="5424" y="1056"/>
                <a:chExt cx="1152" cy="1671"/>
              </a:xfrm>
            </p:grpSpPr>
            <p:graphicFrame>
              <p:nvGraphicFramePr>
                <p:cNvPr id="276497" name="Object 17"/>
                <p:cNvGraphicFramePr>
                  <a:graphicFrameLocks noChangeAspect="1"/>
                </p:cNvGraphicFramePr>
                <p:nvPr/>
              </p:nvGraphicFramePr>
              <p:xfrm>
                <a:off x="5424" y="1488"/>
                <a:ext cx="1012" cy="1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12" imgW="3212280" imgH="3935520" progId="MS_ClipArt_Gallery.2">
                        <p:embed/>
                      </p:oleObj>
                    </mc:Choice>
                    <mc:Fallback>
                      <p:oleObj name="Clip" r:id="rId12" imgW="3212280" imgH="3935520" progId="MS_ClipArt_Gallery.2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24" y="1488"/>
                              <a:ext cx="1012" cy="123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498" name="Object 18"/>
                <p:cNvGraphicFramePr>
                  <a:graphicFrameLocks noChangeAspect="1"/>
                </p:cNvGraphicFramePr>
                <p:nvPr/>
              </p:nvGraphicFramePr>
              <p:xfrm>
                <a:off x="5568" y="1056"/>
                <a:ext cx="1008" cy="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13" imgW="2898360" imgH="3468960" progId="MS_ClipArt_Gallery.2">
                        <p:embed/>
                      </p:oleObj>
                    </mc:Choice>
                    <mc:Fallback>
                      <p:oleObj name="Clip" r:id="rId13" imgW="2898360" imgH="3468960" progId="MS_ClipArt_Gallery.2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68" y="1056"/>
                              <a:ext cx="1008" cy="6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76499" name="Object 19"/>
              <p:cNvGraphicFramePr>
                <a:graphicFrameLocks noChangeAspect="1"/>
              </p:cNvGraphicFramePr>
              <p:nvPr/>
            </p:nvGraphicFramePr>
            <p:xfrm>
              <a:off x="1488" y="1536"/>
              <a:ext cx="863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4" imgW="2898360" imgH="3468960" progId="MS_ClipArt_Gallery.2">
                      <p:embed/>
                    </p:oleObj>
                  </mc:Choice>
                  <mc:Fallback>
                    <p:oleObj name="Clip" r:id="rId14" imgW="2898360" imgH="3468960" progId="MS_ClipArt_Gallery.2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536"/>
                            <a:ext cx="863" cy="5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00" name="Object 20"/>
              <p:cNvGraphicFramePr>
                <a:graphicFrameLocks noChangeAspect="1"/>
              </p:cNvGraphicFramePr>
              <p:nvPr/>
            </p:nvGraphicFramePr>
            <p:xfrm>
              <a:off x="2256" y="1536"/>
              <a:ext cx="863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5" imgW="2898360" imgH="3468960" progId="MS_ClipArt_Gallery.2">
                      <p:embed/>
                    </p:oleObj>
                  </mc:Choice>
                  <mc:Fallback>
                    <p:oleObj name="Clip" r:id="rId15" imgW="2898360" imgH="3468960" progId="MS_ClipArt_Gallery.2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536"/>
                            <a:ext cx="863" cy="5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01" name="Object 21"/>
              <p:cNvGraphicFramePr>
                <a:graphicFrameLocks noChangeAspect="1"/>
              </p:cNvGraphicFramePr>
              <p:nvPr/>
            </p:nvGraphicFramePr>
            <p:xfrm>
              <a:off x="3024" y="1536"/>
              <a:ext cx="863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6" imgW="2898360" imgH="3468960" progId="MS_ClipArt_Gallery.2">
                      <p:embed/>
                    </p:oleObj>
                  </mc:Choice>
                  <mc:Fallback>
                    <p:oleObj name="Clip" r:id="rId16" imgW="2898360" imgH="3468960" progId="MS_ClipArt_Gallery.2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536"/>
                            <a:ext cx="863" cy="5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02" name="Object 22"/>
              <p:cNvGraphicFramePr>
                <a:graphicFrameLocks noChangeAspect="1"/>
              </p:cNvGraphicFramePr>
              <p:nvPr/>
            </p:nvGraphicFramePr>
            <p:xfrm>
              <a:off x="3984" y="1632"/>
              <a:ext cx="439" cy="9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7" imgW="1083600" imgH="2299680" progId="MS_ClipArt_Gallery.2">
                      <p:embed/>
                    </p:oleObj>
                  </mc:Choice>
                  <mc:Fallback>
                    <p:oleObj name="Clip" r:id="rId17" imgW="1083600" imgH="2299680" progId="MS_ClipArt_Gallery.2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32"/>
                            <a:ext cx="439" cy="9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503" name="Rectangle 23"/>
            <p:cNvSpPr>
              <a:spLocks noChangeArrowheads="1"/>
            </p:cNvSpPr>
            <p:nvPr/>
          </p:nvSpPr>
          <p:spPr bwMode="auto">
            <a:xfrm>
              <a:off x="1924" y="1061"/>
              <a:ext cx="82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i="0" dirty="0">
                  <a:solidFill>
                    <a:schemeClr val="accent2"/>
                  </a:solidFill>
                </a:rPr>
                <a:t>Caso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4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LEEP &amp;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W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AKEUP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475656" y="1270000"/>
            <a:ext cx="3096345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#define N  100 /*numero de slots*/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int count = 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producer(void)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int item;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produce_item(&amp;item);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if (count == N)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sleep();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enter_item(item);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count = count + 1;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if (count == 1)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wakeup(consumer);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743450" y="1270000"/>
            <a:ext cx="26860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 anchor="ctr"/>
          <a:lstStyle/>
          <a:p>
            <a:pPr algn="l" defTabSz="624078"/>
            <a:r>
              <a:rPr lang="pt-PT" sz="1100" i="0" dirty="0">
                <a:latin typeface="Courier New" pitchFamily="49" charset="0"/>
              </a:rPr>
              <a:t>void comsumer(void)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while (TRUE)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int item;</a:t>
            </a:r>
          </a:p>
          <a:p>
            <a:pPr algn="l" defTabSz="624078"/>
            <a:endParaRPr lang="pt-PT" sz="1100" i="0" dirty="0">
              <a:latin typeface="Courier New" pitchFamily="49" charset="0"/>
            </a:endParaRP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if (count == 0)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sleep();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remove_item(&amp;item);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count = count - 1;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if (count == N-1)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wakeup(producer);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comsume_item(item);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}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4686300" y="4064001"/>
            <a:ext cx="3990156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Deve-se ter em atenção ao “mandar acordar” depois do teste para adormecer, quer no consumidor quer no produtor.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EMÁFOROS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540000" y="900000"/>
            <a:ext cx="8064448" cy="135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>
              <a:lnSpc>
                <a:spcPct val="120000"/>
              </a:lnSpc>
            </a:pPr>
            <a:r>
              <a:rPr lang="pt-PT" sz="1400" b="0" i="0" dirty="0"/>
              <a:t>São fornecidas duas primitivas (atómicas) para operar os semáforos:</a:t>
            </a:r>
          </a:p>
          <a:p>
            <a:pPr marL="357188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p(semaforo)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- testa se o semáforo é maior que zero, se sim decrementa o semáforo e continua, senão adormece;</a:t>
            </a:r>
          </a:p>
          <a:p>
            <a:pPr marL="357188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v(</a:t>
            </a:r>
            <a:r>
              <a:rPr lang="pt-PT" sz="1400" i="0" dirty="0" err="1">
                <a:solidFill>
                  <a:srgbClr val="0033CC"/>
                </a:solidFill>
              </a:rPr>
              <a:t>semaforo</a:t>
            </a:r>
            <a:r>
              <a:rPr lang="pt-PT" sz="1400" i="0" dirty="0">
                <a:solidFill>
                  <a:srgbClr val="0033CC"/>
                </a:solidFill>
              </a:rPr>
              <a:t>)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- incrementa o semáforo. Se existir algum ou alguns processos adormecidos, e ligados a este semáforo, então um deste é acordado.</a:t>
            </a:r>
          </a:p>
        </p:txBody>
      </p:sp>
      <p:grpSp>
        <p:nvGrpSpPr>
          <p:cNvPr id="281617" name="Group 17"/>
          <p:cNvGrpSpPr>
            <a:grpSpLocks/>
          </p:cNvGrpSpPr>
          <p:nvPr/>
        </p:nvGrpSpPr>
        <p:grpSpPr bwMode="auto">
          <a:xfrm>
            <a:off x="971600" y="2774685"/>
            <a:ext cx="2525266" cy="1587501"/>
            <a:chOff x="480" y="2112"/>
            <a:chExt cx="1497" cy="1200"/>
          </a:xfrm>
        </p:grpSpPr>
        <p:sp>
          <p:nvSpPr>
            <p:cNvPr id="281608" name="Line 8"/>
            <p:cNvSpPr>
              <a:spLocks noChangeShapeType="1"/>
            </p:cNvSpPr>
            <p:nvPr/>
          </p:nvSpPr>
          <p:spPr bwMode="auto">
            <a:xfrm>
              <a:off x="480" y="3024"/>
              <a:ext cx="1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>
              <a:spAutoFit/>
            </a:bodyPr>
            <a:lstStyle/>
            <a:p>
              <a:endParaRPr lang="pt-PT" sz="1400" dirty="0"/>
            </a:p>
          </p:txBody>
        </p:sp>
        <p:sp>
          <p:nvSpPr>
            <p:cNvPr id="281609" name="Text Box 9"/>
            <p:cNvSpPr txBox="1">
              <a:spLocks noChangeArrowheads="1"/>
            </p:cNvSpPr>
            <p:nvPr/>
          </p:nvSpPr>
          <p:spPr bwMode="auto">
            <a:xfrm>
              <a:off x="1697" y="3016"/>
              <a:ext cx="2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>
              <a:spAutoFit/>
            </a:bodyPr>
            <a:lstStyle/>
            <a:p>
              <a:pPr defTabSz="624078"/>
              <a:r>
                <a:rPr lang="pt-PT" sz="1800" dirty="0"/>
                <a:t>0</a:t>
              </a:r>
            </a:p>
          </p:txBody>
        </p:sp>
        <p:sp>
          <p:nvSpPr>
            <p:cNvPr id="281610" name="Line 10"/>
            <p:cNvSpPr>
              <a:spLocks noChangeShapeType="1"/>
            </p:cNvSpPr>
            <p:nvPr/>
          </p:nvSpPr>
          <p:spPr bwMode="auto">
            <a:xfrm flipV="1">
              <a:off x="1632" y="211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53601" tIns="26800" rIns="53601" bIns="26800" anchor="ctr">
              <a:spAutoFit/>
            </a:bodyPr>
            <a:lstStyle/>
            <a:p>
              <a:endParaRPr lang="pt-PT" sz="1400" dirty="0"/>
            </a:p>
          </p:txBody>
        </p:sp>
        <p:sp>
          <p:nvSpPr>
            <p:cNvPr id="281611" name="Rectangle 11"/>
            <p:cNvSpPr>
              <a:spLocks noChangeArrowheads="1"/>
            </p:cNvSpPr>
            <p:nvPr/>
          </p:nvSpPr>
          <p:spPr bwMode="auto">
            <a:xfrm>
              <a:off x="511" y="2245"/>
              <a:ext cx="1067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624078"/>
              <a:r>
                <a:rPr lang="pt-PT" sz="1600" dirty="0"/>
                <a:t>Zona de</a:t>
              </a:r>
            </a:p>
            <a:p>
              <a:pPr defTabSz="624078"/>
              <a:r>
                <a:rPr lang="pt-PT" sz="1600" dirty="0"/>
                <a:t>trabalho</a:t>
              </a:r>
            </a:p>
          </p:txBody>
        </p:sp>
        <p:sp>
          <p:nvSpPr>
            <p:cNvPr id="281612" name="Rectangle 12"/>
            <p:cNvSpPr>
              <a:spLocks noChangeArrowheads="1"/>
            </p:cNvSpPr>
            <p:nvPr/>
          </p:nvSpPr>
          <p:spPr bwMode="auto">
            <a:xfrm>
              <a:off x="502" y="3031"/>
              <a:ext cx="1086" cy="24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36000" rIns="0" bIns="36000" anchor="ctr">
              <a:spAutoFit/>
            </a:bodyPr>
            <a:lstStyle/>
            <a:p>
              <a:pPr defTabSz="624078"/>
              <a:r>
                <a:rPr lang="pt-PT" sz="1600" dirty="0"/>
                <a:t>adormecido</a:t>
              </a:r>
              <a:endParaRPr lang="pt-PT" sz="1800" dirty="0"/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480" y="3264"/>
              <a:ext cx="1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>
              <a:spAutoFit/>
            </a:bodyPr>
            <a:lstStyle/>
            <a:p>
              <a:endParaRPr lang="pt-PT" sz="1400" dirty="0"/>
            </a:p>
          </p:txBody>
        </p:sp>
        <p:sp>
          <p:nvSpPr>
            <p:cNvPr id="281614" name="Text Box 14"/>
            <p:cNvSpPr txBox="1">
              <a:spLocks noChangeArrowheads="1"/>
            </p:cNvSpPr>
            <p:nvPr/>
          </p:nvSpPr>
          <p:spPr bwMode="auto">
            <a:xfrm>
              <a:off x="1653" y="2207"/>
              <a:ext cx="324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53601" tIns="26800" rIns="53601" bIns="26800" anchor="ctr">
              <a:spAutoFit/>
            </a:bodyPr>
            <a:lstStyle/>
            <a:p>
              <a:pPr defTabSz="624078"/>
              <a:r>
                <a:rPr lang="pt-PT" sz="1800" dirty="0"/>
                <a:t>positivos</a:t>
              </a:r>
            </a:p>
          </p:txBody>
        </p:sp>
      </p:grp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3563888" y="2398899"/>
            <a:ext cx="5184576" cy="290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semáforo é um valor inteiro, em que o conjunto composto pelas instruções de teste e alteração é indivisível (atómico);</a:t>
            </a:r>
          </a:p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Em alguma literatura as primitivas </a:t>
            </a:r>
            <a:r>
              <a:rPr lang="pt-PT" sz="1400" i="0" dirty="0">
                <a:solidFill>
                  <a:srgbClr val="0033CC"/>
                </a:solidFill>
              </a:rPr>
              <a:t>p()</a:t>
            </a:r>
            <a:r>
              <a:rPr lang="pt-PT" sz="1400" b="0" i="0" dirty="0"/>
              <a:t> e </a:t>
            </a:r>
            <a:r>
              <a:rPr lang="pt-PT" sz="1400" i="0" dirty="0">
                <a:solidFill>
                  <a:srgbClr val="0033CC"/>
                </a:solidFill>
              </a:rPr>
              <a:t>v()</a:t>
            </a:r>
            <a:r>
              <a:rPr lang="pt-PT" sz="1400" b="0" i="0" dirty="0"/>
              <a:t> são conhecidas como </a:t>
            </a:r>
            <a:r>
              <a:rPr lang="pt-PT" sz="1400" i="0" dirty="0" err="1">
                <a:solidFill>
                  <a:srgbClr val="0033CC"/>
                </a:solidFill>
              </a:rPr>
              <a:t>down</a:t>
            </a:r>
            <a:r>
              <a:rPr lang="pt-PT" sz="1400" i="0" dirty="0">
                <a:solidFill>
                  <a:srgbClr val="0033CC"/>
                </a:solidFill>
              </a:rPr>
              <a:t>()</a:t>
            </a:r>
            <a:r>
              <a:rPr lang="pt-PT" sz="1400" b="0" i="0" dirty="0"/>
              <a:t> e </a:t>
            </a:r>
            <a:r>
              <a:rPr lang="pt-PT" sz="1400" i="0" dirty="0" err="1">
                <a:solidFill>
                  <a:srgbClr val="0033CC"/>
                </a:solidFill>
              </a:rPr>
              <a:t>up</a:t>
            </a:r>
            <a:r>
              <a:rPr lang="pt-PT" sz="1400" i="0" dirty="0">
                <a:solidFill>
                  <a:srgbClr val="0033CC"/>
                </a:solidFill>
              </a:rPr>
              <a:t>()</a:t>
            </a:r>
            <a:r>
              <a:rPr lang="pt-PT" sz="1400" b="0" i="0" dirty="0"/>
              <a:t>;</a:t>
            </a:r>
          </a:p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semáforo pode ser utilizado apenas com dois valores (0 e 1) para criar uma zona de exclusão mútua. Neste caso chama-se um semáforo binário, no entanto também é utilizado um valor inteiro;</a:t>
            </a:r>
          </a:p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valor atribuído na inicialização do semáforo corresponde ao número de processos que podem entrar/utilizar a secção protegida sem serem bloqueados. Valor 1 para semáforos binários.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/>
      <p:bldP spid="2816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EMÁFOROS</a:t>
            </a:r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1115616" y="1333500"/>
            <a:ext cx="3328988" cy="36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#define N  100 /*numero de slots*/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 err="1">
                <a:latin typeface="Courier New" pitchFamily="49" charset="0"/>
              </a:rPr>
              <a:t>typedef</a:t>
            </a:r>
            <a:r>
              <a:rPr lang="pt-PT" sz="1100" i="0" dirty="0">
                <a:latin typeface="Courier New" pitchFamily="49" charset="0"/>
              </a:rPr>
              <a:t> int </a:t>
            </a:r>
            <a:r>
              <a:rPr lang="pt-PT" sz="1100" i="0" dirty="0" err="1">
                <a:latin typeface="Courier New" pitchFamily="49" charset="0"/>
              </a:rPr>
              <a:t>semaphore</a:t>
            </a:r>
            <a:r>
              <a:rPr lang="pt-PT" sz="1100" i="0" dirty="0">
                <a:latin typeface="Courier New" pitchFamily="49" charset="0"/>
              </a:rPr>
              <a:t>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 err="1">
                <a:latin typeface="Courier New" pitchFamily="49" charset="0"/>
              </a:rPr>
              <a:t>semaphore</a:t>
            </a:r>
            <a:r>
              <a:rPr lang="pt-PT" sz="1100" i="0" dirty="0">
                <a:latin typeface="Courier New" pitchFamily="49" charset="0"/>
              </a:rPr>
              <a:t> mutex=1,empty=N,full=0;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producer(void)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int item;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produce_item(</a:t>
            </a:r>
            <a:r>
              <a:rPr lang="pt-PT" sz="1100" i="0" dirty="0" err="1">
                <a:latin typeface="Courier New" pitchFamily="49" charset="0"/>
              </a:rPr>
              <a:t>&amp;item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&amp;empty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enter_item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&amp;full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3662" name="Rectangle 14"/>
          <p:cNvSpPr>
            <a:spLocks noChangeArrowheads="1"/>
          </p:cNvSpPr>
          <p:nvPr/>
        </p:nvSpPr>
        <p:spPr bwMode="auto">
          <a:xfrm>
            <a:off x="4843464" y="1333463"/>
            <a:ext cx="2914650" cy="2543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algn="l" defTabSz="624078"/>
            <a:r>
              <a:rPr lang="pt-PT" sz="1100" i="0" dirty="0">
                <a:latin typeface="Courier New" pitchFamily="49" charset="0"/>
              </a:rPr>
              <a:t>void consumer(void)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int item; </a:t>
            </a:r>
          </a:p>
          <a:p>
            <a:pPr algn="l" defTabSz="624078"/>
            <a:endParaRPr lang="pt-PT" sz="1100" i="0" dirty="0">
              <a:latin typeface="Courier New" pitchFamily="49" charset="0"/>
            </a:endParaRP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&amp;full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remove_item(&amp;item);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&amp;empty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consume_item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4858872" y="4341277"/>
            <a:ext cx="3817584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>
              <a:buFont typeface="Wingdings" pitchFamily="2" charset="2"/>
              <a:buChar char="Ø"/>
            </a:pPr>
            <a:r>
              <a:rPr lang="pt-PT" sz="1400" i="0" dirty="0" err="1">
                <a:solidFill>
                  <a:srgbClr val="0033CC"/>
                </a:solidFill>
              </a:rPr>
              <a:t>mutex</a:t>
            </a:r>
            <a:r>
              <a:rPr lang="pt-PT" sz="1400" b="0" i="0" dirty="0"/>
              <a:t> - serve para fazer exclusão mútua;</a:t>
            </a:r>
          </a:p>
          <a:p>
            <a:pPr marL="211741" indent="-211741" algn="just" defTabSz="624078">
              <a:buFont typeface="Wingdings" pitchFamily="2" charset="2"/>
              <a:buChar char="Ø"/>
            </a:pPr>
            <a:r>
              <a:rPr lang="pt-PT" sz="1400" i="0" dirty="0" err="1">
                <a:solidFill>
                  <a:srgbClr val="0033CC"/>
                </a:solidFill>
              </a:rPr>
              <a:t>empty</a:t>
            </a:r>
            <a:r>
              <a:rPr lang="pt-PT" sz="1400" b="0" i="0" dirty="0"/>
              <a:t> - aviso para vazio;</a:t>
            </a:r>
          </a:p>
          <a:p>
            <a:pPr marL="211741" indent="-211741" algn="just" defTabSz="624078">
              <a:buFont typeface="Wingdings" pitchFamily="2" charset="2"/>
              <a:buChar char="Ø"/>
            </a:pPr>
            <a:r>
              <a:rPr lang="pt-PT" sz="1400" i="0" dirty="0" err="1">
                <a:solidFill>
                  <a:srgbClr val="0033CC"/>
                </a:solidFill>
              </a:rPr>
              <a:t>full</a:t>
            </a:r>
            <a:r>
              <a:rPr lang="pt-PT" sz="1400" b="0" i="0" dirty="0"/>
              <a:t> - aviso para cheio.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UTRAS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BORDAGENS</a:t>
            </a:r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05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Contador de Eventos:</a:t>
            </a:r>
          </a:p>
          <a:p>
            <a:pPr marL="560928" lvl="1" indent="-209265" algn="just" defTabSz="624078">
              <a:lnSpc>
                <a:spcPct val="120000"/>
              </a:lnSpc>
            </a:pPr>
            <a:r>
              <a:rPr lang="pt-BR" sz="1600" b="0" i="0" dirty="0"/>
              <a:t>São fornecidas três primitivas atómicas para operar os contadores de eventos: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>
                <a:solidFill>
                  <a:srgbClr val="0033CC"/>
                </a:solidFill>
              </a:rPr>
              <a:t>Read(E)</a:t>
            </a:r>
            <a:r>
              <a:rPr lang="pt-BR" sz="1600" b="0" i="0" dirty="0"/>
              <a:t> - obtém o contador actual do evento </a:t>
            </a:r>
            <a:r>
              <a:rPr lang="pt-BR" sz="1600" i="0" dirty="0"/>
              <a:t>E</a:t>
            </a:r>
            <a:r>
              <a:rPr lang="pt-BR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>
                <a:solidFill>
                  <a:srgbClr val="0033CC"/>
                </a:solidFill>
              </a:rPr>
              <a:t>Advance(E)</a:t>
            </a:r>
            <a:r>
              <a:rPr lang="pt-BR" sz="1600" b="0" i="0" dirty="0"/>
              <a:t> - incrementa o contador do evento </a:t>
            </a:r>
            <a:r>
              <a:rPr lang="pt-BR" sz="1600" i="0" dirty="0"/>
              <a:t>E</a:t>
            </a:r>
            <a:r>
              <a:rPr lang="pt-BR" sz="1600" b="0" i="0" dirty="0"/>
              <a:t> de </a:t>
            </a:r>
            <a:r>
              <a:rPr lang="pt-BR" sz="1600" i="0" dirty="0"/>
              <a:t>1</a:t>
            </a:r>
            <a:r>
              <a:rPr lang="pt-BR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>
                <a:solidFill>
                  <a:srgbClr val="0033CC"/>
                </a:solidFill>
              </a:rPr>
              <a:t>Await(E,v)</a:t>
            </a:r>
            <a:r>
              <a:rPr lang="pt-BR" sz="1600" b="0" i="0" dirty="0"/>
              <a:t> - Espera até que o contador do evento </a:t>
            </a:r>
            <a:r>
              <a:rPr lang="pt-BR" sz="1600" i="0" dirty="0"/>
              <a:t>E</a:t>
            </a:r>
            <a:r>
              <a:rPr lang="pt-BR" sz="1600" b="0" i="0" dirty="0"/>
              <a:t> alcance um valor igual ou superior a </a:t>
            </a:r>
            <a:r>
              <a:rPr lang="pt-BR" sz="1600" i="0" dirty="0"/>
              <a:t>v</a:t>
            </a:r>
            <a:r>
              <a:rPr lang="pt-BR" sz="1600" b="0" i="0" dirty="0"/>
              <a:t>.</a:t>
            </a:r>
            <a:endParaRPr lang="pt-BR" sz="1400" b="0" i="0" dirty="0"/>
          </a:p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Monitores:</a:t>
            </a:r>
          </a:p>
          <a:p>
            <a:pPr marL="560928" lvl="1" indent="-209265" algn="just" defTabSz="624078">
              <a:lnSpc>
                <a:spcPct val="120000"/>
              </a:lnSpc>
            </a:pPr>
            <a:r>
              <a:rPr lang="pt-BR" sz="1600" b="0" i="0" dirty="0"/>
              <a:t>São um conjunto de dados e procedimentos feitos em linguagem de alto nível.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Nenhum processo pode alterar directamente dados pertencentes aos monitores;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monitores implementam as funcionalidade requeridas das secções críticas, não permitindo que mais que um processo esteja dentro destas secções criticas;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São utilizadas duas primitivas dentro dos procedimentos dos monitores para implementar esta funcionalidade: </a:t>
            </a:r>
            <a:r>
              <a:rPr lang="pt-BR" sz="1600" i="0" dirty="0">
                <a:solidFill>
                  <a:srgbClr val="0033CC"/>
                </a:solidFill>
              </a:rPr>
              <a:t>wait()</a:t>
            </a:r>
            <a:r>
              <a:rPr lang="pt-BR" sz="1600" b="0" i="0" dirty="0"/>
              <a:t> and </a:t>
            </a:r>
            <a:r>
              <a:rPr lang="pt-BR" sz="1600" i="0" dirty="0">
                <a:solidFill>
                  <a:srgbClr val="0033CC"/>
                </a:solidFill>
              </a:rPr>
              <a:t>signal()</a:t>
            </a:r>
            <a:r>
              <a:rPr lang="pt-BR" sz="1600" b="0" i="0" dirty="0"/>
              <a:t>.</a:t>
            </a:r>
            <a:endParaRPr lang="pt-PT" sz="16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8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ONTADOR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VENTOS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1714500" y="2603501"/>
            <a:ext cx="2800350" cy="226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producer(void)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int item,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produce_item(</a:t>
            </a:r>
            <a:r>
              <a:rPr lang="pt-PT" sz="1100" i="0" dirty="0" err="1">
                <a:latin typeface="Courier New" pitchFamily="49" charset="0"/>
              </a:rPr>
              <a:t>&amp;item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+ 1;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await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out,sequence</a:t>
            </a:r>
            <a:r>
              <a:rPr lang="pt-PT" sz="1100" i="0" dirty="0">
                <a:latin typeface="Courier New" pitchFamily="49" charset="0"/>
              </a:rPr>
              <a:t> - N);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enter_item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advance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&amp;in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4629150" y="2603501"/>
            <a:ext cx="2857500" cy="226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consumer(void)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int item,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+ 1;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await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in,sequence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remove_item(&amp;item);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advance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&amp;out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comsume_item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1714500" y="1270000"/>
            <a:ext cx="57721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#define N   100 /*numero de slots*/</a:t>
            </a:r>
          </a:p>
          <a:p>
            <a:pPr marL="132493" indent="-132493" algn="l" defTabSz="624078"/>
            <a:endParaRPr lang="pt-PT" sz="1100" i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typedef int event_counter;</a:t>
            </a:r>
          </a:p>
          <a:p>
            <a:pPr marL="132493" indent="-132493" algn="l" defTabSz="624078"/>
            <a:endParaRPr lang="pt-PT" sz="1100" i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event_counter in = 0;</a:t>
            </a:r>
          </a:p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event_counter out = 0;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INCRONIZAÇÃO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ARREIRAS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89798" name="Group 6"/>
          <p:cNvGrpSpPr>
            <a:grpSpLocks/>
          </p:cNvGrpSpPr>
          <p:nvPr/>
        </p:nvGrpSpPr>
        <p:grpSpPr bwMode="auto">
          <a:xfrm>
            <a:off x="1834755" y="1665553"/>
            <a:ext cx="2253853" cy="2057135"/>
            <a:chOff x="720" y="1248"/>
            <a:chExt cx="2208" cy="1728"/>
          </a:xfrm>
        </p:grpSpPr>
        <p:sp>
          <p:nvSpPr>
            <p:cNvPr id="289799" name="Line 7"/>
            <p:cNvSpPr>
              <a:spLocks noChangeShapeType="1"/>
            </p:cNvSpPr>
            <p:nvPr/>
          </p:nvSpPr>
          <p:spPr bwMode="auto">
            <a:xfrm>
              <a:off x="1104" y="1440"/>
              <a:ext cx="1152" cy="0"/>
            </a:xfrm>
            <a:prstGeom prst="line">
              <a:avLst/>
            </a:prstGeom>
            <a:noFill/>
            <a:ln w="127000">
              <a:solidFill>
                <a:srgbClr val="FF9900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720" y="1296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289801" name="Line 9"/>
            <p:cNvSpPr>
              <a:spLocks noChangeShapeType="1"/>
            </p:cNvSpPr>
            <p:nvPr/>
          </p:nvSpPr>
          <p:spPr bwMode="auto">
            <a:xfrm>
              <a:off x="1104" y="1872"/>
              <a:ext cx="432" cy="0"/>
            </a:xfrm>
            <a:prstGeom prst="line">
              <a:avLst/>
            </a:prstGeom>
            <a:noFill/>
            <a:ln w="127000">
              <a:solidFill>
                <a:srgbClr val="00CC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2" name="Rectangle 10"/>
            <p:cNvSpPr>
              <a:spLocks noChangeArrowheads="1"/>
            </p:cNvSpPr>
            <p:nvPr/>
          </p:nvSpPr>
          <p:spPr bwMode="auto">
            <a:xfrm>
              <a:off x="720" y="1728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289803" name="Line 11"/>
            <p:cNvSpPr>
              <a:spLocks noChangeShapeType="1"/>
            </p:cNvSpPr>
            <p:nvPr/>
          </p:nvSpPr>
          <p:spPr bwMode="auto">
            <a:xfrm>
              <a:off x="1104" y="2304"/>
              <a:ext cx="672" cy="0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4" name="Rectangle 12"/>
            <p:cNvSpPr>
              <a:spLocks noChangeArrowheads="1"/>
            </p:cNvSpPr>
            <p:nvPr/>
          </p:nvSpPr>
          <p:spPr bwMode="auto">
            <a:xfrm>
              <a:off x="720" y="2160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289805" name="Line 13"/>
            <p:cNvSpPr>
              <a:spLocks noChangeShapeType="1"/>
            </p:cNvSpPr>
            <p:nvPr/>
          </p:nvSpPr>
          <p:spPr bwMode="auto">
            <a:xfrm>
              <a:off x="1104" y="2784"/>
              <a:ext cx="1584" cy="0"/>
            </a:xfrm>
            <a:prstGeom prst="line">
              <a:avLst/>
            </a:prstGeom>
            <a:noFill/>
            <a:ln w="127000">
              <a:solidFill>
                <a:srgbClr val="339966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6" name="Rectangle 14"/>
            <p:cNvSpPr>
              <a:spLocks noChangeArrowheads="1"/>
            </p:cNvSpPr>
            <p:nvPr/>
          </p:nvSpPr>
          <p:spPr bwMode="auto">
            <a:xfrm>
              <a:off x="720" y="2640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289807" name="Line 15"/>
            <p:cNvSpPr>
              <a:spLocks noChangeShapeType="1"/>
            </p:cNvSpPr>
            <p:nvPr/>
          </p:nvSpPr>
          <p:spPr bwMode="auto">
            <a:xfrm>
              <a:off x="1776" y="2304"/>
              <a:ext cx="91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>
              <a:off x="1536" y="1872"/>
              <a:ext cx="115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>
              <a:off x="2256" y="1440"/>
              <a:ext cx="43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10" name="Rectangle 18"/>
            <p:cNvSpPr>
              <a:spLocks noChangeArrowheads="1"/>
            </p:cNvSpPr>
            <p:nvPr/>
          </p:nvSpPr>
          <p:spPr bwMode="auto">
            <a:xfrm>
              <a:off x="2688" y="1248"/>
              <a:ext cx="240" cy="17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Barreira 1</a:t>
              </a:r>
            </a:p>
          </p:txBody>
        </p:sp>
      </p:grpSp>
      <p:grpSp>
        <p:nvGrpSpPr>
          <p:cNvPr id="289811" name="Group 19"/>
          <p:cNvGrpSpPr>
            <a:grpSpLocks/>
          </p:cNvGrpSpPr>
          <p:nvPr/>
        </p:nvGrpSpPr>
        <p:grpSpPr bwMode="auto">
          <a:xfrm>
            <a:off x="4088606" y="1665553"/>
            <a:ext cx="1223963" cy="2057135"/>
            <a:chOff x="2928" y="1248"/>
            <a:chExt cx="1200" cy="1728"/>
          </a:xfrm>
        </p:grpSpPr>
        <p:sp>
          <p:nvSpPr>
            <p:cNvPr id="289812" name="Rectangle 20"/>
            <p:cNvSpPr>
              <a:spLocks noChangeArrowheads="1"/>
            </p:cNvSpPr>
            <p:nvPr/>
          </p:nvSpPr>
          <p:spPr bwMode="auto">
            <a:xfrm>
              <a:off x="3888" y="1248"/>
              <a:ext cx="240" cy="17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pPr defTabSz="624078"/>
              <a:r>
                <a:rPr lang="pt-PT" sz="1600" dirty="0"/>
                <a:t>Barreira 2</a:t>
              </a: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>
              <a:off x="2928" y="1440"/>
              <a:ext cx="528" cy="0"/>
            </a:xfrm>
            <a:prstGeom prst="line">
              <a:avLst/>
            </a:prstGeom>
            <a:noFill/>
            <a:ln w="127000">
              <a:solidFill>
                <a:srgbClr val="FF9900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>
              <a:off x="2928" y="1872"/>
              <a:ext cx="384" cy="0"/>
            </a:xfrm>
            <a:prstGeom prst="line">
              <a:avLst/>
            </a:prstGeom>
            <a:noFill/>
            <a:ln w="127000">
              <a:solidFill>
                <a:srgbClr val="00CC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5" name="Line 23"/>
            <p:cNvSpPr>
              <a:spLocks noChangeShapeType="1"/>
            </p:cNvSpPr>
            <p:nvPr/>
          </p:nvSpPr>
          <p:spPr bwMode="auto">
            <a:xfrm>
              <a:off x="2928" y="2304"/>
              <a:ext cx="960" cy="0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6" name="Line 24"/>
            <p:cNvSpPr>
              <a:spLocks noChangeShapeType="1"/>
            </p:cNvSpPr>
            <p:nvPr/>
          </p:nvSpPr>
          <p:spPr bwMode="auto">
            <a:xfrm>
              <a:off x="3312" y="1872"/>
              <a:ext cx="57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7" name="Line 25"/>
            <p:cNvSpPr>
              <a:spLocks noChangeShapeType="1"/>
            </p:cNvSpPr>
            <p:nvPr/>
          </p:nvSpPr>
          <p:spPr bwMode="auto">
            <a:xfrm>
              <a:off x="3456" y="1440"/>
              <a:ext cx="43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</p:grpSp>
      <p:grpSp>
        <p:nvGrpSpPr>
          <p:cNvPr id="289818" name="Group 26"/>
          <p:cNvGrpSpPr>
            <a:grpSpLocks/>
          </p:cNvGrpSpPr>
          <p:nvPr/>
        </p:nvGrpSpPr>
        <p:grpSpPr bwMode="auto">
          <a:xfrm>
            <a:off x="1834754" y="3788840"/>
            <a:ext cx="5486400" cy="326761"/>
            <a:chOff x="617" y="2728"/>
            <a:chExt cx="4608" cy="247"/>
          </a:xfrm>
        </p:grpSpPr>
        <p:sp>
          <p:nvSpPr>
            <p:cNvPr id="289819" name="Line 27"/>
            <p:cNvSpPr>
              <a:spLocks noChangeShapeType="1"/>
            </p:cNvSpPr>
            <p:nvPr/>
          </p:nvSpPr>
          <p:spPr bwMode="auto">
            <a:xfrm>
              <a:off x="617" y="2765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89820" name="Text Box 28"/>
            <p:cNvSpPr txBox="1">
              <a:spLocks noChangeArrowheads="1"/>
            </p:cNvSpPr>
            <p:nvPr/>
          </p:nvSpPr>
          <p:spPr bwMode="auto">
            <a:xfrm>
              <a:off x="3368" y="2728"/>
              <a:ext cx="68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dirty="0"/>
                <a:t>tempo</a:t>
              </a:r>
            </a:p>
          </p:txBody>
        </p:sp>
      </p:grp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4088608" y="1665553"/>
            <a:ext cx="3232547" cy="2057135"/>
            <a:chOff x="2928" y="1248"/>
            <a:chExt cx="3168" cy="1728"/>
          </a:xfrm>
        </p:grpSpPr>
        <p:sp>
          <p:nvSpPr>
            <p:cNvPr id="289822" name="Line 30"/>
            <p:cNvSpPr>
              <a:spLocks noChangeShapeType="1"/>
            </p:cNvSpPr>
            <p:nvPr/>
          </p:nvSpPr>
          <p:spPr bwMode="auto">
            <a:xfrm>
              <a:off x="2928" y="2784"/>
              <a:ext cx="1824" cy="0"/>
            </a:xfrm>
            <a:prstGeom prst="line">
              <a:avLst/>
            </a:prstGeom>
            <a:noFill/>
            <a:ln w="127000">
              <a:solidFill>
                <a:srgbClr val="339966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3" name="Rectangle 31"/>
            <p:cNvSpPr>
              <a:spLocks noChangeArrowheads="1"/>
            </p:cNvSpPr>
            <p:nvPr/>
          </p:nvSpPr>
          <p:spPr bwMode="auto">
            <a:xfrm>
              <a:off x="5328" y="1248"/>
              <a:ext cx="240" cy="17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pPr defTabSz="624078"/>
              <a:r>
                <a:rPr lang="pt-PT" sz="1600" dirty="0"/>
                <a:t>Barreira 3</a:t>
              </a:r>
            </a:p>
          </p:txBody>
        </p:sp>
        <p:sp>
          <p:nvSpPr>
            <p:cNvPr id="289824" name="Line 32"/>
            <p:cNvSpPr>
              <a:spLocks noChangeShapeType="1"/>
            </p:cNvSpPr>
            <p:nvPr/>
          </p:nvSpPr>
          <p:spPr bwMode="auto">
            <a:xfrm>
              <a:off x="4128" y="1440"/>
              <a:ext cx="720" cy="0"/>
            </a:xfrm>
            <a:prstGeom prst="line">
              <a:avLst/>
            </a:prstGeom>
            <a:noFill/>
            <a:ln w="127000">
              <a:solidFill>
                <a:srgbClr val="FF9900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5" name="Line 33"/>
            <p:cNvSpPr>
              <a:spLocks noChangeShapeType="1"/>
            </p:cNvSpPr>
            <p:nvPr/>
          </p:nvSpPr>
          <p:spPr bwMode="auto">
            <a:xfrm>
              <a:off x="4128" y="1872"/>
              <a:ext cx="1968" cy="0"/>
            </a:xfrm>
            <a:prstGeom prst="line">
              <a:avLst/>
            </a:prstGeom>
            <a:noFill/>
            <a:ln w="127000">
              <a:solidFill>
                <a:srgbClr val="00CC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6" name="Line 34"/>
            <p:cNvSpPr>
              <a:spLocks noChangeShapeType="1"/>
            </p:cNvSpPr>
            <p:nvPr/>
          </p:nvSpPr>
          <p:spPr bwMode="auto">
            <a:xfrm>
              <a:off x="4128" y="2304"/>
              <a:ext cx="1200" cy="0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>
              <a:off x="4848" y="1440"/>
              <a:ext cx="480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>
              <a:off x="4752" y="2784"/>
              <a:ext cx="57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</p:grpSp>
      <p:sp>
        <p:nvSpPr>
          <p:cNvPr id="289829" name="Text Box 37"/>
          <p:cNvSpPr txBox="1">
            <a:spLocks noChangeArrowheads="1"/>
          </p:cNvSpPr>
          <p:nvPr/>
        </p:nvSpPr>
        <p:spPr bwMode="auto">
          <a:xfrm>
            <a:off x="1614489" y="4243917"/>
            <a:ext cx="5928122" cy="9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Um exemplo desta situação é um jogo de cartas (não sequencial) em cada jogador é um processo. Um jogador pode demorar mais ou menos tempo que os outros a decidir. Só quando o último jogador realizar a sua jogada é que se passa para a próxima fase.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4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OMUNICAÇÃO ENTRE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39552" y="877094"/>
            <a:ext cx="8136903" cy="366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1900" b="0" i="0" dirty="0"/>
              <a:t>Existem várias formas de comunicação entre processos: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Utilização binária de um ficheiro (binário);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Utilização de ficheiro com escrita e leitura de dados;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Utilização de uma “pipe”. Funciona como um ficheiro entre dois processos. Um envia dados, o outro lê os dados;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Memória partilhada. Zona de memória utilizada por 2+ processos;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Envio de sinais (valor inteiro). Funcionam como interrupções mas para um processo;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Passagem de mensagens entre processos. Primitivas Send() e Receive(). Estas podem ser locais (mesma máquina), ou entre máquinas distintas (remotas);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“sockets” locais e remotos (TCP/IP);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RPC e RMI. Invocação remota de procedimentos, o primeiro (RPC) é feito em linguagem C, enquanto o segundo (RMI) pertence ao domínio da linguagem Java.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467543" y="5138210"/>
            <a:ext cx="8280921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A comunicação entre processos terá um módulo próprio (aulas).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/>
      <p:bldP spid="2918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412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SOP-T1-PR1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básicas de programa processos e </a:t>
            </a:r>
            <a:r>
              <a:rPr lang="pt-PT" sz="1600" b="0" dirty="0"/>
              <a:t>threads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Propriedades e estados de um processo;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Conflitos entre processos.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SOP-T1-PR2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Secção crítica/Exclusão mútua;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problema Produtor/Consumidor;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Alternância e Solução de Peterson;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Semáforos;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Contador de Eventos e Monitores;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Barreiras.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SOP-T1-PR3: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Escalonamento de processos.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ILEMA 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J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ANTAR DOS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ILOSOFOS</a:t>
            </a:r>
          </a:p>
        </p:txBody>
      </p:sp>
      <p:pic>
        <p:nvPicPr>
          <p:cNvPr id="293892" name="Picture 4" descr="f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9373"/>
            <a:ext cx="3915866" cy="3757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5400000" y="1080000"/>
            <a:ext cx="3204392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Cada filósofo pensa, come;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Cada filósofo necessita de dois garfos para comer o seu </a:t>
            </a:r>
            <a:r>
              <a:rPr lang="pt-PT" sz="1400" b="0" dirty="0"/>
              <a:t>spaghetti</a:t>
            </a:r>
            <a:r>
              <a:rPr lang="pt-PT" sz="1400" b="0" i="0" dirty="0"/>
              <a:t>.</a:t>
            </a:r>
          </a:p>
        </p:txBody>
      </p:sp>
      <p:grpSp>
        <p:nvGrpSpPr>
          <p:cNvPr id="293894" name="Group 6"/>
          <p:cNvGrpSpPr>
            <a:grpSpLocks/>
          </p:cNvGrpSpPr>
          <p:nvPr/>
        </p:nvGrpSpPr>
        <p:grpSpPr bwMode="auto">
          <a:xfrm>
            <a:off x="1072864" y="1200791"/>
            <a:ext cx="3538850" cy="3498356"/>
            <a:chOff x="694" y="1008"/>
            <a:chExt cx="2769" cy="2939"/>
          </a:xfrm>
        </p:grpSpPr>
        <p:sp>
          <p:nvSpPr>
            <p:cNvPr id="293895" name="Text Box 7"/>
            <p:cNvSpPr txBox="1">
              <a:spLocks noChangeArrowheads="1"/>
            </p:cNvSpPr>
            <p:nvPr/>
          </p:nvSpPr>
          <p:spPr bwMode="auto">
            <a:xfrm>
              <a:off x="1301" y="1476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G1</a:t>
              </a:r>
            </a:p>
          </p:txBody>
        </p:sp>
        <p:sp>
          <p:nvSpPr>
            <p:cNvPr id="293896" name="Text Box 8"/>
            <p:cNvSpPr txBox="1">
              <a:spLocks noChangeArrowheads="1"/>
            </p:cNvSpPr>
            <p:nvPr/>
          </p:nvSpPr>
          <p:spPr bwMode="auto">
            <a:xfrm>
              <a:off x="2644" y="1573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G2</a:t>
              </a:r>
            </a:p>
          </p:txBody>
        </p:sp>
        <p:sp>
          <p:nvSpPr>
            <p:cNvPr id="293897" name="Text Box 9"/>
            <p:cNvSpPr txBox="1">
              <a:spLocks noChangeArrowheads="1"/>
            </p:cNvSpPr>
            <p:nvPr/>
          </p:nvSpPr>
          <p:spPr bwMode="auto">
            <a:xfrm>
              <a:off x="3076" y="2869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G3</a:t>
              </a:r>
            </a:p>
          </p:txBody>
        </p:sp>
        <p:sp>
          <p:nvSpPr>
            <p:cNvPr id="293898" name="Text Box 10"/>
            <p:cNvSpPr txBox="1">
              <a:spLocks noChangeArrowheads="1"/>
            </p:cNvSpPr>
            <p:nvPr/>
          </p:nvSpPr>
          <p:spPr bwMode="auto">
            <a:xfrm>
              <a:off x="1925" y="3733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G4</a:t>
              </a:r>
            </a:p>
          </p:txBody>
        </p:sp>
        <p:sp>
          <p:nvSpPr>
            <p:cNvPr id="293899" name="Text Box 11"/>
            <p:cNvSpPr txBox="1">
              <a:spLocks noChangeArrowheads="1"/>
            </p:cNvSpPr>
            <p:nvPr/>
          </p:nvSpPr>
          <p:spPr bwMode="auto">
            <a:xfrm>
              <a:off x="820" y="2821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G5</a:t>
              </a:r>
            </a:p>
          </p:txBody>
        </p:sp>
        <p:sp>
          <p:nvSpPr>
            <p:cNvPr id="293900" name="Text Box 12"/>
            <p:cNvSpPr txBox="1">
              <a:spLocks noChangeArrowheads="1"/>
            </p:cNvSpPr>
            <p:nvPr/>
          </p:nvSpPr>
          <p:spPr bwMode="auto">
            <a:xfrm>
              <a:off x="2009" y="1008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F1</a:t>
              </a:r>
            </a:p>
          </p:txBody>
        </p:sp>
        <p:sp>
          <p:nvSpPr>
            <p:cNvPr id="293901" name="Text Box 13"/>
            <p:cNvSpPr txBox="1">
              <a:spLocks noChangeArrowheads="1"/>
            </p:cNvSpPr>
            <p:nvPr/>
          </p:nvSpPr>
          <p:spPr bwMode="auto">
            <a:xfrm>
              <a:off x="3242" y="1801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F2</a:t>
              </a:r>
            </a:p>
          </p:txBody>
        </p:sp>
        <p:sp>
          <p:nvSpPr>
            <p:cNvPr id="293902" name="Text Box 14"/>
            <p:cNvSpPr txBox="1">
              <a:spLocks noChangeArrowheads="1"/>
            </p:cNvSpPr>
            <p:nvPr/>
          </p:nvSpPr>
          <p:spPr bwMode="auto">
            <a:xfrm>
              <a:off x="2896" y="3616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F3</a:t>
              </a:r>
            </a:p>
          </p:txBody>
        </p:sp>
        <p:sp>
          <p:nvSpPr>
            <p:cNvPr id="293903" name="Text Box 15"/>
            <p:cNvSpPr txBox="1">
              <a:spLocks noChangeArrowheads="1"/>
            </p:cNvSpPr>
            <p:nvPr/>
          </p:nvSpPr>
          <p:spPr bwMode="auto">
            <a:xfrm>
              <a:off x="1036" y="3519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F4</a:t>
              </a:r>
            </a:p>
          </p:txBody>
        </p:sp>
        <p:sp>
          <p:nvSpPr>
            <p:cNvPr id="293904" name="Text Box 16"/>
            <p:cNvSpPr txBox="1">
              <a:spLocks noChangeArrowheads="1"/>
            </p:cNvSpPr>
            <p:nvPr/>
          </p:nvSpPr>
          <p:spPr bwMode="auto">
            <a:xfrm>
              <a:off x="694" y="1801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F5</a:t>
              </a:r>
            </a:p>
          </p:txBody>
        </p:sp>
      </p:grp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5400000" y="2880000"/>
            <a:ext cx="3224384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/>
            <a:r>
              <a:rPr lang="pt-PT" sz="1400" b="0" i="0" dirty="0"/>
              <a:t>Algumas situações: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Todos tentarem simultaneamente;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Cada um pega num só garfo.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5400000" y="1980000"/>
            <a:ext cx="2496719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/>
            <a:r>
              <a:rPr lang="pt-PT" sz="1400" b="0" i="0" dirty="0"/>
              <a:t>Recursos e processos: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G1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a </a:t>
            </a:r>
            <a:r>
              <a:rPr lang="pt-PT" sz="1400" i="0" dirty="0">
                <a:solidFill>
                  <a:srgbClr val="0033CC"/>
                </a:solidFill>
              </a:rPr>
              <a:t>G5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– garfos;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F1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a </a:t>
            </a:r>
            <a:r>
              <a:rPr lang="pt-PT" sz="1400" i="0" dirty="0">
                <a:solidFill>
                  <a:srgbClr val="0033CC"/>
                </a:solidFill>
              </a:rPr>
              <a:t>F5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– filósofos.</a:t>
            </a:r>
          </a:p>
        </p:txBody>
      </p: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utoUpdateAnimBg="0"/>
      <p:bldP spid="293905" grpId="0" autoUpdateAnimBg="0"/>
      <p:bldP spid="293906" grpId="0" autoUpdateAnimBg="0"/>
      <p:bldP spid="2939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SCALONAMENTO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8003" name="Rectangle 19"/>
          <p:cNvSpPr>
            <a:spLocks noChangeArrowheads="1"/>
          </p:cNvSpPr>
          <p:nvPr/>
        </p:nvSpPr>
        <p:spPr bwMode="auto">
          <a:xfrm>
            <a:off x="540000" y="900000"/>
            <a:ext cx="8136456" cy="416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Escalonamento (</a:t>
            </a:r>
            <a:r>
              <a:rPr lang="pt-BR" sz="2000" b="0" dirty="0"/>
              <a:t>scheduler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</a:pPr>
            <a:r>
              <a:rPr lang="pt-PT" sz="1400" b="0" i="0" dirty="0"/>
              <a:t>Devemos ter em conta os seguintes aspectos no escalonamento de processos: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Justiça - cada processo deve ter um parcela justa do CPU;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Eficiência - ocupar o CPU com um valor de utilização próximo de 100%;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Tempo de resposta - minimizar o tempo de espera em utilizações interactivas;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Tempo de rotação - minimizar o tempo entre duas atribuições consecutivas do CPU ao mesmo processo;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Capacidade de execução - maximizar o número de processos servidos.</a:t>
            </a:r>
            <a:endParaRPr lang="pt-BR" sz="1400" b="0" i="0" dirty="0"/>
          </a:p>
          <a:p>
            <a:pPr algn="just" defTabSz="624078">
              <a:lnSpc>
                <a:spcPct val="120000"/>
              </a:lnSpc>
            </a:pPr>
            <a:r>
              <a:rPr lang="pt-PT" sz="2000" b="0" i="0" dirty="0"/>
              <a:t>Alguns algoritmos/políticas de escalonamento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dirty="0"/>
              <a:t>Round Robin</a:t>
            </a:r>
            <a:r>
              <a:rPr lang="pt-BR" sz="14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Escalonamento com prioridades (</a:t>
            </a:r>
            <a:r>
              <a:rPr lang="pt-BR" sz="1400" b="0" dirty="0"/>
              <a:t>Priority Scheduling</a:t>
            </a:r>
            <a:r>
              <a:rPr lang="pt-BR" sz="14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Escalonamento Garantido;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Queues múltiplas;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dirty="0"/>
              <a:t>Shortest Job First</a:t>
            </a:r>
            <a:r>
              <a:rPr lang="pt-BR" sz="14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Escalonamento de dois níveis.</a:t>
            </a:r>
            <a:endParaRPr lang="pt-PT" sz="14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U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TILIZAÇÃO 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CPU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ULTIPROCESSOS</a:t>
            </a: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3275411" y="1981730"/>
          <a:ext cx="4712494" cy="321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296585" imgH="5648417" progId="Excel.Sheet.8">
                  <p:embed/>
                </p:oleObj>
              </mc:Choice>
              <mc:Fallback>
                <p:oleObj name="Worksheet" r:id="rId3" imgW="9296585" imgH="5648417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411" y="1981730"/>
                        <a:ext cx="4712494" cy="3216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1547664" y="1117866"/>
            <a:ext cx="6120681" cy="49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86334" indent="-253842" defTabSz="624078"/>
            <a:r>
              <a:rPr lang="pt-PT" sz="1400" i="0" dirty="0"/>
              <a:t>Utilização do CPU = 100% - p^n</a:t>
            </a:r>
          </a:p>
          <a:p>
            <a:pPr marL="386334" indent="-253842" defTabSz="624078"/>
            <a:r>
              <a:rPr lang="pt-PT" sz="1400" b="0" i="0" dirty="0"/>
              <a:t> (p – espera média em E/S por processo, n - número de processos)</a:t>
            </a:r>
          </a:p>
        </p:txBody>
      </p:sp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1656160" y="2436812"/>
          <a:ext cx="1441847" cy="23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752692" imgH="2543083" progId="Excel.Sheet.8">
                  <p:embed/>
                </p:oleObj>
              </mc:Choice>
              <mc:Fallback>
                <p:oleObj name="Worksheet" r:id="rId5" imgW="1752692" imgH="2543083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2436812"/>
                        <a:ext cx="1441847" cy="23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Formúla obtida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 autoUpdateAnimBg="0"/>
      <p:bldP spid="3000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OUND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OBIN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971600" y="1199887"/>
            <a:ext cx="7128792" cy="340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/>
            <a:r>
              <a:rPr lang="pt-PT" sz="1800" b="0" i="0" dirty="0"/>
              <a:t>Premissa: </a:t>
            </a:r>
            <a:r>
              <a:rPr lang="pt-PT" sz="1400" b="0" i="0" dirty="0"/>
              <a:t>Todos os processos tem um tratamento e distribuição de CPU igual (justo).</a:t>
            </a:r>
          </a:p>
        </p:txBody>
      </p:sp>
      <p:grpSp>
        <p:nvGrpSpPr>
          <p:cNvPr id="303145" name="Group 41"/>
          <p:cNvGrpSpPr>
            <a:grpSpLocks/>
          </p:cNvGrpSpPr>
          <p:nvPr/>
        </p:nvGrpSpPr>
        <p:grpSpPr bwMode="auto">
          <a:xfrm>
            <a:off x="2234805" y="2878667"/>
            <a:ext cx="3025378" cy="894292"/>
            <a:chOff x="740" y="2290"/>
            <a:chExt cx="2541" cy="676"/>
          </a:xfrm>
        </p:grpSpPr>
        <p:sp>
          <p:nvSpPr>
            <p:cNvPr id="303112" name="Line 8"/>
            <p:cNvSpPr>
              <a:spLocks noChangeShapeType="1"/>
            </p:cNvSpPr>
            <p:nvPr/>
          </p:nvSpPr>
          <p:spPr bwMode="auto">
            <a:xfrm flipH="1" flipV="1">
              <a:off x="740" y="2290"/>
              <a:ext cx="906" cy="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03113" name="Text Box 9"/>
            <p:cNvSpPr txBox="1">
              <a:spLocks noChangeArrowheads="1"/>
            </p:cNvSpPr>
            <p:nvPr/>
          </p:nvSpPr>
          <p:spPr bwMode="auto">
            <a:xfrm>
              <a:off x="1646" y="2750"/>
              <a:ext cx="1635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pPr defTabSz="624078"/>
              <a:r>
                <a:rPr lang="pt-PT" sz="1400" b="0" i="0" dirty="0"/>
                <a:t>Processo em execução</a:t>
              </a:r>
            </a:p>
          </p:txBody>
        </p:sp>
        <p:sp>
          <p:nvSpPr>
            <p:cNvPr id="303114" name="Line 10"/>
            <p:cNvSpPr>
              <a:spLocks noChangeShapeType="1"/>
            </p:cNvSpPr>
            <p:nvPr/>
          </p:nvSpPr>
          <p:spPr bwMode="auto">
            <a:xfrm flipH="1" flipV="1">
              <a:off x="1028" y="2290"/>
              <a:ext cx="768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03115" name="Text Box 11"/>
            <p:cNvSpPr txBox="1">
              <a:spLocks noChangeArrowheads="1"/>
            </p:cNvSpPr>
            <p:nvPr/>
          </p:nvSpPr>
          <p:spPr bwMode="auto">
            <a:xfrm>
              <a:off x="1796" y="2523"/>
              <a:ext cx="1288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pPr defTabSz="624078"/>
              <a:r>
                <a:rPr lang="pt-PT" sz="1400" b="0" i="0" dirty="0"/>
                <a:t>Próximo na lista</a:t>
              </a:r>
            </a:p>
          </p:txBody>
        </p:sp>
      </p:grpSp>
      <p:grpSp>
        <p:nvGrpSpPr>
          <p:cNvPr id="303116" name="Group 12"/>
          <p:cNvGrpSpPr>
            <a:grpSpLocks/>
          </p:cNvGrpSpPr>
          <p:nvPr/>
        </p:nvGrpSpPr>
        <p:grpSpPr bwMode="auto">
          <a:xfrm>
            <a:off x="1941910" y="1792554"/>
            <a:ext cx="2351484" cy="1027906"/>
            <a:chOff x="576" y="1632"/>
            <a:chExt cx="2304" cy="864"/>
          </a:xfrm>
        </p:grpSpPr>
        <p:grpSp>
          <p:nvGrpSpPr>
            <p:cNvPr id="303117" name="Group 13"/>
            <p:cNvGrpSpPr>
              <a:grpSpLocks/>
            </p:cNvGrpSpPr>
            <p:nvPr/>
          </p:nvGrpSpPr>
          <p:grpSpPr bwMode="auto">
            <a:xfrm>
              <a:off x="960" y="2208"/>
              <a:ext cx="1536" cy="288"/>
              <a:chOff x="960" y="2208"/>
              <a:chExt cx="1536" cy="288"/>
            </a:xfrm>
          </p:grpSpPr>
          <p:sp>
            <p:nvSpPr>
              <p:cNvPr id="303118" name="Rectangle 14"/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19" name="Rectangle 15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20" name="Rectangle 1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21" name="Rectangle 17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</p:grpSp>
        <p:sp>
          <p:nvSpPr>
            <p:cNvPr id="303122" name="Rectangle 18"/>
            <p:cNvSpPr>
              <a:spLocks noChangeArrowheads="1"/>
            </p:cNvSpPr>
            <p:nvPr/>
          </p:nvSpPr>
          <p:spPr bwMode="auto">
            <a:xfrm>
              <a:off x="576" y="2208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3123" name="Rectangle 19"/>
            <p:cNvSpPr>
              <a:spLocks noChangeArrowheads="1"/>
            </p:cNvSpPr>
            <p:nvPr/>
          </p:nvSpPr>
          <p:spPr bwMode="auto">
            <a:xfrm>
              <a:off x="1056" y="2208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3124" name="Rectangle 20"/>
            <p:cNvSpPr>
              <a:spLocks noChangeArrowheads="1"/>
            </p:cNvSpPr>
            <p:nvPr/>
          </p:nvSpPr>
          <p:spPr bwMode="auto">
            <a:xfrm>
              <a:off x="1536" y="2208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3125" name="Rectangle 21"/>
            <p:cNvSpPr>
              <a:spLocks noChangeArrowheads="1"/>
            </p:cNvSpPr>
            <p:nvPr/>
          </p:nvSpPr>
          <p:spPr bwMode="auto">
            <a:xfrm>
              <a:off x="2016" y="22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3126" name="Line 22"/>
            <p:cNvSpPr>
              <a:spLocks noChangeShapeType="1"/>
            </p:cNvSpPr>
            <p:nvPr/>
          </p:nvSpPr>
          <p:spPr bwMode="auto">
            <a:xfrm flipH="1">
              <a:off x="576" y="2064"/>
              <a:ext cx="2304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1038" tIns="20519" rIns="41038" bIns="20519" anchor="ctr"/>
            <a:lstStyle/>
            <a:p>
              <a:endParaRPr lang="pt-PT" dirty="0"/>
            </a:p>
          </p:txBody>
        </p:sp>
        <p:sp>
          <p:nvSpPr>
            <p:cNvPr id="303127" name="Rectangle 23"/>
            <p:cNvSpPr>
              <a:spLocks noChangeArrowheads="1"/>
            </p:cNvSpPr>
            <p:nvPr/>
          </p:nvSpPr>
          <p:spPr bwMode="auto">
            <a:xfrm>
              <a:off x="1296" y="1632"/>
              <a:ext cx="9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b="0" i="0" dirty="0">
                  <a:solidFill>
                    <a:schemeClr val="accent2"/>
                  </a:solidFill>
                </a:rPr>
                <a:t>Quantum n</a:t>
              </a:r>
            </a:p>
          </p:txBody>
        </p:sp>
        <p:sp>
          <p:nvSpPr>
            <p:cNvPr id="303128" name="Rectangle 24"/>
            <p:cNvSpPr>
              <a:spLocks noChangeArrowheads="1"/>
            </p:cNvSpPr>
            <p:nvPr/>
          </p:nvSpPr>
          <p:spPr bwMode="auto">
            <a:xfrm>
              <a:off x="2496" y="2208"/>
              <a:ext cx="38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</p:grpSp>
      <p:grpSp>
        <p:nvGrpSpPr>
          <p:cNvPr id="303129" name="Group 25"/>
          <p:cNvGrpSpPr>
            <a:grpSpLocks/>
          </p:cNvGrpSpPr>
          <p:nvPr/>
        </p:nvGrpSpPr>
        <p:grpSpPr bwMode="auto">
          <a:xfrm>
            <a:off x="5028010" y="1792554"/>
            <a:ext cx="2351484" cy="1027906"/>
            <a:chOff x="3600" y="1632"/>
            <a:chExt cx="2304" cy="864"/>
          </a:xfrm>
        </p:grpSpPr>
        <p:grpSp>
          <p:nvGrpSpPr>
            <p:cNvPr id="303130" name="Group 26"/>
            <p:cNvGrpSpPr>
              <a:grpSpLocks/>
            </p:cNvGrpSpPr>
            <p:nvPr/>
          </p:nvGrpSpPr>
          <p:grpSpPr bwMode="auto">
            <a:xfrm>
              <a:off x="3984" y="2208"/>
              <a:ext cx="1536" cy="288"/>
              <a:chOff x="960" y="2208"/>
              <a:chExt cx="1536" cy="288"/>
            </a:xfrm>
          </p:grpSpPr>
          <p:sp>
            <p:nvSpPr>
              <p:cNvPr id="303131" name="Rectangle 27"/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32" name="Rectangle 2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33" name="Rectangle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34" name="Rectangle 30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</p:grpSp>
        <p:sp>
          <p:nvSpPr>
            <p:cNvPr id="303135" name="Rectangle 31"/>
            <p:cNvSpPr>
              <a:spLocks noChangeArrowheads="1"/>
            </p:cNvSpPr>
            <p:nvPr/>
          </p:nvSpPr>
          <p:spPr bwMode="auto">
            <a:xfrm>
              <a:off x="5520" y="2208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3136" name="Rectangle 32"/>
            <p:cNvSpPr>
              <a:spLocks noChangeArrowheads="1"/>
            </p:cNvSpPr>
            <p:nvPr/>
          </p:nvSpPr>
          <p:spPr bwMode="auto">
            <a:xfrm>
              <a:off x="3600" y="2208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3137" name="Rectangle 33"/>
            <p:cNvSpPr>
              <a:spLocks noChangeArrowheads="1"/>
            </p:cNvSpPr>
            <p:nvPr/>
          </p:nvSpPr>
          <p:spPr bwMode="auto">
            <a:xfrm>
              <a:off x="4080" y="2208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3138" name="Rectangle 34"/>
            <p:cNvSpPr>
              <a:spLocks noChangeArrowheads="1"/>
            </p:cNvSpPr>
            <p:nvPr/>
          </p:nvSpPr>
          <p:spPr bwMode="auto">
            <a:xfrm>
              <a:off x="4560" y="22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3139" name="Line 35"/>
            <p:cNvSpPr>
              <a:spLocks noChangeShapeType="1"/>
            </p:cNvSpPr>
            <p:nvPr/>
          </p:nvSpPr>
          <p:spPr bwMode="auto">
            <a:xfrm flipH="1">
              <a:off x="3600" y="2064"/>
              <a:ext cx="2304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1038" tIns="20519" rIns="41038" bIns="20519" anchor="ctr"/>
            <a:lstStyle/>
            <a:p>
              <a:endParaRPr lang="pt-PT" dirty="0"/>
            </a:p>
          </p:txBody>
        </p:sp>
        <p:sp>
          <p:nvSpPr>
            <p:cNvPr id="303140" name="Rectangle 36"/>
            <p:cNvSpPr>
              <a:spLocks noChangeArrowheads="1"/>
            </p:cNvSpPr>
            <p:nvPr/>
          </p:nvSpPr>
          <p:spPr bwMode="auto">
            <a:xfrm>
              <a:off x="4218" y="1632"/>
              <a:ext cx="1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b="0" i="0" dirty="0">
                  <a:solidFill>
                    <a:schemeClr val="accent2"/>
                  </a:solidFill>
                </a:rPr>
                <a:t>Quantum n+1</a:t>
              </a:r>
            </a:p>
          </p:txBody>
        </p:sp>
        <p:sp>
          <p:nvSpPr>
            <p:cNvPr id="303141" name="Rectangle 37"/>
            <p:cNvSpPr>
              <a:spLocks noChangeArrowheads="1"/>
            </p:cNvSpPr>
            <p:nvPr/>
          </p:nvSpPr>
          <p:spPr bwMode="auto">
            <a:xfrm>
              <a:off x="5040" y="2208"/>
              <a:ext cx="38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</p:grpSp>
      <p:sp>
        <p:nvSpPr>
          <p:cNvPr id="303142" name="Text Box 38"/>
          <p:cNvSpPr txBox="1">
            <a:spLocks noChangeArrowheads="1"/>
          </p:cNvSpPr>
          <p:nvPr/>
        </p:nvSpPr>
        <p:spPr bwMode="auto">
          <a:xfrm>
            <a:off x="683568" y="4020940"/>
            <a:ext cx="7992888" cy="9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Só os processos no estado pronto podem estar na lista para execução;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A política de adição de um novo processo pode ser no inicio ou no fim da lista actual:</a:t>
            </a:r>
          </a:p>
          <a:p>
            <a:pPr marL="536575" lvl="1" indent="-184150" algn="just" defTabSz="624078">
              <a:buFont typeface="Wingdings" pitchFamily="2" charset="2"/>
              <a:buChar char="Ø"/>
            </a:pPr>
            <a:r>
              <a:rPr lang="pt-PT" sz="1400" b="0" i="0" dirty="0"/>
              <a:t>Inserção no inicio beneficia quem é adicionado (execução imediata);</a:t>
            </a:r>
          </a:p>
          <a:p>
            <a:pPr marL="536575" lvl="1" indent="-184150" algn="just" defTabSz="624078">
              <a:buFont typeface="Wingdings" pitchFamily="2" charset="2"/>
              <a:buChar char="Ø"/>
            </a:pPr>
            <a:r>
              <a:rPr lang="pt-PT" sz="1400" b="0" i="0" dirty="0"/>
              <a:t>Inserção no fim beneficia quem já está na lista (execução após todos que já estão na lista).</a:t>
            </a:r>
          </a:p>
        </p:txBody>
      </p:sp>
      <p:grpSp>
        <p:nvGrpSpPr>
          <p:cNvPr id="303146" name="Group 42"/>
          <p:cNvGrpSpPr>
            <a:grpSpLocks/>
          </p:cNvGrpSpPr>
          <p:nvPr/>
        </p:nvGrpSpPr>
        <p:grpSpPr bwMode="auto">
          <a:xfrm>
            <a:off x="5028009" y="2827074"/>
            <a:ext cx="2184797" cy="779198"/>
            <a:chOff x="3086" y="2251"/>
            <a:chExt cx="1835" cy="589"/>
          </a:xfrm>
        </p:grpSpPr>
        <p:sp>
          <p:nvSpPr>
            <p:cNvPr id="303143" name="Line 39"/>
            <p:cNvSpPr>
              <a:spLocks noChangeShapeType="1"/>
            </p:cNvSpPr>
            <p:nvPr/>
          </p:nvSpPr>
          <p:spPr bwMode="auto">
            <a:xfrm flipV="1">
              <a:off x="3086" y="2251"/>
              <a:ext cx="157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303144" name="Line 40"/>
            <p:cNvSpPr>
              <a:spLocks noChangeShapeType="1"/>
            </p:cNvSpPr>
            <p:nvPr/>
          </p:nvSpPr>
          <p:spPr bwMode="auto">
            <a:xfrm flipV="1">
              <a:off x="3288" y="2251"/>
              <a:ext cx="163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97980" y="216959"/>
            <a:ext cx="541843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SCALONAMENTO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RIORIDADE/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ARANTIDO</a:t>
            </a:r>
          </a:p>
        </p:txBody>
      </p:sp>
      <p:sp>
        <p:nvSpPr>
          <p:cNvPr id="305191" name="Rectangle 39"/>
          <p:cNvSpPr>
            <a:spLocks noChangeArrowheads="1"/>
          </p:cNvSpPr>
          <p:nvPr/>
        </p:nvSpPr>
        <p:spPr bwMode="auto">
          <a:xfrm>
            <a:off x="540000" y="900000"/>
            <a:ext cx="8064448" cy="412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1900" b="0" i="0" dirty="0"/>
              <a:t>Escalonamento com prioridade: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Cada processo tem associado uma prioridade;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processo não pode aumentar a sua prioridade, mas pode diminuir-la;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scheduler pode baixar a prioridade de um processo, com base no tempo já gasto por este (soma de todos os quantums utilizados até agora);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scheduler pode alterar a prioridade de um processo, com base no tipo de utilização (tempo gasto no CPU, tempo em I/O, tempo em espera, etc).</a:t>
            </a:r>
          </a:p>
          <a:p>
            <a:pPr algn="just" defTabSz="624078">
              <a:lnSpc>
                <a:spcPct val="120000"/>
              </a:lnSpc>
            </a:pPr>
            <a:r>
              <a:rPr lang="pt-BR" sz="1900" b="0" i="0" dirty="0"/>
              <a:t>Escalonamento Garantido: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É garantido ao processo a sua parte de processador;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Se um processo gasta mais num quantum, será penalizado no próximo;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tempo total é divido por todos os processos (</a:t>
            </a:r>
            <a:r>
              <a:rPr lang="pt-BR" sz="1400" i="0" dirty="0">
                <a:latin typeface="Courier New" pitchFamily="49" charset="0"/>
              </a:rPr>
              <a:t>t_p=t_total_r/n_proc</a:t>
            </a:r>
            <a:r>
              <a:rPr lang="pt-BR" sz="1400" b="0" i="0" dirty="0"/>
              <a:t>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Cada processo tem um rácio que varia segundo a sua utilização anterior. Se não gastou o todo o seu quantum anterior, tem um aumento de rácio;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Existe uma duração máxima para cada processo num quantum, mesmo que seja inferior o seu rácio actual.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SCALONAMENTO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ULTIPLAS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ILAS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611560" y="1199886"/>
            <a:ext cx="7992887" cy="49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Existe um conjunto de listas de processos do tipo escalonamento </a:t>
            </a:r>
            <a:r>
              <a:rPr lang="pt-PT" sz="1400" b="0" dirty="0"/>
              <a:t>Round Robin</a:t>
            </a:r>
            <a:r>
              <a:rPr lang="pt-PT" sz="1400" b="0" i="0" dirty="0"/>
              <a:t>, mas cada uma com um nível de prioridade entre filas.</a:t>
            </a:r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 flipH="1">
            <a:off x="2400300" y="1997604"/>
            <a:ext cx="2106216" cy="0"/>
          </a:xfrm>
          <a:prstGeom prst="line">
            <a:avLst/>
          </a:prstGeom>
          <a:noFill/>
          <a:ln w="127000">
            <a:solidFill>
              <a:schemeClr val="folHlink"/>
            </a:solidFill>
            <a:round/>
            <a:headEnd/>
            <a:tailEnd type="triangle" w="sm" len="sm"/>
          </a:ln>
          <a:effectLst/>
        </p:spPr>
        <p:txBody>
          <a:bodyPr wrap="none" lIns="71323" tIns="35662" rIns="71323" bIns="35662" anchor="ctr"/>
          <a:lstStyle/>
          <a:p>
            <a:endParaRPr lang="pt-PT" dirty="0"/>
          </a:p>
        </p:txBody>
      </p:sp>
      <p:grpSp>
        <p:nvGrpSpPr>
          <p:cNvPr id="307206" name="Group 6"/>
          <p:cNvGrpSpPr>
            <a:grpSpLocks/>
          </p:cNvGrpSpPr>
          <p:nvPr/>
        </p:nvGrpSpPr>
        <p:grpSpPr bwMode="auto">
          <a:xfrm>
            <a:off x="1665686" y="2283355"/>
            <a:ext cx="1958578" cy="342636"/>
            <a:chOff x="528" y="2112"/>
            <a:chExt cx="1920" cy="288"/>
          </a:xfrm>
        </p:grpSpPr>
        <p:sp>
          <p:nvSpPr>
            <p:cNvPr id="307207" name="Rectangle 7"/>
            <p:cNvSpPr>
              <a:spLocks noChangeArrowheads="1"/>
            </p:cNvSpPr>
            <p:nvPr/>
          </p:nvSpPr>
          <p:spPr bwMode="auto">
            <a:xfrm>
              <a:off x="1296" y="2112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A1</a:t>
              </a:r>
            </a:p>
          </p:txBody>
        </p:sp>
        <p:sp>
          <p:nvSpPr>
            <p:cNvPr id="307208" name="Rectangle 8"/>
            <p:cNvSpPr>
              <a:spLocks noChangeArrowheads="1"/>
            </p:cNvSpPr>
            <p:nvPr/>
          </p:nvSpPr>
          <p:spPr bwMode="auto">
            <a:xfrm>
              <a:off x="1680" y="2112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B1</a:t>
              </a:r>
            </a:p>
          </p:txBody>
        </p:sp>
        <p:sp>
          <p:nvSpPr>
            <p:cNvPr id="307209" name="Rectangle 9"/>
            <p:cNvSpPr>
              <a:spLocks noChangeArrowheads="1"/>
            </p:cNvSpPr>
            <p:nvPr/>
          </p:nvSpPr>
          <p:spPr bwMode="auto">
            <a:xfrm>
              <a:off x="2064" y="2112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C1</a:t>
              </a:r>
            </a:p>
          </p:txBody>
        </p:sp>
        <p:sp>
          <p:nvSpPr>
            <p:cNvPr id="307210" name="Rectangle 10"/>
            <p:cNvSpPr>
              <a:spLocks noChangeArrowheads="1"/>
            </p:cNvSpPr>
            <p:nvPr/>
          </p:nvSpPr>
          <p:spPr bwMode="auto">
            <a:xfrm>
              <a:off x="528" y="2112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Nível 1</a:t>
              </a:r>
            </a:p>
          </p:txBody>
        </p:sp>
      </p:grpSp>
      <p:grpSp>
        <p:nvGrpSpPr>
          <p:cNvPr id="307211" name="Group 11"/>
          <p:cNvGrpSpPr>
            <a:grpSpLocks/>
          </p:cNvGrpSpPr>
          <p:nvPr/>
        </p:nvGrpSpPr>
        <p:grpSpPr bwMode="auto">
          <a:xfrm>
            <a:off x="1763317" y="2797969"/>
            <a:ext cx="2792015" cy="342635"/>
            <a:chOff x="624" y="2544"/>
            <a:chExt cx="2736" cy="288"/>
          </a:xfrm>
        </p:grpSpPr>
        <p:sp>
          <p:nvSpPr>
            <p:cNvPr id="307212" name="Rectangle 12"/>
            <p:cNvSpPr>
              <a:spLocks noChangeArrowheads="1"/>
            </p:cNvSpPr>
            <p:nvPr/>
          </p:nvSpPr>
          <p:spPr bwMode="auto">
            <a:xfrm>
              <a:off x="1440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A2</a:t>
              </a:r>
            </a:p>
          </p:txBody>
        </p:sp>
        <p:sp>
          <p:nvSpPr>
            <p:cNvPr id="307213" name="Rectangle 13"/>
            <p:cNvSpPr>
              <a:spLocks noChangeArrowheads="1"/>
            </p:cNvSpPr>
            <p:nvPr/>
          </p:nvSpPr>
          <p:spPr bwMode="auto">
            <a:xfrm>
              <a:off x="1824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B2</a:t>
              </a:r>
            </a:p>
          </p:txBody>
        </p:sp>
        <p:sp>
          <p:nvSpPr>
            <p:cNvPr id="307214" name="Rectangle 14"/>
            <p:cNvSpPr>
              <a:spLocks noChangeArrowheads="1"/>
            </p:cNvSpPr>
            <p:nvPr/>
          </p:nvSpPr>
          <p:spPr bwMode="auto">
            <a:xfrm>
              <a:off x="2208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C2</a:t>
              </a:r>
            </a:p>
          </p:txBody>
        </p:sp>
        <p:sp>
          <p:nvSpPr>
            <p:cNvPr id="307215" name="Rectangle 15"/>
            <p:cNvSpPr>
              <a:spLocks noChangeArrowheads="1"/>
            </p:cNvSpPr>
            <p:nvPr/>
          </p:nvSpPr>
          <p:spPr bwMode="auto">
            <a:xfrm>
              <a:off x="2592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D2</a:t>
              </a:r>
            </a:p>
          </p:txBody>
        </p:sp>
        <p:sp>
          <p:nvSpPr>
            <p:cNvPr id="307216" name="Rectangle 16"/>
            <p:cNvSpPr>
              <a:spLocks noChangeArrowheads="1"/>
            </p:cNvSpPr>
            <p:nvPr/>
          </p:nvSpPr>
          <p:spPr bwMode="auto">
            <a:xfrm>
              <a:off x="2976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E2</a:t>
              </a:r>
            </a:p>
          </p:txBody>
        </p:sp>
        <p:sp>
          <p:nvSpPr>
            <p:cNvPr id="307217" name="Rectangle 17"/>
            <p:cNvSpPr>
              <a:spLocks noChangeArrowheads="1"/>
            </p:cNvSpPr>
            <p:nvPr/>
          </p:nvSpPr>
          <p:spPr bwMode="auto">
            <a:xfrm>
              <a:off x="624" y="2544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Nível 2</a:t>
              </a:r>
            </a:p>
          </p:txBody>
        </p:sp>
      </p:grpSp>
      <p:grpSp>
        <p:nvGrpSpPr>
          <p:cNvPr id="307218" name="Group 18"/>
          <p:cNvGrpSpPr>
            <a:grpSpLocks/>
          </p:cNvGrpSpPr>
          <p:nvPr/>
        </p:nvGrpSpPr>
        <p:grpSpPr bwMode="auto">
          <a:xfrm>
            <a:off x="1909764" y="3311261"/>
            <a:ext cx="1616869" cy="343958"/>
            <a:chOff x="768" y="2976"/>
            <a:chExt cx="1584" cy="288"/>
          </a:xfrm>
        </p:grpSpPr>
        <p:sp>
          <p:nvSpPr>
            <p:cNvPr id="307219" name="Rectangle 19"/>
            <p:cNvSpPr>
              <a:spLocks noChangeArrowheads="1"/>
            </p:cNvSpPr>
            <p:nvPr/>
          </p:nvSpPr>
          <p:spPr bwMode="auto">
            <a:xfrm>
              <a:off x="1584" y="297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624078"/>
              <a:r>
                <a:rPr lang="pt-PT" sz="1600" dirty="0"/>
                <a:t>A3</a:t>
              </a:r>
            </a:p>
          </p:txBody>
        </p:sp>
        <p:sp>
          <p:nvSpPr>
            <p:cNvPr id="307220" name="Rectangle 20"/>
            <p:cNvSpPr>
              <a:spLocks noChangeArrowheads="1"/>
            </p:cNvSpPr>
            <p:nvPr/>
          </p:nvSpPr>
          <p:spPr bwMode="auto">
            <a:xfrm>
              <a:off x="1968" y="297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624078"/>
              <a:r>
                <a:rPr lang="pt-PT" sz="1600" dirty="0"/>
                <a:t>B3</a:t>
              </a:r>
            </a:p>
          </p:txBody>
        </p:sp>
        <p:sp>
          <p:nvSpPr>
            <p:cNvPr id="307221" name="Rectangle 21"/>
            <p:cNvSpPr>
              <a:spLocks noChangeArrowheads="1"/>
            </p:cNvSpPr>
            <p:nvPr/>
          </p:nvSpPr>
          <p:spPr bwMode="auto">
            <a:xfrm>
              <a:off x="768" y="2976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624078"/>
              <a:r>
                <a:rPr lang="pt-PT" sz="1600" dirty="0"/>
                <a:t>Nível 3</a:t>
              </a: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2057401" y="3825876"/>
            <a:ext cx="2008585" cy="342636"/>
            <a:chOff x="912" y="3408"/>
            <a:chExt cx="1968" cy="288"/>
          </a:xfrm>
        </p:grpSpPr>
        <p:sp>
          <p:nvSpPr>
            <p:cNvPr id="307223" name="Rectangle 23"/>
            <p:cNvSpPr>
              <a:spLocks noChangeArrowheads="1"/>
            </p:cNvSpPr>
            <p:nvPr/>
          </p:nvSpPr>
          <p:spPr bwMode="auto">
            <a:xfrm>
              <a:off x="1728" y="34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A4</a:t>
              </a:r>
            </a:p>
          </p:txBody>
        </p:sp>
        <p:sp>
          <p:nvSpPr>
            <p:cNvPr id="307224" name="Rectangle 24"/>
            <p:cNvSpPr>
              <a:spLocks noChangeArrowheads="1"/>
            </p:cNvSpPr>
            <p:nvPr/>
          </p:nvSpPr>
          <p:spPr bwMode="auto">
            <a:xfrm>
              <a:off x="2112" y="34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B4</a:t>
              </a:r>
            </a:p>
          </p:txBody>
        </p:sp>
        <p:sp>
          <p:nvSpPr>
            <p:cNvPr id="307225" name="Rectangle 25"/>
            <p:cNvSpPr>
              <a:spLocks noChangeArrowheads="1"/>
            </p:cNvSpPr>
            <p:nvPr/>
          </p:nvSpPr>
          <p:spPr bwMode="auto">
            <a:xfrm>
              <a:off x="2496" y="34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C4</a:t>
              </a:r>
            </a:p>
          </p:txBody>
        </p:sp>
        <p:sp>
          <p:nvSpPr>
            <p:cNvPr id="307226" name="Rectangle 26"/>
            <p:cNvSpPr>
              <a:spLocks noChangeArrowheads="1"/>
            </p:cNvSpPr>
            <p:nvPr/>
          </p:nvSpPr>
          <p:spPr bwMode="auto">
            <a:xfrm>
              <a:off x="912" y="3408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Nível 4</a:t>
              </a:r>
            </a:p>
          </p:txBody>
        </p:sp>
      </p:grpSp>
      <p:sp>
        <p:nvSpPr>
          <p:cNvPr id="307227" name="Text Box 27"/>
          <p:cNvSpPr txBox="1">
            <a:spLocks noChangeArrowheads="1"/>
          </p:cNvSpPr>
          <p:nvPr/>
        </p:nvSpPr>
        <p:spPr bwMode="auto">
          <a:xfrm>
            <a:off x="4301730" y="4298158"/>
            <a:ext cx="4302718" cy="709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/>
            <a:r>
              <a:rPr lang="pt-PT" sz="1400" b="0" i="0" dirty="0"/>
              <a:t>Escalonamento feito em dois sistemas: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dirty="0"/>
              <a:t>Round Robin</a:t>
            </a:r>
            <a:r>
              <a:rPr lang="pt-PT" sz="1400" b="0" i="0" dirty="0"/>
              <a:t> para cada nível de prioridade;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Com prioridade entre níveis.</a:t>
            </a:r>
          </a:p>
        </p:txBody>
      </p:sp>
      <p:sp>
        <p:nvSpPr>
          <p:cNvPr id="307228" name="Text Box 28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 autoUpdateAnimBg="0"/>
      <p:bldP spid="307205" grpId="0" animBg="1"/>
      <p:bldP spid="307227" grpId="0" animBg="1" autoUpdateAnimBg="0"/>
      <p:bldP spid="3072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HORTER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J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OB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IRST/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OIS NÍVEIS</a:t>
            </a:r>
          </a:p>
        </p:txBody>
      </p:sp>
      <p:sp>
        <p:nvSpPr>
          <p:cNvPr id="309276" name="Text Box 28"/>
          <p:cNvSpPr txBox="1">
            <a:spLocks noChangeArrowheads="1"/>
          </p:cNvSpPr>
          <p:nvPr/>
        </p:nvSpPr>
        <p:spPr bwMode="auto">
          <a:xfrm>
            <a:off x="1601391" y="1199887"/>
            <a:ext cx="5928122" cy="278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O trabalho de menor duração é feito em primeiro lugar.</a:t>
            </a:r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2744731" y="2286000"/>
            <a:ext cx="3689237" cy="27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1255" indent="-131255" defTabSz="624078"/>
            <a:r>
              <a:rPr lang="pt-PT" sz="1400" b="0" i="0" dirty="0"/>
              <a:t>Melhora o tempo de resposta no geral</a:t>
            </a:r>
          </a:p>
        </p:txBody>
      </p:sp>
      <p:grpSp>
        <p:nvGrpSpPr>
          <p:cNvPr id="309278" name="Group 30"/>
          <p:cNvGrpSpPr>
            <a:grpSpLocks/>
          </p:cNvGrpSpPr>
          <p:nvPr/>
        </p:nvGrpSpPr>
        <p:grpSpPr bwMode="auto">
          <a:xfrm>
            <a:off x="1682355" y="1657616"/>
            <a:ext cx="2693194" cy="514614"/>
            <a:chOff x="528" y="1392"/>
            <a:chExt cx="2640" cy="432"/>
          </a:xfrm>
        </p:grpSpPr>
        <p:sp>
          <p:nvSpPr>
            <p:cNvPr id="309279" name="Line 31"/>
            <p:cNvSpPr>
              <a:spLocks noChangeShapeType="1"/>
            </p:cNvSpPr>
            <p:nvPr/>
          </p:nvSpPr>
          <p:spPr bwMode="auto">
            <a:xfrm flipH="1">
              <a:off x="528" y="1392"/>
              <a:ext cx="2640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309280" name="Rectangle 32"/>
            <p:cNvSpPr>
              <a:spLocks noChangeArrowheads="1"/>
            </p:cNvSpPr>
            <p:nvPr/>
          </p:nvSpPr>
          <p:spPr bwMode="auto">
            <a:xfrm>
              <a:off x="528" y="1536"/>
              <a:ext cx="768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9281" name="Rectangle 33"/>
            <p:cNvSpPr>
              <a:spLocks noChangeArrowheads="1"/>
            </p:cNvSpPr>
            <p:nvPr/>
          </p:nvSpPr>
          <p:spPr bwMode="auto">
            <a:xfrm>
              <a:off x="1296" y="1536"/>
              <a:ext cx="480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9282" name="Rectangle 34"/>
            <p:cNvSpPr>
              <a:spLocks noChangeArrowheads="1"/>
            </p:cNvSpPr>
            <p:nvPr/>
          </p:nvSpPr>
          <p:spPr bwMode="auto">
            <a:xfrm>
              <a:off x="1776" y="153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9283" name="Rectangle 35"/>
            <p:cNvSpPr>
              <a:spLocks noChangeArrowheads="1"/>
            </p:cNvSpPr>
            <p:nvPr/>
          </p:nvSpPr>
          <p:spPr bwMode="auto">
            <a:xfrm>
              <a:off x="2160" y="1536"/>
              <a:ext cx="528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9284" name="Rectangle 36"/>
            <p:cNvSpPr>
              <a:spLocks noChangeArrowheads="1"/>
            </p:cNvSpPr>
            <p:nvPr/>
          </p:nvSpPr>
          <p:spPr bwMode="auto">
            <a:xfrm>
              <a:off x="2688" y="1536"/>
              <a:ext cx="48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</p:grpSp>
      <p:grpSp>
        <p:nvGrpSpPr>
          <p:cNvPr id="309286" name="Group 38"/>
          <p:cNvGrpSpPr>
            <a:grpSpLocks/>
          </p:cNvGrpSpPr>
          <p:nvPr/>
        </p:nvGrpSpPr>
        <p:grpSpPr bwMode="auto">
          <a:xfrm>
            <a:off x="4620816" y="1657616"/>
            <a:ext cx="2694384" cy="514614"/>
            <a:chOff x="3408" y="1392"/>
            <a:chExt cx="2640" cy="432"/>
          </a:xfrm>
        </p:grpSpPr>
        <p:sp>
          <p:nvSpPr>
            <p:cNvPr id="309287" name="Rectangle 39"/>
            <p:cNvSpPr>
              <a:spLocks noChangeArrowheads="1"/>
            </p:cNvSpPr>
            <p:nvPr/>
          </p:nvSpPr>
          <p:spPr bwMode="auto">
            <a:xfrm>
              <a:off x="5280" y="1536"/>
              <a:ext cx="768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9288" name="Rectangle 40"/>
            <p:cNvSpPr>
              <a:spLocks noChangeArrowheads="1"/>
            </p:cNvSpPr>
            <p:nvPr/>
          </p:nvSpPr>
          <p:spPr bwMode="auto">
            <a:xfrm>
              <a:off x="3792" y="1536"/>
              <a:ext cx="480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9289" name="Rectangle 41"/>
            <p:cNvSpPr>
              <a:spLocks noChangeArrowheads="1"/>
            </p:cNvSpPr>
            <p:nvPr/>
          </p:nvSpPr>
          <p:spPr bwMode="auto">
            <a:xfrm>
              <a:off x="3408" y="153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9290" name="Rectangle 42"/>
            <p:cNvSpPr>
              <a:spLocks noChangeArrowheads="1"/>
            </p:cNvSpPr>
            <p:nvPr/>
          </p:nvSpPr>
          <p:spPr bwMode="auto">
            <a:xfrm>
              <a:off x="4752" y="1536"/>
              <a:ext cx="528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9291" name="Rectangle 43"/>
            <p:cNvSpPr>
              <a:spLocks noChangeArrowheads="1"/>
            </p:cNvSpPr>
            <p:nvPr/>
          </p:nvSpPr>
          <p:spPr bwMode="auto">
            <a:xfrm>
              <a:off x="4272" y="1536"/>
              <a:ext cx="48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  <p:sp>
          <p:nvSpPr>
            <p:cNvPr id="309292" name="Line 44"/>
            <p:cNvSpPr>
              <a:spLocks noChangeShapeType="1"/>
            </p:cNvSpPr>
            <p:nvPr/>
          </p:nvSpPr>
          <p:spPr bwMode="auto">
            <a:xfrm flipH="1">
              <a:off x="3408" y="1392"/>
              <a:ext cx="2640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6901" tIns="23450" rIns="46901" bIns="23450" anchor="ctr"/>
            <a:lstStyle/>
            <a:p>
              <a:endParaRPr lang="pt-PT" dirty="0"/>
            </a:p>
          </p:txBody>
        </p:sp>
      </p:grp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2492659" y="3542771"/>
            <a:ext cx="4333195" cy="1100406"/>
            <a:chOff x="1322" y="2976"/>
            <a:chExt cx="4246" cy="924"/>
          </a:xfrm>
        </p:grpSpPr>
        <p:grpSp>
          <p:nvGrpSpPr>
            <p:cNvPr id="309294" name="Group 46"/>
            <p:cNvGrpSpPr>
              <a:grpSpLocks/>
            </p:cNvGrpSpPr>
            <p:nvPr/>
          </p:nvGrpSpPr>
          <p:grpSpPr bwMode="auto">
            <a:xfrm>
              <a:off x="1322" y="3168"/>
              <a:ext cx="3382" cy="288"/>
              <a:chOff x="1322" y="3168"/>
              <a:chExt cx="3382" cy="288"/>
            </a:xfrm>
          </p:grpSpPr>
          <p:sp>
            <p:nvSpPr>
              <p:cNvPr id="309295" name="Rectangle 47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384" cy="28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A1</a:t>
                </a:r>
              </a:p>
            </p:txBody>
          </p:sp>
          <p:sp>
            <p:nvSpPr>
              <p:cNvPr id="309296" name="Rectangle 48"/>
              <p:cNvSpPr>
                <a:spLocks noChangeArrowheads="1"/>
              </p:cNvSpPr>
              <p:nvPr/>
            </p:nvSpPr>
            <p:spPr bwMode="auto">
              <a:xfrm>
                <a:off x="3936" y="3168"/>
                <a:ext cx="384" cy="28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B1</a:t>
                </a:r>
              </a:p>
            </p:txBody>
          </p:sp>
          <p:sp>
            <p:nvSpPr>
              <p:cNvPr id="309297" name="Rectangle 49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384" cy="28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C1</a:t>
                </a:r>
              </a:p>
            </p:txBody>
          </p:sp>
          <p:sp>
            <p:nvSpPr>
              <p:cNvPr id="309298" name="Rectangle 50"/>
              <p:cNvSpPr>
                <a:spLocks noChangeArrowheads="1"/>
              </p:cNvSpPr>
              <p:nvPr/>
            </p:nvSpPr>
            <p:spPr bwMode="auto">
              <a:xfrm>
                <a:off x="1322" y="3168"/>
                <a:ext cx="18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Processos em Memória</a:t>
                </a:r>
              </a:p>
            </p:txBody>
          </p:sp>
        </p:grpSp>
        <p:grpSp>
          <p:nvGrpSpPr>
            <p:cNvPr id="309299" name="Group 51"/>
            <p:cNvGrpSpPr>
              <a:grpSpLocks/>
            </p:cNvGrpSpPr>
            <p:nvPr/>
          </p:nvGrpSpPr>
          <p:grpSpPr bwMode="auto">
            <a:xfrm>
              <a:off x="1569" y="3600"/>
              <a:ext cx="3999" cy="300"/>
              <a:chOff x="1569" y="3600"/>
              <a:chExt cx="3999" cy="300"/>
            </a:xfrm>
          </p:grpSpPr>
          <p:sp>
            <p:nvSpPr>
              <p:cNvPr id="309300" name="Rectangle 52"/>
              <p:cNvSpPr>
                <a:spLocks noChangeArrowheads="1"/>
              </p:cNvSpPr>
              <p:nvPr/>
            </p:nvSpPr>
            <p:spPr bwMode="auto">
              <a:xfrm>
                <a:off x="3648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A2</a:t>
                </a:r>
              </a:p>
            </p:txBody>
          </p:sp>
          <p:sp>
            <p:nvSpPr>
              <p:cNvPr id="309301" name="Rectangle 53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B2</a:t>
                </a:r>
              </a:p>
            </p:txBody>
          </p:sp>
          <p:sp>
            <p:nvSpPr>
              <p:cNvPr id="309302" name="Rectangle 54"/>
              <p:cNvSpPr>
                <a:spLocks noChangeArrowheads="1"/>
              </p:cNvSpPr>
              <p:nvPr/>
            </p:nvSpPr>
            <p:spPr bwMode="auto">
              <a:xfrm>
                <a:off x="4416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C2</a:t>
                </a:r>
              </a:p>
            </p:txBody>
          </p:sp>
          <p:sp>
            <p:nvSpPr>
              <p:cNvPr id="309303" name="Rectangle 55"/>
              <p:cNvSpPr>
                <a:spLocks noChangeArrowheads="1"/>
              </p:cNvSpPr>
              <p:nvPr/>
            </p:nvSpPr>
            <p:spPr bwMode="auto">
              <a:xfrm>
                <a:off x="4800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D2</a:t>
                </a:r>
              </a:p>
            </p:txBody>
          </p:sp>
          <p:sp>
            <p:nvSpPr>
              <p:cNvPr id="309304" name="Rectangle 56"/>
              <p:cNvSpPr>
                <a:spLocks noChangeArrowheads="1"/>
              </p:cNvSpPr>
              <p:nvPr/>
            </p:nvSpPr>
            <p:spPr bwMode="auto">
              <a:xfrm>
                <a:off x="5184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E2</a:t>
                </a:r>
              </a:p>
            </p:txBody>
          </p:sp>
          <p:sp>
            <p:nvSpPr>
              <p:cNvPr id="309305" name="Rectangle 57"/>
              <p:cNvSpPr>
                <a:spLocks noChangeArrowheads="1"/>
              </p:cNvSpPr>
              <p:nvPr/>
            </p:nvSpPr>
            <p:spPr bwMode="auto">
              <a:xfrm>
                <a:off x="1569" y="3612"/>
                <a:ext cx="15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Processos em Disco</a:t>
                </a:r>
              </a:p>
            </p:txBody>
          </p:sp>
        </p:grpSp>
        <p:sp>
          <p:nvSpPr>
            <p:cNvPr id="309306" name="Line 58"/>
            <p:cNvSpPr>
              <a:spLocks noChangeShapeType="1"/>
            </p:cNvSpPr>
            <p:nvPr/>
          </p:nvSpPr>
          <p:spPr bwMode="auto">
            <a:xfrm flipH="1">
              <a:off x="3456" y="2976"/>
              <a:ext cx="211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24056" tIns="12028" rIns="24056" bIns="12028" anchor="ctr"/>
            <a:lstStyle/>
            <a:p>
              <a:endParaRPr lang="pt-PT" dirty="0"/>
            </a:p>
          </p:txBody>
        </p:sp>
      </p:grpSp>
      <p:sp>
        <p:nvSpPr>
          <p:cNvPr id="309307" name="Text Box 59"/>
          <p:cNvSpPr txBox="1">
            <a:spLocks noChangeArrowheads="1"/>
          </p:cNvSpPr>
          <p:nvPr/>
        </p:nvSpPr>
        <p:spPr bwMode="auto">
          <a:xfrm>
            <a:off x="1601390" y="2917033"/>
            <a:ext cx="6571009" cy="278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Dois níveis distintos, organizados pelo tipo de memória onde se encontram.</a:t>
            </a:r>
          </a:p>
        </p:txBody>
      </p:sp>
      <p:sp>
        <p:nvSpPr>
          <p:cNvPr id="309308" name="Text Box 60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76" grpId="0" animBg="1" autoUpdateAnimBg="0"/>
      <p:bldP spid="309277" grpId="0" autoUpdateAnimBg="0"/>
      <p:bldP spid="309307" grpId="0" animBg="1" autoUpdateAnimBg="0"/>
      <p:bldP spid="3093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206425" cy="438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 (2022/23)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(processos, secções críticas e escalonamento)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quinta, 6 de outubro </a:t>
            </a:r>
            <a:r>
              <a:rPr lang="pt-PT" sz="2000" b="0" i="0" dirty="0"/>
              <a:t>até </a:t>
            </a:r>
            <a:r>
              <a:rPr lang="pt-PT" sz="2000" b="0" i="0"/>
              <a:t>às </a:t>
            </a:r>
            <a:r>
              <a:rPr lang="pt-PT" sz="2000" i="0"/>
              <a:t>24h </a:t>
            </a:r>
            <a:r>
              <a:rPr lang="pt-PT" sz="2000" i="0" dirty="0"/>
              <a:t>de sexta, 7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12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</a:t>
            </a:r>
          </a:p>
        </p:txBody>
      </p:sp>
      <p:grpSp>
        <p:nvGrpSpPr>
          <p:cNvPr id="258072" name="Group 24"/>
          <p:cNvGrpSpPr>
            <a:grpSpLocks/>
          </p:cNvGrpSpPr>
          <p:nvPr/>
        </p:nvGrpSpPr>
        <p:grpSpPr bwMode="auto">
          <a:xfrm>
            <a:off x="1259632" y="1428667"/>
            <a:ext cx="2996804" cy="3372114"/>
            <a:chOff x="240" y="1147"/>
            <a:chExt cx="2517" cy="2549"/>
          </a:xfrm>
        </p:grpSpPr>
        <p:graphicFrame>
          <p:nvGraphicFramePr>
            <p:cNvPr id="258073" name="Object 25"/>
            <p:cNvGraphicFramePr>
              <a:graphicFrameLocks noChangeAspect="1"/>
            </p:cNvGraphicFramePr>
            <p:nvPr/>
          </p:nvGraphicFramePr>
          <p:xfrm>
            <a:off x="259" y="1363"/>
            <a:ext cx="1255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582440" imgH="2550240" progId="MS_ClipArt_Gallery.2">
                    <p:embed/>
                  </p:oleObj>
                </mc:Choice>
                <mc:Fallback>
                  <p:oleObj name="Clip" r:id="rId3" imgW="4582440" imgH="2550240" progId="MS_ClipArt_Gallery.2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363"/>
                          <a:ext cx="1255" cy="6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74" name="Rectangle 26"/>
            <p:cNvSpPr>
              <a:spLocks noChangeArrowheads="1"/>
            </p:cNvSpPr>
            <p:nvPr/>
          </p:nvSpPr>
          <p:spPr bwMode="auto">
            <a:xfrm>
              <a:off x="2139" y="1147"/>
              <a:ext cx="618" cy="2549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/>
            <a:lstStyle/>
            <a:p>
              <a:pPr defTabSz="624078"/>
              <a:r>
                <a:rPr lang="pt-PT" sz="2200" dirty="0"/>
                <a:t>Memória</a:t>
              </a:r>
              <a:endParaRPr lang="pt-PT" sz="1500" dirty="0"/>
            </a:p>
          </p:txBody>
        </p:sp>
        <p:sp>
          <p:nvSpPr>
            <p:cNvPr id="258075" name="Text Box 27"/>
            <p:cNvSpPr txBox="1">
              <a:spLocks noChangeArrowheads="1"/>
            </p:cNvSpPr>
            <p:nvPr/>
          </p:nvSpPr>
          <p:spPr bwMode="auto">
            <a:xfrm>
              <a:off x="240" y="2107"/>
              <a:ext cx="1276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32493" indent="-132493" defTabSz="624078"/>
              <a:r>
                <a:rPr lang="pt-PT" sz="1100" i="0" dirty="0"/>
                <a:t>Suporte secundário</a:t>
              </a:r>
              <a:endParaRPr lang="pt-PT" b="0" i="0" dirty="0"/>
            </a:p>
          </p:txBody>
        </p:sp>
      </p:grpSp>
      <p:grpSp>
        <p:nvGrpSpPr>
          <p:cNvPr id="258076" name="Group 28"/>
          <p:cNvGrpSpPr>
            <a:grpSpLocks/>
          </p:cNvGrpSpPr>
          <p:nvPr/>
        </p:nvGrpSpPr>
        <p:grpSpPr bwMode="auto">
          <a:xfrm>
            <a:off x="2247852" y="1428667"/>
            <a:ext cx="2008585" cy="648229"/>
            <a:chOff x="1248" y="960"/>
            <a:chExt cx="1968" cy="544"/>
          </a:xfrm>
        </p:grpSpPr>
        <p:sp>
          <p:nvSpPr>
            <p:cNvPr id="258077" name="Rectangle 29"/>
            <p:cNvSpPr>
              <a:spLocks noChangeArrowheads="1"/>
            </p:cNvSpPr>
            <p:nvPr/>
          </p:nvSpPr>
          <p:spPr bwMode="auto">
            <a:xfrm>
              <a:off x="2496" y="1008"/>
              <a:ext cx="720" cy="4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624078"/>
              <a:r>
                <a:rPr lang="pt-PT" sz="1500" dirty="0"/>
                <a:t>A</a:t>
              </a:r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1248" y="960"/>
              <a:ext cx="1344" cy="54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720" y="64"/>
                </a:cxn>
                <a:cxn ang="0">
                  <a:pos x="1344" y="400"/>
                </a:cxn>
              </a:cxnLst>
              <a:rect l="0" t="0" r="r" b="b"/>
              <a:pathLst>
                <a:path w="1344" h="784">
                  <a:moveTo>
                    <a:pt x="0" y="784"/>
                  </a:moveTo>
                  <a:cubicBezTo>
                    <a:pt x="248" y="456"/>
                    <a:pt x="496" y="128"/>
                    <a:pt x="720" y="64"/>
                  </a:cubicBezTo>
                  <a:cubicBezTo>
                    <a:pt x="944" y="0"/>
                    <a:pt x="1240" y="344"/>
                    <a:pt x="1344" y="400"/>
                  </a:cubicBezTo>
                </a:path>
              </a:pathLst>
            </a:custGeom>
            <a:noFill/>
            <a:ln w="1270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258079" name="Group 31"/>
          <p:cNvGrpSpPr>
            <a:grpSpLocks/>
          </p:cNvGrpSpPr>
          <p:nvPr/>
        </p:nvGrpSpPr>
        <p:grpSpPr bwMode="auto">
          <a:xfrm>
            <a:off x="2247852" y="2057051"/>
            <a:ext cx="2008585" cy="714375"/>
            <a:chOff x="1248" y="1488"/>
            <a:chExt cx="1968" cy="600"/>
          </a:xfrm>
        </p:grpSpPr>
        <p:sp>
          <p:nvSpPr>
            <p:cNvPr id="258080" name="Rectangle 32"/>
            <p:cNvSpPr>
              <a:spLocks noChangeArrowheads="1"/>
            </p:cNvSpPr>
            <p:nvPr/>
          </p:nvSpPr>
          <p:spPr bwMode="auto">
            <a:xfrm>
              <a:off x="2496" y="1584"/>
              <a:ext cx="720" cy="43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624078"/>
              <a:r>
                <a:rPr lang="pt-PT" sz="1500" dirty="0"/>
                <a:t>B</a:t>
              </a:r>
            </a:p>
          </p:txBody>
        </p:sp>
        <p:sp>
          <p:nvSpPr>
            <p:cNvPr id="258081" name="Freeform 33"/>
            <p:cNvSpPr>
              <a:spLocks/>
            </p:cNvSpPr>
            <p:nvPr/>
          </p:nvSpPr>
          <p:spPr bwMode="auto">
            <a:xfrm>
              <a:off x="1248" y="1488"/>
              <a:ext cx="1344" cy="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528"/>
                </a:cxn>
                <a:cxn ang="0">
                  <a:pos x="1152" y="432"/>
                </a:cxn>
              </a:cxnLst>
              <a:rect l="0" t="0" r="r" b="b"/>
              <a:pathLst>
                <a:path w="1152" h="600">
                  <a:moveTo>
                    <a:pt x="0" y="0"/>
                  </a:moveTo>
                  <a:cubicBezTo>
                    <a:pt x="240" y="228"/>
                    <a:pt x="480" y="456"/>
                    <a:pt x="672" y="528"/>
                  </a:cubicBezTo>
                  <a:cubicBezTo>
                    <a:pt x="864" y="600"/>
                    <a:pt x="1072" y="448"/>
                    <a:pt x="1152" y="432"/>
                  </a:cubicBezTo>
                </a:path>
              </a:pathLst>
            </a:custGeom>
            <a:noFill/>
            <a:ln w="127000" cap="flat" cmpd="sng">
              <a:solidFill>
                <a:srgbClr val="00CCFF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258082" name="Group 34"/>
          <p:cNvGrpSpPr>
            <a:grpSpLocks/>
          </p:cNvGrpSpPr>
          <p:nvPr/>
        </p:nvGrpSpPr>
        <p:grpSpPr bwMode="auto">
          <a:xfrm>
            <a:off x="2051398" y="2342802"/>
            <a:ext cx="2205038" cy="2057136"/>
            <a:chOff x="1056" y="1728"/>
            <a:chExt cx="2160" cy="1728"/>
          </a:xfrm>
        </p:grpSpPr>
        <p:sp>
          <p:nvSpPr>
            <p:cNvPr id="258083" name="Rectangle 35"/>
            <p:cNvSpPr>
              <a:spLocks noChangeArrowheads="1"/>
            </p:cNvSpPr>
            <p:nvPr/>
          </p:nvSpPr>
          <p:spPr bwMode="auto">
            <a:xfrm>
              <a:off x="2496" y="2544"/>
              <a:ext cx="720" cy="72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624078"/>
              <a:r>
                <a:rPr lang="pt-PT" sz="1500" dirty="0"/>
                <a:t>C</a:t>
              </a:r>
            </a:p>
          </p:txBody>
        </p:sp>
        <p:sp>
          <p:nvSpPr>
            <p:cNvPr id="258084" name="Freeform 36"/>
            <p:cNvSpPr>
              <a:spLocks/>
            </p:cNvSpPr>
            <p:nvPr/>
          </p:nvSpPr>
          <p:spPr bwMode="auto">
            <a:xfrm>
              <a:off x="1056" y="1728"/>
              <a:ext cx="1488" cy="17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1488"/>
                </a:cxn>
                <a:cxn ang="0">
                  <a:pos x="1488" y="1440"/>
                </a:cxn>
              </a:cxnLst>
              <a:rect l="0" t="0" r="r" b="b"/>
              <a:pathLst>
                <a:path w="1488" h="1728">
                  <a:moveTo>
                    <a:pt x="0" y="0"/>
                  </a:moveTo>
                  <a:cubicBezTo>
                    <a:pt x="356" y="624"/>
                    <a:pt x="712" y="1248"/>
                    <a:pt x="960" y="1488"/>
                  </a:cubicBezTo>
                  <a:cubicBezTo>
                    <a:pt x="1208" y="1728"/>
                    <a:pt x="1348" y="1584"/>
                    <a:pt x="1488" y="1440"/>
                  </a:cubicBezTo>
                </a:path>
              </a:pathLst>
            </a:custGeom>
            <a:noFill/>
            <a:ln w="127000" cap="flat" cmpd="sng">
              <a:solidFill>
                <a:srgbClr val="FF9900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258089" name="Group 41"/>
          <p:cNvGrpSpPr>
            <a:grpSpLocks/>
          </p:cNvGrpSpPr>
          <p:nvPr/>
        </p:nvGrpSpPr>
        <p:grpSpPr bwMode="auto">
          <a:xfrm>
            <a:off x="4860032" y="1129308"/>
            <a:ext cx="3816423" cy="4215945"/>
            <a:chOff x="3100" y="1000"/>
            <a:chExt cx="2386" cy="3015"/>
          </a:xfrm>
        </p:grpSpPr>
        <p:sp>
          <p:nvSpPr>
            <p:cNvPr id="258085" name="Text Box 37"/>
            <p:cNvSpPr txBox="1">
              <a:spLocks noChangeArrowheads="1"/>
            </p:cNvSpPr>
            <p:nvPr/>
          </p:nvSpPr>
          <p:spPr bwMode="auto">
            <a:xfrm>
              <a:off x="3100" y="1000"/>
              <a:ext cx="238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A e B são o mesmo programa, mas processos diferentes;</a:t>
              </a:r>
            </a:p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C é um programa diferente de A e B.</a:t>
              </a:r>
            </a:p>
          </p:txBody>
        </p:sp>
        <p:sp>
          <p:nvSpPr>
            <p:cNvPr id="258086" name="Text Box 38"/>
            <p:cNvSpPr txBox="1">
              <a:spLocks noChangeArrowheads="1"/>
            </p:cNvSpPr>
            <p:nvPr/>
          </p:nvSpPr>
          <p:spPr bwMode="auto">
            <a:xfrm>
              <a:off x="3100" y="1648"/>
              <a:ext cx="2386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Um </a:t>
              </a:r>
              <a:r>
                <a:rPr lang="pt-PT" sz="1400" i="0" u="sng" dirty="0"/>
                <a:t>programa</a:t>
              </a:r>
              <a:r>
                <a:rPr lang="pt-PT" sz="1400" b="0" i="0" dirty="0"/>
                <a:t> é um conjunto de instruções e dados iniciais;</a:t>
              </a:r>
            </a:p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Um </a:t>
              </a:r>
              <a:r>
                <a:rPr lang="pt-PT" sz="1400" i="0" u="sng" dirty="0"/>
                <a:t>processo</a:t>
              </a:r>
              <a:r>
                <a:rPr lang="pt-PT" sz="1400" b="0" i="0" dirty="0"/>
                <a:t> é um programa que foi iniciado com um conjunto de dados que podem ser alterados durante a execução do processo.</a:t>
              </a:r>
            </a:p>
          </p:txBody>
        </p:sp>
        <p:sp>
          <p:nvSpPr>
            <p:cNvPr id="258087" name="Text Box 39"/>
            <p:cNvSpPr txBox="1">
              <a:spLocks noChangeArrowheads="1"/>
            </p:cNvSpPr>
            <p:nvPr/>
          </p:nvSpPr>
          <p:spPr bwMode="auto">
            <a:xfrm>
              <a:off x="3100" y="2814"/>
              <a:ext cx="2386" cy="1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algn="just" defTabSz="624078"/>
              <a:r>
                <a:rPr lang="pt-PT" sz="1400" b="0" i="0" dirty="0"/>
                <a:t>Cada processo tem um conjunto de instruções (programa), denominado de texto, uma zona de dados e uma </a:t>
              </a:r>
              <a:r>
                <a:rPr lang="pt-PT" sz="1400" b="0" dirty="0"/>
                <a:t>stack</a:t>
              </a:r>
              <a:r>
                <a:rPr lang="pt-PT" sz="1400" b="0" i="0" dirty="0"/>
                <a:t>. Associado ao processo existe um bloco de controlo designado de PCB (</a:t>
              </a:r>
              <a:r>
                <a:rPr lang="pt-PT" sz="1400" b="0" dirty="0"/>
                <a:t>Process Control Block</a:t>
              </a:r>
              <a:r>
                <a:rPr lang="pt-PT" sz="1400" b="0" i="0" dirty="0"/>
                <a:t>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RIAÇÃO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grpSp>
        <p:nvGrpSpPr>
          <p:cNvPr id="260099" name="Group 3"/>
          <p:cNvGrpSpPr>
            <a:grpSpLocks/>
          </p:cNvGrpSpPr>
          <p:nvPr/>
        </p:nvGrpSpPr>
        <p:grpSpPr bwMode="auto">
          <a:xfrm>
            <a:off x="1115616" y="1644386"/>
            <a:ext cx="2343150" cy="1206500"/>
            <a:chOff x="624" y="960"/>
            <a:chExt cx="1968" cy="912"/>
          </a:xfrm>
        </p:grpSpPr>
        <p:sp>
          <p:nvSpPr>
            <p:cNvPr id="260100" name="Rectangle 4"/>
            <p:cNvSpPr>
              <a:spLocks noChangeArrowheads="1"/>
            </p:cNvSpPr>
            <p:nvPr/>
          </p:nvSpPr>
          <p:spPr bwMode="auto">
            <a:xfrm>
              <a:off x="624" y="120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344" y="1200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1968" y="1200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60103" name="Text Box 7"/>
            <p:cNvSpPr txBox="1">
              <a:spLocks noChangeArrowheads="1"/>
            </p:cNvSpPr>
            <p:nvPr/>
          </p:nvSpPr>
          <p:spPr bwMode="auto">
            <a:xfrm>
              <a:off x="624" y="96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60104" name="Group 8"/>
          <p:cNvGrpSpPr>
            <a:grpSpLocks/>
          </p:cNvGrpSpPr>
          <p:nvPr/>
        </p:nvGrpSpPr>
        <p:grpSpPr bwMode="auto">
          <a:xfrm>
            <a:off x="1115616" y="3930386"/>
            <a:ext cx="2343150" cy="1206500"/>
            <a:chOff x="624" y="960"/>
            <a:chExt cx="1968" cy="912"/>
          </a:xfrm>
        </p:grpSpPr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624" y="120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1344" y="1200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1968" y="1200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60108" name="Text Box 12"/>
            <p:cNvSpPr txBox="1">
              <a:spLocks noChangeArrowheads="1"/>
            </p:cNvSpPr>
            <p:nvPr/>
          </p:nvSpPr>
          <p:spPr bwMode="auto">
            <a:xfrm>
              <a:off x="624" y="96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1515666" y="3041386"/>
            <a:ext cx="1600200" cy="889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r>
              <a:rPr lang="pt-PT" sz="1600" dirty="0"/>
              <a:t>fork()</a:t>
            </a:r>
            <a:endParaRPr lang="en-GB" sz="1600" dirty="0"/>
          </a:p>
        </p:txBody>
      </p:sp>
      <p:sp>
        <p:nvSpPr>
          <p:cNvPr id="260110" name="AutoShape 14"/>
          <p:cNvSpPr>
            <a:spLocks noChangeArrowheads="1"/>
          </p:cNvSpPr>
          <p:nvPr/>
        </p:nvSpPr>
        <p:spPr bwMode="auto">
          <a:xfrm>
            <a:off x="3515916" y="4120886"/>
            <a:ext cx="857250" cy="825500"/>
          </a:xfrm>
          <a:prstGeom prst="rightArrow">
            <a:avLst>
              <a:gd name="adj1" fmla="val 50000"/>
              <a:gd name="adj2" fmla="val 288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r>
              <a:rPr lang="pt-PT" sz="1600" dirty="0"/>
              <a:t>exec()</a:t>
            </a:r>
            <a:endParaRPr lang="en-GB" sz="1600" dirty="0"/>
          </a:p>
        </p:txBody>
      </p:sp>
      <p:grpSp>
        <p:nvGrpSpPr>
          <p:cNvPr id="260111" name="Group 15"/>
          <p:cNvGrpSpPr>
            <a:grpSpLocks/>
          </p:cNvGrpSpPr>
          <p:nvPr/>
        </p:nvGrpSpPr>
        <p:grpSpPr bwMode="auto">
          <a:xfrm>
            <a:off x="4430316" y="3930386"/>
            <a:ext cx="2343150" cy="1206500"/>
            <a:chOff x="624" y="960"/>
            <a:chExt cx="1968" cy="912"/>
          </a:xfrm>
        </p:grpSpPr>
        <p:sp>
          <p:nvSpPr>
            <p:cNvPr id="260112" name="Rectangle 16"/>
            <p:cNvSpPr>
              <a:spLocks noChangeArrowheads="1"/>
            </p:cNvSpPr>
            <p:nvPr/>
          </p:nvSpPr>
          <p:spPr bwMode="auto">
            <a:xfrm>
              <a:off x="624" y="120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60113" name="Rectangle 17"/>
            <p:cNvSpPr>
              <a:spLocks noChangeArrowheads="1"/>
            </p:cNvSpPr>
            <p:nvPr/>
          </p:nvSpPr>
          <p:spPr bwMode="auto">
            <a:xfrm>
              <a:off x="1344" y="1200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60114" name="Rectangle 18"/>
            <p:cNvSpPr>
              <a:spLocks noChangeArrowheads="1"/>
            </p:cNvSpPr>
            <p:nvPr/>
          </p:nvSpPr>
          <p:spPr bwMode="auto">
            <a:xfrm>
              <a:off x="1968" y="1200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60115" name="Text Box 19"/>
            <p:cNvSpPr txBox="1">
              <a:spLocks noChangeArrowheads="1"/>
            </p:cNvSpPr>
            <p:nvPr/>
          </p:nvSpPr>
          <p:spPr bwMode="auto">
            <a:xfrm>
              <a:off x="624" y="96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60116" name="Group 20"/>
          <p:cNvGrpSpPr>
            <a:grpSpLocks/>
          </p:cNvGrpSpPr>
          <p:nvPr/>
        </p:nvGrpSpPr>
        <p:grpSpPr bwMode="auto">
          <a:xfrm>
            <a:off x="3115867" y="2660386"/>
            <a:ext cx="2458640" cy="1317625"/>
            <a:chOff x="2304" y="1824"/>
            <a:chExt cx="2065" cy="996"/>
          </a:xfrm>
        </p:grpSpPr>
        <p:graphicFrame>
          <p:nvGraphicFramePr>
            <p:cNvPr id="260117" name="Object 21"/>
            <p:cNvGraphicFramePr>
              <a:graphicFrameLocks noChangeAspect="1"/>
            </p:cNvGraphicFramePr>
            <p:nvPr/>
          </p:nvGraphicFramePr>
          <p:xfrm>
            <a:off x="2304" y="1824"/>
            <a:ext cx="1255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582440" imgH="2550240" progId="MS_ClipArt_Gallery.2">
                    <p:embed/>
                  </p:oleObj>
                </mc:Choice>
                <mc:Fallback>
                  <p:oleObj name="Clip" r:id="rId3" imgW="4582440" imgH="2550240" progId="MS_ClipArt_Gallery.2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24"/>
                          <a:ext cx="1255" cy="6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0118" name="Freeform 22"/>
            <p:cNvSpPr>
              <a:spLocks/>
            </p:cNvSpPr>
            <p:nvPr/>
          </p:nvSpPr>
          <p:spPr bwMode="auto">
            <a:xfrm>
              <a:off x="3216" y="1824"/>
              <a:ext cx="1153" cy="996"/>
            </a:xfrm>
            <a:custGeom>
              <a:avLst/>
              <a:gdLst/>
              <a:ahLst/>
              <a:cxnLst>
                <a:cxn ang="0">
                  <a:pos x="0" y="205"/>
                </a:cxn>
                <a:cxn ang="0">
                  <a:pos x="395" y="132"/>
                </a:cxn>
                <a:cxn ang="0">
                  <a:pos x="1153" y="996"/>
                </a:cxn>
              </a:cxnLst>
              <a:rect l="0" t="0" r="r" b="b"/>
              <a:pathLst>
                <a:path w="1153" h="996">
                  <a:moveTo>
                    <a:pt x="0" y="205"/>
                  </a:moveTo>
                  <a:cubicBezTo>
                    <a:pt x="66" y="193"/>
                    <a:pt x="203" y="0"/>
                    <a:pt x="395" y="132"/>
                  </a:cubicBezTo>
                  <a:cubicBezTo>
                    <a:pt x="587" y="264"/>
                    <a:pt x="1027" y="852"/>
                    <a:pt x="1153" y="996"/>
                  </a:cubicBezTo>
                </a:path>
              </a:pathLst>
            </a:custGeom>
            <a:noFill/>
            <a:ln w="1270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4430317" y="985292"/>
            <a:ext cx="3958108" cy="1571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Em UNIX:</a:t>
            </a:r>
          </a:p>
          <a:p>
            <a:pPr marL="179388" lvl="1" indent="-179388" algn="just" defTabSz="624078">
              <a:buFont typeface="Wingdings" pitchFamily="2" charset="2"/>
              <a:buAutoNum type="arabicPeriod"/>
            </a:pP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faz </a:t>
            </a:r>
            <a:r>
              <a:rPr lang="pt-PT" sz="1400" i="0" dirty="0">
                <a:solidFill>
                  <a:schemeClr val="accent2"/>
                </a:solidFill>
              </a:rPr>
              <a:t>fork()</a:t>
            </a:r>
            <a:r>
              <a:rPr lang="pt-PT" sz="1400" b="0" i="0" dirty="0"/>
              <a:t> e cria </a:t>
            </a: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que são o mesmo programa, mas processos diferentes;</a:t>
            </a:r>
          </a:p>
          <a:p>
            <a:pPr marL="179388" lvl="1" indent="-179388" algn="just" defTabSz="624078">
              <a:buFont typeface="Wingdings" pitchFamily="2" charset="2"/>
              <a:buAutoNum type="arabicPeriod"/>
            </a:pP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faz </a:t>
            </a:r>
            <a:r>
              <a:rPr lang="pt-PT" sz="1400" i="0" dirty="0">
                <a:solidFill>
                  <a:schemeClr val="accent2"/>
                </a:solidFill>
              </a:rPr>
              <a:t>exec()</a:t>
            </a:r>
            <a:r>
              <a:rPr lang="pt-PT" sz="1400" b="0" i="0" dirty="0"/>
              <a:t> e obtém o programa do suporte secundário.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Em Windows os dois passos são efectuados de uma só vez com </a:t>
            </a:r>
            <a:r>
              <a:rPr lang="pt-PT" sz="1400" i="0" dirty="0">
                <a:solidFill>
                  <a:srgbClr val="0033CC"/>
                </a:solidFill>
              </a:rPr>
              <a:t>CreateProcess()</a:t>
            </a:r>
            <a:r>
              <a:rPr lang="pt-PT" sz="1400" b="0" i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9" grpId="0" animBg="1" autoUpdateAnimBg="0"/>
      <p:bldP spid="260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03504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HREADS</a:t>
            </a:r>
          </a:p>
        </p:txBody>
      </p:sp>
      <p:grpSp>
        <p:nvGrpSpPr>
          <p:cNvPr id="270339" name="Group 3"/>
          <p:cNvGrpSpPr>
            <a:grpSpLocks/>
          </p:cNvGrpSpPr>
          <p:nvPr/>
        </p:nvGrpSpPr>
        <p:grpSpPr bwMode="auto">
          <a:xfrm>
            <a:off x="1187624" y="1180043"/>
            <a:ext cx="2343150" cy="3235855"/>
            <a:chOff x="528" y="1202"/>
            <a:chExt cx="1968" cy="2446"/>
          </a:xfrm>
        </p:grpSpPr>
        <p:sp>
          <p:nvSpPr>
            <p:cNvPr id="270340" name="Rectangle 4"/>
            <p:cNvSpPr>
              <a:spLocks noChangeArrowheads="1"/>
            </p:cNvSpPr>
            <p:nvPr/>
          </p:nvSpPr>
          <p:spPr bwMode="auto">
            <a:xfrm>
              <a:off x="528" y="1488"/>
              <a:ext cx="720" cy="2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70341" name="Rectangle 5"/>
            <p:cNvSpPr>
              <a:spLocks noChangeArrowheads="1"/>
            </p:cNvSpPr>
            <p:nvPr/>
          </p:nvSpPr>
          <p:spPr bwMode="auto">
            <a:xfrm>
              <a:off x="1248" y="1488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70342" name="Rectangle 6"/>
            <p:cNvSpPr>
              <a:spLocks noChangeArrowheads="1"/>
            </p:cNvSpPr>
            <p:nvPr/>
          </p:nvSpPr>
          <p:spPr bwMode="auto">
            <a:xfrm>
              <a:off x="1872" y="1488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70343" name="Text Box 7"/>
            <p:cNvSpPr txBox="1">
              <a:spLocks noChangeArrowheads="1"/>
            </p:cNvSpPr>
            <p:nvPr/>
          </p:nvSpPr>
          <p:spPr bwMode="auto">
            <a:xfrm>
              <a:off x="528" y="1202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 (thread principal)</a:t>
              </a:r>
            </a:p>
          </p:txBody>
        </p:sp>
      </p:grp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4499992" y="1102806"/>
            <a:ext cx="4032447" cy="1355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chemeClr val="accent2"/>
                </a:solidFill>
              </a:rPr>
              <a:t>create_thread()</a:t>
            </a:r>
            <a:r>
              <a:rPr lang="pt-PT" sz="1400" b="0" i="0" dirty="0"/>
              <a:t> cria o </a:t>
            </a:r>
            <a:r>
              <a:rPr lang="pt-PT" sz="1400" b="0" i="0" dirty="0">
                <a:solidFill>
                  <a:srgbClr val="FF0000"/>
                </a:solidFill>
              </a:rPr>
              <a:t>thread 1</a:t>
            </a:r>
            <a:r>
              <a:rPr lang="pt-PT" sz="1400" b="0" i="0" dirty="0"/>
              <a:t> que tem um PC e “</a:t>
            </a:r>
            <a:r>
              <a:rPr lang="pt-PT" sz="1400" b="0" dirty="0"/>
              <a:t>stack”</a:t>
            </a:r>
            <a:r>
              <a:rPr lang="pt-PT" sz="1400" b="0" i="0" dirty="0"/>
              <a:t> própria;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chemeClr val="accent2"/>
                </a:solidFill>
              </a:rPr>
              <a:t>create_thread()</a:t>
            </a:r>
            <a:r>
              <a:rPr lang="pt-PT" sz="1400" b="0" i="0" dirty="0"/>
              <a:t> cria o </a:t>
            </a:r>
            <a:r>
              <a:rPr lang="pt-PT" sz="1400" b="0" i="0" dirty="0">
                <a:solidFill>
                  <a:srgbClr val="FF0000"/>
                </a:solidFill>
              </a:rPr>
              <a:t>thread 2</a:t>
            </a:r>
            <a:r>
              <a:rPr lang="pt-PT" sz="1400" b="0" i="0" dirty="0"/>
              <a:t> que tem um PC e “</a:t>
            </a:r>
            <a:r>
              <a:rPr lang="pt-PT" sz="1400" b="0" dirty="0"/>
              <a:t>stack”</a:t>
            </a:r>
            <a:r>
              <a:rPr lang="pt-PT" sz="1400" b="0" i="0" dirty="0"/>
              <a:t> própria;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A zona de dados e de texto (código) são partilhadas por todos os </a:t>
            </a:r>
            <a:r>
              <a:rPr lang="pt-PT" sz="1400" b="0" dirty="0"/>
              <a:t>threads</a:t>
            </a:r>
            <a:r>
              <a:rPr lang="pt-PT" sz="1400" b="0" i="0" dirty="0"/>
              <a:t> do processo.</a:t>
            </a:r>
          </a:p>
        </p:txBody>
      </p:sp>
      <p:grpSp>
        <p:nvGrpSpPr>
          <p:cNvPr id="270345" name="Group 9"/>
          <p:cNvGrpSpPr>
            <a:grpSpLocks/>
          </p:cNvGrpSpPr>
          <p:nvPr/>
        </p:nvGrpSpPr>
        <p:grpSpPr bwMode="auto">
          <a:xfrm>
            <a:off x="2213943" y="4099719"/>
            <a:ext cx="2343150" cy="952500"/>
            <a:chOff x="1632" y="2928"/>
            <a:chExt cx="1968" cy="720"/>
          </a:xfrm>
        </p:grpSpPr>
        <p:sp>
          <p:nvSpPr>
            <p:cNvPr id="270346" name="Rectangle 10"/>
            <p:cNvSpPr>
              <a:spLocks noChangeArrowheads="1"/>
            </p:cNvSpPr>
            <p:nvPr/>
          </p:nvSpPr>
          <p:spPr bwMode="auto">
            <a:xfrm>
              <a:off x="1632" y="3168"/>
              <a:ext cx="720" cy="19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>
                  <a:solidFill>
                    <a:srgbClr val="FFFF00"/>
                  </a:solidFill>
                </a:rPr>
                <a:t>PC</a:t>
              </a:r>
            </a:p>
          </p:txBody>
        </p:sp>
        <p:sp>
          <p:nvSpPr>
            <p:cNvPr id="270347" name="Rectangle 11"/>
            <p:cNvSpPr>
              <a:spLocks noChangeArrowheads="1"/>
            </p:cNvSpPr>
            <p:nvPr/>
          </p:nvSpPr>
          <p:spPr bwMode="auto">
            <a:xfrm>
              <a:off x="2976" y="3168"/>
              <a:ext cx="624" cy="48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  <a:p>
              <a:pPr defTabSz="624078"/>
              <a:r>
                <a:rPr lang="pt-PT" sz="1600" dirty="0"/>
                <a:t>Própria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1632" y="2928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 (thread 2)</a:t>
              </a:r>
            </a:p>
          </p:txBody>
        </p:sp>
      </p:grpSp>
      <p:grpSp>
        <p:nvGrpSpPr>
          <p:cNvPr id="270349" name="Group 13"/>
          <p:cNvGrpSpPr>
            <a:grpSpLocks/>
          </p:cNvGrpSpPr>
          <p:nvPr/>
        </p:nvGrpSpPr>
        <p:grpSpPr bwMode="auto">
          <a:xfrm>
            <a:off x="2216324" y="2955396"/>
            <a:ext cx="2343150" cy="952500"/>
            <a:chOff x="1632" y="2928"/>
            <a:chExt cx="1968" cy="720"/>
          </a:xfrm>
        </p:grpSpPr>
        <p:sp>
          <p:nvSpPr>
            <p:cNvPr id="270350" name="Rectangle 14"/>
            <p:cNvSpPr>
              <a:spLocks noChangeArrowheads="1"/>
            </p:cNvSpPr>
            <p:nvPr/>
          </p:nvSpPr>
          <p:spPr bwMode="auto">
            <a:xfrm>
              <a:off x="1632" y="3168"/>
              <a:ext cx="720" cy="19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>
                  <a:solidFill>
                    <a:srgbClr val="FFFF00"/>
                  </a:solidFill>
                </a:rPr>
                <a:t>PC</a:t>
              </a:r>
            </a:p>
          </p:txBody>
        </p:sp>
        <p:sp>
          <p:nvSpPr>
            <p:cNvPr id="270351" name="Rectangle 15"/>
            <p:cNvSpPr>
              <a:spLocks noChangeArrowheads="1"/>
            </p:cNvSpPr>
            <p:nvPr/>
          </p:nvSpPr>
          <p:spPr bwMode="auto">
            <a:xfrm>
              <a:off x="2976" y="3168"/>
              <a:ext cx="624" cy="48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  <a:p>
              <a:pPr defTabSz="624078"/>
              <a:r>
                <a:rPr lang="pt-PT" sz="1600" dirty="0"/>
                <a:t>Própria</a:t>
              </a:r>
            </a:p>
          </p:txBody>
        </p:sp>
        <p:sp>
          <p:nvSpPr>
            <p:cNvPr id="270352" name="Text Box 16"/>
            <p:cNvSpPr txBox="1">
              <a:spLocks noChangeArrowheads="1"/>
            </p:cNvSpPr>
            <p:nvPr/>
          </p:nvSpPr>
          <p:spPr bwMode="auto">
            <a:xfrm>
              <a:off x="1632" y="2928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 (thread 1)</a:t>
              </a:r>
            </a:p>
          </p:txBody>
        </p:sp>
      </p:grpSp>
      <p:grpSp>
        <p:nvGrpSpPr>
          <p:cNvPr id="270375" name="Group 39"/>
          <p:cNvGrpSpPr>
            <a:grpSpLocks/>
          </p:cNvGrpSpPr>
          <p:nvPr/>
        </p:nvGrpSpPr>
        <p:grpSpPr bwMode="auto">
          <a:xfrm>
            <a:off x="1187624" y="2320396"/>
            <a:ext cx="2114550" cy="698500"/>
            <a:chOff x="385" y="1754"/>
            <a:chExt cx="1776" cy="528"/>
          </a:xfrm>
        </p:grpSpPr>
        <p:sp>
          <p:nvSpPr>
            <p:cNvPr id="270354" name="Rectangle 18"/>
            <p:cNvSpPr>
              <a:spLocks noChangeArrowheads="1"/>
            </p:cNvSpPr>
            <p:nvPr/>
          </p:nvSpPr>
          <p:spPr bwMode="auto">
            <a:xfrm>
              <a:off x="385" y="1754"/>
              <a:ext cx="720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>
                  <a:solidFill>
                    <a:schemeClr val="bg1"/>
                  </a:solidFill>
                </a:rPr>
                <a:t>Create_thread()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>
              <a:off x="1009" y="1802"/>
              <a:ext cx="1152" cy="48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70376" name="Group 40"/>
          <p:cNvGrpSpPr>
            <a:grpSpLocks/>
          </p:cNvGrpSpPr>
          <p:nvPr/>
        </p:nvGrpSpPr>
        <p:grpSpPr bwMode="auto">
          <a:xfrm>
            <a:off x="1187624" y="3653896"/>
            <a:ext cx="2114550" cy="381000"/>
            <a:chOff x="385" y="2762"/>
            <a:chExt cx="1776" cy="288"/>
          </a:xfrm>
        </p:grpSpPr>
        <p:sp>
          <p:nvSpPr>
            <p:cNvPr id="270357" name="Rectangle 21"/>
            <p:cNvSpPr>
              <a:spLocks noChangeArrowheads="1"/>
            </p:cNvSpPr>
            <p:nvPr/>
          </p:nvSpPr>
          <p:spPr bwMode="auto">
            <a:xfrm>
              <a:off x="385" y="2762"/>
              <a:ext cx="720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>
                  <a:solidFill>
                    <a:schemeClr val="bg1"/>
                  </a:solidFill>
                </a:rPr>
                <a:t>Create_Thread()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>
              <a:off x="1009" y="2810"/>
              <a:ext cx="1152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70373" name="Group 37"/>
          <p:cNvGrpSpPr>
            <a:grpSpLocks/>
          </p:cNvGrpSpPr>
          <p:nvPr/>
        </p:nvGrpSpPr>
        <p:grpSpPr bwMode="auto">
          <a:xfrm>
            <a:off x="1187625" y="1939397"/>
            <a:ext cx="1026319" cy="1457854"/>
            <a:chOff x="385" y="1466"/>
            <a:chExt cx="862" cy="1102"/>
          </a:xfrm>
        </p:grpSpPr>
        <p:sp>
          <p:nvSpPr>
            <p:cNvPr id="270360" name="Rectangle 24"/>
            <p:cNvSpPr>
              <a:spLocks noChangeArrowheads="1"/>
            </p:cNvSpPr>
            <p:nvPr/>
          </p:nvSpPr>
          <p:spPr bwMode="auto">
            <a:xfrm>
              <a:off x="385" y="1466"/>
              <a:ext cx="720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/>
                <a:t>Thread 1</a:t>
              </a:r>
              <a:endParaRPr lang="en-US" sz="800" dirty="0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 flipH="1" flipV="1">
              <a:off x="748" y="1570"/>
              <a:ext cx="499" cy="99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70372" name="Group 36"/>
          <p:cNvGrpSpPr>
            <a:grpSpLocks/>
          </p:cNvGrpSpPr>
          <p:nvPr/>
        </p:nvGrpSpPr>
        <p:grpSpPr bwMode="auto">
          <a:xfrm>
            <a:off x="1187625" y="4098396"/>
            <a:ext cx="1026319" cy="414073"/>
            <a:chOff x="385" y="3208"/>
            <a:chExt cx="862" cy="313"/>
          </a:xfrm>
        </p:grpSpPr>
        <p:sp>
          <p:nvSpPr>
            <p:cNvPr id="270363" name="Rectangle 27"/>
            <p:cNvSpPr>
              <a:spLocks noChangeArrowheads="1"/>
            </p:cNvSpPr>
            <p:nvPr/>
          </p:nvSpPr>
          <p:spPr bwMode="auto">
            <a:xfrm>
              <a:off x="385" y="3208"/>
              <a:ext cx="720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/>
                <a:t>Thread 2</a:t>
              </a:r>
              <a:endParaRPr lang="en-US" sz="800" dirty="0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 flipV="1">
              <a:off x="748" y="3294"/>
              <a:ext cx="499" cy="22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sp>
        <p:nvSpPr>
          <p:cNvPr id="270365" name="Text Box 29"/>
          <p:cNvSpPr txBox="1">
            <a:spLocks noChangeArrowheads="1"/>
          </p:cNvSpPr>
          <p:nvPr/>
        </p:nvSpPr>
        <p:spPr bwMode="auto">
          <a:xfrm>
            <a:off x="5054665" y="3152600"/>
            <a:ext cx="3477774" cy="17865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</a:t>
            </a:r>
            <a:r>
              <a:rPr lang="pt-PT" sz="1400" b="0" dirty="0"/>
              <a:t>thread</a:t>
            </a:r>
            <a:r>
              <a:rPr lang="pt-PT" sz="1400" b="0" i="0" dirty="0"/>
              <a:t> pode estar numa diferente posição do código;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A zona de dados é comum, por esse motivo pode ser necessário ter em conta a exclusão mútua;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Uma biblioteca de funções “</a:t>
            </a:r>
            <a:r>
              <a:rPr lang="pt-PT" sz="1400" b="0" dirty="0"/>
              <a:t>thread safe</a:t>
            </a:r>
            <a:r>
              <a:rPr lang="pt-PT" sz="1400" b="0" i="0" dirty="0"/>
              <a:t>”, significa que houve o cuidado de evitar o problema anterior.</a:t>
            </a:r>
          </a:p>
        </p:txBody>
      </p:sp>
      <p:grpSp>
        <p:nvGrpSpPr>
          <p:cNvPr id="270374" name="Group 38"/>
          <p:cNvGrpSpPr>
            <a:grpSpLocks/>
          </p:cNvGrpSpPr>
          <p:nvPr/>
        </p:nvGrpSpPr>
        <p:grpSpPr bwMode="auto">
          <a:xfrm>
            <a:off x="1187625" y="1537229"/>
            <a:ext cx="1026319" cy="186532"/>
            <a:chOff x="385" y="1162"/>
            <a:chExt cx="862" cy="141"/>
          </a:xfrm>
        </p:grpSpPr>
        <p:sp>
          <p:nvSpPr>
            <p:cNvPr id="270367" name="Rectangle 31"/>
            <p:cNvSpPr>
              <a:spLocks noChangeArrowheads="1"/>
            </p:cNvSpPr>
            <p:nvPr/>
          </p:nvSpPr>
          <p:spPr bwMode="auto">
            <a:xfrm>
              <a:off x="385" y="1207"/>
              <a:ext cx="720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/>
                <a:t>Thread 0</a:t>
              </a:r>
              <a:endParaRPr lang="en-US" sz="800" dirty="0"/>
            </a:p>
          </p:txBody>
        </p:sp>
        <p:sp>
          <p:nvSpPr>
            <p:cNvPr id="270368" name="Line 32"/>
            <p:cNvSpPr>
              <a:spLocks noChangeShapeType="1"/>
            </p:cNvSpPr>
            <p:nvPr/>
          </p:nvSpPr>
          <p:spPr bwMode="auto">
            <a:xfrm flipH="1">
              <a:off x="748" y="1162"/>
              <a:ext cx="499" cy="4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EQUÊNCIA NOS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grpSp>
        <p:nvGrpSpPr>
          <p:cNvPr id="262249" name="Group 105"/>
          <p:cNvGrpSpPr>
            <a:grpSpLocks/>
          </p:cNvGrpSpPr>
          <p:nvPr/>
        </p:nvGrpSpPr>
        <p:grpSpPr bwMode="auto">
          <a:xfrm>
            <a:off x="3762376" y="3096949"/>
            <a:ext cx="1727597" cy="960438"/>
            <a:chOff x="2200" y="2432"/>
            <a:chExt cx="1451" cy="726"/>
          </a:xfrm>
        </p:grpSpPr>
        <p:sp>
          <p:nvSpPr>
            <p:cNvPr id="262169" name="Rectangle 25"/>
            <p:cNvSpPr>
              <a:spLocks noChangeArrowheads="1"/>
            </p:cNvSpPr>
            <p:nvPr/>
          </p:nvSpPr>
          <p:spPr bwMode="auto">
            <a:xfrm>
              <a:off x="2200" y="2976"/>
              <a:ext cx="362" cy="18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170" name="Rectangle 26"/>
            <p:cNvSpPr>
              <a:spLocks noChangeArrowheads="1"/>
            </p:cNvSpPr>
            <p:nvPr/>
          </p:nvSpPr>
          <p:spPr bwMode="auto">
            <a:xfrm>
              <a:off x="2562" y="2795"/>
              <a:ext cx="363" cy="18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171" name="Rectangle 27"/>
            <p:cNvSpPr>
              <a:spLocks noChangeArrowheads="1"/>
            </p:cNvSpPr>
            <p:nvPr/>
          </p:nvSpPr>
          <p:spPr bwMode="auto">
            <a:xfrm>
              <a:off x="2925" y="2614"/>
              <a:ext cx="363" cy="18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172" name="Rectangle 28"/>
            <p:cNvSpPr>
              <a:spLocks noChangeArrowheads="1"/>
            </p:cNvSpPr>
            <p:nvPr/>
          </p:nvSpPr>
          <p:spPr bwMode="auto">
            <a:xfrm>
              <a:off x="3288" y="2432"/>
              <a:ext cx="363" cy="182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2190750" y="1657616"/>
            <a:ext cx="734616" cy="5212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A</a:t>
            </a:r>
          </a:p>
        </p:txBody>
      </p:sp>
      <p:sp>
        <p:nvSpPr>
          <p:cNvPr id="262179" name="Rectangle 35"/>
          <p:cNvSpPr>
            <a:spLocks noChangeArrowheads="1"/>
          </p:cNvSpPr>
          <p:nvPr/>
        </p:nvSpPr>
        <p:spPr bwMode="auto">
          <a:xfrm>
            <a:off x="2190750" y="2172231"/>
            <a:ext cx="734616" cy="743479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B</a:t>
            </a:r>
          </a:p>
        </p:txBody>
      </p:sp>
      <p:sp>
        <p:nvSpPr>
          <p:cNvPr id="262180" name="Rectangle 36"/>
          <p:cNvSpPr>
            <a:spLocks noChangeArrowheads="1"/>
          </p:cNvSpPr>
          <p:nvPr/>
        </p:nvSpPr>
        <p:spPr bwMode="auto">
          <a:xfrm>
            <a:off x="2190750" y="2915708"/>
            <a:ext cx="734616" cy="8572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C</a:t>
            </a:r>
          </a:p>
        </p:txBody>
      </p:sp>
      <p:sp>
        <p:nvSpPr>
          <p:cNvPr id="262181" name="Rectangle 37"/>
          <p:cNvSpPr>
            <a:spLocks noChangeArrowheads="1"/>
          </p:cNvSpPr>
          <p:nvPr/>
        </p:nvSpPr>
        <p:spPr bwMode="auto">
          <a:xfrm>
            <a:off x="2190750" y="3772960"/>
            <a:ext cx="734616" cy="52122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D</a:t>
            </a:r>
          </a:p>
        </p:txBody>
      </p:sp>
      <p:grpSp>
        <p:nvGrpSpPr>
          <p:cNvPr id="262182" name="Group 38"/>
          <p:cNvGrpSpPr>
            <a:grpSpLocks/>
          </p:cNvGrpSpPr>
          <p:nvPr/>
        </p:nvGrpSpPr>
        <p:grpSpPr bwMode="auto">
          <a:xfrm>
            <a:off x="1847851" y="1657615"/>
            <a:ext cx="245269" cy="2629958"/>
            <a:chOff x="494" y="1123"/>
            <a:chExt cx="206" cy="1988"/>
          </a:xfrm>
        </p:grpSpPr>
        <p:sp>
          <p:nvSpPr>
            <p:cNvPr id="262183" name="Line 39"/>
            <p:cNvSpPr>
              <a:spLocks noChangeShapeType="1"/>
            </p:cNvSpPr>
            <p:nvPr/>
          </p:nvSpPr>
          <p:spPr bwMode="auto">
            <a:xfrm>
              <a:off x="700" y="1123"/>
              <a:ext cx="0" cy="19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494" y="1123"/>
              <a:ext cx="206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tempo</a:t>
              </a:r>
            </a:p>
          </p:txBody>
        </p:sp>
      </p:grpSp>
      <p:grpSp>
        <p:nvGrpSpPr>
          <p:cNvPr id="262204" name="Group 60"/>
          <p:cNvGrpSpPr>
            <a:grpSpLocks/>
          </p:cNvGrpSpPr>
          <p:nvPr/>
        </p:nvGrpSpPr>
        <p:grpSpPr bwMode="auto">
          <a:xfrm>
            <a:off x="3513536" y="1068917"/>
            <a:ext cx="4082653" cy="1428750"/>
            <a:chOff x="2208" y="1104"/>
            <a:chExt cx="4001" cy="1200"/>
          </a:xfrm>
        </p:grpSpPr>
        <p:grpSp>
          <p:nvGrpSpPr>
            <p:cNvPr id="262205" name="Group 61"/>
            <p:cNvGrpSpPr>
              <a:grpSpLocks/>
            </p:cNvGrpSpPr>
            <p:nvPr/>
          </p:nvGrpSpPr>
          <p:grpSpPr bwMode="auto">
            <a:xfrm>
              <a:off x="2304" y="1584"/>
              <a:ext cx="3840" cy="720"/>
              <a:chOff x="2352" y="1296"/>
              <a:chExt cx="3840" cy="720"/>
            </a:xfrm>
          </p:grpSpPr>
          <p:sp>
            <p:nvSpPr>
              <p:cNvPr id="262206" name="Rectangle 62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720" cy="4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A</a:t>
                </a:r>
              </a:p>
            </p:txBody>
          </p:sp>
          <p:sp>
            <p:nvSpPr>
              <p:cNvPr id="262207" name="Rectangle 63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720" cy="62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B</a:t>
                </a:r>
              </a:p>
            </p:txBody>
          </p:sp>
          <p:sp>
            <p:nvSpPr>
              <p:cNvPr id="262208" name="Rectangle 64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720" cy="72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C</a:t>
                </a:r>
              </a:p>
            </p:txBody>
          </p:sp>
          <p:sp>
            <p:nvSpPr>
              <p:cNvPr id="262209" name="Rectangle 65"/>
              <p:cNvSpPr>
                <a:spLocks noChangeArrowheads="1"/>
              </p:cNvSpPr>
              <p:nvPr/>
            </p:nvSpPr>
            <p:spPr bwMode="auto">
              <a:xfrm>
                <a:off x="5472" y="1296"/>
                <a:ext cx="720" cy="438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D</a:t>
                </a:r>
              </a:p>
            </p:txBody>
          </p:sp>
          <p:sp>
            <p:nvSpPr>
              <p:cNvPr id="262210" name="Line 66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  <p:sp>
            <p:nvSpPr>
              <p:cNvPr id="262211" name="Line 67"/>
              <p:cNvSpPr>
                <a:spLocks noChangeShapeType="1"/>
              </p:cNvSpPr>
              <p:nvPr/>
            </p:nvSpPr>
            <p:spPr bwMode="auto">
              <a:xfrm>
                <a:off x="3360" y="1296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  <p:sp>
            <p:nvSpPr>
              <p:cNvPr id="262212" name="Line 68"/>
              <p:cNvSpPr>
                <a:spLocks noChangeShapeType="1"/>
              </p:cNvSpPr>
              <p:nvPr/>
            </p:nvSpPr>
            <p:spPr bwMode="auto">
              <a:xfrm>
                <a:off x="4368" y="1296"/>
                <a:ext cx="0" cy="7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  <p:sp>
            <p:nvSpPr>
              <p:cNvPr id="262213" name="Line 69"/>
              <p:cNvSpPr>
                <a:spLocks noChangeShapeType="1"/>
              </p:cNvSpPr>
              <p:nvPr/>
            </p:nvSpPr>
            <p:spPr bwMode="auto">
              <a:xfrm>
                <a:off x="5376" y="129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</p:grpSp>
        <p:sp>
          <p:nvSpPr>
            <p:cNvPr id="262214" name="Text Box 70"/>
            <p:cNvSpPr txBox="1">
              <a:spLocks noChangeArrowheads="1"/>
            </p:cNvSpPr>
            <p:nvPr/>
          </p:nvSpPr>
          <p:spPr bwMode="auto">
            <a:xfrm>
              <a:off x="2208" y="1104"/>
              <a:ext cx="40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Execução aparentemente paralela</a:t>
              </a:r>
            </a:p>
          </p:txBody>
        </p:sp>
      </p:grpSp>
      <p:sp>
        <p:nvSpPr>
          <p:cNvPr id="262227" name="Text Box 83"/>
          <p:cNvSpPr txBox="1">
            <a:spLocks noChangeArrowheads="1"/>
          </p:cNvSpPr>
          <p:nvPr/>
        </p:nvSpPr>
        <p:spPr bwMode="auto">
          <a:xfrm>
            <a:off x="1601392" y="1074210"/>
            <a:ext cx="1997869" cy="34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Execução Sequêncial</a:t>
            </a:r>
          </a:p>
        </p:txBody>
      </p:sp>
      <p:sp>
        <p:nvSpPr>
          <p:cNvPr id="262228" name="Text Box 84"/>
          <p:cNvSpPr txBox="1">
            <a:spLocks noChangeArrowheads="1"/>
          </p:cNvSpPr>
          <p:nvPr/>
        </p:nvSpPr>
        <p:spPr bwMode="auto">
          <a:xfrm>
            <a:off x="1545432" y="4476751"/>
            <a:ext cx="6104335" cy="709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indent="138684" algn="just" defTabSz="624078"/>
            <a:r>
              <a:rPr lang="pt-PT" sz="1400" b="0" i="0" dirty="0"/>
              <a:t>Na execução em paralelo os processos aparentam funcionar todos ao mesmo tempo, mesmo que em cada instante o processador apenas esteja a executar instruções de um só processo (A, B, C ou D).</a:t>
            </a:r>
          </a:p>
        </p:txBody>
      </p:sp>
      <p:grpSp>
        <p:nvGrpSpPr>
          <p:cNvPr id="262250" name="Group 106"/>
          <p:cNvGrpSpPr>
            <a:grpSpLocks/>
          </p:cNvGrpSpPr>
          <p:nvPr/>
        </p:nvGrpSpPr>
        <p:grpSpPr bwMode="auto">
          <a:xfrm>
            <a:off x="3330180" y="2436814"/>
            <a:ext cx="1944290" cy="1379803"/>
            <a:chOff x="1837" y="1933"/>
            <a:chExt cx="1633" cy="1043"/>
          </a:xfrm>
        </p:grpSpPr>
        <p:sp>
          <p:nvSpPr>
            <p:cNvPr id="262230" name="Rectangle 86"/>
            <p:cNvSpPr>
              <a:spLocks noChangeArrowheads="1"/>
            </p:cNvSpPr>
            <p:nvPr/>
          </p:nvSpPr>
          <p:spPr bwMode="auto">
            <a:xfrm>
              <a:off x="1837" y="1933"/>
              <a:ext cx="726" cy="272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1200" dirty="0">
                  <a:solidFill>
                    <a:schemeClr val="bg1"/>
                  </a:solidFill>
                </a:rPr>
                <a:t>Quantums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2231" name="Line 87"/>
            <p:cNvSpPr>
              <a:spLocks noChangeShapeType="1"/>
            </p:cNvSpPr>
            <p:nvPr/>
          </p:nvSpPr>
          <p:spPr bwMode="auto">
            <a:xfrm>
              <a:off x="2200" y="2206"/>
              <a:ext cx="181" cy="77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32" name="Line 88"/>
            <p:cNvSpPr>
              <a:spLocks noChangeShapeType="1"/>
            </p:cNvSpPr>
            <p:nvPr/>
          </p:nvSpPr>
          <p:spPr bwMode="auto">
            <a:xfrm>
              <a:off x="2200" y="2206"/>
              <a:ext cx="544" cy="589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33" name="Line 89"/>
            <p:cNvSpPr>
              <a:spLocks noChangeShapeType="1"/>
            </p:cNvSpPr>
            <p:nvPr/>
          </p:nvSpPr>
          <p:spPr bwMode="auto">
            <a:xfrm>
              <a:off x="2200" y="2206"/>
              <a:ext cx="1270" cy="22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34" name="Line 90"/>
            <p:cNvSpPr>
              <a:spLocks noChangeShapeType="1"/>
            </p:cNvSpPr>
            <p:nvPr/>
          </p:nvSpPr>
          <p:spPr bwMode="auto">
            <a:xfrm>
              <a:off x="2200" y="2206"/>
              <a:ext cx="907" cy="40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62248" name="Group 104"/>
          <p:cNvGrpSpPr>
            <a:grpSpLocks/>
          </p:cNvGrpSpPr>
          <p:nvPr/>
        </p:nvGrpSpPr>
        <p:grpSpPr bwMode="auto">
          <a:xfrm>
            <a:off x="3470673" y="2917032"/>
            <a:ext cx="3864770" cy="1427427"/>
            <a:chOff x="1955" y="2296"/>
            <a:chExt cx="3246" cy="1079"/>
          </a:xfrm>
        </p:grpSpPr>
        <p:sp>
          <p:nvSpPr>
            <p:cNvPr id="262187" name="Line 43"/>
            <p:cNvSpPr>
              <a:spLocks noChangeShapeType="1"/>
            </p:cNvSpPr>
            <p:nvPr/>
          </p:nvSpPr>
          <p:spPr bwMode="auto">
            <a:xfrm flipH="1">
              <a:off x="2198" y="2296"/>
              <a:ext cx="2" cy="8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188" name="Line 44"/>
            <p:cNvSpPr>
              <a:spLocks noChangeShapeType="1"/>
            </p:cNvSpPr>
            <p:nvPr/>
          </p:nvSpPr>
          <p:spPr bwMode="auto">
            <a:xfrm>
              <a:off x="2018" y="3158"/>
              <a:ext cx="3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189" name="Rectangle 45"/>
            <p:cNvSpPr>
              <a:spLocks noChangeArrowheads="1"/>
            </p:cNvSpPr>
            <p:nvPr/>
          </p:nvSpPr>
          <p:spPr bwMode="auto">
            <a:xfrm>
              <a:off x="1956" y="2986"/>
              <a:ext cx="19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262190" name="Rectangle 46"/>
            <p:cNvSpPr>
              <a:spLocks noChangeArrowheads="1"/>
            </p:cNvSpPr>
            <p:nvPr/>
          </p:nvSpPr>
          <p:spPr bwMode="auto">
            <a:xfrm>
              <a:off x="1956" y="2805"/>
              <a:ext cx="19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262191" name="Rectangle 47"/>
            <p:cNvSpPr>
              <a:spLocks noChangeArrowheads="1"/>
            </p:cNvSpPr>
            <p:nvPr/>
          </p:nvSpPr>
          <p:spPr bwMode="auto">
            <a:xfrm>
              <a:off x="1961" y="2629"/>
              <a:ext cx="18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500" dirty="0"/>
                <a:t>C</a:t>
              </a:r>
            </a:p>
          </p:txBody>
        </p:sp>
        <p:sp>
          <p:nvSpPr>
            <p:cNvPr id="262192" name="Rectangle 48"/>
            <p:cNvSpPr>
              <a:spLocks noChangeArrowheads="1"/>
            </p:cNvSpPr>
            <p:nvPr/>
          </p:nvSpPr>
          <p:spPr bwMode="auto">
            <a:xfrm>
              <a:off x="1955" y="2442"/>
              <a:ext cx="21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262193" name="Text Box 49"/>
            <p:cNvSpPr txBox="1">
              <a:spLocks noChangeArrowheads="1"/>
            </p:cNvSpPr>
            <p:nvPr/>
          </p:nvSpPr>
          <p:spPr bwMode="auto">
            <a:xfrm>
              <a:off x="2022" y="3153"/>
              <a:ext cx="63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tempo</a:t>
              </a:r>
            </a:p>
          </p:txBody>
        </p:sp>
        <p:sp>
          <p:nvSpPr>
            <p:cNvPr id="262198" name="Line 54"/>
            <p:cNvSpPr>
              <a:spLocks noChangeShapeType="1"/>
            </p:cNvSpPr>
            <p:nvPr/>
          </p:nvSpPr>
          <p:spPr bwMode="auto">
            <a:xfrm>
              <a:off x="2562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37" name="Line 93"/>
            <p:cNvSpPr>
              <a:spLocks noChangeShapeType="1"/>
            </p:cNvSpPr>
            <p:nvPr/>
          </p:nvSpPr>
          <p:spPr bwMode="auto">
            <a:xfrm>
              <a:off x="2018" y="2432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38" name="Line 94"/>
            <p:cNvSpPr>
              <a:spLocks noChangeShapeType="1"/>
            </p:cNvSpPr>
            <p:nvPr/>
          </p:nvSpPr>
          <p:spPr bwMode="auto">
            <a:xfrm>
              <a:off x="2018" y="2976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39" name="Line 95"/>
            <p:cNvSpPr>
              <a:spLocks noChangeShapeType="1"/>
            </p:cNvSpPr>
            <p:nvPr/>
          </p:nvSpPr>
          <p:spPr bwMode="auto">
            <a:xfrm>
              <a:off x="2018" y="2795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40" name="Line 96"/>
            <p:cNvSpPr>
              <a:spLocks noChangeShapeType="1"/>
            </p:cNvSpPr>
            <p:nvPr/>
          </p:nvSpPr>
          <p:spPr bwMode="auto">
            <a:xfrm>
              <a:off x="2018" y="2613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41" name="Line 97"/>
            <p:cNvSpPr>
              <a:spLocks noChangeShapeType="1"/>
            </p:cNvSpPr>
            <p:nvPr/>
          </p:nvSpPr>
          <p:spPr bwMode="auto">
            <a:xfrm>
              <a:off x="2925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2" name="Line 98"/>
            <p:cNvSpPr>
              <a:spLocks noChangeShapeType="1"/>
            </p:cNvSpPr>
            <p:nvPr/>
          </p:nvSpPr>
          <p:spPr bwMode="auto">
            <a:xfrm>
              <a:off x="3288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3" name="Line 99"/>
            <p:cNvSpPr>
              <a:spLocks noChangeShapeType="1"/>
            </p:cNvSpPr>
            <p:nvPr/>
          </p:nvSpPr>
          <p:spPr bwMode="auto">
            <a:xfrm>
              <a:off x="3651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4" name="Line 100"/>
            <p:cNvSpPr>
              <a:spLocks noChangeShapeType="1"/>
            </p:cNvSpPr>
            <p:nvPr/>
          </p:nvSpPr>
          <p:spPr bwMode="auto">
            <a:xfrm>
              <a:off x="4014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5" name="Line 101"/>
            <p:cNvSpPr>
              <a:spLocks noChangeShapeType="1"/>
            </p:cNvSpPr>
            <p:nvPr/>
          </p:nvSpPr>
          <p:spPr bwMode="auto">
            <a:xfrm>
              <a:off x="4377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6" name="Line 102"/>
            <p:cNvSpPr>
              <a:spLocks noChangeShapeType="1"/>
            </p:cNvSpPr>
            <p:nvPr/>
          </p:nvSpPr>
          <p:spPr bwMode="auto">
            <a:xfrm>
              <a:off x="4740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7" name="Line 103"/>
            <p:cNvSpPr>
              <a:spLocks noChangeShapeType="1"/>
            </p:cNvSpPr>
            <p:nvPr/>
          </p:nvSpPr>
          <p:spPr bwMode="auto">
            <a:xfrm>
              <a:off x="5103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262251" name="Group 107"/>
          <p:cNvGrpSpPr>
            <a:grpSpLocks/>
          </p:cNvGrpSpPr>
          <p:nvPr/>
        </p:nvGrpSpPr>
        <p:grpSpPr bwMode="auto">
          <a:xfrm>
            <a:off x="5489972" y="3096949"/>
            <a:ext cx="1727597" cy="960438"/>
            <a:chOff x="2200" y="2432"/>
            <a:chExt cx="1451" cy="726"/>
          </a:xfrm>
        </p:grpSpPr>
        <p:sp>
          <p:nvSpPr>
            <p:cNvPr id="262252" name="Rectangle 108"/>
            <p:cNvSpPr>
              <a:spLocks noChangeArrowheads="1"/>
            </p:cNvSpPr>
            <p:nvPr/>
          </p:nvSpPr>
          <p:spPr bwMode="auto">
            <a:xfrm>
              <a:off x="2200" y="2976"/>
              <a:ext cx="362" cy="18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53" name="Rectangle 109"/>
            <p:cNvSpPr>
              <a:spLocks noChangeArrowheads="1"/>
            </p:cNvSpPr>
            <p:nvPr/>
          </p:nvSpPr>
          <p:spPr bwMode="auto">
            <a:xfrm>
              <a:off x="2562" y="2795"/>
              <a:ext cx="363" cy="18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54" name="Rectangle 110"/>
            <p:cNvSpPr>
              <a:spLocks noChangeArrowheads="1"/>
            </p:cNvSpPr>
            <p:nvPr/>
          </p:nvSpPr>
          <p:spPr bwMode="auto">
            <a:xfrm>
              <a:off x="2925" y="2614"/>
              <a:ext cx="363" cy="18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55" name="Rectangle 111"/>
            <p:cNvSpPr>
              <a:spLocks noChangeArrowheads="1"/>
            </p:cNvSpPr>
            <p:nvPr/>
          </p:nvSpPr>
          <p:spPr bwMode="auto">
            <a:xfrm>
              <a:off x="3288" y="2432"/>
              <a:ext cx="363" cy="182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8" grpId="0" animBg="1" autoUpdateAnimBg="0"/>
      <p:bldP spid="262179" grpId="0" animBg="1" autoUpdateAnimBg="0"/>
      <p:bldP spid="262180" grpId="0" animBg="1" autoUpdateAnimBg="0"/>
      <p:bldP spid="262181" grpId="0" animBg="1" autoUpdateAnimBg="0"/>
      <p:bldP spid="262227" grpId="0"/>
      <p:bldP spid="26222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8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1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STADO DE UM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PCB</a:t>
            </a:r>
          </a:p>
        </p:txBody>
      </p:sp>
      <p:grpSp>
        <p:nvGrpSpPr>
          <p:cNvPr id="264242" name="Group 50"/>
          <p:cNvGrpSpPr>
            <a:grpSpLocks/>
          </p:cNvGrpSpPr>
          <p:nvPr/>
        </p:nvGrpSpPr>
        <p:grpSpPr bwMode="auto">
          <a:xfrm>
            <a:off x="1517947" y="1322918"/>
            <a:ext cx="2536031" cy="1895741"/>
            <a:chOff x="344" y="837"/>
            <a:chExt cx="2130" cy="1433"/>
          </a:xfrm>
        </p:grpSpPr>
        <p:sp>
          <p:nvSpPr>
            <p:cNvPr id="264243" name="Text Box 51"/>
            <p:cNvSpPr txBox="1">
              <a:spLocks noChangeArrowheads="1"/>
            </p:cNvSpPr>
            <p:nvPr/>
          </p:nvSpPr>
          <p:spPr bwMode="auto">
            <a:xfrm>
              <a:off x="344" y="837"/>
              <a:ext cx="213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dirty="0"/>
                <a:t>Estado de um processo</a:t>
              </a:r>
            </a:p>
          </p:txBody>
        </p:sp>
        <p:grpSp>
          <p:nvGrpSpPr>
            <p:cNvPr id="264244" name="Group 52"/>
            <p:cNvGrpSpPr>
              <a:grpSpLocks/>
            </p:cNvGrpSpPr>
            <p:nvPr/>
          </p:nvGrpSpPr>
          <p:grpSpPr bwMode="auto">
            <a:xfrm>
              <a:off x="384" y="1104"/>
              <a:ext cx="2016" cy="1166"/>
              <a:chOff x="384" y="1104"/>
              <a:chExt cx="2352" cy="1296"/>
            </a:xfrm>
          </p:grpSpPr>
          <p:sp>
            <p:nvSpPr>
              <p:cNvPr id="264245" name="Oval 53"/>
              <p:cNvSpPr>
                <a:spLocks noChangeArrowheads="1"/>
              </p:cNvSpPr>
              <p:nvPr/>
            </p:nvSpPr>
            <p:spPr bwMode="auto">
              <a:xfrm>
                <a:off x="1104" y="1104"/>
                <a:ext cx="864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35908" tIns="17954" rIns="35908" bIns="17954" anchor="ctr"/>
              <a:lstStyle/>
              <a:p>
                <a:pPr defTabSz="624078"/>
                <a:r>
                  <a:rPr lang="pt-PT" sz="1200" dirty="0"/>
                  <a:t>Executando</a:t>
                </a:r>
              </a:p>
            </p:txBody>
          </p:sp>
          <p:sp>
            <p:nvSpPr>
              <p:cNvPr id="264246" name="Oval 54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864" cy="5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35908" tIns="17954" rIns="35908" bIns="17954" anchor="ctr"/>
              <a:lstStyle/>
              <a:p>
                <a:pPr defTabSz="624078"/>
                <a:r>
                  <a:rPr lang="pt-PT" sz="1200" dirty="0"/>
                  <a:t>Pronto</a:t>
                </a:r>
              </a:p>
            </p:txBody>
          </p:sp>
          <p:sp>
            <p:nvSpPr>
              <p:cNvPr id="264247" name="Oval 55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864" cy="52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35908" tIns="17954" rIns="35908" bIns="17954" anchor="ctr"/>
              <a:lstStyle/>
              <a:p>
                <a:pPr defTabSz="624078"/>
                <a:r>
                  <a:rPr lang="pt-PT" sz="1200" dirty="0"/>
                  <a:t>Bloqueado</a:t>
                </a:r>
              </a:p>
            </p:txBody>
          </p:sp>
          <p:grpSp>
            <p:nvGrpSpPr>
              <p:cNvPr id="264248" name="Group 56"/>
              <p:cNvGrpSpPr>
                <a:grpSpLocks/>
              </p:cNvGrpSpPr>
              <p:nvPr/>
            </p:nvGrpSpPr>
            <p:grpSpPr bwMode="auto">
              <a:xfrm>
                <a:off x="720" y="1344"/>
                <a:ext cx="384" cy="528"/>
                <a:chOff x="816" y="1536"/>
                <a:chExt cx="384" cy="528"/>
              </a:xfrm>
            </p:grpSpPr>
            <p:sp>
              <p:nvSpPr>
                <p:cNvPr id="264249" name="Freeform 57"/>
                <p:cNvSpPr>
                  <a:spLocks/>
                </p:cNvSpPr>
                <p:nvPr/>
              </p:nvSpPr>
              <p:spPr bwMode="auto">
                <a:xfrm>
                  <a:off x="951" y="1584"/>
                  <a:ext cx="249" cy="480"/>
                </a:xfrm>
                <a:custGeom>
                  <a:avLst/>
                  <a:gdLst/>
                  <a:ahLst/>
                  <a:cxnLst>
                    <a:cxn ang="0">
                      <a:pos x="249" y="0"/>
                    </a:cxn>
                    <a:cxn ang="0">
                      <a:pos x="40" y="155"/>
                    </a:cxn>
                    <a:cxn ang="0">
                      <a:pos x="9" y="480"/>
                    </a:cxn>
                  </a:cxnLst>
                  <a:rect l="0" t="0" r="r" b="b"/>
                  <a:pathLst>
                    <a:path w="249" h="480">
                      <a:moveTo>
                        <a:pt x="249" y="0"/>
                      </a:moveTo>
                      <a:cubicBezTo>
                        <a:pt x="214" y="26"/>
                        <a:pt x="80" y="75"/>
                        <a:pt x="40" y="155"/>
                      </a:cubicBezTo>
                      <a:cubicBezTo>
                        <a:pt x="0" y="235"/>
                        <a:pt x="16" y="412"/>
                        <a:pt x="9" y="48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816" y="153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1</a:t>
                  </a:r>
                </a:p>
              </p:txBody>
            </p:sp>
          </p:grpSp>
          <p:grpSp>
            <p:nvGrpSpPr>
              <p:cNvPr id="264251" name="Group 59"/>
              <p:cNvGrpSpPr>
                <a:grpSpLocks/>
              </p:cNvGrpSpPr>
              <p:nvPr/>
            </p:nvGrpSpPr>
            <p:grpSpPr bwMode="auto">
              <a:xfrm>
                <a:off x="1968" y="1344"/>
                <a:ext cx="452" cy="528"/>
                <a:chOff x="2064" y="1536"/>
                <a:chExt cx="452" cy="528"/>
              </a:xfrm>
            </p:grpSpPr>
            <p:sp>
              <p:nvSpPr>
                <p:cNvPr id="264252" name="Freeform 60"/>
                <p:cNvSpPr>
                  <a:spLocks/>
                </p:cNvSpPr>
                <p:nvPr/>
              </p:nvSpPr>
              <p:spPr bwMode="auto">
                <a:xfrm>
                  <a:off x="2064" y="1584"/>
                  <a:ext cx="336" cy="48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9" y="164"/>
                    </a:cxn>
                    <a:cxn ang="0">
                      <a:pos x="336" y="480"/>
                    </a:cxn>
                  </a:cxnLst>
                  <a:rect l="0" t="0" r="r" b="b"/>
                  <a:pathLst>
                    <a:path w="336" h="480">
                      <a:moveTo>
                        <a:pt x="0" y="0"/>
                      </a:moveTo>
                      <a:cubicBezTo>
                        <a:pt x="41" y="27"/>
                        <a:pt x="193" y="84"/>
                        <a:pt x="249" y="164"/>
                      </a:cubicBezTo>
                      <a:cubicBezTo>
                        <a:pt x="305" y="244"/>
                        <a:pt x="318" y="414"/>
                        <a:pt x="336" y="48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304" y="153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2</a:t>
                  </a:r>
                </a:p>
              </p:txBody>
            </p:sp>
          </p:grpSp>
          <p:grpSp>
            <p:nvGrpSpPr>
              <p:cNvPr id="264254" name="Group 62"/>
              <p:cNvGrpSpPr>
                <a:grpSpLocks/>
              </p:cNvGrpSpPr>
              <p:nvPr/>
            </p:nvGrpSpPr>
            <p:grpSpPr bwMode="auto">
              <a:xfrm>
                <a:off x="1248" y="2016"/>
                <a:ext cx="624" cy="288"/>
                <a:chOff x="1344" y="2208"/>
                <a:chExt cx="624" cy="288"/>
              </a:xfrm>
            </p:grpSpPr>
            <p:sp>
              <p:nvSpPr>
                <p:cNvPr id="264255" name="Freeform 63"/>
                <p:cNvSpPr>
                  <a:spLocks/>
                </p:cNvSpPr>
                <p:nvPr/>
              </p:nvSpPr>
              <p:spPr bwMode="auto">
                <a:xfrm>
                  <a:off x="1344" y="2352"/>
                  <a:ext cx="624" cy="1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5" y="118"/>
                    </a:cxn>
                    <a:cxn ang="0">
                      <a:pos x="624" y="23"/>
                    </a:cxn>
                  </a:cxnLst>
                  <a:rect l="0" t="0" r="r" b="b"/>
                  <a:pathLst>
                    <a:path w="624" h="122">
                      <a:moveTo>
                        <a:pt x="0" y="0"/>
                      </a:moveTo>
                      <a:cubicBezTo>
                        <a:pt x="44" y="20"/>
                        <a:pt x="161" y="114"/>
                        <a:pt x="265" y="118"/>
                      </a:cubicBezTo>
                      <a:cubicBezTo>
                        <a:pt x="369" y="122"/>
                        <a:pt x="549" y="43"/>
                        <a:pt x="624" y="23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3</a:t>
                  </a:r>
                </a:p>
              </p:txBody>
            </p:sp>
          </p:grpSp>
          <p:grpSp>
            <p:nvGrpSpPr>
              <p:cNvPr id="264257" name="Group 65"/>
              <p:cNvGrpSpPr>
                <a:grpSpLocks/>
              </p:cNvGrpSpPr>
              <p:nvPr/>
            </p:nvGrpSpPr>
            <p:grpSpPr bwMode="auto">
              <a:xfrm>
                <a:off x="1728" y="1536"/>
                <a:ext cx="336" cy="432"/>
                <a:chOff x="1824" y="1728"/>
                <a:chExt cx="336" cy="432"/>
              </a:xfrm>
            </p:grpSpPr>
            <p:sp>
              <p:nvSpPr>
                <p:cNvPr id="264258" name="Freeform 66"/>
                <p:cNvSpPr>
                  <a:spLocks/>
                </p:cNvSpPr>
                <p:nvPr/>
              </p:nvSpPr>
              <p:spPr bwMode="auto">
                <a:xfrm flipH="1" flipV="1">
                  <a:off x="1968" y="1728"/>
                  <a:ext cx="192" cy="3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6" y="48"/>
                    </a:cxn>
                    <a:cxn ang="0">
                      <a:pos x="480" y="144"/>
                    </a:cxn>
                  </a:cxnLst>
                  <a:rect l="0" t="0" r="r" b="b"/>
                  <a:pathLst>
                    <a:path w="480" h="144">
                      <a:moveTo>
                        <a:pt x="0" y="0"/>
                      </a:moveTo>
                      <a:cubicBezTo>
                        <a:pt x="128" y="12"/>
                        <a:pt x="256" y="24"/>
                        <a:pt x="336" y="48"/>
                      </a:cubicBezTo>
                      <a:cubicBezTo>
                        <a:pt x="416" y="72"/>
                        <a:pt x="456" y="128"/>
                        <a:pt x="480" y="144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824" y="1872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4</a:t>
                  </a:r>
                </a:p>
              </p:txBody>
            </p:sp>
          </p:grpSp>
        </p:grpSp>
      </p:grpSp>
      <p:sp>
        <p:nvSpPr>
          <p:cNvPr id="264260" name="Rectangle 68"/>
          <p:cNvSpPr>
            <a:spLocks noChangeArrowheads="1"/>
          </p:cNvSpPr>
          <p:nvPr/>
        </p:nvSpPr>
        <p:spPr bwMode="auto">
          <a:xfrm>
            <a:off x="265762" y="3414448"/>
            <a:ext cx="4661664" cy="92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O processo bloqueia para uma entrada não disponível;</a:t>
            </a:r>
          </a:p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O “escalonador” comuta para outro processo;</a:t>
            </a:r>
          </a:p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A entrada fica disponível;</a:t>
            </a:r>
          </a:p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O “escalonador” escolhe o processo.</a:t>
            </a:r>
          </a:p>
        </p:txBody>
      </p:sp>
      <p:grpSp>
        <p:nvGrpSpPr>
          <p:cNvPr id="264261" name="Group 69"/>
          <p:cNvGrpSpPr>
            <a:grpSpLocks/>
          </p:cNvGrpSpPr>
          <p:nvPr/>
        </p:nvGrpSpPr>
        <p:grpSpPr bwMode="auto">
          <a:xfrm>
            <a:off x="4900240" y="1252140"/>
            <a:ext cx="3700110" cy="1898385"/>
            <a:chOff x="2832" y="821"/>
            <a:chExt cx="2496" cy="1435"/>
          </a:xfrm>
        </p:grpSpPr>
        <p:sp>
          <p:nvSpPr>
            <p:cNvPr id="264262" name="Text Box 70"/>
            <p:cNvSpPr txBox="1">
              <a:spLocks noChangeArrowheads="1"/>
            </p:cNvSpPr>
            <p:nvPr/>
          </p:nvSpPr>
          <p:spPr bwMode="auto">
            <a:xfrm>
              <a:off x="2832" y="821"/>
              <a:ext cx="2496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>
                <a:spcBef>
                  <a:spcPct val="50000"/>
                </a:spcBef>
              </a:pPr>
              <a:r>
                <a:rPr lang="pt-PT" sz="1800" dirty="0"/>
                <a:t>PCB</a:t>
              </a:r>
            </a:p>
          </p:txBody>
        </p:sp>
        <p:sp>
          <p:nvSpPr>
            <p:cNvPr id="264263" name="Text Box 71"/>
            <p:cNvSpPr txBox="1">
              <a:spLocks noChangeArrowheads="1"/>
            </p:cNvSpPr>
            <p:nvPr/>
          </p:nvSpPr>
          <p:spPr bwMode="auto">
            <a:xfrm>
              <a:off x="2832" y="1092"/>
              <a:ext cx="864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/>
              <a:r>
                <a:rPr lang="pt-PT" sz="1200" dirty="0"/>
                <a:t>Gestão do</a:t>
              </a:r>
            </a:p>
            <a:p>
              <a:pPr defTabSz="624078"/>
              <a:r>
                <a:rPr lang="pt-PT" sz="1200" dirty="0"/>
                <a:t>processo</a:t>
              </a:r>
            </a:p>
          </p:txBody>
        </p:sp>
        <p:sp>
          <p:nvSpPr>
            <p:cNvPr id="264264" name="Text Box 72"/>
            <p:cNvSpPr txBox="1">
              <a:spLocks noChangeArrowheads="1"/>
            </p:cNvSpPr>
            <p:nvPr/>
          </p:nvSpPr>
          <p:spPr bwMode="auto">
            <a:xfrm>
              <a:off x="3696" y="1092"/>
              <a:ext cx="816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/>
              <a:r>
                <a:rPr lang="pt-PT" sz="1200" dirty="0"/>
                <a:t>Gestão da</a:t>
              </a:r>
            </a:p>
            <a:p>
              <a:pPr defTabSz="624078"/>
              <a:r>
                <a:rPr lang="pt-PT" sz="1200" dirty="0"/>
                <a:t>memória</a:t>
              </a:r>
            </a:p>
          </p:txBody>
        </p:sp>
        <p:sp>
          <p:nvSpPr>
            <p:cNvPr id="264265" name="Text Box 73"/>
            <p:cNvSpPr txBox="1">
              <a:spLocks noChangeArrowheads="1"/>
            </p:cNvSpPr>
            <p:nvPr/>
          </p:nvSpPr>
          <p:spPr bwMode="auto">
            <a:xfrm>
              <a:off x="4512" y="1092"/>
              <a:ext cx="816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/>
              <a:r>
                <a:rPr lang="pt-PT" sz="1200" dirty="0"/>
                <a:t>Gestão dos</a:t>
              </a:r>
            </a:p>
            <a:p>
              <a:pPr defTabSz="624078"/>
              <a:r>
                <a:rPr lang="pt-PT" sz="1200" dirty="0"/>
                <a:t>ficheiros</a:t>
              </a:r>
            </a:p>
          </p:txBody>
        </p:sp>
        <p:sp>
          <p:nvSpPr>
            <p:cNvPr id="264266" name="Text Box 74"/>
            <p:cNvSpPr txBox="1">
              <a:spLocks noChangeArrowheads="1"/>
            </p:cNvSpPr>
            <p:nvPr/>
          </p:nvSpPr>
          <p:spPr bwMode="auto">
            <a:xfrm>
              <a:off x="2832" y="1392"/>
              <a:ext cx="86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/>
            <a:lstStyle/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Registos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Tempo do inicio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Tempo de CPU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Mensagens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Flags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Sinais</a:t>
              </a:r>
            </a:p>
          </p:txBody>
        </p:sp>
        <p:sp>
          <p:nvSpPr>
            <p:cNvPr id="264267" name="Text Box 75"/>
            <p:cNvSpPr txBox="1">
              <a:spLocks noChangeArrowheads="1"/>
            </p:cNvSpPr>
            <p:nvPr/>
          </p:nvSpPr>
          <p:spPr bwMode="auto">
            <a:xfrm>
              <a:off x="3696" y="1392"/>
              <a:ext cx="81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/>
            <a:lstStyle/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Zona de dados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Zona de texto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Valor de saída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Sinais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PID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PID do pai</a:t>
              </a:r>
              <a:endParaRPr lang="pt-PT" sz="2400" b="0" dirty="0"/>
            </a:p>
          </p:txBody>
        </p:sp>
        <p:sp>
          <p:nvSpPr>
            <p:cNvPr id="264268" name="Text Box 76"/>
            <p:cNvSpPr txBox="1">
              <a:spLocks noChangeArrowheads="1"/>
            </p:cNvSpPr>
            <p:nvPr/>
          </p:nvSpPr>
          <p:spPr bwMode="auto">
            <a:xfrm>
              <a:off x="4512" y="1392"/>
              <a:ext cx="81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Ficheiros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Directora de trabalho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Raiz do sistema</a:t>
              </a:r>
              <a:endParaRPr lang="pt-PT" sz="2400" b="0" dirty="0"/>
            </a:p>
          </p:txBody>
        </p:sp>
      </p:grpSp>
      <p:sp>
        <p:nvSpPr>
          <p:cNvPr id="264269" name="Text Box 77"/>
          <p:cNvSpPr txBox="1">
            <a:spLocks noChangeArrowheads="1"/>
          </p:cNvSpPr>
          <p:nvPr/>
        </p:nvSpPr>
        <p:spPr bwMode="auto">
          <a:xfrm>
            <a:off x="3965872" y="4105356"/>
            <a:ext cx="4763736" cy="1140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processo tem um </a:t>
            </a:r>
            <a:r>
              <a:rPr lang="pt-PT" sz="1400" b="0" dirty="0"/>
              <a:t>program counter</a:t>
            </a:r>
            <a:r>
              <a:rPr lang="pt-PT" sz="1400" b="0" i="0" dirty="0"/>
              <a:t>, um </a:t>
            </a:r>
            <a:r>
              <a:rPr lang="pt-PT" sz="1400" b="0" dirty="0"/>
              <a:t>stack pointer</a:t>
            </a:r>
            <a:r>
              <a:rPr lang="pt-PT" sz="1400" b="0" i="0" dirty="0"/>
              <a:t> e uma zona de dados;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processo sabe qual é a directoria por defeito onde os ficheiros são abertos (</a:t>
            </a:r>
            <a:r>
              <a:rPr lang="pt-PT" sz="1400" b="0" dirty="0"/>
              <a:t>current working directory</a:t>
            </a:r>
            <a:r>
              <a:rPr lang="pt-PT" sz="1400" b="0" i="0" dirty="0"/>
              <a:t>);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processo detém um estado (visão) do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60" grpId="0" build="p" autoUpdateAnimBg="0" advAuto="1000"/>
      <p:bldP spid="26426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ONFLITOS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NTRE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ROCESSOS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66271" name="Group 31"/>
          <p:cNvGrpSpPr>
            <a:grpSpLocks/>
          </p:cNvGrpSpPr>
          <p:nvPr/>
        </p:nvGrpSpPr>
        <p:grpSpPr bwMode="auto">
          <a:xfrm>
            <a:off x="1653780" y="1057300"/>
            <a:ext cx="1126331" cy="3829844"/>
            <a:chOff x="672" y="816"/>
            <a:chExt cx="1104" cy="3216"/>
          </a:xfrm>
        </p:grpSpPr>
        <p:sp>
          <p:nvSpPr>
            <p:cNvPr id="266272" name="Rectangle 32"/>
            <p:cNvSpPr>
              <a:spLocks noChangeArrowheads="1"/>
            </p:cNvSpPr>
            <p:nvPr/>
          </p:nvSpPr>
          <p:spPr bwMode="auto">
            <a:xfrm>
              <a:off x="720" y="379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8</a:t>
              </a:r>
            </a:p>
          </p:txBody>
        </p:sp>
        <p:sp>
          <p:nvSpPr>
            <p:cNvPr id="266273" name="Rectangle 33"/>
            <p:cNvSpPr>
              <a:spLocks noChangeArrowheads="1"/>
            </p:cNvSpPr>
            <p:nvPr/>
          </p:nvSpPr>
          <p:spPr bwMode="auto">
            <a:xfrm>
              <a:off x="720" y="235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2</a:t>
              </a:r>
            </a:p>
          </p:txBody>
        </p:sp>
        <p:sp>
          <p:nvSpPr>
            <p:cNvPr id="266274" name="Rectangle 34"/>
            <p:cNvSpPr>
              <a:spLocks noChangeArrowheads="1"/>
            </p:cNvSpPr>
            <p:nvPr/>
          </p:nvSpPr>
          <p:spPr bwMode="auto">
            <a:xfrm>
              <a:off x="720" y="259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3</a:t>
              </a:r>
            </a:p>
          </p:txBody>
        </p:sp>
        <p:sp>
          <p:nvSpPr>
            <p:cNvPr id="266275" name="Rectangle 35"/>
            <p:cNvSpPr>
              <a:spLocks noChangeArrowheads="1"/>
            </p:cNvSpPr>
            <p:nvPr/>
          </p:nvSpPr>
          <p:spPr bwMode="auto">
            <a:xfrm>
              <a:off x="720" y="283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4</a:t>
              </a:r>
            </a:p>
          </p:txBody>
        </p:sp>
        <p:sp>
          <p:nvSpPr>
            <p:cNvPr id="266276" name="Rectangle 36"/>
            <p:cNvSpPr>
              <a:spLocks noChangeArrowheads="1"/>
            </p:cNvSpPr>
            <p:nvPr/>
          </p:nvSpPr>
          <p:spPr bwMode="auto">
            <a:xfrm>
              <a:off x="720" y="307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5</a:t>
              </a:r>
            </a:p>
          </p:txBody>
        </p:sp>
        <p:sp>
          <p:nvSpPr>
            <p:cNvPr id="266277" name="Rectangle 37"/>
            <p:cNvSpPr>
              <a:spLocks noChangeArrowheads="1"/>
            </p:cNvSpPr>
            <p:nvPr/>
          </p:nvSpPr>
          <p:spPr bwMode="auto">
            <a:xfrm>
              <a:off x="720" y="331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6</a:t>
              </a:r>
            </a:p>
          </p:txBody>
        </p:sp>
        <p:sp>
          <p:nvSpPr>
            <p:cNvPr id="266278" name="Rectangle 38"/>
            <p:cNvSpPr>
              <a:spLocks noChangeArrowheads="1"/>
            </p:cNvSpPr>
            <p:nvPr/>
          </p:nvSpPr>
          <p:spPr bwMode="auto">
            <a:xfrm>
              <a:off x="720" y="211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1</a:t>
              </a:r>
            </a:p>
          </p:txBody>
        </p:sp>
        <p:sp>
          <p:nvSpPr>
            <p:cNvPr id="266279" name="Rectangle 39"/>
            <p:cNvSpPr>
              <a:spLocks noChangeArrowheads="1"/>
            </p:cNvSpPr>
            <p:nvPr/>
          </p:nvSpPr>
          <p:spPr bwMode="auto">
            <a:xfrm>
              <a:off x="720" y="355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7</a:t>
              </a:r>
            </a:p>
          </p:txBody>
        </p:sp>
        <p:sp>
          <p:nvSpPr>
            <p:cNvPr id="266280" name="Freeform 40"/>
            <p:cNvSpPr>
              <a:spLocks/>
            </p:cNvSpPr>
            <p:nvPr/>
          </p:nvSpPr>
          <p:spPr bwMode="auto">
            <a:xfrm>
              <a:off x="720" y="1584"/>
              <a:ext cx="768" cy="48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336" y="0"/>
                </a:cxn>
                <a:cxn ang="0">
                  <a:pos x="672" y="288"/>
                </a:cxn>
                <a:cxn ang="0">
                  <a:pos x="480" y="288"/>
                </a:cxn>
                <a:cxn ang="0">
                  <a:pos x="480" y="432"/>
                </a:cxn>
                <a:cxn ang="0">
                  <a:pos x="192" y="432"/>
                </a:cxn>
                <a:cxn ang="0">
                  <a:pos x="192" y="288"/>
                </a:cxn>
                <a:cxn ang="0">
                  <a:pos x="0" y="288"/>
                </a:cxn>
              </a:cxnLst>
              <a:rect l="0" t="0" r="r" b="b"/>
              <a:pathLst>
                <a:path w="672" h="432">
                  <a:moveTo>
                    <a:pt x="0" y="288"/>
                  </a:moveTo>
                  <a:lnTo>
                    <a:pt x="336" y="0"/>
                  </a:lnTo>
                  <a:lnTo>
                    <a:pt x="672" y="288"/>
                  </a:lnTo>
                  <a:lnTo>
                    <a:pt x="480" y="288"/>
                  </a:lnTo>
                  <a:lnTo>
                    <a:pt x="480" y="432"/>
                  </a:lnTo>
                  <a:lnTo>
                    <a:pt x="192" y="432"/>
                  </a:lnTo>
                  <a:lnTo>
                    <a:pt x="192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endParaRPr lang="pt-PT" dirty="0"/>
            </a:p>
          </p:txBody>
        </p:sp>
        <p:graphicFrame>
          <p:nvGraphicFramePr>
            <p:cNvPr id="266281" name="Object 41"/>
            <p:cNvGraphicFramePr>
              <a:graphicFrameLocks noChangeAspect="1"/>
            </p:cNvGraphicFramePr>
            <p:nvPr/>
          </p:nvGraphicFramePr>
          <p:xfrm>
            <a:off x="672" y="816"/>
            <a:ext cx="827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3983400" imgH="3468960" progId="MS_ClipArt_Gallery.2">
                    <p:embed/>
                  </p:oleObj>
                </mc:Choice>
                <mc:Fallback>
                  <p:oleObj name="Clip" r:id="rId3" imgW="3983400" imgH="3468960" progId="MS_ClipArt_Gallery.2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816"/>
                          <a:ext cx="827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2" name="Rectangle 42"/>
            <p:cNvSpPr>
              <a:spLocks noChangeArrowheads="1"/>
            </p:cNvSpPr>
            <p:nvPr/>
          </p:nvSpPr>
          <p:spPr bwMode="auto">
            <a:xfrm>
              <a:off x="1440" y="2112"/>
              <a:ext cx="336" cy="192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200" dirty="0"/>
                <a:t>Servidor da Impressora</a:t>
              </a:r>
            </a:p>
          </p:txBody>
        </p:sp>
      </p:grpSp>
      <p:sp>
        <p:nvSpPr>
          <p:cNvPr id="266283" name="Text Box 43"/>
          <p:cNvSpPr txBox="1">
            <a:spLocks noChangeArrowheads="1"/>
          </p:cNvSpPr>
          <p:nvPr/>
        </p:nvSpPr>
        <p:spPr bwMode="auto">
          <a:xfrm>
            <a:off x="4593430" y="1508414"/>
            <a:ext cx="3218929" cy="9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2493" indent="-132493" algn="just" defTabSz="624078"/>
            <a:r>
              <a:rPr lang="pt-PT" sz="1400" i="0" dirty="0">
                <a:latin typeface="Courier New" pitchFamily="49" charset="0"/>
              </a:rPr>
              <a:t>...</a:t>
            </a:r>
          </a:p>
          <a:p>
            <a:pPr marL="132493" indent="-132493" algn="just" defTabSz="624078"/>
            <a:r>
              <a:rPr lang="pt-PT" sz="1400" i="0" dirty="0">
                <a:latin typeface="Courier New" pitchFamily="49" charset="0"/>
              </a:rPr>
              <a:t>slot = freeSlot();</a:t>
            </a:r>
          </a:p>
          <a:p>
            <a:pPr marL="132493" indent="-132493" algn="just" defTabSz="624078"/>
            <a:r>
              <a:rPr lang="pt-PT" sz="1400" i="0" dirty="0" err="1">
                <a:latin typeface="Courier New" pitchFamily="49" charset="0"/>
              </a:rPr>
              <a:t>sendJob</a:t>
            </a:r>
            <a:r>
              <a:rPr lang="pt-PT" sz="1400" i="0" dirty="0">
                <a:latin typeface="Courier New" pitchFamily="49" charset="0"/>
              </a:rPr>
              <a:t>(</a:t>
            </a:r>
            <a:r>
              <a:rPr lang="pt-PT" sz="1400" i="0">
                <a:latin typeface="Courier New" pitchFamily="49" charset="0"/>
              </a:rPr>
              <a:t>slot,job);</a:t>
            </a:r>
            <a:endParaRPr lang="pt-PT" sz="1400" i="0" dirty="0">
              <a:latin typeface="Courier New" pitchFamily="49" charset="0"/>
            </a:endParaRPr>
          </a:p>
          <a:p>
            <a:pPr marL="132493" indent="-132493" algn="just" defTabSz="624078"/>
            <a:r>
              <a:rPr lang="pt-PT" sz="1400" i="0" dirty="0">
                <a:latin typeface="Courier New" pitchFamily="49" charset="0"/>
              </a:rPr>
              <a:t>...</a:t>
            </a:r>
          </a:p>
        </p:txBody>
      </p:sp>
      <p:grpSp>
        <p:nvGrpSpPr>
          <p:cNvPr id="266284" name="Group 44"/>
          <p:cNvGrpSpPr>
            <a:grpSpLocks/>
          </p:cNvGrpSpPr>
          <p:nvPr/>
        </p:nvGrpSpPr>
        <p:grpSpPr bwMode="auto">
          <a:xfrm>
            <a:off x="3319464" y="1393320"/>
            <a:ext cx="1273969" cy="1657615"/>
            <a:chOff x="2304" y="1296"/>
            <a:chExt cx="1248" cy="1392"/>
          </a:xfrm>
        </p:grpSpPr>
        <p:sp>
          <p:nvSpPr>
            <p:cNvPr id="266285" name="Rectangle 45"/>
            <p:cNvSpPr>
              <a:spLocks noChangeArrowheads="1"/>
            </p:cNvSpPr>
            <p:nvPr/>
          </p:nvSpPr>
          <p:spPr bwMode="auto">
            <a:xfrm>
              <a:off x="2304" y="1296"/>
              <a:ext cx="720" cy="43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70009" tIns="35004" rIns="70009" bIns="35004" anchor="ctr"/>
            <a:lstStyle/>
            <a:p>
              <a:pPr defTabSz="624078"/>
              <a:r>
                <a:rPr lang="pt-PT" sz="1500" dirty="0"/>
                <a:t>A</a:t>
              </a:r>
            </a:p>
          </p:txBody>
        </p:sp>
        <p:sp>
          <p:nvSpPr>
            <p:cNvPr id="266286" name="Rectangle 46"/>
            <p:cNvSpPr>
              <a:spLocks noChangeArrowheads="1"/>
            </p:cNvSpPr>
            <p:nvPr/>
          </p:nvSpPr>
          <p:spPr bwMode="auto">
            <a:xfrm>
              <a:off x="2304" y="2160"/>
              <a:ext cx="720" cy="52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70009" tIns="35004" rIns="70009" bIns="35004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266287" name="Line 47"/>
            <p:cNvSpPr>
              <a:spLocks noChangeShapeType="1"/>
            </p:cNvSpPr>
            <p:nvPr/>
          </p:nvSpPr>
          <p:spPr bwMode="auto">
            <a:xfrm>
              <a:off x="3024" y="148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70009" tIns="35004" rIns="70009" bIns="35004" anchor="ctr"/>
            <a:lstStyle/>
            <a:p>
              <a:endParaRPr lang="pt-PT" dirty="0"/>
            </a:p>
          </p:txBody>
        </p:sp>
        <p:sp>
          <p:nvSpPr>
            <p:cNvPr id="266288" name="Line 48"/>
            <p:cNvSpPr>
              <a:spLocks noChangeShapeType="1"/>
            </p:cNvSpPr>
            <p:nvPr/>
          </p:nvSpPr>
          <p:spPr bwMode="auto">
            <a:xfrm flipV="1">
              <a:off x="3024" y="1728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70009" tIns="35004" rIns="70009" bIns="35004" anchor="ctr"/>
            <a:lstStyle/>
            <a:p>
              <a:endParaRPr lang="pt-PT" dirty="0"/>
            </a:p>
          </p:txBody>
        </p:sp>
      </p:grpSp>
      <p:sp>
        <p:nvSpPr>
          <p:cNvPr id="266289" name="Text Box 49"/>
          <p:cNvSpPr txBox="1">
            <a:spLocks noChangeArrowheads="1"/>
          </p:cNvSpPr>
          <p:nvPr/>
        </p:nvSpPr>
        <p:spPr bwMode="auto">
          <a:xfrm>
            <a:off x="4410076" y="2479436"/>
            <a:ext cx="4266380" cy="135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executa </a:t>
            </a:r>
            <a:r>
              <a:rPr lang="pt-PT" sz="1400" i="0" dirty="0">
                <a:solidFill>
                  <a:srgbClr val="0033CC"/>
                </a:solidFill>
              </a:rPr>
              <a:t>freeSlot()</a:t>
            </a:r>
            <a:r>
              <a:rPr lang="pt-PT" sz="1400" b="0" i="0" dirty="0"/>
              <a:t> e obtém o valor </a:t>
            </a:r>
            <a:r>
              <a:rPr lang="pt-PT" sz="1400" i="0" dirty="0"/>
              <a:t>3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passa a assumir o comando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executa </a:t>
            </a:r>
            <a:r>
              <a:rPr lang="pt-PT" sz="1400" i="0" dirty="0">
                <a:solidFill>
                  <a:srgbClr val="0033CC"/>
                </a:solidFill>
              </a:rPr>
              <a:t>freeSlot()</a:t>
            </a:r>
            <a:r>
              <a:rPr lang="pt-PT" sz="1400" b="0" i="0" dirty="0"/>
              <a:t> e obtém o valor </a:t>
            </a:r>
            <a:r>
              <a:rPr lang="pt-PT" sz="1400" i="0" dirty="0"/>
              <a:t>3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envia o seu trabalho para o </a:t>
            </a:r>
            <a:r>
              <a:rPr lang="pt-PT" sz="1400" i="0" dirty="0"/>
              <a:t>slot 3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assume de novo o comando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envia o seu trabalho para o </a:t>
            </a:r>
            <a:r>
              <a:rPr lang="pt-PT" sz="1400" i="0" dirty="0"/>
              <a:t>slot 3</a:t>
            </a:r>
          </a:p>
        </p:txBody>
      </p:sp>
      <p:sp>
        <p:nvSpPr>
          <p:cNvPr id="266290" name="Text Box 50"/>
          <p:cNvSpPr txBox="1">
            <a:spLocks noChangeArrowheads="1"/>
          </p:cNvSpPr>
          <p:nvPr/>
        </p:nvSpPr>
        <p:spPr bwMode="auto">
          <a:xfrm>
            <a:off x="4518422" y="3969039"/>
            <a:ext cx="2890838" cy="74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defTabSz="624078"/>
            <a:r>
              <a:rPr lang="pt-PT" sz="2200" b="0" i="0" dirty="0">
                <a:solidFill>
                  <a:srgbClr val="FF0000"/>
                </a:solidFill>
              </a:rPr>
              <a:t>A e B sobrepõem os seus trabalhos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35" presetClass="emph" presetSubtype="0" repeatCount="5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3" grpId="0" animBg="1" autoUpdateAnimBg="0"/>
      <p:bldP spid="266289" grpId="0" uiExpand="1" build="p" autoUpdateAnimBg="0" advAuto="500"/>
      <p:bldP spid="266290" grpId="0"/>
      <p:bldP spid="2662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ECÇÃO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RÍTICA</a:t>
            </a:r>
          </a:p>
        </p:txBody>
      </p:sp>
      <p:sp>
        <p:nvSpPr>
          <p:cNvPr id="268311" name="Rectangle 23"/>
          <p:cNvSpPr>
            <a:spLocks noChangeArrowheads="1"/>
          </p:cNvSpPr>
          <p:nvPr/>
        </p:nvSpPr>
        <p:spPr bwMode="auto">
          <a:xfrm>
            <a:off x="540000" y="900000"/>
            <a:ext cx="7848424" cy="190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Caraterísticas de secção crítica: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Dois processos nunca podem estar simultaneamente dentro da mesma secção crítica;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é possível assumir os tempos execução dos processos ou o número de CPUs;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Nenhum processo fora de uma secção crítica pode bloquear outro processo;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Nenhum processo pode esperar indefinidamente para entrar numa secção crítica.</a:t>
            </a:r>
            <a:endParaRPr lang="pt-PT" sz="2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11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5732</TotalTime>
  <Words>2868</Words>
  <Application>Microsoft Office PowerPoint</Application>
  <PresentationFormat>On-screen Show (16:10)</PresentationFormat>
  <Paragraphs>517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Courier New</vt:lpstr>
      <vt:lpstr>Tahoma</vt:lpstr>
      <vt:lpstr>Times New Roman</vt:lpstr>
      <vt:lpstr>Wingdings</vt:lpstr>
      <vt:lpstr>study_time</vt:lpstr>
      <vt:lpstr>Clip</vt:lpstr>
      <vt:lpstr>Worksheet</vt:lpstr>
      <vt:lpstr>PowerPoint Presentation</vt:lpstr>
      <vt:lpstr> ALINHAMENTO</vt:lpstr>
      <vt:lpstr>SOP-T1-PR1 NOÇÃO DE PROCESSO E PROGRAMA</vt:lpstr>
      <vt:lpstr>SOP-T1-PR1 CRIAÇÃO DE PROCESSOS</vt:lpstr>
      <vt:lpstr>SOP-T1-PR1 THREADS</vt:lpstr>
      <vt:lpstr>SOP-T1-PR1 SEQUÊNCIA NOS PROCESSOS</vt:lpstr>
      <vt:lpstr>SOP-T1-PR1 ESTADO DE UM PROCESSO E PCB</vt:lpstr>
      <vt:lpstr>SOP-T1-PR2 CONFLITOS ENTRE PROCESSOS</vt:lpstr>
      <vt:lpstr>SOP-T1-PR2 SECÇÃO CRÍTICA</vt:lpstr>
      <vt:lpstr>SOP-T1-PR2 ALTERNÂNCIA</vt:lpstr>
      <vt:lpstr>SOP-T1-PR2 SOLUÇÃO DE PETERSON</vt:lpstr>
      <vt:lpstr>SOP-T1-PR2 PROBLEMA DO CONSUMIDOR/PRODUTOR</vt:lpstr>
      <vt:lpstr>SOP-T1-PR2 SLEEP &amp; WAKEUP</vt:lpstr>
      <vt:lpstr>SOP-T1-PR2 SEMÁFOROS</vt:lpstr>
      <vt:lpstr>SOP-T1-PR2 SEMÁFOROS</vt:lpstr>
      <vt:lpstr>SOP-T1-PR2 OUTRAS ABORDAGENS</vt:lpstr>
      <vt:lpstr>SOP-T1-PR2 CONTADOR DE EVENTOS</vt:lpstr>
      <vt:lpstr>SOP-T1-PR2 SINCRONIZAÇÃO COM BARREIRAS</vt:lpstr>
      <vt:lpstr>SOP-T1-PR2 COMUNICAÇÃO ENTRE PROCESSOS</vt:lpstr>
      <vt:lpstr>SOP-T1-PR2 DILEMA DO JANTAR DOS FILOSOFOS</vt:lpstr>
      <vt:lpstr>SOP-T1-PR3 ESCALONAMENTO DE PROCESSOS</vt:lpstr>
      <vt:lpstr>SOP-T1-PR3 UTILIZAÇÃO DO CPU/MULTIPROCESSOS</vt:lpstr>
      <vt:lpstr>SOP-T1-PR3 ROUND ROBIN</vt:lpstr>
      <vt:lpstr>SOP-T1-PR3 ESCALONAMENTO COM PRIORIDADE/GARANTIDO</vt:lpstr>
      <vt:lpstr>SOP-T1-PR3 ESCALONAMENTO COM MULTIPLAS FILAS</vt:lpstr>
      <vt:lpstr>SOP-T1-PR3 SHORTER JOB FIRST/DOIS NÍVEIS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328</cp:revision>
  <cp:lastPrinted>2006-12-04T14:12:58Z</cp:lastPrinted>
  <dcterms:created xsi:type="dcterms:W3CDTF">2003-12-01T00:39:30Z</dcterms:created>
  <dcterms:modified xsi:type="dcterms:W3CDTF">2022-09-29T19:43:46Z</dcterms:modified>
  <cp:category>Sistemas Operativos</cp:category>
</cp:coreProperties>
</file>