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79" r:id="rId4"/>
    <p:sldId id="380" r:id="rId5"/>
    <p:sldId id="381" r:id="rId6"/>
    <p:sldId id="382" r:id="rId7"/>
    <p:sldId id="386" r:id="rId8"/>
    <p:sldId id="385" r:id="rId9"/>
    <p:sldId id="388" r:id="rId10"/>
    <p:sldId id="383" r:id="rId11"/>
    <p:sldId id="392" r:id="rId12"/>
    <p:sldId id="384" r:id="rId13"/>
    <p:sldId id="391" r:id="rId14"/>
    <p:sldId id="390" r:id="rId15"/>
    <p:sldId id="389" r:id="rId16"/>
    <p:sldId id="393" r:id="rId17"/>
    <p:sldId id="394" r:id="rId18"/>
    <p:sldId id="395" r:id="rId19"/>
    <p:sldId id="396" r:id="rId20"/>
    <p:sldId id="378" r:id="rId21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SOP-T1-DE1 e SOP-T1-DE2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Secções críticas e </a:t>
            </a:r>
            <a:r>
              <a:rPr lang="pt-PT" sz="2400" kern="0" dirty="0" err="1">
                <a:solidFill>
                  <a:srgbClr val="0033CC"/>
                </a:solidFill>
                <a:latin typeface="Tahoma" pitchFamily="34" charset="0"/>
              </a:rPr>
              <a:t>deadlocks</a:t>
            </a: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; Soluções para os </a:t>
            </a:r>
            <a:r>
              <a:rPr lang="pt-PT" sz="2400" kern="0" dirty="0" err="1">
                <a:solidFill>
                  <a:srgbClr val="0033CC"/>
                </a:solidFill>
                <a:latin typeface="Tahoma" pitchFamily="34" charset="0"/>
              </a:rPr>
              <a:t>deadlocks</a:t>
            </a: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Arquitectura de Computadores e Processos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ESOLUÇÃO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EADLOCKS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11188" y="1052513"/>
            <a:ext cx="7921625" cy="281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Como evitar um </a:t>
            </a:r>
            <a:r>
              <a:rPr lang="pt-BR" sz="2000" b="0" dirty="0"/>
              <a:t>deadlock</a:t>
            </a:r>
            <a:r>
              <a:rPr lang="pt-BR" sz="2000" b="0" i="0" dirty="0"/>
              <a:t>:</a:t>
            </a:r>
            <a:endParaRPr lang="pt-BR" sz="2000" b="0" dirty="0"/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considerar a sua existência;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Detectar e recuperar a ocorrência;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Prever e evitar a sua existência;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Eliminar uma das condições (4 condicões) necessária para existir um deadlock: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recurso é exclusivamente pertence de um processo;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Condição de obtenção e espera;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existir preempção;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Existir uma condição de espera circular.</a:t>
            </a:r>
          </a:p>
        </p:txBody>
      </p:sp>
    </p:spTree>
    <p:extLst>
      <p:ext uri="{BB962C8B-B14F-4D97-AF65-F5344CB8AC3E}">
        <p14:creationId xmlns:p14="http://schemas.microsoft.com/office/powerpoint/2010/main" val="7691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GNORAR 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0000" y="900000"/>
            <a:ext cx="8136456" cy="2019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buFont typeface="Symbol" pitchFamily="18" charset="2"/>
              <a:buNone/>
            </a:pPr>
            <a:r>
              <a:rPr lang="pt-PT" sz="1400" b="0" i="0" dirty="0"/>
              <a:t>É suposto que os </a:t>
            </a:r>
            <a:r>
              <a:rPr lang="pt-PT" sz="1400" b="0" dirty="0"/>
              <a:t>deadlocks</a:t>
            </a:r>
            <a:r>
              <a:rPr lang="pt-PT" sz="1400" b="0" i="0" dirty="0"/>
              <a:t> ocorrem raramente, sendo preferível que estes aconteçam do que tentar prevenir ou solucionar a sua ocorrência. Designa-se esta política de política da avestruz (coloca a cabeça na areia e espera que o perigo passe).</a:t>
            </a:r>
          </a:p>
          <a:p>
            <a:pPr algn="just" defTabSz="800100">
              <a:buFont typeface="Symbol" pitchFamily="18" charset="2"/>
              <a:buNone/>
            </a:pPr>
            <a:endParaRPr lang="pt-PT" sz="1400" b="0" i="0" dirty="0"/>
          </a:p>
          <a:p>
            <a:pPr algn="just" defTabSz="800100">
              <a:buFont typeface="Symbol" pitchFamily="18" charset="2"/>
              <a:buNone/>
            </a:pPr>
            <a:r>
              <a:rPr lang="pt-PT" sz="1400" b="0" i="0" dirty="0"/>
              <a:t>Exemplo:</a:t>
            </a:r>
          </a:p>
          <a:p>
            <a:pPr marL="179388" lvl="1" algn="just" defTabSz="800100">
              <a:buFont typeface="Symbol" pitchFamily="18" charset="2"/>
              <a:buNone/>
            </a:pPr>
            <a:r>
              <a:rPr lang="pt-PT" sz="1400" b="0" i="0" dirty="0"/>
              <a:t>Se num determinado sistema, a ocorrência de um </a:t>
            </a:r>
            <a:r>
              <a:rPr lang="pt-PT" sz="1400" b="0" dirty="0"/>
              <a:t>deadlock</a:t>
            </a:r>
            <a:r>
              <a:rPr lang="pt-PT" sz="1400" b="0" i="0" dirty="0"/>
              <a:t> é de em média de 5 anos e outros erros acontecem mais frequentemente (erros de software, hardware, etc.), é preferível desligar o sistema e recomeçar, do que despender tempo a tentar resolver o </a:t>
            </a:r>
            <a:r>
              <a:rPr lang="pt-PT" sz="1400" b="0" dirty="0"/>
              <a:t>deadlock</a:t>
            </a:r>
            <a:r>
              <a:rPr lang="pt-PT" sz="1400" b="0" i="0" dirty="0"/>
              <a:t> e limitar a utilização do sistema.</a:t>
            </a:r>
          </a:p>
        </p:txBody>
      </p:sp>
      <p:graphicFrame>
        <p:nvGraphicFramePr>
          <p:cNvPr id="5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59171"/>
              </p:ext>
            </p:extLst>
          </p:nvPr>
        </p:nvGraphicFramePr>
        <p:xfrm>
          <a:off x="2124125" y="3178225"/>
          <a:ext cx="19462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892680" imgH="3468960" progId="MS_ClipArt_Gallery.2">
                  <p:embed/>
                </p:oleObj>
              </mc:Choice>
              <mc:Fallback>
                <p:oleObj name="Clip" r:id="rId3" imgW="3892680" imgH="3468960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125" y="3178225"/>
                        <a:ext cx="19462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MCAN00607_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105200"/>
            <a:ext cx="1289050" cy="1736725"/>
          </a:xfrm>
          <a:prstGeom prst="rect">
            <a:avLst/>
          </a:prstGeom>
          <a:noFill/>
        </p:spPr>
      </p:pic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555925" y="3249663"/>
            <a:ext cx="1771650" cy="831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r>
              <a:rPr lang="pt-PT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9900"/>
                    </a:gs>
                    <a:gs pos="50000">
                      <a:srgbClr val="FF9900">
                        <a:gamma/>
                        <a:shade val="46275"/>
                        <a:invGamma/>
                      </a:srgbClr>
                    </a:gs>
                    <a:gs pos="100000">
                      <a:srgbClr val="FF9900"/>
                    </a:gs>
                  </a:gsLst>
                  <a:lin ang="5400000" scaled="1"/>
                </a:gradFill>
                <a:latin typeface="Impact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40521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ETECTAR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ECUPERAR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188" y="1052513"/>
            <a:ext cx="7921625" cy="18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Analisar o grafo dependências entre processos e recursos: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Detecção com um só recurso de cada tipo;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Detecção com vários recursos de cada tipo.</a:t>
            </a:r>
          </a:p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Recuperar a ocorrência: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Através de preempção;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Guardar estado;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Eliminar processo.</a:t>
            </a:r>
          </a:p>
        </p:txBody>
      </p:sp>
      <p:sp>
        <p:nvSpPr>
          <p:cNvPr id="5" name="AutoShape 37" descr="3-6"/>
          <p:cNvSpPr>
            <a:spLocks noChangeAspect="1" noChangeArrowheads="1"/>
          </p:cNvSpPr>
          <p:nvPr/>
        </p:nvSpPr>
        <p:spPr bwMode="auto">
          <a:xfrm>
            <a:off x="2066925" y="2266950"/>
            <a:ext cx="5010150" cy="2324100"/>
          </a:xfrm>
          <a:prstGeom prst="rect">
            <a:avLst/>
          </a:prstGeom>
          <a:noFill/>
        </p:spPr>
        <p:txBody>
          <a:bodyPr/>
          <a:lstStyle/>
          <a:p>
            <a:endParaRPr lang="pt-PT" dirty="0"/>
          </a:p>
        </p:txBody>
      </p:sp>
      <p:sp>
        <p:nvSpPr>
          <p:cNvPr id="6" name="AutoShape 39" descr="3-6"/>
          <p:cNvSpPr>
            <a:spLocks noChangeAspect="1" noChangeArrowheads="1"/>
          </p:cNvSpPr>
          <p:nvPr/>
        </p:nvSpPr>
        <p:spPr bwMode="auto">
          <a:xfrm>
            <a:off x="2066925" y="2266950"/>
            <a:ext cx="5010150" cy="2324100"/>
          </a:xfrm>
          <a:prstGeom prst="rect">
            <a:avLst/>
          </a:prstGeom>
          <a:noFill/>
        </p:spPr>
        <p:txBody>
          <a:bodyPr/>
          <a:lstStyle/>
          <a:p>
            <a:endParaRPr lang="pt-PT" dirty="0"/>
          </a:p>
        </p:txBody>
      </p:sp>
      <p:sp>
        <p:nvSpPr>
          <p:cNvPr id="7" name="AutoShape 41" descr="3-6"/>
          <p:cNvSpPr>
            <a:spLocks noChangeAspect="1" noChangeArrowheads="1"/>
          </p:cNvSpPr>
          <p:nvPr/>
        </p:nvSpPr>
        <p:spPr bwMode="auto">
          <a:xfrm>
            <a:off x="2066925" y="2266950"/>
            <a:ext cx="5010150" cy="2324100"/>
          </a:xfrm>
          <a:prstGeom prst="rect">
            <a:avLst/>
          </a:prstGeom>
          <a:noFill/>
        </p:spPr>
        <p:txBody>
          <a:bodyPr/>
          <a:lstStyle/>
          <a:p>
            <a:endParaRPr lang="pt-PT" dirty="0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0939" y="1561356"/>
            <a:ext cx="8137525" cy="3489325"/>
            <a:chOff x="340" y="1570"/>
            <a:chExt cx="5126" cy="2198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107" y="1570"/>
              <a:ext cx="2359" cy="1815"/>
              <a:chOff x="3016" y="1661"/>
              <a:chExt cx="2359" cy="1815"/>
            </a:xfrm>
          </p:grpSpPr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3560" y="1661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A</a:t>
                </a:r>
                <a:endParaRPr lang="en-US" sz="1600" i="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016" y="1661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R</a:t>
                </a:r>
                <a:endParaRPr lang="en-US" sz="1600" i="0" dirty="0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V="1">
                <a:off x="3197" y="1752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4649" y="1661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B</a:t>
                </a:r>
                <a:endParaRPr lang="en-US" sz="1600" i="0" dirty="0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3560" y="2206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S</a:t>
                </a:r>
                <a:endParaRPr lang="en-US" sz="1600" i="0" dirty="0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>
                <a:off x="3651" y="1843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3016" y="2205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C</a:t>
                </a:r>
                <a:endParaRPr lang="en-US" sz="1600" i="0" dirty="0"/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3560" y="2750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F</a:t>
                </a:r>
                <a:endParaRPr lang="en-US" sz="1600" i="0" dirty="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560" y="3294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W</a:t>
                </a:r>
                <a:endParaRPr lang="en-US" sz="1600" i="0" dirty="0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 flipV="1">
                <a:off x="3651" y="2387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 flipV="1">
                <a:off x="3651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 flipV="1">
                <a:off x="3741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4739" y="1842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 flipV="1">
                <a:off x="3197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649" y="2205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T</a:t>
                </a:r>
                <a:endParaRPr lang="en-US" sz="1600" i="0" dirty="0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104" y="2750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U</a:t>
                </a:r>
                <a:endParaRPr lang="en-US" sz="1600" i="0" dirty="0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4286" y="2931"/>
                <a:ext cx="1044" cy="481"/>
              </a:xfrm>
              <a:custGeom>
                <a:avLst/>
                <a:gdLst/>
                <a:ahLst/>
                <a:cxnLst>
                  <a:cxn ang="0">
                    <a:pos x="0" y="454"/>
                  </a:cxn>
                  <a:cxn ang="0">
                    <a:pos x="878" y="405"/>
                  </a:cxn>
                  <a:cxn ang="0">
                    <a:pos x="998" y="0"/>
                  </a:cxn>
                </a:cxnLst>
                <a:rect l="0" t="0" r="r" b="b"/>
                <a:pathLst>
                  <a:path w="1044" h="481">
                    <a:moveTo>
                      <a:pt x="0" y="454"/>
                    </a:moveTo>
                    <a:cubicBezTo>
                      <a:pt x="146" y="446"/>
                      <a:pt x="712" y="481"/>
                      <a:pt x="878" y="405"/>
                    </a:cubicBezTo>
                    <a:cubicBezTo>
                      <a:pt x="1044" y="329"/>
                      <a:pt x="973" y="84"/>
                      <a:pt x="998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4104" y="2205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D</a:t>
                </a:r>
                <a:endParaRPr lang="en-US" sz="1600" i="0" dirty="0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193" y="2750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V</a:t>
                </a:r>
                <a:endParaRPr lang="en-US" sz="1600" i="0" dirty="0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 flipV="1">
                <a:off x="4195" y="2387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 flipV="1">
                <a:off x="4195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4104" y="3294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G</a:t>
                </a:r>
                <a:endParaRPr lang="en-US" sz="1600" i="0" dirty="0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 flipV="1">
                <a:off x="4286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 flipV="1">
                <a:off x="4830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auto">
              <a:xfrm>
                <a:off x="5193" y="2205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E</a:t>
                </a:r>
                <a:endParaRPr lang="en-US" sz="1600" i="0" dirty="0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H="1">
                <a:off x="5284" y="2387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</p:grpSp>
        <p:pic>
          <p:nvPicPr>
            <p:cNvPr id="10" name="Picture 4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2478"/>
              <a:ext cx="3186" cy="12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377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ETECTAR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ECUPERAR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540000" y="900000"/>
            <a:ext cx="7921625" cy="7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Exemplo com vários recursos de cada tipo: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Sem </a:t>
            </a:r>
            <a:r>
              <a:rPr lang="pt-BR" sz="1400" b="0" dirty="0"/>
              <a:t>deadlock</a:t>
            </a:r>
            <a:r>
              <a:rPr lang="pt-BR" sz="1400" b="0" i="0" dirty="0"/>
              <a:t>: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641850" y="1429444"/>
            <a:ext cx="5819775" cy="1716088"/>
            <a:chOff x="1020" y="1207"/>
            <a:chExt cx="3666" cy="1081"/>
          </a:xfrm>
        </p:grpSpPr>
        <p:sp>
          <p:nvSpPr>
            <p:cNvPr id="6" name="Rectangle 46"/>
            <p:cNvSpPr>
              <a:spLocks noChangeArrowheads="1"/>
            </p:cNvSpPr>
            <p:nvPr/>
          </p:nvSpPr>
          <p:spPr bwMode="auto">
            <a:xfrm>
              <a:off x="2572" y="2082"/>
              <a:ext cx="53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800100"/>
              <a:r>
                <a:rPr lang="pt-PT" sz="1600" i="0" dirty="0">
                  <a:solidFill>
                    <a:schemeClr val="accent2"/>
                  </a:solidFill>
                </a:rPr>
                <a:t>Caso 1</a:t>
              </a:r>
            </a:p>
          </p:txBody>
        </p:sp>
        <p:pic>
          <p:nvPicPr>
            <p:cNvPr id="7" name="Picture 6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0" y="1207"/>
              <a:ext cx="3666" cy="8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2641850" y="3287085"/>
            <a:ext cx="4667250" cy="1860550"/>
            <a:chOff x="1338" y="2341"/>
            <a:chExt cx="2940" cy="1172"/>
          </a:xfrm>
        </p:grpSpPr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2564" y="3307"/>
              <a:ext cx="53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800100"/>
              <a:r>
                <a:rPr lang="pt-PT" sz="1600" i="0" dirty="0">
                  <a:solidFill>
                    <a:schemeClr val="accent2"/>
                  </a:solidFill>
                </a:rPr>
                <a:t>Caso 2</a:t>
              </a:r>
            </a:p>
          </p:txBody>
        </p:sp>
        <p:pic>
          <p:nvPicPr>
            <p:cNvPr id="10" name="Picture 6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2341"/>
              <a:ext cx="2940" cy="9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1" name="Rectangle 66"/>
          <p:cNvSpPr>
            <a:spLocks noChangeArrowheads="1"/>
          </p:cNvSpPr>
          <p:nvPr/>
        </p:nvSpPr>
        <p:spPr bwMode="auto">
          <a:xfrm>
            <a:off x="611188" y="3145532"/>
            <a:ext cx="7704137" cy="3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Com </a:t>
            </a:r>
            <a:r>
              <a:rPr lang="pt-BR" sz="1400" b="0" dirty="0"/>
              <a:t>deadlock</a:t>
            </a:r>
            <a:r>
              <a:rPr lang="pt-BR" sz="1400" b="0" i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484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VITAR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EADLOCKS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40000" y="900000"/>
            <a:ext cx="7921625" cy="8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Prever a sequência de pedidos de recursos de cada processo;</a:t>
            </a:r>
          </a:p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Reorganizar a sequência de pedidos;</a:t>
            </a:r>
          </a:p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Utilizar mapas de alocação de recursos (algoritmo do banqueiro).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962445" y="1730722"/>
            <a:ext cx="7489205" cy="3215010"/>
            <a:chOff x="385" y="1480"/>
            <a:chExt cx="5029" cy="2252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6" y="1480"/>
              <a:ext cx="2988" cy="17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5" y="2478"/>
              <a:ext cx="2460" cy="12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01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LIMINAR UMA DAS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ONDIÇÕES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0000" y="900000"/>
            <a:ext cx="7921625" cy="333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Evitar recursos com exclusividade: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Fazer spool do recursos (ex: impressora);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Criar recursos virtuais;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Aumentar a multiplicidade de um recurso.</a:t>
            </a:r>
          </a:p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Evitar pedido e espera de recursos: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Pedir tudo ao mesmo tempo.</a:t>
            </a:r>
          </a:p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Criar preempção nos recursos: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permitir atribuição fixa de recursos.</a:t>
            </a:r>
          </a:p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Eliminar grafos com listas circulares: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Reordenar processos.</a:t>
            </a:r>
          </a:p>
        </p:txBody>
      </p:sp>
    </p:spTree>
    <p:extLst>
      <p:ext uri="{BB962C8B-B14F-4D97-AF65-F5344CB8AC3E}">
        <p14:creationId xmlns:p14="http://schemas.microsoft.com/office/powerpoint/2010/main" val="25244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UTRAS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ORMAS/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UESTÕES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000" y="900000"/>
            <a:ext cx="7921625" cy="185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Lock em duas fases;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1º fase pede o que precisa, numa 2º fase pede e bloqueia o que precisa.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Deadlock em situações sem recursos;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Exemplo: Utilização de semáforos de uma forma errada (não ordenada).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utilizar em tempo útil os recursos por parte de um processo em sistemas de tempo real.</a:t>
            </a:r>
          </a:p>
        </p:txBody>
      </p:sp>
    </p:spTree>
    <p:extLst>
      <p:ext uri="{BB962C8B-B14F-4D97-AF65-F5344CB8AC3E}">
        <p14:creationId xmlns:p14="http://schemas.microsoft.com/office/powerpoint/2010/main" val="9623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ITUAÇÕES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ONCRETAS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82791" y="1230528"/>
            <a:ext cx="2833737" cy="3993159"/>
            <a:chOff x="1259632" y="1242449"/>
            <a:chExt cx="2833737" cy="4786221"/>
          </a:xfrm>
        </p:grpSpPr>
        <p:sp>
          <p:nvSpPr>
            <p:cNvPr id="6" name="Oval 5"/>
            <p:cNvSpPr/>
            <p:nvPr/>
          </p:nvSpPr>
          <p:spPr bwMode="auto">
            <a:xfrm>
              <a:off x="1259632" y="2956691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</a:p>
          </p:txBody>
        </p:sp>
        <p:pic>
          <p:nvPicPr>
            <p:cNvPr id="7" name="Picture 2" descr="http://www.certtechs.com/escuela/computer%20part%20pictures/network%20cards/nic%5b1%5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516" y="1242449"/>
              <a:ext cx="1346781" cy="134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 bwMode="auto">
            <a:xfrm>
              <a:off x="3445297" y="2997504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B</a:t>
              </a:r>
            </a:p>
          </p:txBody>
        </p:sp>
        <p:pic>
          <p:nvPicPr>
            <p:cNvPr id="9" name="Picture 5" descr="C:\Users\fsp\AppData\Local\Microsoft\Windows\Temporary Internet Files\Content.IE5\HFB8ZMQR\MC900432572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620" y="4035287"/>
              <a:ext cx="1828572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Down Arrow 9"/>
            <p:cNvSpPr/>
            <p:nvPr/>
          </p:nvSpPr>
          <p:spPr bwMode="auto">
            <a:xfrm rot="2729725">
              <a:off x="1862676" y="2123448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 rot="2729725">
              <a:off x="3288675" y="3672830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 rot="19329703">
              <a:off x="1862677" y="3582521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 rot="19329703">
              <a:off x="3226984" y="2141308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6232" y="5720893"/>
              <a:ext cx="2587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i="0" dirty="0"/>
                <a:t>Sentido das Comunicações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36395" y="1253137"/>
            <a:ext cx="2833737" cy="3971208"/>
            <a:chOff x="4896377" y="1438037"/>
            <a:chExt cx="2833737" cy="4759910"/>
          </a:xfrm>
        </p:grpSpPr>
        <p:sp>
          <p:nvSpPr>
            <p:cNvPr id="16" name="Oval 15"/>
            <p:cNvSpPr/>
            <p:nvPr/>
          </p:nvSpPr>
          <p:spPr bwMode="auto">
            <a:xfrm>
              <a:off x="4896377" y="3152279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</a:p>
          </p:txBody>
        </p:sp>
        <p:pic>
          <p:nvPicPr>
            <p:cNvPr id="17" name="Picture 2" descr="http://www.certtechs.com/escuela/computer%20part%20pictures/network%20cards/nic%5b1%5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261" y="1438037"/>
              <a:ext cx="1346781" cy="134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/>
            <p:cNvSpPr/>
            <p:nvPr/>
          </p:nvSpPr>
          <p:spPr bwMode="auto">
            <a:xfrm>
              <a:off x="7082042" y="319309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B</a:t>
              </a: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V="1">
              <a:off x="5246417" y="2230125"/>
              <a:ext cx="920891" cy="922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6621597" y="2230124"/>
              <a:ext cx="784481" cy="9629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 flipV="1">
              <a:off x="5220412" y="3814852"/>
              <a:ext cx="863755" cy="982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pic>
          <p:nvPicPr>
            <p:cNvPr id="22" name="Picture 5" descr="C:\Users\fsp\AppData\Local\Microsoft\Windows\Temporary Internet Files\Content.IE5\HFB8ZMQR\MC900432572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65" y="4230875"/>
              <a:ext cx="1828572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H="1">
              <a:off x="6815381" y="3841164"/>
              <a:ext cx="590697" cy="874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94483" y="5890170"/>
              <a:ext cx="224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i="0" dirty="0"/>
                <a:t>Grafo de dependências</a:t>
              </a:r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40000" y="900000"/>
            <a:ext cx="7921625" cy="37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800" b="0" i="0" dirty="0"/>
              <a:t>Caso 1: </a:t>
            </a:r>
            <a:r>
              <a:rPr lang="pt-BR" sz="1600" b="0" i="0" dirty="0"/>
              <a:t>Processo A e B recebem da rede e enviam para a impressora.</a:t>
            </a:r>
          </a:p>
        </p:txBody>
      </p:sp>
    </p:spTree>
    <p:extLst>
      <p:ext uri="{BB962C8B-B14F-4D97-AF65-F5344CB8AC3E}">
        <p14:creationId xmlns:p14="http://schemas.microsoft.com/office/powerpoint/2010/main" val="32767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ITUAÇÕES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ONCRETAS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67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800" b="0" i="0" dirty="0"/>
              <a:t>Caso 2: </a:t>
            </a:r>
            <a:r>
              <a:rPr lang="pt-PT" sz="1600" b="0" i="0" dirty="0"/>
              <a:t>Uma entidade pretende implementar um sistema de recolha de vídeos em múltiplos pontos físicos conforme indica a figura seguinte:</a:t>
            </a:r>
            <a:endParaRPr lang="pt-PT" sz="16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33364"/>
            <a:ext cx="52578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6013" y="3860311"/>
            <a:ext cx="8160443" cy="13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/>
            <a:r>
              <a:rPr lang="pt-PT" sz="1400" b="0" i="0" dirty="0"/>
              <a:t>Os “Equipamentos de recolha de vídeo (ERV)” são compostos por um computador, com 1 GiB de memória e sem disco local. Quando ligados cada EVR executa um programa em memória flash local que procede a aquisição de vídeo, codificação em MPEG4 (alta compressão de vídeo com perda de alguma informação) e envia esse stream de vídeo para o servidor.</a:t>
            </a:r>
          </a:p>
          <a:p>
            <a:pPr algn="just"/>
            <a:r>
              <a:rPr lang="pt-PT" sz="1400" b="0" i="0" dirty="0"/>
              <a:t>O servidor providencia um serviço de configuração do sistema e armazenamento dos vídeos obtidos de cada ERV ligado ao sistema.</a:t>
            </a:r>
          </a:p>
        </p:txBody>
      </p:sp>
    </p:spTree>
    <p:extLst>
      <p:ext uri="{BB962C8B-B14F-4D97-AF65-F5344CB8AC3E}">
        <p14:creationId xmlns:p14="http://schemas.microsoft.com/office/powerpoint/2010/main" val="76563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ITUAÇÕES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ONCRETAS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0000" y="900000"/>
            <a:ext cx="7921625" cy="9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800" b="0" i="0" dirty="0"/>
              <a:t>Caso 3: </a:t>
            </a:r>
            <a:r>
              <a:rPr lang="pt-PT" sz="1600" b="0" i="0" dirty="0"/>
              <a:t>Um empresa de venda de produtos em grandes quantidades, utiliza um sistema com múltiplas caixas de saída (tipo supermercado) e um servidor central em cada sucursal (em cada supermercado) com indicado na figura seguinte:</a:t>
            </a:r>
            <a:endParaRPr lang="pt-PT" sz="16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7420"/>
            <a:ext cx="4811713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0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316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SOP-T1-DE1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secção crítica e zona de exclusão mútua;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Grafo de dependências entre recursos e processos;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Noção e condições para um </a:t>
            </a:r>
            <a:r>
              <a:rPr lang="pt-PT" sz="1600" b="0" dirty="0" err="1"/>
              <a:t>deadlock</a:t>
            </a:r>
            <a:r>
              <a:rPr lang="pt-PT" sz="1600" b="0" i="0" dirty="0"/>
              <a:t>.</a:t>
            </a:r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SOP-T1-DE2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Soluções para evitar um </a:t>
            </a:r>
            <a:r>
              <a:rPr lang="pt-PT" sz="1600" b="0" dirty="0" err="1"/>
              <a:t>deadlock</a:t>
            </a:r>
            <a:r>
              <a:rPr lang="pt-PT" sz="1600" b="0" i="0" dirty="0"/>
              <a:t>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Alterar a sequência de pedidos;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Detectar e recuperar a ocorrência;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Prever e evitar a sua existência;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Eliminar uma das condições (4 condições) necessária para existir um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999" y="900000"/>
            <a:ext cx="8206425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 2022/23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</a:t>
            </a:r>
            <a:r>
              <a:rPr lang="pt-PT" sz="2000" dirty="0" err="1"/>
              <a:t>deadlocks</a:t>
            </a:r>
            <a:r>
              <a:rPr lang="pt-PT" sz="2000" dirty="0"/>
              <a:t> </a:t>
            </a:r>
            <a:r>
              <a:rPr lang="pt-PT" sz="2000" i="0" dirty="0"/>
              <a:t>e resolução) de 3 questões cada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/>
              <a:t>: </a:t>
            </a:r>
            <a:r>
              <a:rPr lang="en-GB" sz="2000" i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ELHORAR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ERFORMANCE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4859338" y="981152"/>
            <a:ext cx="3787775" cy="180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são processos diferentes que pretende aceder à zona partilhada;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faz lock de toda a memória partilhada;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quer escrever noutra parte da memória partilhada mas não o faz antes de </a:t>
            </a: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libertar tudo;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escreve dados e desbloqueia zona.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já pode utilizar.</a:t>
            </a: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4859337" y="3145532"/>
            <a:ext cx="3787775" cy="1804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Um </a:t>
            </a:r>
            <a:r>
              <a:rPr lang="pt-PT" sz="1400" b="0" dirty="0"/>
              <a:t>lock</a:t>
            </a:r>
            <a:r>
              <a:rPr lang="pt-PT" sz="1400" b="0" i="0" dirty="0"/>
              <a:t> para cada parte distinta da memória partilhada, mas:</a:t>
            </a:r>
          </a:p>
          <a:p>
            <a:pPr marL="357188" lvl="1" indent="-177800" algn="just" defTabSz="800100">
              <a:buFont typeface="Wingdings" pitchFamily="2" charset="2"/>
              <a:buChar char="Ø"/>
            </a:pPr>
            <a:r>
              <a:rPr lang="pt-PT" sz="1400" b="0" i="0" dirty="0"/>
              <a:t>Mais zonas distintas: menos bloqueios de cada zona, mais complexo, melhor performance;</a:t>
            </a:r>
          </a:p>
          <a:p>
            <a:pPr marL="357188" lvl="1" indent="-177800" algn="just" defTabSz="800100">
              <a:buFont typeface="Wingdings" pitchFamily="2" charset="2"/>
              <a:buChar char="Ø"/>
            </a:pPr>
            <a:r>
              <a:rPr lang="pt-PT" sz="1400" b="0" i="0" dirty="0"/>
              <a:t>Menos zonas distintas: mais bloqueios (zona maiores), mais simples, menos performance.</a:t>
            </a:r>
          </a:p>
        </p:txBody>
      </p: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1030288" y="986432"/>
            <a:ext cx="3527425" cy="3984625"/>
            <a:chOff x="567" y="1283"/>
            <a:chExt cx="2222" cy="2510"/>
          </a:xfrm>
        </p:grpSpPr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2194" y="1283"/>
              <a:ext cx="595" cy="2510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/>
            <a:lstStyle/>
            <a:p>
              <a:pPr defTabSz="800100"/>
              <a:r>
                <a:rPr lang="pt-PT" sz="2800" dirty="0"/>
                <a:t>Memória Partilhada</a:t>
              </a:r>
              <a:endParaRPr lang="pt-PT" sz="1900" dirty="0"/>
            </a:p>
          </p:txBody>
        </p:sp>
        <p:sp>
          <p:nvSpPr>
            <p:cNvPr id="8" name="Rectangle 96"/>
            <p:cNvSpPr>
              <a:spLocks noChangeArrowheads="1"/>
            </p:cNvSpPr>
            <p:nvPr/>
          </p:nvSpPr>
          <p:spPr bwMode="auto">
            <a:xfrm>
              <a:off x="567" y="1570"/>
              <a:ext cx="617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/>
                <a:t>A</a:t>
              </a:r>
            </a:p>
          </p:txBody>
        </p:sp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567" y="2205"/>
              <a:ext cx="617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/>
                <a:t>B</a:t>
              </a:r>
            </a:p>
          </p:txBody>
        </p:sp>
      </p:grpSp>
      <p:sp>
        <p:nvSpPr>
          <p:cNvPr id="10" name="Freeform 101"/>
          <p:cNvSpPr>
            <a:spLocks/>
          </p:cNvSpPr>
          <p:nvPr/>
        </p:nvSpPr>
        <p:spPr bwMode="auto">
          <a:xfrm>
            <a:off x="1966913" y="2497732"/>
            <a:ext cx="1612900" cy="288925"/>
          </a:xfrm>
          <a:custGeom>
            <a:avLst/>
            <a:gdLst/>
            <a:ahLst/>
            <a:cxnLst>
              <a:cxn ang="0">
                <a:pos x="0" y="784"/>
              </a:cxn>
              <a:cxn ang="0">
                <a:pos x="720" y="64"/>
              </a:cxn>
              <a:cxn ang="0">
                <a:pos x="1344" y="400"/>
              </a:cxn>
            </a:cxnLst>
            <a:rect l="0" t="0" r="r" b="b"/>
            <a:pathLst>
              <a:path w="1344" h="784">
                <a:moveTo>
                  <a:pt x="0" y="784"/>
                </a:moveTo>
                <a:cubicBezTo>
                  <a:pt x="248" y="456"/>
                  <a:pt x="496" y="128"/>
                  <a:pt x="720" y="64"/>
                </a:cubicBezTo>
                <a:cubicBezTo>
                  <a:pt x="944" y="0"/>
                  <a:pt x="1240" y="344"/>
                  <a:pt x="1344" y="400"/>
                </a:cubicBezTo>
              </a:path>
            </a:pathLst>
          </a:custGeom>
          <a:noFill/>
          <a:ln w="127000" cap="flat" cmpd="sng">
            <a:solidFill>
              <a:srgbClr val="0033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lIns="80010" tIns="40005" rIns="80010" bIns="40005" anchor="ctr"/>
          <a:lstStyle/>
          <a:p>
            <a:endParaRPr lang="pt-PT" dirty="0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1893888" y="913407"/>
            <a:ext cx="2678112" cy="4056063"/>
            <a:chOff x="1125" y="1283"/>
            <a:chExt cx="1687" cy="2555"/>
          </a:xfrm>
        </p:grpSpPr>
        <p:sp>
          <p:nvSpPr>
            <p:cNvPr id="12" name="Rectangle 76"/>
            <p:cNvSpPr>
              <a:spLocks noChangeArrowheads="1"/>
            </p:cNvSpPr>
            <p:nvPr/>
          </p:nvSpPr>
          <p:spPr bwMode="auto">
            <a:xfrm>
              <a:off x="2195" y="1298"/>
              <a:ext cx="617" cy="25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/>
                <a:t>Lock</a:t>
              </a:r>
            </a:p>
          </p:txBody>
        </p:sp>
        <p:sp>
          <p:nvSpPr>
            <p:cNvPr id="13" name="Freeform 77"/>
            <p:cNvSpPr>
              <a:spLocks/>
            </p:cNvSpPr>
            <p:nvPr/>
          </p:nvSpPr>
          <p:spPr bwMode="auto">
            <a:xfrm>
              <a:off x="1125" y="1283"/>
              <a:ext cx="1152" cy="490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720" y="64"/>
                </a:cxn>
                <a:cxn ang="0">
                  <a:pos x="1344" y="400"/>
                </a:cxn>
              </a:cxnLst>
              <a:rect l="0" t="0" r="r" b="b"/>
              <a:pathLst>
                <a:path w="1344" h="784">
                  <a:moveTo>
                    <a:pt x="0" y="784"/>
                  </a:moveTo>
                  <a:cubicBezTo>
                    <a:pt x="248" y="456"/>
                    <a:pt x="496" y="128"/>
                    <a:pt x="720" y="64"/>
                  </a:cubicBezTo>
                  <a:cubicBezTo>
                    <a:pt x="944" y="0"/>
                    <a:pt x="1240" y="344"/>
                    <a:pt x="1344" y="400"/>
                  </a:cubicBezTo>
                </a:path>
              </a:pathLst>
            </a:custGeom>
            <a:noFill/>
            <a:ln w="1270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1966913" y="1418232"/>
            <a:ext cx="2562225" cy="288925"/>
            <a:chOff x="930" y="618"/>
            <a:chExt cx="1614" cy="182"/>
          </a:xfrm>
        </p:grpSpPr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1927" y="618"/>
              <a:ext cx="617" cy="18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>
                  <a:solidFill>
                    <a:schemeClr val="bg1"/>
                  </a:solidFill>
                </a:rPr>
                <a:t>Escreve</a:t>
              </a:r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auto">
            <a:xfrm>
              <a:off x="930" y="618"/>
              <a:ext cx="1016" cy="182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720" y="64"/>
                </a:cxn>
                <a:cxn ang="0">
                  <a:pos x="1344" y="400"/>
                </a:cxn>
              </a:cxnLst>
              <a:rect l="0" t="0" r="r" b="b"/>
              <a:pathLst>
                <a:path w="1344" h="784">
                  <a:moveTo>
                    <a:pt x="0" y="784"/>
                  </a:moveTo>
                  <a:cubicBezTo>
                    <a:pt x="248" y="456"/>
                    <a:pt x="496" y="128"/>
                    <a:pt x="720" y="64"/>
                  </a:cubicBezTo>
                  <a:cubicBezTo>
                    <a:pt x="944" y="0"/>
                    <a:pt x="1240" y="344"/>
                    <a:pt x="1344" y="400"/>
                  </a:cubicBezTo>
                </a:path>
              </a:pathLst>
            </a:custGeom>
            <a:noFill/>
            <a:ln w="127000" cap="flat" cmpd="sng">
              <a:solidFill>
                <a:srgbClr val="0033CC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sp>
        <p:nvSpPr>
          <p:cNvPr id="17" name="Rectangle 110"/>
          <p:cNvSpPr>
            <a:spLocks noChangeArrowheads="1"/>
          </p:cNvSpPr>
          <p:nvPr/>
        </p:nvSpPr>
        <p:spPr bwMode="auto">
          <a:xfrm>
            <a:off x="3551238" y="2497732"/>
            <a:ext cx="979487" cy="288925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010" tIns="40005" rIns="80010" bIns="40005" anchor="ctr"/>
          <a:lstStyle/>
          <a:p>
            <a:pPr defTabSz="800100"/>
            <a:r>
              <a:rPr lang="pt-PT" sz="1900" dirty="0">
                <a:solidFill>
                  <a:schemeClr val="bg1"/>
                </a:solidFill>
              </a:rPr>
              <a:t>Escreve</a:t>
            </a:r>
          </a:p>
        </p:txBody>
      </p:sp>
      <p:sp>
        <p:nvSpPr>
          <p:cNvPr id="18" name="Text Box 112"/>
          <p:cNvSpPr txBox="1">
            <a:spLocks noChangeArrowheads="1"/>
          </p:cNvSpPr>
          <p:nvPr/>
        </p:nvSpPr>
        <p:spPr bwMode="auto">
          <a:xfrm>
            <a:off x="491332" y="4028491"/>
            <a:ext cx="2951162" cy="9425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Para simplificar a sequência não foi indicado o lock de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à memória e o unlock de </a:t>
            </a: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da memória partilhada.</a:t>
            </a:r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mph" presetSubtype="0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emph" presetSubtype="0" repeatCount="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10" grpId="1" animBg="1"/>
      <p:bldP spid="10" grpId="2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EPENDÊNCIAS ENTRE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ECURSOS/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7921625" cy="11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buFont typeface="Symbol" pitchFamily="18" charset="2"/>
              <a:buNone/>
            </a:pPr>
            <a:r>
              <a:rPr lang="pt-PT" sz="1400" b="0" i="0" dirty="0"/>
              <a:t>Os </a:t>
            </a:r>
            <a:r>
              <a:rPr lang="pt-PT" sz="1400" b="0" dirty="0"/>
              <a:t>deadlocks</a:t>
            </a:r>
            <a:r>
              <a:rPr lang="pt-PT" sz="1400" b="0" i="0" dirty="0"/>
              <a:t> podem suceder apenas em sistema multiprogramados (vários processos em execução virtualmente ou realmente paralela). Surgem conflitos pela obtenção de um ou mais recursos:</a:t>
            </a:r>
          </a:p>
          <a:p>
            <a:pPr marL="357188" lvl="1" indent="-177800" algn="l" defTabSz="800100">
              <a:buFont typeface="Wingdings" pitchFamily="2" charset="2"/>
              <a:buChar char="Ø"/>
            </a:pPr>
            <a:r>
              <a:rPr lang="pt-PT" sz="1400" b="0" i="0" dirty="0"/>
              <a:t>Dispositivo físico ou lógico (disco, impressora, etc.);</a:t>
            </a:r>
          </a:p>
          <a:p>
            <a:pPr marL="357188" lvl="1" indent="-177800" algn="l" defTabSz="800100">
              <a:buFont typeface="Wingdings" pitchFamily="2" charset="2"/>
              <a:buChar char="Ø"/>
            </a:pPr>
            <a:r>
              <a:rPr lang="pt-PT" sz="1400" b="0" i="0" dirty="0"/>
              <a:t>Recurso em software (ficheiro, zona de memória partilhada, </a:t>
            </a:r>
            <a:r>
              <a:rPr lang="pt-PT" sz="1400" b="0" i="0" dirty="0" err="1"/>
              <a:t>etc</a:t>
            </a:r>
            <a:r>
              <a:rPr lang="pt-PT" sz="1400" b="0" i="0" dirty="0"/>
              <a:t>).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08063" y="2353444"/>
            <a:ext cx="4105275" cy="94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PT" sz="1400" b="0" i="0" dirty="0"/>
              <a:t>É possível representar as dependências entres recursos (quadrados) e processo (círculos) através de um grafo, e a partir da análise deste grafo inferir a existências de possíveis </a:t>
            </a:r>
            <a:r>
              <a:rPr lang="pt-PT" sz="1400" b="0" dirty="0"/>
              <a:t>deadlocks</a:t>
            </a:r>
            <a:r>
              <a:rPr lang="pt-PT" sz="1400" b="0" i="0" dirty="0"/>
              <a:t>.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1189" y="3447772"/>
            <a:ext cx="4826000" cy="157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Acções para a utilização de um recurso</a:t>
            </a:r>
            <a:r>
              <a:rPr lang="pt-PT" sz="1400" b="0" i="0" dirty="0"/>
              <a:t>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Requisitar o acesso ao recurso (B</a:t>
            </a:r>
            <a:r>
              <a:rPr lang="pt-BR" sz="1400" b="0" i="0" dirty="0">
                <a:sym typeface="Symbol" pitchFamily="18" charset="2"/>
              </a:rPr>
              <a:t>S</a:t>
            </a:r>
            <a:r>
              <a:rPr lang="pt-BR" sz="1400" b="0" i="0" dirty="0"/>
              <a:t>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>
                <a:solidFill>
                  <a:schemeClr val="bg2"/>
                </a:solidFill>
              </a:rPr>
              <a:t>Recurso atribuído ao processo (R</a:t>
            </a:r>
            <a:r>
              <a:rPr lang="pt-BR" sz="1400" b="0" i="0" dirty="0">
                <a:solidFill>
                  <a:schemeClr val="bg2"/>
                </a:solidFill>
                <a:sym typeface="Symbol" pitchFamily="18" charset="2"/>
              </a:rPr>
              <a:t>A</a:t>
            </a:r>
            <a:r>
              <a:rPr lang="pt-BR" sz="1400" b="0" i="0" dirty="0">
                <a:solidFill>
                  <a:schemeClr val="bg2"/>
                </a:solidFill>
              </a:rPr>
              <a:t>);</a:t>
            </a:r>
          </a:p>
          <a:p>
            <a:pPr marL="714375" lvl="2" indent="-177800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1100" b="0" i="0" dirty="0">
                <a:solidFill>
                  <a:schemeClr val="bg2"/>
                </a:solidFill>
              </a:rPr>
              <a:t>Nota: Não é uma acção do processo mas sim do sistema;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Utilizar o recurso;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Libertar o recurso.</a:t>
            </a:r>
          </a:p>
        </p:txBody>
      </p:sp>
      <p:grpSp>
        <p:nvGrpSpPr>
          <p:cNvPr id="22" name="Group 6"/>
          <p:cNvGrpSpPr>
            <a:grpSpLocks/>
          </p:cNvGrpSpPr>
          <p:nvPr/>
        </p:nvGrpSpPr>
        <p:grpSpPr bwMode="auto">
          <a:xfrm>
            <a:off x="5148263" y="2391339"/>
            <a:ext cx="3170237" cy="1728788"/>
            <a:chOff x="3333" y="1706"/>
            <a:chExt cx="1997" cy="1089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333" y="1797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A</a:t>
              </a:r>
              <a:endParaRPr lang="en-US" sz="1600" i="0" dirty="0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3333" y="2523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R</a:t>
              </a:r>
              <a:endParaRPr lang="en-US" sz="1600" i="0" dirty="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3424" y="1979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3877" y="2523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B</a:t>
              </a:r>
              <a:endParaRPr lang="en-US" sz="1600" i="0" dirty="0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3877" y="1797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S</a:t>
              </a:r>
              <a:endParaRPr lang="en-US" sz="1600" i="0" dirty="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3968" y="1979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4695" y="1706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D</a:t>
              </a:r>
              <a:endParaRPr lang="en-US" sz="1600" i="0" dirty="0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241" y="2160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T</a:t>
              </a:r>
              <a:endParaRPr lang="en-US" sz="1600" i="0" dirty="0"/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4695" y="2613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C</a:t>
              </a:r>
              <a:endParaRPr lang="en-US" sz="1600" i="0" dirty="0"/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5148" y="2160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U</a:t>
              </a:r>
              <a:endParaRPr lang="en-US" sz="1600" i="0" dirty="0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876" y="1796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 flipH="1" flipV="1">
              <a:off x="4332" y="2341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 flipH="1">
              <a:off x="4332" y="1796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 flipV="1">
              <a:off x="4876" y="2341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4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40000" y="900000"/>
            <a:ext cx="7993260" cy="347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0" dirty="0"/>
              <a:t>Deadlock</a:t>
            </a:r>
            <a:r>
              <a:rPr lang="pt-BR" sz="2000" b="0" i="0" dirty="0"/>
              <a:t>:</a:t>
            </a:r>
            <a:endParaRPr lang="pt-BR" sz="2000" b="0" dirty="0"/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Situação na qual o sistema ou parte do sistema considerado fica “parado”, não sendo possível desbloquear o impasse sem destruir o sistema (e.g. desligar o computador).</a:t>
            </a:r>
          </a:p>
          <a:p>
            <a:pPr marL="271463" indent="-271463" algn="just" defTabSz="800100">
              <a:lnSpc>
                <a:spcPct val="120000"/>
              </a:lnSpc>
            </a:pPr>
            <a:r>
              <a:rPr lang="pt-BR" sz="2000" b="0" i="0" dirty="0"/>
              <a:t>Não é um </a:t>
            </a:r>
            <a:r>
              <a:rPr lang="pt-BR" sz="2000" b="0" dirty="0"/>
              <a:t>deadlock</a:t>
            </a:r>
            <a:r>
              <a:rPr lang="pt-BR" sz="2000" b="0" i="0" dirty="0"/>
              <a:t>:</a:t>
            </a:r>
            <a:endParaRPr lang="pt-BR" sz="2400" b="0" i="0" dirty="0"/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Impasses temporários;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sistema permite eliminar parte do sistema, permitindo o normal funcionamento do restante sistema (e.g. eliminar um processo bloqueado);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programa bloqueado à espera de dados de uma entrada/saída (I/O);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programa lento, parado temporáriamente ou permanentemente devido a uma má programação do próprio.</a:t>
            </a:r>
          </a:p>
        </p:txBody>
      </p:sp>
    </p:spTree>
    <p:extLst>
      <p:ext uri="{BB962C8B-B14F-4D97-AF65-F5344CB8AC3E}">
        <p14:creationId xmlns:p14="http://schemas.microsoft.com/office/powerpoint/2010/main" val="39157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27538" y="900000"/>
            <a:ext cx="4248150" cy="180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/>
              <a:t>Recurso R está “atribuído” ao processo A;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/>
              <a:t>Processo B “pede” o recurso S.</a:t>
            </a:r>
          </a:p>
          <a:p>
            <a:pPr marL="271463" indent="-271463" algn="just" defTabSz="800100">
              <a:buFont typeface="Wingdings" pitchFamily="2" charset="2"/>
              <a:buNone/>
            </a:pPr>
            <a:endParaRPr lang="pt-PT" sz="1400" b="0" i="0" dirty="0"/>
          </a:p>
          <a:p>
            <a:pPr marL="271463" indent="-271463" algn="just" defTabSz="800100">
              <a:buFont typeface="Wingdings" pitchFamily="2" charset="2"/>
              <a:buNone/>
            </a:pPr>
            <a:r>
              <a:rPr lang="pt-PT" sz="1400" b="0" i="0" dirty="0"/>
              <a:t>Lista circular de dependências: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Recurso U está “atribuído” ao processo C;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Processo C “pede” o recurso T;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Recurso T está “atribuído” ao processo D;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Processo D “pede” o recurso U.</a:t>
            </a:r>
            <a:endParaRPr lang="pt-PT" sz="1400" b="0" i="0" dirty="0"/>
          </a:p>
        </p:txBody>
      </p:sp>
      <p:sp>
        <p:nvSpPr>
          <p:cNvPr id="53" name="Text Box 82"/>
          <p:cNvSpPr txBox="1">
            <a:spLocks noChangeArrowheads="1"/>
          </p:cNvSpPr>
          <p:nvPr/>
        </p:nvSpPr>
        <p:spPr bwMode="auto">
          <a:xfrm>
            <a:off x="4788024" y="3145532"/>
            <a:ext cx="3816424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PT" sz="1600" b="0" i="0" dirty="0"/>
              <a:t>A existência de um </a:t>
            </a:r>
            <a:r>
              <a:rPr lang="pt-PT" sz="1600" b="0" dirty="0"/>
              <a:t>deadlock</a:t>
            </a:r>
            <a:r>
              <a:rPr lang="pt-PT" sz="1600" b="0" i="0" dirty="0"/>
              <a:t> numa parte do grafo de dependências pode levar ao bloqueio de todo o sistema. No caso apresentado essa possibilidade pode não existe (se recurso S for obtido por A ou C ou F).</a:t>
            </a:r>
          </a:p>
        </p:txBody>
      </p:sp>
      <p:grpSp>
        <p:nvGrpSpPr>
          <p:cNvPr id="54" name="Group 83"/>
          <p:cNvGrpSpPr>
            <a:grpSpLocks/>
          </p:cNvGrpSpPr>
          <p:nvPr/>
        </p:nvGrpSpPr>
        <p:grpSpPr bwMode="auto">
          <a:xfrm>
            <a:off x="827584" y="913731"/>
            <a:ext cx="288925" cy="1439862"/>
            <a:chOff x="612" y="845"/>
            <a:chExt cx="182" cy="907"/>
          </a:xfrm>
        </p:grpSpPr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612" y="845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A</a:t>
              </a:r>
              <a:endParaRPr lang="en-US" sz="1600" i="0" dirty="0"/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612" y="1571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R</a:t>
              </a:r>
              <a:endParaRPr lang="en-US" sz="1600" i="0" dirty="0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703" y="1027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58" name="Group 84"/>
          <p:cNvGrpSpPr>
            <a:grpSpLocks/>
          </p:cNvGrpSpPr>
          <p:nvPr/>
        </p:nvGrpSpPr>
        <p:grpSpPr bwMode="auto">
          <a:xfrm>
            <a:off x="1691184" y="913731"/>
            <a:ext cx="288925" cy="1441450"/>
            <a:chOff x="1156" y="845"/>
            <a:chExt cx="182" cy="908"/>
          </a:xfrm>
        </p:grpSpPr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1156" y="1571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B</a:t>
              </a:r>
              <a:endParaRPr lang="en-US" sz="1600" i="0" dirty="0"/>
            </a:p>
          </p:txBody>
        </p: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1156" y="845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S</a:t>
              </a:r>
              <a:endParaRPr lang="en-US" sz="1600" i="0" dirty="0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1247" y="1027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62" name="Group 85"/>
          <p:cNvGrpSpPr>
            <a:grpSpLocks/>
          </p:cNvGrpSpPr>
          <p:nvPr/>
        </p:nvGrpSpPr>
        <p:grpSpPr bwMode="auto">
          <a:xfrm>
            <a:off x="2269034" y="769268"/>
            <a:ext cx="1728788" cy="1728788"/>
            <a:chOff x="1520" y="754"/>
            <a:chExt cx="1089" cy="1089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974" y="754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D</a:t>
              </a:r>
              <a:endParaRPr lang="en-US" sz="1600" i="0" dirty="0"/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1520" y="1208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T</a:t>
              </a:r>
              <a:endParaRPr lang="en-US" sz="1600" i="0" dirty="0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1974" y="1661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C</a:t>
              </a:r>
              <a:endParaRPr lang="en-US" sz="1600" i="0" dirty="0"/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2427" y="1208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U</a:t>
              </a:r>
              <a:endParaRPr lang="en-US" sz="1600" i="0" dirty="0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2155" y="844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 flipH="1" flipV="1">
              <a:off x="1611" y="1389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 flipH="1">
              <a:off x="1611" y="844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 flipV="1">
              <a:off x="2155" y="1389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71" name="Group 81"/>
          <p:cNvGrpSpPr>
            <a:grpSpLocks/>
          </p:cNvGrpSpPr>
          <p:nvPr/>
        </p:nvGrpSpPr>
        <p:grpSpPr bwMode="auto">
          <a:xfrm>
            <a:off x="828377" y="2641476"/>
            <a:ext cx="2881313" cy="2376265"/>
            <a:chOff x="703" y="2114"/>
            <a:chExt cx="1815" cy="1814"/>
          </a:xfrm>
        </p:grpSpPr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1247" y="2114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A</a:t>
              </a:r>
              <a:endParaRPr lang="en-US" sz="1600" i="0" dirty="0"/>
            </a:p>
          </p:txBody>
        </p:sp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703" y="2114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R</a:t>
              </a:r>
              <a:endParaRPr lang="en-US" sz="1600" i="0" dirty="0"/>
            </a:p>
          </p:txBody>
        </p: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flipV="1">
              <a:off x="884" y="2205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2336" y="2114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B</a:t>
              </a:r>
              <a:endParaRPr lang="en-US" sz="1600" i="0" dirty="0"/>
            </a:p>
          </p:txBody>
        </p:sp>
        <p:sp>
          <p:nvSpPr>
            <p:cNvPr id="76" name="Rectangle 42"/>
            <p:cNvSpPr>
              <a:spLocks noChangeArrowheads="1"/>
            </p:cNvSpPr>
            <p:nvPr/>
          </p:nvSpPr>
          <p:spPr bwMode="auto">
            <a:xfrm>
              <a:off x="1247" y="2659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S</a:t>
              </a:r>
              <a:endParaRPr lang="en-US" sz="1600" i="0" dirty="0"/>
            </a:p>
          </p:txBody>
        </p:sp>
        <p:sp>
          <p:nvSpPr>
            <p:cNvPr id="77" name="Line 43"/>
            <p:cNvSpPr>
              <a:spLocks noChangeShapeType="1"/>
            </p:cNvSpPr>
            <p:nvPr/>
          </p:nvSpPr>
          <p:spPr bwMode="auto">
            <a:xfrm flipH="1">
              <a:off x="1338" y="2296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78" name="Oval 46"/>
            <p:cNvSpPr>
              <a:spLocks noChangeArrowheads="1"/>
            </p:cNvSpPr>
            <p:nvPr/>
          </p:nvSpPr>
          <p:spPr bwMode="auto">
            <a:xfrm>
              <a:off x="703" y="2658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C</a:t>
              </a:r>
              <a:endParaRPr lang="en-US" sz="1600" i="0" dirty="0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1247" y="3203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F</a:t>
              </a:r>
              <a:endParaRPr lang="en-US" sz="1600" i="0" dirty="0"/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1247" y="3747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W</a:t>
              </a:r>
              <a:endParaRPr lang="en-US" sz="1600" i="0" dirty="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H="1" flipV="1">
              <a:off x="1338" y="284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 flipH="1" flipV="1">
              <a:off x="1338" y="3384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H="1" flipV="1">
              <a:off x="1428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 flipH="1">
              <a:off x="2426" y="2295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5" name="Line 65"/>
            <p:cNvSpPr>
              <a:spLocks noChangeShapeType="1"/>
            </p:cNvSpPr>
            <p:nvPr/>
          </p:nvSpPr>
          <p:spPr bwMode="auto">
            <a:xfrm flipV="1">
              <a:off x="884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86" name="Group 80"/>
          <p:cNvGrpSpPr>
            <a:grpSpLocks/>
          </p:cNvGrpSpPr>
          <p:nvPr/>
        </p:nvGrpSpPr>
        <p:grpSpPr bwMode="auto">
          <a:xfrm>
            <a:off x="2555577" y="3354371"/>
            <a:ext cx="2017713" cy="1664958"/>
            <a:chOff x="1791" y="2658"/>
            <a:chExt cx="1271" cy="1271"/>
          </a:xfrm>
        </p:grpSpPr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2336" y="2658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T</a:t>
              </a:r>
              <a:endParaRPr lang="en-US" sz="1600" i="0" dirty="0"/>
            </a:p>
          </p:txBody>
        </p:sp>
        <p:sp>
          <p:nvSpPr>
            <p:cNvPr id="88" name="Rectangle 47"/>
            <p:cNvSpPr>
              <a:spLocks noChangeArrowheads="1"/>
            </p:cNvSpPr>
            <p:nvPr/>
          </p:nvSpPr>
          <p:spPr bwMode="auto">
            <a:xfrm>
              <a:off x="1791" y="3203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U</a:t>
              </a:r>
              <a:endParaRPr lang="en-US" sz="1600" i="0" dirty="0"/>
            </a:p>
          </p:txBody>
        </p:sp>
        <p:sp>
          <p:nvSpPr>
            <p:cNvPr id="89" name="Freeform 51"/>
            <p:cNvSpPr>
              <a:spLocks/>
            </p:cNvSpPr>
            <p:nvPr/>
          </p:nvSpPr>
          <p:spPr bwMode="auto">
            <a:xfrm>
              <a:off x="1973" y="3384"/>
              <a:ext cx="1044" cy="481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878" y="405"/>
                </a:cxn>
                <a:cxn ang="0">
                  <a:pos x="998" y="0"/>
                </a:cxn>
              </a:cxnLst>
              <a:rect l="0" t="0" r="r" b="b"/>
              <a:pathLst>
                <a:path w="1044" h="481">
                  <a:moveTo>
                    <a:pt x="0" y="454"/>
                  </a:moveTo>
                  <a:cubicBezTo>
                    <a:pt x="146" y="446"/>
                    <a:pt x="712" y="481"/>
                    <a:pt x="878" y="405"/>
                  </a:cubicBezTo>
                  <a:cubicBezTo>
                    <a:pt x="1044" y="329"/>
                    <a:pt x="973" y="84"/>
                    <a:pt x="99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0" name="Oval 57"/>
            <p:cNvSpPr>
              <a:spLocks noChangeArrowheads="1"/>
            </p:cNvSpPr>
            <p:nvPr/>
          </p:nvSpPr>
          <p:spPr bwMode="auto">
            <a:xfrm>
              <a:off x="1791" y="2658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D</a:t>
              </a:r>
              <a:endParaRPr lang="en-US" sz="1600" i="0" dirty="0"/>
            </a:p>
          </p:txBody>
        </p:sp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2880" y="3203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V</a:t>
              </a:r>
              <a:endParaRPr lang="en-US" sz="1600" i="0" dirty="0"/>
            </a:p>
          </p:txBody>
        </p:sp>
        <p:sp>
          <p:nvSpPr>
            <p:cNvPr id="92" name="Line 59"/>
            <p:cNvSpPr>
              <a:spLocks noChangeShapeType="1"/>
            </p:cNvSpPr>
            <p:nvPr/>
          </p:nvSpPr>
          <p:spPr bwMode="auto">
            <a:xfrm flipH="1" flipV="1">
              <a:off x="1882" y="284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 flipH="1" flipV="1">
              <a:off x="1882" y="3384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4" name="Oval 61"/>
            <p:cNvSpPr>
              <a:spLocks noChangeArrowheads="1"/>
            </p:cNvSpPr>
            <p:nvPr/>
          </p:nvSpPr>
          <p:spPr bwMode="auto">
            <a:xfrm>
              <a:off x="1791" y="3747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G</a:t>
              </a:r>
              <a:endParaRPr lang="en-US" sz="1600" i="0" dirty="0"/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 flipV="1">
              <a:off x="1973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6" name="Line 63"/>
            <p:cNvSpPr>
              <a:spLocks noChangeShapeType="1"/>
            </p:cNvSpPr>
            <p:nvPr/>
          </p:nvSpPr>
          <p:spPr bwMode="auto">
            <a:xfrm flipV="1">
              <a:off x="2517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7" name="Oval 66"/>
            <p:cNvSpPr>
              <a:spLocks noChangeArrowheads="1"/>
            </p:cNvSpPr>
            <p:nvPr/>
          </p:nvSpPr>
          <p:spPr bwMode="auto">
            <a:xfrm>
              <a:off x="2880" y="2658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E</a:t>
              </a:r>
              <a:endParaRPr lang="en-US" sz="1600" i="0" dirty="0"/>
            </a:p>
          </p:txBody>
        </p:sp>
        <p:sp>
          <p:nvSpPr>
            <p:cNvPr id="98" name="Line 67"/>
            <p:cNvSpPr>
              <a:spLocks noChangeShapeType="1"/>
            </p:cNvSpPr>
            <p:nvPr/>
          </p:nvSpPr>
          <p:spPr bwMode="auto">
            <a:xfrm flipH="1">
              <a:off x="2971" y="284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3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50" dur="5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5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53" grpId="0" autoUpdateAnimBg="0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ONDIÇÕES PARA UM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540000" y="900000"/>
            <a:ext cx="8208464" cy="281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355600" indent="-355600" algn="l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0" i="0" dirty="0"/>
              <a:t>Condições </a:t>
            </a:r>
            <a:r>
              <a:rPr lang="pt-BR" sz="2000" b="0" i="0"/>
              <a:t>para poder existir </a:t>
            </a:r>
            <a:r>
              <a:rPr lang="pt-BR" sz="2000" b="0" i="0" dirty="0"/>
              <a:t>um </a:t>
            </a:r>
            <a:r>
              <a:rPr lang="pt-BR" sz="2000" b="0" dirty="0"/>
              <a:t>deadlock</a:t>
            </a:r>
            <a:r>
              <a:rPr lang="pt-BR" sz="2000" b="0" i="0" dirty="0"/>
              <a:t>: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O recurso é exclusivamente pertence de um processo – o recurso ou está a ser utilizado por um processo ou está livre;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Condição de obtenção e espera – os processos que já detenham recurso podem pedir novo(s) recurso(s);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Não existir preempção. Os recursos já obtidos não podem ser removidos dos processos que os detêm;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Existir uma condição de espera circular – no grafo de representação das dependências entre recursos e processos, deve existir uma dependência circular.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53146" y="4009628"/>
            <a:ext cx="8208464" cy="10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600" i="0" dirty="0">
                <a:solidFill>
                  <a:srgbClr val="0033CC"/>
                </a:solidFill>
              </a:rPr>
              <a:t>TODAS</a:t>
            </a:r>
            <a:r>
              <a:rPr lang="pt-PT" sz="1600" b="0" i="0" dirty="0"/>
              <a:t> as condições devem ser </a:t>
            </a:r>
            <a:r>
              <a:rPr lang="pt-PT" sz="1600" i="0" dirty="0">
                <a:solidFill>
                  <a:srgbClr val="0033CC"/>
                </a:solidFill>
              </a:rPr>
              <a:t>VERDADEIRAS</a:t>
            </a:r>
            <a:r>
              <a:rPr lang="pt-PT" sz="1600" i="0" dirty="0"/>
              <a:t> </a:t>
            </a:r>
            <a:r>
              <a:rPr lang="pt-PT" sz="1600" b="0" i="0" dirty="0"/>
              <a:t>para </a:t>
            </a:r>
            <a:r>
              <a:rPr lang="pt-PT" sz="1600" i="0" dirty="0">
                <a:solidFill>
                  <a:srgbClr val="0033CC"/>
                </a:solidFill>
              </a:rPr>
              <a:t>PODER EXISTIR</a:t>
            </a:r>
            <a:r>
              <a:rPr lang="pt-PT" sz="1600" b="0" i="0" dirty="0"/>
              <a:t> um </a:t>
            </a:r>
            <a:r>
              <a:rPr lang="pt-PT" sz="1600" b="0" dirty="0"/>
              <a:t>deadlock.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600" b="0" i="0" dirty="0"/>
              <a:t>Basta que </a:t>
            </a:r>
            <a:r>
              <a:rPr lang="pt-PT" sz="1600" i="0" dirty="0">
                <a:solidFill>
                  <a:srgbClr val="0033CC"/>
                </a:solidFill>
              </a:rPr>
              <a:t>UMA</a:t>
            </a:r>
            <a:r>
              <a:rPr lang="pt-PT" sz="1600" b="0" i="0" dirty="0"/>
              <a:t> das condições seja </a:t>
            </a:r>
            <a:r>
              <a:rPr lang="pt-PT" sz="1600" i="0" dirty="0">
                <a:solidFill>
                  <a:srgbClr val="0033CC"/>
                </a:solidFill>
              </a:rPr>
              <a:t>FALSA</a:t>
            </a:r>
            <a:r>
              <a:rPr lang="pt-PT" sz="1600" b="0" i="0" dirty="0"/>
              <a:t> para garantir que </a:t>
            </a:r>
            <a:r>
              <a:rPr lang="pt-PT" sz="1600" i="0" dirty="0">
                <a:solidFill>
                  <a:srgbClr val="0033CC"/>
                </a:solidFill>
              </a:rPr>
              <a:t>NÃO ACONTECE</a:t>
            </a:r>
            <a:r>
              <a:rPr lang="pt-PT" sz="1600" b="0" i="0" dirty="0"/>
              <a:t> um </a:t>
            </a:r>
            <a:r>
              <a:rPr lang="pt-PT" sz="1600" b="0" dirty="0"/>
              <a:t>deadlock</a:t>
            </a:r>
            <a:r>
              <a:rPr lang="pt-PT" sz="1600" b="0" i="0" dirty="0"/>
              <a:t> no sistema.</a:t>
            </a:r>
          </a:p>
        </p:txBody>
      </p:sp>
    </p:spTree>
    <p:extLst>
      <p:ext uri="{BB962C8B-B14F-4D97-AF65-F5344CB8AC3E}">
        <p14:creationId xmlns:p14="http://schemas.microsoft.com/office/powerpoint/2010/main" val="30662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LTERAR 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EQUÊNCIA DOS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EDIDOS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1331144" y="1398667"/>
            <a:ext cx="1439862" cy="1150938"/>
            <a:chOff x="975" y="1549"/>
            <a:chExt cx="907" cy="725"/>
          </a:xfrm>
        </p:grpSpPr>
        <p:sp>
          <p:nvSpPr>
            <p:cNvPr id="5" name="Oval 42"/>
            <p:cNvSpPr>
              <a:spLocks noChangeArrowheads="1"/>
            </p:cNvSpPr>
            <p:nvPr/>
          </p:nvSpPr>
          <p:spPr bwMode="auto">
            <a:xfrm>
              <a:off x="975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A</a:t>
              </a:r>
              <a:endParaRPr lang="en-GB" sz="1900" i="0" dirty="0"/>
            </a:p>
          </p:txBody>
        </p:sp>
        <p:sp>
          <p:nvSpPr>
            <p:cNvPr id="6" name="Oval 43"/>
            <p:cNvSpPr>
              <a:spLocks noChangeArrowheads="1"/>
            </p:cNvSpPr>
            <p:nvPr/>
          </p:nvSpPr>
          <p:spPr bwMode="auto">
            <a:xfrm>
              <a:off x="1338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B</a:t>
              </a:r>
              <a:endParaRPr lang="en-GB" sz="1900" i="0" dirty="0"/>
            </a:p>
          </p:txBody>
        </p:sp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1701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C</a:t>
              </a:r>
              <a:endParaRPr lang="en-GB" sz="1600" i="0" dirty="0"/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975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R</a:t>
              </a:r>
              <a:endParaRPr lang="en-GB" sz="1600" i="0" dirty="0"/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1338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S</a:t>
              </a:r>
              <a:endParaRPr lang="en-GB" sz="1600" i="0" dirty="0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1701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T</a:t>
              </a:r>
              <a:endParaRPr lang="en-GB" sz="1600" i="0" dirty="0"/>
            </a:p>
          </p:txBody>
        </p:sp>
      </p:grpSp>
      <p:sp>
        <p:nvSpPr>
          <p:cNvPr id="11" name="Text Box 58"/>
          <p:cNvSpPr txBox="1">
            <a:spLocks noChangeArrowheads="1"/>
          </p:cNvSpPr>
          <p:nvPr/>
        </p:nvSpPr>
        <p:spPr bwMode="auto">
          <a:xfrm>
            <a:off x="1259706" y="4783217"/>
            <a:ext cx="1746250" cy="3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338138" indent="-338138" defTabSz="800100">
              <a:buFont typeface="Symbol" pitchFamily="18" charset="2"/>
              <a:buNone/>
            </a:pPr>
            <a:r>
              <a:rPr lang="pt-PT" sz="1600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3786188" y="1561356"/>
            <a:ext cx="1504950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A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R.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5362575" y="1561356"/>
            <a:ext cx="1512888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B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S.</a:t>
            </a: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6948488" y="1561356"/>
            <a:ext cx="1582737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</a:t>
            </a:r>
            <a:r>
              <a:rPr lang="pt-PT" sz="1600" dirty="0">
                <a:solidFill>
                  <a:srgbClr val="FF0000"/>
                </a:solidFill>
              </a:rPr>
              <a:t> C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T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T.</a:t>
            </a:r>
          </a:p>
        </p:txBody>
      </p: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467544" y="1128792"/>
            <a:ext cx="3527425" cy="3627438"/>
            <a:chOff x="431" y="1368"/>
            <a:chExt cx="2222" cy="2285"/>
          </a:xfrm>
        </p:grpSpPr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431" y="3466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C requisita R mas não obtém R;</a:t>
              </a:r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>
              <a:off x="703" y="1368"/>
              <a:ext cx="1082" cy="705"/>
            </a:xfrm>
            <a:custGeom>
              <a:avLst/>
              <a:gdLst/>
              <a:ahLst/>
              <a:cxnLst>
                <a:cxn ang="0">
                  <a:pos x="1082" y="161"/>
                </a:cxn>
                <a:cxn ang="0">
                  <a:pos x="1082" y="1"/>
                </a:cxn>
                <a:cxn ang="0">
                  <a:pos x="0" y="0"/>
                </a:cxn>
                <a:cxn ang="0">
                  <a:pos x="0" y="351"/>
                </a:cxn>
                <a:cxn ang="0">
                  <a:pos x="351" y="705"/>
                </a:cxn>
              </a:cxnLst>
              <a:rect l="0" t="0" r="r" b="b"/>
              <a:pathLst>
                <a:path w="1082" h="705">
                  <a:moveTo>
                    <a:pt x="1082" y="161"/>
                  </a:moveTo>
                  <a:lnTo>
                    <a:pt x="1082" y="1"/>
                  </a:lnTo>
                  <a:lnTo>
                    <a:pt x="0" y="0"/>
                  </a:lnTo>
                  <a:lnTo>
                    <a:pt x="0" y="351"/>
                  </a:lnTo>
                  <a:lnTo>
                    <a:pt x="351" y="705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3923928" y="3584807"/>
            <a:ext cx="4176712" cy="11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BR" sz="1400" b="0" i="0" dirty="0"/>
              <a:t>O processo </a:t>
            </a:r>
            <a:r>
              <a:rPr lang="pt-BR" sz="1400" b="0" i="0" dirty="0">
                <a:solidFill>
                  <a:srgbClr val="FF0000"/>
                </a:solidFill>
              </a:rPr>
              <a:t>A</a:t>
            </a:r>
            <a:r>
              <a:rPr lang="pt-BR" sz="1400" b="0" i="0" dirty="0"/>
              <a:t> espera pelo recurso S, o processo </a:t>
            </a:r>
            <a:r>
              <a:rPr lang="pt-BR" sz="1400" b="0" i="0" dirty="0">
                <a:solidFill>
                  <a:srgbClr val="FF0000"/>
                </a:solidFill>
              </a:rPr>
              <a:t>B</a:t>
            </a:r>
            <a:r>
              <a:rPr lang="pt-BR" sz="1400" b="0" i="0" dirty="0"/>
              <a:t> espera pelo recurso T e o processo </a:t>
            </a:r>
            <a:r>
              <a:rPr lang="pt-BR" sz="1400" b="0" i="0" dirty="0">
                <a:solidFill>
                  <a:srgbClr val="FF0000"/>
                </a:solidFill>
              </a:rPr>
              <a:t>C</a:t>
            </a:r>
            <a:r>
              <a:rPr lang="pt-BR" sz="1400" b="0" i="0" dirty="0"/>
              <a:t> espera pelo recurso R. Ficam todos à espera indefinidamente, portanto bloqueados para sempre.</a:t>
            </a:r>
            <a:endParaRPr lang="pt-PT" sz="1400" b="0" i="0" dirty="0"/>
          </a:p>
        </p:txBody>
      </p:sp>
      <p:grpSp>
        <p:nvGrpSpPr>
          <p:cNvPr id="19" name="Group 87"/>
          <p:cNvGrpSpPr>
            <a:grpSpLocks/>
          </p:cNvGrpSpPr>
          <p:nvPr/>
        </p:nvGrpSpPr>
        <p:grpSpPr bwMode="auto">
          <a:xfrm>
            <a:off x="467544" y="1703466"/>
            <a:ext cx="3527425" cy="2505075"/>
            <a:chOff x="431" y="1730"/>
            <a:chExt cx="2222" cy="1578"/>
          </a:xfrm>
        </p:grpSpPr>
        <p:sp>
          <p:nvSpPr>
            <p:cNvPr id="20" name="Text Box 63"/>
            <p:cNvSpPr txBox="1">
              <a:spLocks noChangeArrowheads="1"/>
            </p:cNvSpPr>
            <p:nvPr/>
          </p:nvSpPr>
          <p:spPr bwMode="auto">
            <a:xfrm>
              <a:off x="431" y="3121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A requisita S mas não obtém S;</a:t>
              </a:r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1066" y="1730"/>
              <a:ext cx="363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467544" y="1703466"/>
            <a:ext cx="3527425" cy="1695450"/>
            <a:chOff x="431" y="1730"/>
            <a:chExt cx="2222" cy="1068"/>
          </a:xfrm>
        </p:grpSpPr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431" y="2611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A requisita R e obtém R;</a:t>
              </a: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flipV="1">
              <a:off x="1066" y="173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467544" y="1703467"/>
            <a:ext cx="3527425" cy="2779713"/>
            <a:chOff x="431" y="1730"/>
            <a:chExt cx="2222" cy="1751"/>
          </a:xfrm>
        </p:grpSpPr>
        <p:sp>
          <p:nvSpPr>
            <p:cNvPr id="26" name="Text Box 66"/>
            <p:cNvSpPr txBox="1">
              <a:spLocks noChangeArrowheads="1"/>
            </p:cNvSpPr>
            <p:nvPr/>
          </p:nvSpPr>
          <p:spPr bwMode="auto">
            <a:xfrm>
              <a:off x="431" y="3294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B requisita T mas não obtém T;</a:t>
              </a:r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1429" y="1730"/>
              <a:ext cx="363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8" name="Group 85"/>
          <p:cNvGrpSpPr>
            <a:grpSpLocks/>
          </p:cNvGrpSpPr>
          <p:nvPr/>
        </p:nvGrpSpPr>
        <p:grpSpPr bwMode="auto">
          <a:xfrm>
            <a:off x="467544" y="1703466"/>
            <a:ext cx="3527425" cy="1955800"/>
            <a:chOff x="431" y="1730"/>
            <a:chExt cx="2222" cy="1232"/>
          </a:xfrm>
        </p:grpSpPr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431" y="2775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B requisita S e obtém S;</a:t>
              </a:r>
            </a:p>
          </p:txBody>
        </p:sp>
        <p:sp>
          <p:nvSpPr>
            <p:cNvPr id="30" name="Line 76"/>
            <p:cNvSpPr>
              <a:spLocks noChangeShapeType="1"/>
            </p:cNvSpPr>
            <p:nvPr/>
          </p:nvSpPr>
          <p:spPr bwMode="auto">
            <a:xfrm flipV="1">
              <a:off x="1429" y="173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31" name="Group 86"/>
          <p:cNvGrpSpPr>
            <a:grpSpLocks/>
          </p:cNvGrpSpPr>
          <p:nvPr/>
        </p:nvGrpSpPr>
        <p:grpSpPr bwMode="auto">
          <a:xfrm>
            <a:off x="467544" y="1703468"/>
            <a:ext cx="3527425" cy="2230438"/>
            <a:chOff x="431" y="1730"/>
            <a:chExt cx="2222" cy="1405"/>
          </a:xfrm>
        </p:grpSpPr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431" y="2948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C requisita T e obtém T;</a:t>
              </a:r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 flipV="1">
              <a:off x="1791" y="173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sp>
        <p:nvSpPr>
          <p:cNvPr id="34" name="Text Box 91"/>
          <p:cNvSpPr txBox="1">
            <a:spLocks noChangeArrowheads="1"/>
          </p:cNvSpPr>
          <p:nvPr/>
        </p:nvSpPr>
        <p:spPr bwMode="auto">
          <a:xfrm>
            <a:off x="3707904" y="1052513"/>
            <a:ext cx="4848721" cy="5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Considerando três processos e três recursos, com cada processo utilizando dois recursos do sistema.</a:t>
            </a:r>
          </a:p>
        </p:txBody>
      </p:sp>
    </p:spTree>
    <p:extLst>
      <p:ext uri="{BB962C8B-B14F-4D97-AF65-F5344CB8AC3E}">
        <p14:creationId xmlns:p14="http://schemas.microsoft.com/office/powerpoint/2010/main" val="27525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500"/>
                            </p:stCondLst>
                            <p:childTnLst>
                              <p:par>
                                <p:cTn id="46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1" grpId="0" autoUpdateAnimBg="0"/>
      <p:bldP spid="11" grpId="1"/>
      <p:bldP spid="12" grpId="0" autoUpdateAnimBg="0"/>
      <p:bldP spid="13" grpId="0" autoUpdateAnimBg="0"/>
      <p:bldP spid="14" grpId="0" autoUpdateAnimBg="0"/>
      <p:bldP spid="18" grpId="0" autoUpdateAnimBg="0"/>
      <p:bldP spid="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LTERAR 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EQUÊNCIA DOS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EDIDOS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3786188" y="1561356"/>
            <a:ext cx="1504950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A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R.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5362575" y="1561356"/>
            <a:ext cx="1512888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B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S.</a:t>
            </a: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6948488" y="1561356"/>
            <a:ext cx="1582737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</a:t>
            </a:r>
            <a:r>
              <a:rPr lang="pt-PT" sz="1600" dirty="0">
                <a:solidFill>
                  <a:srgbClr val="FF0000"/>
                </a:solidFill>
              </a:rPr>
              <a:t> C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T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T.</a:t>
            </a: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3923928" y="3584807"/>
            <a:ext cx="4176712" cy="13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BR" sz="1400" b="0" i="0" dirty="0"/>
              <a:t>Neste caso já não existe deadlock, pois o processo </a:t>
            </a:r>
            <a:r>
              <a:rPr lang="pt-BR" sz="1400" b="0" i="0" dirty="0">
                <a:solidFill>
                  <a:srgbClr val="FF0000"/>
                </a:solidFill>
              </a:rPr>
              <a:t>A</a:t>
            </a:r>
            <a:r>
              <a:rPr lang="pt-BR" sz="1400" b="0" i="0" dirty="0"/>
              <a:t> obteve e libertou os recursos pretendidos. Nem sempre é possível saber a ordem dos pedidos e recursos que vão ser utilizados, por isso este método nem sempre é viável.</a:t>
            </a:r>
          </a:p>
        </p:txBody>
      </p:sp>
      <p:sp>
        <p:nvSpPr>
          <p:cNvPr id="34" name="Text Box 91"/>
          <p:cNvSpPr txBox="1">
            <a:spLocks noChangeArrowheads="1"/>
          </p:cNvSpPr>
          <p:nvPr/>
        </p:nvSpPr>
        <p:spPr bwMode="auto">
          <a:xfrm>
            <a:off x="3707904" y="1052513"/>
            <a:ext cx="4848721" cy="5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Considerando três processos e três recursos, com cada processo utilizando dois recursos do sistema.</a:t>
            </a:r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332111" y="1426738"/>
            <a:ext cx="1439862" cy="1150938"/>
            <a:chOff x="975" y="1549"/>
            <a:chExt cx="907" cy="725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975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A</a:t>
              </a:r>
              <a:endParaRPr lang="en-GB" sz="1900" i="0" dirty="0"/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338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B</a:t>
              </a:r>
              <a:endParaRPr lang="en-GB" sz="1900" i="0" dirty="0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701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C</a:t>
              </a:r>
              <a:endParaRPr lang="en-GB" sz="1600" i="0" dirty="0"/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975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R</a:t>
              </a:r>
              <a:endParaRPr lang="en-GB" sz="1600" i="0" dirty="0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338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S</a:t>
              </a:r>
              <a:endParaRPr lang="en-GB" sz="1600" i="0" dirty="0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701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T</a:t>
              </a:r>
              <a:endParaRPr lang="en-GB" sz="1600" i="0" dirty="0"/>
            </a:p>
          </p:txBody>
        </p:sp>
      </p:grp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539948" y="4773188"/>
            <a:ext cx="3384550" cy="3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338138" indent="-338138" defTabSz="800100">
              <a:buFont typeface="Symbol" pitchFamily="18" charset="2"/>
              <a:buNone/>
            </a:pPr>
            <a:r>
              <a:rPr lang="pt-PT" sz="1800" dirty="0">
                <a:solidFill>
                  <a:schemeClr val="accent1"/>
                </a:solidFill>
              </a:rPr>
              <a:t>Não existe Deadlock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468511" y="4469976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C obtém R.</a:t>
            </a:r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900311" y="1139401"/>
            <a:ext cx="1717675" cy="1119187"/>
          </a:xfrm>
          <a:custGeom>
            <a:avLst/>
            <a:gdLst/>
            <a:ahLst/>
            <a:cxnLst>
              <a:cxn ang="0">
                <a:pos x="1082" y="161"/>
              </a:cxn>
              <a:cxn ang="0">
                <a:pos x="1082" y="1"/>
              </a:cxn>
              <a:cxn ang="0">
                <a:pos x="0" y="0"/>
              </a:cxn>
              <a:cxn ang="0">
                <a:pos x="0" y="351"/>
              </a:cxn>
              <a:cxn ang="0">
                <a:pos x="351" y="705"/>
              </a:cxn>
            </a:cxnLst>
            <a:rect l="0" t="0" r="r" b="b"/>
            <a:pathLst>
              <a:path w="1082" h="705">
                <a:moveTo>
                  <a:pt x="1082" y="161"/>
                </a:moveTo>
                <a:lnTo>
                  <a:pt x="1082" y="1"/>
                </a:lnTo>
                <a:lnTo>
                  <a:pt x="0" y="0"/>
                </a:lnTo>
                <a:lnTo>
                  <a:pt x="0" y="351"/>
                </a:lnTo>
                <a:lnTo>
                  <a:pt x="351" y="705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468511" y="3922288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C requisita R mas não obtém R;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468511" y="3112663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A requisita R e obtém R;</a:t>
            </a: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1476573" y="1714076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68511" y="4196926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A Liberta R e S;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1476573" y="1714076"/>
            <a:ext cx="57626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8511" y="3647651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A requisita S e obtém S;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468511" y="3373013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C requisita T e obtém T;</a:t>
            </a:r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V="1">
            <a:off x="2627511" y="1714076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53" name="Freeform 37"/>
          <p:cNvSpPr>
            <a:spLocks/>
          </p:cNvSpPr>
          <p:nvPr/>
        </p:nvSpPr>
        <p:spPr bwMode="auto">
          <a:xfrm>
            <a:off x="900311" y="1137813"/>
            <a:ext cx="1717675" cy="1119188"/>
          </a:xfrm>
          <a:custGeom>
            <a:avLst/>
            <a:gdLst/>
            <a:ahLst/>
            <a:cxnLst>
              <a:cxn ang="0">
                <a:pos x="1082" y="161"/>
              </a:cxn>
              <a:cxn ang="0">
                <a:pos x="1082" y="1"/>
              </a:cxn>
              <a:cxn ang="0">
                <a:pos x="0" y="0"/>
              </a:cxn>
              <a:cxn ang="0">
                <a:pos x="0" y="351"/>
              </a:cxn>
              <a:cxn ang="0">
                <a:pos x="351" y="705"/>
              </a:cxn>
            </a:cxnLst>
            <a:rect l="0" t="0" r="r" b="b"/>
            <a:pathLst>
              <a:path w="1082" h="705">
                <a:moveTo>
                  <a:pt x="1082" y="161"/>
                </a:moveTo>
                <a:lnTo>
                  <a:pt x="1082" y="1"/>
                </a:lnTo>
                <a:lnTo>
                  <a:pt x="0" y="0"/>
                </a:lnTo>
                <a:lnTo>
                  <a:pt x="0" y="351"/>
                </a:lnTo>
                <a:lnTo>
                  <a:pt x="351" y="705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6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73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" grpId="0" autoUpdateAnimBg="0"/>
      <p:bldP spid="13" grpId="0" autoUpdateAnimBg="0"/>
      <p:bldP spid="14" grpId="0" autoUpdateAnimBg="0"/>
      <p:bldP spid="18" grpId="0" autoUpdateAnimBg="0"/>
      <p:bldP spid="34" grpId="0" autoUpdateAnimBg="0"/>
      <p:bldP spid="42" grpId="0" autoUpdateAnimBg="0"/>
      <p:bldP spid="42" grpId="1"/>
      <p:bldP spid="43" grpId="0"/>
      <p:bldP spid="44" grpId="0" animBg="1"/>
      <p:bldP spid="44" grpId="1" animBg="1"/>
      <p:bldP spid="45" grpId="0"/>
      <p:bldP spid="46" grpId="0"/>
      <p:bldP spid="47" grpId="0" animBg="1"/>
      <p:bldP spid="47" grpId="1" animBg="1"/>
      <p:bldP spid="48" grpId="0"/>
      <p:bldP spid="49" grpId="0" animBg="1"/>
      <p:bldP spid="49" grpId="1" animBg="1"/>
      <p:bldP spid="50" grpId="0"/>
      <p:bldP spid="51" grpId="0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6130</TotalTime>
  <Words>1906</Words>
  <Application>Microsoft Office PowerPoint</Application>
  <PresentationFormat>On-screen Show (16:10)</PresentationFormat>
  <Paragraphs>282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Impact</vt:lpstr>
      <vt:lpstr>Symbol</vt:lpstr>
      <vt:lpstr>Tahoma</vt:lpstr>
      <vt:lpstr>Times New Roman</vt:lpstr>
      <vt:lpstr>Wingdings</vt:lpstr>
      <vt:lpstr>study_time</vt:lpstr>
      <vt:lpstr>Clip</vt:lpstr>
      <vt:lpstr>PowerPoint Presentation</vt:lpstr>
      <vt:lpstr> ALINHAMENTO</vt:lpstr>
      <vt:lpstr>SOP-T1-DE1 MELHORAR PERFORMANCE</vt:lpstr>
      <vt:lpstr>SOP-T1-DE1 DEPENDÊNCIAS ENTRE RECURSOS/PROCESSOS</vt:lpstr>
      <vt:lpstr>SOP-T1-DE1 NOÇÃO DE DEADLOCK</vt:lpstr>
      <vt:lpstr>SOP-T1-DE1 NOÇÃO DE DEADLOCK</vt:lpstr>
      <vt:lpstr>SOP-T1-DE1 CONDIÇÕES PARA UM DEADLOCK</vt:lpstr>
      <vt:lpstr>SOP-T1-DE1 ALTERAR A SEQUÊNCIA DOS PEDIDOS</vt:lpstr>
      <vt:lpstr>SOP-T1-DE1 ALTERAR A SEQUÊNCIA DOS PEDIDOS</vt:lpstr>
      <vt:lpstr>SOP-T1-DE1 RESOLUÇÃO DE DEADLOCKS</vt:lpstr>
      <vt:lpstr>SOP-T1-DE2 IGNORAR O DEADLOCK</vt:lpstr>
      <vt:lpstr>SOP-T1-DE2 DETECTAR E RECUPERAR</vt:lpstr>
      <vt:lpstr>SOP-T1-DE2 DETECTAR E RECUPERAR</vt:lpstr>
      <vt:lpstr>SOP-T1-DE2 EVITAR DEADLOCKS</vt:lpstr>
      <vt:lpstr>SOP-T1-DE2 ELIMINAR UMA DAS CONDIÇÕES</vt:lpstr>
      <vt:lpstr>SOP-T1-DE2 OUTRAS FORMAS/QUESTÕES</vt:lpstr>
      <vt:lpstr>SOP-T1-DE2 SITUAÇÕES CONCRETAS</vt:lpstr>
      <vt:lpstr>SOP-T1-DE2 SITUAÇÕES CONCRETAS</vt:lpstr>
      <vt:lpstr>SOP-T1-DE2 SITUAÇÕES CONCRETAS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336</cp:revision>
  <cp:lastPrinted>2006-12-04T14:12:58Z</cp:lastPrinted>
  <dcterms:created xsi:type="dcterms:W3CDTF">2003-12-01T00:39:30Z</dcterms:created>
  <dcterms:modified xsi:type="dcterms:W3CDTF">2022-10-12T17:29:40Z</dcterms:modified>
  <cp:category>Sistemas Operativos</cp:category>
</cp:coreProperties>
</file>