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379" r:id="rId4"/>
    <p:sldId id="380" r:id="rId5"/>
    <p:sldId id="381" r:id="rId6"/>
    <p:sldId id="385" r:id="rId7"/>
    <p:sldId id="388" r:id="rId8"/>
    <p:sldId id="383" r:id="rId9"/>
    <p:sldId id="386" r:id="rId10"/>
    <p:sldId id="387" r:id="rId11"/>
    <p:sldId id="378" r:id="rId1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84" d="100"/>
          <a:sy n="84" d="100"/>
        </p:scale>
        <p:origin x="762" y="84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87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Cado core com 8 threads.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71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10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1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6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53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SOP-T2-THR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Threads.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Processos, </a:t>
            </a:r>
            <a:r>
              <a:rPr lang="pt-BR" sz="1600" b="0" dirty="0">
                <a:latin typeface="Arial" charset="0"/>
              </a:rPr>
              <a:t>Deadlocks,</a:t>
            </a:r>
            <a:r>
              <a:rPr lang="pt-BR" sz="1600" b="0" i="0" dirty="0">
                <a:latin typeface="Arial" charset="0"/>
              </a:rPr>
              <a:t> Gestão de Memória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SOP-T2-THR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ODELOS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APEAMENTO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de</a:t>
            </a:r>
            <a:r>
              <a:rPr lang="pt-PT" sz="800" dirty="0"/>
              <a:t> Operating System Concepts 8</a:t>
            </a:r>
            <a:r>
              <a:rPr lang="pt-PT" sz="800" baseline="30000" dirty="0"/>
              <a:t>TH</a:t>
            </a:r>
            <a:r>
              <a:rPr lang="pt-PT" sz="800" dirty="0"/>
              <a:t> Edition - Wiley </a:t>
            </a:r>
            <a:r>
              <a:rPr lang="pt-PT" sz="800" b="0" dirty="0"/>
              <a:t>(mais em http://codex.cs.yale.edu/avi/os-book/OS8/os8c/slide-dir/).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N para M: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N</a:t>
            </a:r>
            <a:r>
              <a:rPr lang="pt-PT" sz="1600" b="0" i="0" dirty="0"/>
              <a:t> </a:t>
            </a:r>
            <a:r>
              <a:rPr lang="pt-PT" sz="1600" b="0" dirty="0"/>
              <a:t>threads </a:t>
            </a:r>
            <a:r>
              <a:rPr lang="pt-PT" sz="1600" b="0" i="0" dirty="0"/>
              <a:t>ao nível do utilizador são mapeados em </a:t>
            </a:r>
            <a:r>
              <a:rPr lang="pt-PT" sz="1600" i="0" dirty="0"/>
              <a:t>M</a:t>
            </a:r>
            <a:r>
              <a:rPr lang="pt-PT" sz="1600" b="0" i="0" dirty="0"/>
              <a:t> </a:t>
            </a:r>
            <a:r>
              <a:rPr lang="pt-PT" sz="1600" b="0" dirty="0"/>
              <a:t>threads </a:t>
            </a:r>
            <a:r>
              <a:rPr lang="pt-PT" sz="1600" b="0" i="0" dirty="0"/>
              <a:t>ao nível do núcleo;</a:t>
            </a:r>
            <a:endParaRPr lang="pt-BR" sz="1600" b="0" i="0" dirty="0"/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Exemplo: versões anteriores ao </a:t>
            </a:r>
            <a:r>
              <a:rPr lang="pt-PT" sz="1600" i="0" dirty="0"/>
              <a:t>Solaris 9</a:t>
            </a:r>
            <a:r>
              <a:rPr lang="pt-BR" sz="1600" b="0" i="0" dirty="0"/>
              <a:t>.</a:t>
            </a:r>
            <a:endParaRPr lang="pt-PT" sz="1600" b="0" i="0" dirty="0"/>
          </a:p>
        </p:txBody>
      </p:sp>
      <p:pic>
        <p:nvPicPr>
          <p:cNvPr id="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2880000" y="1907999"/>
            <a:ext cx="3600000" cy="3168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77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6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en-GB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1 conjunto de 3 questões (em 6 possíveis);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 err="1"/>
              <a:t>Multiplas</a:t>
            </a:r>
            <a:r>
              <a:rPr lang="en-GB" sz="2000" i="0" dirty="0"/>
              <a:t> </a:t>
            </a:r>
            <a:r>
              <a:rPr lang="en-GB" sz="2000" i="0" dirty="0" err="1"/>
              <a:t>tentativas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6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61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SOP-T2-THR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Threads</a:t>
            </a:r>
            <a:r>
              <a:rPr lang="pt-PT" sz="1600" b="0" i="0" dirty="0"/>
              <a:t> e processos;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dirty="0" err="1"/>
              <a:t>Hiper</a:t>
            </a:r>
            <a:r>
              <a:rPr lang="en-GB" sz="1600" b="0" dirty="0"/>
              <a:t>-threading e Multicore</a:t>
            </a:r>
            <a:r>
              <a:rPr lang="en-GB" sz="1600" b="0" i="0" dirty="0"/>
              <a:t>;</a:t>
            </a:r>
            <a:endParaRPr lang="pt-PT" sz="1600" b="0" i="0" dirty="0"/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Pthreads (POSIX threads);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Mapeamento no </a:t>
            </a:r>
            <a:r>
              <a:rPr lang="pt-PT" sz="1600" b="0" dirty="0"/>
              <a:t>kernel</a:t>
            </a:r>
            <a:r>
              <a:rPr lang="pt-PT" sz="1600" b="0" i="0" dirty="0"/>
              <a:t>.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800" dirty="0"/>
              <a:t>POSIX </a:t>
            </a:r>
            <a:r>
              <a:rPr lang="en-US" sz="800" b="0" dirty="0"/>
              <a:t>(Portable Operating System Interface) é um </a:t>
            </a:r>
            <a:r>
              <a:rPr lang="en-US" sz="800" b="0" dirty="0" err="1"/>
              <a:t>conjunto</a:t>
            </a:r>
            <a:r>
              <a:rPr lang="en-US" sz="800" b="0" dirty="0"/>
              <a:t> de standards para a interfaces de </a:t>
            </a:r>
            <a:r>
              <a:rPr lang="en-US" sz="800" b="0" dirty="0" err="1"/>
              <a:t>sistemas</a:t>
            </a:r>
            <a:r>
              <a:rPr lang="en-US" sz="800" b="0" dirty="0"/>
              <a:t> </a:t>
            </a:r>
            <a:r>
              <a:rPr lang="en-US" sz="800" b="0" dirty="0" err="1"/>
              <a:t>opertivos</a:t>
            </a:r>
            <a:r>
              <a:rPr lang="en-US" sz="800" b="0" dirty="0"/>
              <a:t> UNIX (</a:t>
            </a:r>
            <a:r>
              <a:rPr lang="en-US" sz="800" b="0" dirty="0" err="1"/>
              <a:t>mais</a:t>
            </a:r>
            <a:r>
              <a:rPr lang="en-US" sz="800" b="0" dirty="0"/>
              <a:t> </a:t>
            </a:r>
            <a:r>
              <a:rPr lang="en-US" sz="800" b="0" dirty="0" err="1"/>
              <a:t>em</a:t>
            </a:r>
            <a:r>
              <a:rPr lang="en-US" sz="800" b="0" dirty="0"/>
              <a:t> https://en.wikipedia.org/wiki/POSIX).</a:t>
            </a:r>
            <a:endParaRPr lang="pt-PT" sz="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SOP-T2-THR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HREADS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900000"/>
            <a:ext cx="5760640" cy="4145703"/>
          </a:xfrm>
          <a:prstGeom prst="rect">
            <a:avLst/>
          </a:prstGeom>
          <a:ln w="254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378" y="894584"/>
            <a:ext cx="6655086" cy="4151119"/>
          </a:xfrm>
          <a:prstGeom prst="rect">
            <a:avLst/>
          </a:prstGeom>
          <a:ln w="254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800" b="0" dirty="0" err="1"/>
              <a:t>Imagem</a:t>
            </a:r>
            <a:r>
              <a:rPr lang="en-US" sz="800" b="0" dirty="0"/>
              <a:t> do Windows é do </a:t>
            </a:r>
            <a:r>
              <a:rPr lang="en-US" sz="800" dirty="0"/>
              <a:t>Gestor de </a:t>
            </a:r>
            <a:r>
              <a:rPr lang="en-US" sz="800" dirty="0" err="1"/>
              <a:t>Tarefas</a:t>
            </a:r>
            <a:r>
              <a:rPr lang="en-US" sz="800" b="0" dirty="0"/>
              <a:t> do Windows 10.</a:t>
            </a:r>
            <a:r>
              <a:rPr lang="pt-PT" sz="800" b="0" dirty="0"/>
              <a:t> </a:t>
            </a:r>
            <a:r>
              <a:rPr lang="en-US" sz="800" b="0" dirty="0"/>
              <a:t>Do </a:t>
            </a:r>
            <a:r>
              <a:rPr lang="en-US" sz="800" b="0" dirty="0" err="1"/>
              <a:t>linux</a:t>
            </a:r>
            <a:r>
              <a:rPr lang="en-US" sz="800" b="0" dirty="0"/>
              <a:t> é do </a:t>
            </a:r>
            <a:r>
              <a:rPr lang="en-US" sz="800" b="0" dirty="0" err="1"/>
              <a:t>programa</a:t>
            </a:r>
            <a:r>
              <a:rPr lang="en-US" sz="800" b="0" dirty="0"/>
              <a:t>/</a:t>
            </a:r>
            <a:r>
              <a:rPr lang="en-US" sz="800" b="0" dirty="0" err="1"/>
              <a:t>comando</a:t>
            </a:r>
            <a:r>
              <a:rPr lang="en-US" sz="800" b="0" dirty="0"/>
              <a:t> </a:t>
            </a:r>
            <a:r>
              <a:rPr lang="en-US" sz="800" dirty="0" err="1"/>
              <a:t>htop</a:t>
            </a:r>
            <a:r>
              <a:rPr lang="en-US" sz="800" b="0" dirty="0"/>
              <a:t> (</a:t>
            </a:r>
            <a:r>
              <a:rPr lang="en-US" sz="800" b="0" dirty="0" err="1"/>
              <a:t>mais</a:t>
            </a:r>
            <a:r>
              <a:rPr lang="en-US" sz="800" b="0" dirty="0"/>
              <a:t> </a:t>
            </a:r>
            <a:r>
              <a:rPr lang="en-US" sz="800" b="0" dirty="0" err="1"/>
              <a:t>em</a:t>
            </a:r>
            <a:r>
              <a:rPr lang="en-US" sz="800" b="0" dirty="0"/>
              <a:t> http://hisham.hm/htop/).</a:t>
            </a:r>
            <a:endParaRPr lang="pt-PT" sz="800" b="0" dirty="0"/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SOP-T2-THR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HREADS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http://www.theregister.co.uk/2014/08/18/oracle_reveals_32core_10_beeellion_transistor_sparc_m7 (2014/08/18)</a:t>
            </a:r>
            <a:endParaRPr lang="pt-PT" sz="800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5292080" y="769268"/>
            <a:ext cx="3529583" cy="4394499"/>
            <a:chOff x="5020610" y="2060848"/>
            <a:chExt cx="3457575" cy="4414541"/>
          </a:xfrm>
        </p:grpSpPr>
        <p:pic>
          <p:nvPicPr>
            <p:cNvPr id="9" name="Picture 4" descr="The die of Oracle's SPARC M7 CP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610" y="2060848"/>
              <a:ext cx="3457575" cy="3952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20610" y="6013724"/>
              <a:ext cx="3457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The die for Oracle's SPARC M7 CPU. </a:t>
              </a:r>
              <a:br>
                <a:rPr lang="en-US" sz="1200" dirty="0"/>
              </a:br>
              <a:r>
                <a:rPr lang="en-US" sz="1200" b="1" dirty="0"/>
                <a:t>There's TEN BEEELLION transistors on it</a:t>
              </a:r>
              <a:endParaRPr lang="pt-PT" sz="1200" dirty="0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900000"/>
            <a:ext cx="6019800" cy="15240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9552" y="2626308"/>
            <a:ext cx="4680520" cy="9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1600" b="0" i="0" dirty="0"/>
              <a:t>Cada </a:t>
            </a:r>
            <a:r>
              <a:rPr lang="pt-BR" sz="1600" b="0" dirty="0"/>
              <a:t>core</a:t>
            </a:r>
            <a:r>
              <a:rPr lang="pt-BR" sz="1600" b="0" i="0" dirty="0"/>
              <a:t> pode ter a correr 8 </a:t>
            </a:r>
            <a:r>
              <a:rPr lang="pt-BR" sz="1600" b="0" dirty="0"/>
              <a:t>threads</a:t>
            </a:r>
            <a:r>
              <a:rPr lang="pt-BR" sz="1600" b="0" i="0" dirty="0"/>
              <a:t> em simultânio. O Hiper-threading da Intel pode ter 2 em cada </a:t>
            </a:r>
            <a:r>
              <a:rPr lang="pt-BR" sz="1600" b="0" dirty="0"/>
              <a:t>core </a:t>
            </a:r>
            <a:r>
              <a:rPr lang="pt-BR" sz="1600" b="0" i="0" dirty="0"/>
              <a:t>(vídeo).</a:t>
            </a:r>
            <a:endParaRPr lang="en-GB" sz="1200" b="0" i="0" dirty="0"/>
          </a:p>
        </p:txBody>
      </p:sp>
    </p:spTree>
    <p:extLst>
      <p:ext uri="{BB962C8B-B14F-4D97-AF65-F5344CB8AC3E}">
        <p14:creationId xmlns:p14="http://schemas.microsoft.com/office/powerpoint/2010/main" val="22808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SOP-T2-THR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HREADS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http://www.cs.pdx.edu/~walpole/class/cs533/spring2006/slides (2006)</a:t>
            </a:r>
            <a:endParaRPr lang="pt-PT" sz="800" b="0" dirty="0"/>
          </a:p>
        </p:txBody>
      </p:sp>
      <p:pic>
        <p:nvPicPr>
          <p:cNvPr id="4" name="Picture 4" descr="threa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000" y="900000"/>
            <a:ext cx="4286250" cy="3867150"/>
          </a:xfr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multithre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984" y="913284"/>
            <a:ext cx="4286250" cy="3790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ncurrenc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784" y="2267173"/>
            <a:ext cx="4000500" cy="28225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SOP-T2-THR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THREADS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http://www.cs.pdx.edu/~walpole/class/cs533/spring2006/slides (2006) e comando man </a:t>
            </a:r>
            <a:endParaRPr lang="pt-PT" sz="800" b="0" dirty="0"/>
          </a:p>
        </p:txBody>
      </p:sp>
      <p:pic>
        <p:nvPicPr>
          <p:cNvPr id="8" name="Picture 4" descr="join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913284"/>
            <a:ext cx="7191375" cy="2457450"/>
          </a:xfr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4"/>
          <p:cNvSpPr txBox="1">
            <a:spLocks noChangeArrowheads="1"/>
          </p:cNvSpPr>
          <p:nvPr/>
        </p:nvSpPr>
        <p:spPr bwMode="auto">
          <a:xfrm>
            <a:off x="539366" y="3539067"/>
            <a:ext cx="8137276" cy="126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b="0" i="0" dirty="0" err="1"/>
              <a:t>int</a:t>
            </a:r>
            <a:r>
              <a:rPr lang="en-US" sz="1600" b="0" i="0" dirty="0"/>
              <a:t> </a:t>
            </a:r>
            <a:r>
              <a:rPr lang="en-US" sz="1600" b="0" i="0" dirty="0" err="1"/>
              <a:t>pthread_create</a:t>
            </a:r>
            <a:r>
              <a:rPr lang="en-US" sz="1600" b="0" i="0" dirty="0"/>
              <a:t>(</a:t>
            </a:r>
            <a:r>
              <a:rPr lang="en-US" sz="1600" b="0" i="0" dirty="0" err="1"/>
              <a:t>pthread_t</a:t>
            </a:r>
            <a:r>
              <a:rPr lang="en-US" sz="1600" b="0" i="0" dirty="0"/>
              <a:t> *thread, </a:t>
            </a:r>
            <a:r>
              <a:rPr lang="en-US" sz="1600" b="0" i="0" dirty="0" err="1"/>
              <a:t>const</a:t>
            </a:r>
            <a:r>
              <a:rPr lang="en-US" sz="1600" b="0" i="0" dirty="0"/>
              <a:t> </a:t>
            </a:r>
            <a:r>
              <a:rPr lang="en-US" sz="1600" b="0" i="0" dirty="0" err="1"/>
              <a:t>pthread_attr_t</a:t>
            </a:r>
            <a:r>
              <a:rPr lang="en-US" sz="1600" b="0" i="0" dirty="0"/>
              <a:t> *</a:t>
            </a:r>
            <a:r>
              <a:rPr lang="en-US" sz="1600" b="0" i="0" dirty="0" err="1"/>
              <a:t>attr</a:t>
            </a:r>
            <a:r>
              <a:rPr lang="en-US" sz="1600" b="0" i="0" dirty="0"/>
              <a:t>, void *(*</a:t>
            </a:r>
            <a:r>
              <a:rPr lang="en-US" sz="1600" b="0" i="0" dirty="0" err="1"/>
              <a:t>start_routine</a:t>
            </a:r>
            <a:r>
              <a:rPr lang="en-US" sz="1600" b="0" i="0" dirty="0"/>
              <a:t>) (void *), void *</a:t>
            </a:r>
            <a:r>
              <a:rPr lang="en-US" sz="1600" b="0" i="0" dirty="0" err="1"/>
              <a:t>arg</a:t>
            </a:r>
            <a:r>
              <a:rPr lang="en-US" sz="1600" b="0" i="0" dirty="0"/>
              <a:t>);</a:t>
            </a:r>
          </a:p>
          <a:p>
            <a:pPr marL="179388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b="0" i="0" dirty="0" err="1"/>
              <a:t>int</a:t>
            </a:r>
            <a:r>
              <a:rPr lang="en-US" sz="1600" b="0" i="0" dirty="0"/>
              <a:t> </a:t>
            </a:r>
            <a:r>
              <a:rPr lang="en-US" sz="1600" b="0" i="0" dirty="0" err="1"/>
              <a:t>pthread_join</a:t>
            </a:r>
            <a:r>
              <a:rPr lang="en-US" sz="1600" b="0" i="0" dirty="0"/>
              <a:t>(</a:t>
            </a:r>
            <a:r>
              <a:rPr lang="en-US" sz="1600" b="0" i="0" dirty="0" err="1"/>
              <a:t>pthread_t</a:t>
            </a:r>
            <a:r>
              <a:rPr lang="en-US" sz="1600" b="0" i="0" dirty="0"/>
              <a:t> thread, void **</a:t>
            </a:r>
            <a:r>
              <a:rPr lang="en-US" sz="1600" b="0" i="0" dirty="0" err="1"/>
              <a:t>retval</a:t>
            </a:r>
            <a:r>
              <a:rPr lang="en-US" sz="1600" b="0" i="0" dirty="0"/>
              <a:t>);</a:t>
            </a:r>
          </a:p>
          <a:p>
            <a:pPr marL="179388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b="0" i="0" dirty="0"/>
              <a:t>void </a:t>
            </a:r>
            <a:r>
              <a:rPr lang="en-US" sz="1600" b="0" i="0" dirty="0" err="1"/>
              <a:t>pthread_exit</a:t>
            </a:r>
            <a:r>
              <a:rPr lang="en-US" sz="1600" b="0" i="0" dirty="0"/>
              <a:t>(void *</a:t>
            </a:r>
            <a:r>
              <a:rPr lang="en-US" sz="1600" b="0" i="0" dirty="0" err="1"/>
              <a:t>retval</a:t>
            </a:r>
            <a:r>
              <a:rPr lang="en-US" sz="1600" b="0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75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SOP-T2-THR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THREADS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http://www.cs.pdx.edu/~walpole/class/cs533/spring2006/slides (2006) e comando man </a:t>
            </a:r>
            <a:endParaRPr lang="pt-PT" sz="800" b="0" dirty="0"/>
          </a:p>
        </p:txBody>
      </p:sp>
      <p:sp>
        <p:nvSpPr>
          <p:cNvPr id="11" name="Text Box 74"/>
          <p:cNvSpPr txBox="1">
            <a:spLocks noChangeArrowheads="1"/>
          </p:cNvSpPr>
          <p:nvPr/>
        </p:nvSpPr>
        <p:spPr bwMode="auto">
          <a:xfrm>
            <a:off x="540000" y="720000"/>
            <a:ext cx="3023888" cy="251837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0006" tIns="40003" rIns="80006" bIns="40003">
            <a:spAutoFit/>
          </a:bodyPr>
          <a:lstStyle/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#include &lt;</a:t>
            </a:r>
            <a:r>
              <a:rPr lang="en-US" sz="1200" b="0" i="0" dirty="0" err="1"/>
              <a:t>stdio.h</a:t>
            </a:r>
            <a:r>
              <a:rPr lang="en-US" sz="1200" b="0" i="0" dirty="0"/>
              <a:t>&gt;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#include &lt;</a:t>
            </a:r>
            <a:r>
              <a:rPr lang="en-US" sz="1200" b="0" i="0" dirty="0" err="1"/>
              <a:t>stdlib.h</a:t>
            </a:r>
            <a:r>
              <a:rPr lang="en-US" sz="1200" b="0" i="0" dirty="0"/>
              <a:t>&gt;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#include &lt;</a:t>
            </a:r>
            <a:r>
              <a:rPr lang="en-US" sz="1200" b="0" i="0" dirty="0" err="1"/>
              <a:t>pthread.h</a:t>
            </a:r>
            <a:r>
              <a:rPr lang="en-US" sz="1200" b="0" i="0" dirty="0"/>
              <a:t>&gt;</a:t>
            </a:r>
          </a:p>
          <a:p>
            <a:pPr marL="0" lvl="1" algn="l" defTabSz="800100">
              <a:lnSpc>
                <a:spcPct val="120000"/>
              </a:lnSpc>
            </a:pPr>
            <a:endParaRPr lang="en-US" sz="1200" b="0" i="0" dirty="0"/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#define NUM_THREADS 5</a:t>
            </a:r>
          </a:p>
          <a:p>
            <a:pPr marL="0" lvl="1" algn="l" defTabSz="800100">
              <a:lnSpc>
                <a:spcPct val="120000"/>
              </a:lnSpc>
            </a:pPr>
            <a:endParaRPr lang="en-US" sz="1200" b="0" i="0" dirty="0"/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void *</a:t>
            </a:r>
            <a:r>
              <a:rPr lang="en-US" sz="1200" b="0" i="0" dirty="0" err="1"/>
              <a:t>PrintHello</a:t>
            </a:r>
            <a:r>
              <a:rPr lang="en-US" sz="1200" b="0" i="0" dirty="0"/>
              <a:t>(void * </a:t>
            </a:r>
            <a:r>
              <a:rPr lang="en-US" sz="1200" b="0" i="0" dirty="0" err="1"/>
              <a:t>threadid</a:t>
            </a:r>
            <a:r>
              <a:rPr lang="en-US" sz="1200" b="0" i="0" dirty="0"/>
              <a:t>)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{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</a:t>
            </a:r>
            <a:r>
              <a:rPr lang="en-US" sz="1200" b="0" i="0" dirty="0" err="1"/>
              <a:t>printf</a:t>
            </a:r>
            <a:r>
              <a:rPr lang="en-US" sz="1200" b="0" i="0" dirty="0"/>
              <a:t>("\</a:t>
            </a:r>
            <a:r>
              <a:rPr lang="en-US" sz="1200" b="0" i="0" dirty="0" err="1"/>
              <a:t>n%d</a:t>
            </a:r>
            <a:r>
              <a:rPr lang="en-US" sz="1200" b="0" i="0" dirty="0"/>
              <a:t>: Hello World!\n", </a:t>
            </a:r>
            <a:r>
              <a:rPr lang="en-US" sz="1200" b="0" i="0" dirty="0" err="1"/>
              <a:t>threadid</a:t>
            </a:r>
            <a:r>
              <a:rPr lang="en-US" sz="1200" b="0" i="0" dirty="0"/>
              <a:t>);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</a:t>
            </a:r>
            <a:r>
              <a:rPr lang="en-US" sz="1200" b="0" i="0" dirty="0" err="1"/>
              <a:t>pthread_exit</a:t>
            </a:r>
            <a:r>
              <a:rPr lang="en-US" sz="1200" b="0" i="0" dirty="0"/>
              <a:t>(NULL);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}</a:t>
            </a:r>
          </a:p>
        </p:txBody>
      </p:sp>
      <p:sp>
        <p:nvSpPr>
          <p:cNvPr id="7" name="Text Box 74"/>
          <p:cNvSpPr txBox="1">
            <a:spLocks noChangeArrowheads="1"/>
          </p:cNvSpPr>
          <p:nvPr/>
        </p:nvSpPr>
        <p:spPr bwMode="auto">
          <a:xfrm>
            <a:off x="3851920" y="720000"/>
            <a:ext cx="4896544" cy="406957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0006" tIns="40003" rIns="80006" bIns="40003">
            <a:spAutoFit/>
          </a:bodyPr>
          <a:lstStyle/>
          <a:p>
            <a:pPr marL="0" lvl="1" algn="l" defTabSz="800100">
              <a:lnSpc>
                <a:spcPct val="120000"/>
              </a:lnSpc>
            </a:pPr>
            <a:r>
              <a:rPr lang="en-US" sz="1200" b="0" i="0" dirty="0" err="1"/>
              <a:t>int</a:t>
            </a:r>
            <a:r>
              <a:rPr lang="en-US" sz="1200" b="0" i="0" dirty="0"/>
              <a:t> main (</a:t>
            </a:r>
            <a:r>
              <a:rPr lang="en-US" sz="1200" b="0" i="0" dirty="0" err="1"/>
              <a:t>int</a:t>
            </a:r>
            <a:r>
              <a:rPr lang="en-US" sz="1200" b="0" i="0" dirty="0"/>
              <a:t> </a:t>
            </a:r>
            <a:r>
              <a:rPr lang="en-US" sz="1200" b="0" i="0" dirty="0" err="1"/>
              <a:t>argc</a:t>
            </a:r>
            <a:r>
              <a:rPr lang="en-US" sz="1200" b="0" i="0" dirty="0"/>
              <a:t>, char *</a:t>
            </a:r>
            <a:r>
              <a:rPr lang="en-US" sz="1200" b="0" i="0" dirty="0" err="1"/>
              <a:t>argv</a:t>
            </a:r>
            <a:r>
              <a:rPr lang="en-US" sz="1200" b="0" i="0" dirty="0"/>
              <a:t>[])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{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</a:t>
            </a:r>
            <a:r>
              <a:rPr lang="en-US" sz="1200" b="0" i="0" dirty="0" err="1"/>
              <a:t>pthread_t</a:t>
            </a:r>
            <a:r>
              <a:rPr lang="en-US" sz="1200" b="0" i="0" dirty="0"/>
              <a:t> threads[NUM_THREADS];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</a:t>
            </a:r>
            <a:r>
              <a:rPr lang="en-US" sz="1200" b="0" i="0" dirty="0" err="1"/>
              <a:t>int</a:t>
            </a:r>
            <a:r>
              <a:rPr lang="en-US" sz="1200" b="0" i="0" dirty="0"/>
              <a:t> </a:t>
            </a:r>
            <a:r>
              <a:rPr lang="en-US" sz="1200" b="0" i="0" dirty="0" err="1"/>
              <a:t>rc</a:t>
            </a:r>
            <a:r>
              <a:rPr lang="en-US" sz="1200" b="0" i="0" dirty="0"/>
              <a:t>, t;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for( t = 0 ; t &lt; NUM_THREADS ; t++ )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{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  </a:t>
            </a:r>
            <a:r>
              <a:rPr lang="en-US" sz="1200" b="0" i="0" dirty="0" err="1"/>
              <a:t>printf</a:t>
            </a:r>
            <a:r>
              <a:rPr lang="en-US" sz="1200" b="0" i="0" dirty="0"/>
              <a:t>("Creating thread %d\n", t);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  </a:t>
            </a:r>
            <a:r>
              <a:rPr lang="en-US" sz="1200" b="0" i="0" dirty="0" err="1"/>
              <a:t>rc</a:t>
            </a:r>
            <a:r>
              <a:rPr lang="en-US" sz="1200" b="0" i="0" dirty="0"/>
              <a:t> = </a:t>
            </a:r>
            <a:r>
              <a:rPr lang="en-US" sz="1200" b="0" i="0" dirty="0" err="1"/>
              <a:t>pthread_create</a:t>
            </a:r>
            <a:r>
              <a:rPr lang="en-US" sz="1200" b="0" i="0" dirty="0"/>
              <a:t>(&amp;threads[t], NULL,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                                </a:t>
            </a:r>
            <a:r>
              <a:rPr lang="en-US" sz="1200" b="0" i="0" dirty="0" err="1"/>
              <a:t>PrintHello</a:t>
            </a:r>
            <a:r>
              <a:rPr lang="en-US" sz="1200" b="0" i="0" dirty="0"/>
              <a:t>, (void *)(long </a:t>
            </a:r>
            <a:r>
              <a:rPr lang="en-US" sz="1200" b="0" i="0" dirty="0" err="1"/>
              <a:t>int</a:t>
            </a:r>
            <a:r>
              <a:rPr lang="en-US" sz="1200" b="0" i="0" dirty="0"/>
              <a:t>)t);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  if (</a:t>
            </a:r>
            <a:r>
              <a:rPr lang="en-US" sz="1200" b="0" i="0" dirty="0" err="1"/>
              <a:t>rc</a:t>
            </a:r>
            <a:r>
              <a:rPr lang="en-US" sz="1200" b="0" i="0" dirty="0"/>
              <a:t>)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   {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    </a:t>
            </a:r>
            <a:r>
              <a:rPr lang="en-US" sz="1200" b="0" i="0" dirty="0" err="1"/>
              <a:t>printf</a:t>
            </a:r>
            <a:r>
              <a:rPr lang="en-US" sz="1200" b="0" i="0" dirty="0"/>
              <a:t>("ERROR; return code from </a:t>
            </a:r>
            <a:r>
              <a:rPr lang="en-US" sz="1200" b="0" i="0" dirty="0" err="1"/>
              <a:t>pthread_create</a:t>
            </a:r>
            <a:r>
              <a:rPr lang="en-US" sz="1200" b="0" i="0" dirty="0"/>
              <a:t>() is %d\n", </a:t>
            </a:r>
            <a:r>
              <a:rPr lang="en-US" sz="1200" b="0" i="0" dirty="0" err="1"/>
              <a:t>rc</a:t>
            </a:r>
            <a:r>
              <a:rPr lang="en-US" sz="1200" b="0" i="0" dirty="0"/>
              <a:t>);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    exit(-1);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   }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}</a:t>
            </a:r>
          </a:p>
          <a:p>
            <a:pPr marL="0" lvl="1" algn="l" defTabSz="800100">
              <a:lnSpc>
                <a:spcPct val="120000"/>
              </a:lnSpc>
            </a:pPr>
            <a:endParaRPr lang="en-US" sz="1200" b="0" i="0" dirty="0"/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  </a:t>
            </a:r>
            <a:r>
              <a:rPr lang="en-US" sz="1200" b="0" i="0" dirty="0" err="1"/>
              <a:t>pthread_exit</a:t>
            </a:r>
            <a:r>
              <a:rPr lang="en-US" sz="1200" b="0" i="0" dirty="0"/>
              <a:t>(NULL);</a:t>
            </a:r>
          </a:p>
          <a:p>
            <a:pPr marL="0" lvl="1" algn="l" defTabSz="800100">
              <a:lnSpc>
                <a:spcPct val="120000"/>
              </a:lnSpc>
            </a:pPr>
            <a:r>
              <a:rPr lang="en-US" sz="1200" b="0" i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SOP-T2-THR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ODELOS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APEAMENTO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de</a:t>
            </a:r>
            <a:r>
              <a:rPr lang="pt-PT" sz="800" dirty="0"/>
              <a:t> Operating System Concepts 8</a:t>
            </a:r>
            <a:r>
              <a:rPr lang="pt-PT" sz="800" baseline="30000" dirty="0"/>
              <a:t>TH</a:t>
            </a:r>
            <a:r>
              <a:rPr lang="pt-PT" sz="800" dirty="0"/>
              <a:t> Edition - Wiley </a:t>
            </a:r>
            <a:r>
              <a:rPr lang="pt-PT" sz="800" b="0" dirty="0"/>
              <a:t>(mais em http://codex.cs.yale.edu/avi/os-book/OS8/os8c/slide-dir/).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102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1 para 1: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1</a:t>
            </a:r>
            <a:r>
              <a:rPr lang="pt-PT" sz="1600" b="0" i="0" dirty="0"/>
              <a:t> </a:t>
            </a:r>
            <a:r>
              <a:rPr lang="pt-PT" sz="1600" b="0" dirty="0"/>
              <a:t>thread</a:t>
            </a:r>
            <a:r>
              <a:rPr lang="pt-PT" sz="1600" b="0" i="0" dirty="0"/>
              <a:t> ao nível do utilizador é mapeado em </a:t>
            </a:r>
            <a:r>
              <a:rPr lang="pt-PT" sz="1600" i="0" dirty="0"/>
              <a:t>1</a:t>
            </a:r>
            <a:r>
              <a:rPr lang="pt-PT" sz="1600" b="0" i="0" dirty="0"/>
              <a:t> </a:t>
            </a:r>
            <a:r>
              <a:rPr lang="pt-PT" sz="1600" b="0" dirty="0"/>
              <a:t>thread </a:t>
            </a:r>
            <a:r>
              <a:rPr lang="pt-PT" sz="1600" b="0" i="0" dirty="0"/>
              <a:t>ao nível do núcleo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Exemplos: </a:t>
            </a:r>
            <a:r>
              <a:rPr lang="pt-PT" sz="1600" i="0" dirty="0"/>
              <a:t>Windows NT/XP/2000</a:t>
            </a:r>
            <a:r>
              <a:rPr lang="pt-PT" sz="1600" b="0" i="0" dirty="0"/>
              <a:t>; </a:t>
            </a:r>
            <a:r>
              <a:rPr lang="pt-PT" sz="1600" i="0" dirty="0"/>
              <a:t>Linux</a:t>
            </a:r>
            <a:r>
              <a:rPr lang="pt-PT" sz="1600" b="0" i="0" dirty="0"/>
              <a:t>; </a:t>
            </a:r>
            <a:r>
              <a:rPr lang="pt-PT" sz="1600" i="0" dirty="0"/>
              <a:t>Solaris 9</a:t>
            </a:r>
            <a:r>
              <a:rPr lang="pt-PT" sz="1600" b="0" i="0" dirty="0"/>
              <a:t> e para a frente. </a:t>
            </a:r>
            <a:endParaRPr lang="pt-BR" sz="1600" b="0" i="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1980000" y="1908000"/>
            <a:ext cx="5129758" cy="191793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SOP-T2-THR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ODELOS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APEAMENTO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de</a:t>
            </a:r>
            <a:r>
              <a:rPr lang="pt-PT" sz="800" dirty="0"/>
              <a:t> Operating System Concepts 8</a:t>
            </a:r>
            <a:r>
              <a:rPr lang="pt-PT" sz="800" baseline="30000" dirty="0"/>
              <a:t>TH</a:t>
            </a:r>
            <a:r>
              <a:rPr lang="pt-PT" sz="800" dirty="0"/>
              <a:t> Edition - Wiley </a:t>
            </a:r>
            <a:r>
              <a:rPr lang="pt-PT" sz="800" b="0" dirty="0"/>
              <a:t>(mais em http://codex.cs.yale.edu/avi/os-book/OS8/os8c/slide-dir/).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39552" y="877094"/>
            <a:ext cx="8136904" cy="102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N para 1: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N</a:t>
            </a:r>
            <a:r>
              <a:rPr lang="pt-PT" sz="1600" b="0" i="0" dirty="0"/>
              <a:t> </a:t>
            </a:r>
            <a:r>
              <a:rPr lang="pt-PT" sz="1600" b="0" dirty="0"/>
              <a:t>threads </a:t>
            </a:r>
            <a:r>
              <a:rPr lang="pt-PT" sz="1600" b="0" i="0" dirty="0"/>
              <a:t>ao nível do utilizador são mapeados em </a:t>
            </a:r>
            <a:r>
              <a:rPr lang="pt-PT" sz="1600" i="0" dirty="0"/>
              <a:t>1</a:t>
            </a:r>
            <a:r>
              <a:rPr lang="pt-PT" sz="1600" b="0" i="0" dirty="0"/>
              <a:t> </a:t>
            </a:r>
            <a:r>
              <a:rPr lang="pt-PT" sz="1600" b="0" dirty="0"/>
              <a:t>thread</a:t>
            </a:r>
            <a:r>
              <a:rPr lang="pt-PT" sz="1600" b="0" i="0" dirty="0"/>
              <a:t> ao nível do núcleo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Exemplos: </a:t>
            </a:r>
            <a:r>
              <a:rPr lang="pt-PT" sz="1600" i="0" dirty="0"/>
              <a:t>GNU Portable Threads</a:t>
            </a:r>
            <a:r>
              <a:rPr lang="pt-PT" sz="1600" b="0" i="0" dirty="0"/>
              <a:t>.</a:t>
            </a:r>
            <a:endParaRPr lang="en-GB" sz="1600" b="0" i="0" dirty="0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2880001" y="1908000"/>
            <a:ext cx="3600000" cy="3168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4927</TotalTime>
  <Words>807</Words>
  <Application>Microsoft Office PowerPoint</Application>
  <PresentationFormat>On-screen Show (16:10)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SOP-T2-THR THREADS E PROCESSOS</vt:lpstr>
      <vt:lpstr>SOP-T2-THR THREADS E PROCESSOS</vt:lpstr>
      <vt:lpstr>SOP-T2-THR THREADS E PROCESSOS</vt:lpstr>
      <vt:lpstr>SOP-T2-THR PTHREADS</vt:lpstr>
      <vt:lpstr>SOP-T2-THR PTHREADS</vt:lpstr>
      <vt:lpstr>SOP-T2-THR MODELOS DE MAPEAMENTO</vt:lpstr>
      <vt:lpstr>SOP-T2-THR MODELOS DE MAPEAMENTO</vt:lpstr>
      <vt:lpstr>SOP-T2-THR MODELOS DE MAPEAMENTO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368</cp:revision>
  <cp:lastPrinted>2006-12-04T14:12:58Z</cp:lastPrinted>
  <dcterms:created xsi:type="dcterms:W3CDTF">2003-12-01T00:39:30Z</dcterms:created>
  <dcterms:modified xsi:type="dcterms:W3CDTF">2022-11-24T11:43:17Z</dcterms:modified>
  <cp:category>Sistemas Operativos</cp:category>
</cp:coreProperties>
</file>