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5" r:id="rId3"/>
    <p:sldId id="396" r:id="rId4"/>
    <p:sldId id="399" r:id="rId5"/>
    <p:sldId id="401" r:id="rId6"/>
    <p:sldId id="400" r:id="rId7"/>
    <p:sldId id="402" r:id="rId8"/>
    <p:sldId id="398" r:id="rId9"/>
    <p:sldId id="394" r:id="rId10"/>
    <p:sldId id="389" r:id="rId11"/>
    <p:sldId id="390" r:id="rId12"/>
    <p:sldId id="392" r:id="rId13"/>
    <p:sldId id="395" r:id="rId14"/>
    <p:sldId id="378" r:id="rId15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2124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864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97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2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8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26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51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7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47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32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tria.com/blog/synchronizing-microsoft-teams-files-to-your-pc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coda.cs.cmu.edu/ljpaper/lj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bookproject.net/tutorials/getdown/unix/lesson2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  <a:t>SOP-T2-SFDVD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Sistemas de ficheiros distribuídos. Versionamento de ficheiros. Armazenamento </a:t>
            </a:r>
            <a:r>
              <a:rPr lang="pt-PT" sz="2400" i="0" dirty="0" err="1">
                <a:solidFill>
                  <a:srgbClr val="0033CC"/>
                </a:solidFill>
                <a:latin typeface="Tahoma" pitchFamily="34" charset="0"/>
              </a:rPr>
              <a:t>Cloud</a:t>
            </a: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 e integração.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Tópicos Essenciais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SOP-T2-SDFVC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 Prático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create [titulo]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Cria um repositório na pasta atual;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Comando apenas invocado 1 vez no início.</a:t>
            </a:r>
            <a:endParaRPr lang="pt-PT" sz="1600" b="0" i="0" dirty="0"/>
          </a:p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checkout URL[@REV]... [PATH]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Cria uma cópia do repositório na pasta atual ou numa e indicada (PATH);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Comando apenas invocado 1 vez no início em cada local com um cópia do repositório.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36261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 Prático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309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commit [PATH...]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Submete as alterações da cópia local no repositório com base na pasta atual ou pasta indicada (PATH);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Inclui passa e sub-pastas. Se a pasta for raiz do repositório, toda a informação é atualizada. Caso seja uma sub-pasta é apenas atualizado no repositório o respetivo ramo;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 ser pedido uma mensagem (texto) de descrição para a versão submetida;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ficheiros submetidos ficam com o mesmo número de versão;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i="0" dirty="0" err="1"/>
              <a:t>Os</a:t>
            </a:r>
            <a:r>
              <a:rPr lang="en-GB" sz="1600" b="0" i="0" dirty="0"/>
              <a:t> dados </a:t>
            </a:r>
            <a:r>
              <a:rPr lang="en-GB" sz="1600" b="0" i="0" dirty="0" err="1"/>
              <a:t>tranferidos</a:t>
            </a:r>
            <a:r>
              <a:rPr lang="en-GB" sz="1600" b="0" i="0" dirty="0"/>
              <a:t> </a:t>
            </a:r>
            <a:r>
              <a:rPr lang="en-GB" sz="1600" b="0" i="0" dirty="0" err="1"/>
              <a:t>são</a:t>
            </a:r>
            <a:r>
              <a:rPr lang="en-GB" sz="1600" b="0" i="0" dirty="0"/>
              <a:t> </a:t>
            </a:r>
            <a:r>
              <a:rPr lang="en-GB" sz="1600" b="0" i="0" dirty="0" err="1"/>
              <a:t>apenas</a:t>
            </a:r>
            <a:r>
              <a:rPr lang="en-GB" sz="1600" b="0" i="0" dirty="0"/>
              <a:t> o </a:t>
            </a:r>
            <a:r>
              <a:rPr lang="en-GB" sz="1600" b="0" i="0" dirty="0" err="1"/>
              <a:t>diferencial</a:t>
            </a:r>
            <a:r>
              <a:rPr lang="en-GB" sz="1600" b="0" i="0" dirty="0"/>
              <a:t> entre a </a:t>
            </a:r>
            <a:r>
              <a:rPr lang="en-GB" sz="1600" b="0" i="0" dirty="0" err="1"/>
              <a:t>cópia</a:t>
            </a:r>
            <a:r>
              <a:rPr lang="en-GB" sz="1600" b="0" i="0" dirty="0"/>
              <a:t> e a </a:t>
            </a:r>
            <a:r>
              <a:rPr lang="en-GB" sz="1600" b="0" i="0" dirty="0" err="1"/>
              <a:t>versão</a:t>
            </a:r>
            <a:r>
              <a:rPr lang="en-GB" sz="1600" b="0" i="0" dirty="0"/>
              <a:t> no </a:t>
            </a:r>
            <a:r>
              <a:rPr lang="en-GB" sz="1600" b="0" i="0" dirty="0" err="1"/>
              <a:t>repositório</a:t>
            </a:r>
            <a:r>
              <a:rPr lang="en-GB" sz="1600" b="0" i="0" dirty="0"/>
              <a:t> para </a:t>
            </a:r>
            <a:r>
              <a:rPr lang="en-GB" sz="1600" b="0" i="0" dirty="0" err="1"/>
              <a:t>minimizar</a:t>
            </a:r>
            <a:r>
              <a:rPr lang="en-GB" sz="1600" b="0" i="0" dirty="0"/>
              <a:t> as </a:t>
            </a:r>
            <a:r>
              <a:rPr lang="en-GB" sz="1600" b="0" i="0" dirty="0" err="1"/>
              <a:t>comunicações</a:t>
            </a:r>
            <a:r>
              <a:rPr lang="en-GB" sz="1600" b="0" i="0" dirty="0"/>
              <a:t> e </a:t>
            </a:r>
            <a:r>
              <a:rPr lang="en-GB" sz="1600" b="0" i="0" dirty="0" err="1"/>
              <a:t>armazenamento</a:t>
            </a:r>
            <a:r>
              <a:rPr lang="en-GB" sz="1600" b="0" i="0" dirty="0"/>
              <a:t>. 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7590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 Prático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31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update [PATH...]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Obtem as últimas versões do repositório com base na pasta atual ou pasta indicada (PATH) para a cópia local;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Caso existam sobreposições ou incongruências entre a versão do repositório e a versão local, podem ser são criados ficheiros com cda uma das versões;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 ficheiros de texto pode ser feito o “merge” (junção) dos textos das duas versões;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i="0" dirty="0" err="1"/>
              <a:t>Os</a:t>
            </a:r>
            <a:r>
              <a:rPr lang="en-GB" sz="1600" b="0" i="0" dirty="0"/>
              <a:t> dados </a:t>
            </a:r>
            <a:r>
              <a:rPr lang="en-GB" sz="1600" b="0" i="0" dirty="0" err="1"/>
              <a:t>tranferidos</a:t>
            </a:r>
            <a:r>
              <a:rPr lang="en-GB" sz="1600" b="0" i="0" dirty="0"/>
              <a:t> </a:t>
            </a:r>
            <a:r>
              <a:rPr lang="en-GB" sz="1600" b="0" i="0" dirty="0" err="1"/>
              <a:t>são</a:t>
            </a:r>
            <a:r>
              <a:rPr lang="en-GB" sz="1600" b="0" i="0" dirty="0"/>
              <a:t> o </a:t>
            </a:r>
            <a:r>
              <a:rPr lang="en-GB" sz="1600" b="0" i="0" dirty="0" err="1"/>
              <a:t>diferencial</a:t>
            </a:r>
            <a:r>
              <a:rPr lang="en-GB" sz="1600" b="0" i="0" dirty="0"/>
              <a:t> entre a </a:t>
            </a:r>
            <a:r>
              <a:rPr lang="en-GB" sz="1600" b="0" i="0" dirty="0" err="1"/>
              <a:t>cópia</a:t>
            </a:r>
            <a:r>
              <a:rPr lang="en-GB" sz="1600" b="0" i="0" dirty="0"/>
              <a:t> no </a:t>
            </a:r>
            <a:r>
              <a:rPr lang="en-GB" sz="1600" b="0" i="0" dirty="0" err="1"/>
              <a:t>repositório</a:t>
            </a:r>
            <a:r>
              <a:rPr lang="en-GB" sz="1600" b="0" i="0" dirty="0"/>
              <a:t> e a </a:t>
            </a:r>
            <a:r>
              <a:rPr lang="en-GB" sz="1600" b="0" i="0" dirty="0" err="1"/>
              <a:t>cópia</a:t>
            </a:r>
            <a:r>
              <a:rPr lang="en-GB" sz="1600" b="0" i="0" dirty="0"/>
              <a:t> local para </a:t>
            </a:r>
            <a:r>
              <a:rPr lang="en-GB" sz="1600" b="0" i="0" dirty="0" err="1"/>
              <a:t>minimizar</a:t>
            </a:r>
            <a:r>
              <a:rPr lang="en-GB" sz="1600" b="0" i="0" dirty="0"/>
              <a:t> as </a:t>
            </a:r>
            <a:r>
              <a:rPr lang="en-GB" sz="1600" b="0" i="0" dirty="0" err="1"/>
              <a:t>comunicações</a:t>
            </a:r>
            <a:r>
              <a:rPr lang="en-GB" sz="1600" b="0" i="0" dirty="0"/>
              <a:t> e </a:t>
            </a:r>
            <a:r>
              <a:rPr lang="en-GB" sz="1600" b="0" i="0" dirty="0" err="1"/>
              <a:t>armazenamento</a:t>
            </a:r>
            <a:r>
              <a:rPr lang="en-GB" sz="1600" b="0" i="0" dirty="0"/>
              <a:t>.</a:t>
            </a:r>
          </a:p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delete PATH...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Remove os ficheiros da copia local;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só são removidos da versão atual no </a:t>
            </a:r>
            <a:r>
              <a:rPr lang="pt-PT" sz="1600" b="0" i="0" dirty="0" err="1"/>
              <a:t>reposítorio</a:t>
            </a:r>
            <a:r>
              <a:rPr lang="pt-PT" sz="1600" b="0" i="0" dirty="0"/>
              <a:t> quando efetuado o  </a:t>
            </a:r>
            <a:r>
              <a:rPr lang="pt-PT" sz="1600" b="0" dirty="0" err="1"/>
              <a:t>submmit</a:t>
            </a:r>
            <a:r>
              <a:rPr lang="pt-PT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são mantidos no repositório para as versões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26326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Armazenamento </a:t>
            </a:r>
            <a:r>
              <a:rPr lang="pt-PT" sz="2000" i="0" dirty="0" err="1">
                <a:solidFill>
                  <a:srgbClr val="0033CC"/>
                </a:solidFill>
              </a:rPr>
              <a:t>Cloud</a:t>
            </a:r>
            <a:r>
              <a:rPr lang="pt-PT" sz="2000" i="0" dirty="0"/>
              <a:t>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ficheiros residem na </a:t>
            </a:r>
            <a:r>
              <a:rPr lang="pt-PT" sz="1600" b="0" i="0" dirty="0" err="1"/>
              <a:t>Cloud</a:t>
            </a:r>
            <a:r>
              <a:rPr lang="pt-PT" sz="1600" b="0" i="0" dirty="0"/>
              <a:t> da entidade que fornece o serviço (e.g. 1 TB para alunos da UTAD no serviço OneDrive da Microsoft);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pode ter uma cópia local (armazenamento local do dispositivo);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sincronismo é feito pelo sistema operativo/serviço: Obter uma cópia quando ficheiro é utilizado, guardar alteração pouco depois de alterar a </a:t>
            </a:r>
            <a:r>
              <a:rPr lang="pt-PT" sz="1600" b="0" i="0"/>
              <a:t>cópia local.</a:t>
            </a:r>
            <a:endParaRPr lang="pt-PT" sz="1600" b="0" i="0" dirty="0"/>
          </a:p>
        </p:txBody>
      </p:sp>
      <p:pic>
        <p:nvPicPr>
          <p:cNvPr id="1026" name="Picture 2" descr="onedrive-status-icons-meaning">
            <a:extLst>
              <a:ext uri="{FF2B5EF4-FFF2-40B4-BE49-F238E27FC236}">
                <a16:creationId xmlns:a16="http://schemas.microsoft.com/office/drawing/2014/main" id="{F24FAEE0-0498-42BB-DF3F-67DFD6AAA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6026"/>
            <a:ext cx="4115371" cy="23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9">
            <a:extLst>
              <a:ext uri="{FF2B5EF4-FFF2-40B4-BE49-F238E27FC236}">
                <a16:creationId xmlns:a16="http://schemas.microsoft.com/office/drawing/2014/main" id="{91A229F4-9CAA-EC6B-EB10-68E02038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https://www.ytria.com/blog/synchronizing-microsoft-teams-files-to-your-pc/</a:t>
            </a:r>
            <a:r>
              <a:rPr lang="pt-PT" sz="800" dirty="0">
                <a:solidFill>
                  <a:schemeClr val="accent2"/>
                </a:solidFill>
              </a:rPr>
              <a:t> </a:t>
            </a:r>
            <a:endParaRPr lang="pt-PT" sz="8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(noções/definições e métodos) de 3 questões (em mínimo de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SOP-T2-SFDVC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Conceitos e noções;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NFS;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CODAS;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Sistemas de versionamento (GIT e SVN); A</a:t>
            </a:r>
            <a:r>
              <a:rPr lang="en-GB" sz="1600" b="0" i="0" dirty="0" err="1"/>
              <a:t>rquiteturas</a:t>
            </a:r>
            <a:r>
              <a:rPr lang="en-GB" sz="1600" b="0" i="0" dirty="0"/>
              <a:t> e </a:t>
            </a:r>
            <a:r>
              <a:rPr lang="en-GB" sz="1600" b="0" i="0" dirty="0" err="1"/>
              <a:t>modelos</a:t>
            </a:r>
            <a:r>
              <a:rPr lang="en-GB" sz="1600" b="0" i="0" dirty="0"/>
              <a:t>; E</a:t>
            </a:r>
            <a:r>
              <a:rPr lang="pt-PT" sz="1600" b="0" i="0" dirty="0" err="1"/>
              <a:t>xemplo</a:t>
            </a:r>
            <a:r>
              <a:rPr lang="pt-PT" sz="1600" b="0" i="0" dirty="0"/>
              <a:t> prático SVN;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Armazenamento </a:t>
            </a:r>
            <a:r>
              <a:rPr lang="pt-PT" sz="1600" b="0" i="0" dirty="0" err="1"/>
              <a:t>Cloud</a:t>
            </a:r>
            <a:r>
              <a:rPr lang="pt-PT" sz="1600" b="0" i="0" dirty="0"/>
              <a:t>; Interface local e funcionamento;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SFD 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6FAAAA-4714-25C1-BF2E-7B540DCA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136456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Sistema de Ficheiros Distribuídos</a:t>
            </a:r>
            <a:r>
              <a:rPr lang="pt-PT" sz="2000" i="0" dirty="0"/>
              <a:t>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são “vistos” em mais que um dispositivo;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Basta existir um servidor (base/original do ficheiro) e um cliente (onde são vistos e utilizados);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Temos o modo totalmente remoto/externo onde o ficheiro existe e virtual onde é apresentado, ou através de um cópia local e atualização para o servidor.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Num sistema “realmente” distribuído existem múltiplos servidores de ficheiros e múltiplos clientes. Cada servidores podem ter uma cópia total ou parcial dos ficheiros “partilhados”. Entre todos os servidores existe pelo menos cópia completa. Para redundância pode ser aumentado o número de copias mínimas totais, por exemplo duas;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 sistemas cópia local, pode existir a possibilidade de trabalho online e offline (sem ligação aos servidores).</a:t>
            </a:r>
          </a:p>
        </p:txBody>
      </p:sp>
    </p:spTree>
    <p:extLst>
      <p:ext uri="{BB962C8B-B14F-4D97-AF65-F5344CB8AC3E}">
        <p14:creationId xmlns:p14="http://schemas.microsoft.com/office/powerpoint/2010/main" val="30556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SFD 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6FAAAA-4714-25C1-BF2E-7B540DCA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136456" cy="39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Acesso via cópia ou via acesso remoto:</a:t>
            </a:r>
            <a:endParaRPr lang="pt-PT" sz="2000" i="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6603497D-8F5B-07F9-8606-FF3E5E2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45619" r="18359" b="39879"/>
          <a:stretch>
            <a:fillRect/>
          </a:stretch>
        </p:blipFill>
        <p:spPr bwMode="auto">
          <a:xfrm>
            <a:off x="609600" y="1752600"/>
            <a:ext cx="79248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NFS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6FAAAA-4714-25C1-BF2E-7B540DCA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136456" cy="39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NFS:</a:t>
            </a:r>
            <a:endParaRPr lang="pt-PT" sz="2000" i="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D56890E-1E3F-E32F-262B-8100CC80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7" t="41389" r="16222" b="35347"/>
          <a:stretch>
            <a:fillRect/>
          </a:stretch>
        </p:blipFill>
        <p:spPr bwMode="auto">
          <a:xfrm>
            <a:off x="748532" y="1265276"/>
            <a:ext cx="7719392" cy="39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CODA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6FAAAA-4714-25C1-BF2E-7B540DCA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136456" cy="39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CODA:</a:t>
            </a:r>
            <a:endParaRPr lang="pt-PT" sz="2000" i="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9EB332A-E8B1-923D-057D-6DEC899F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39728" r="22234" b="33836"/>
          <a:stretch>
            <a:fillRect/>
          </a:stretch>
        </p:blipFill>
        <p:spPr bwMode="auto">
          <a:xfrm>
            <a:off x="2267744" y="900000"/>
            <a:ext cx="6164734" cy="431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6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CODA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6FAAAA-4714-25C1-BF2E-7B540DCA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136456" cy="39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CODA:</a:t>
            </a:r>
            <a:endParaRPr lang="pt-PT" sz="2000" i="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2614D50-CFD0-82EB-727C-499FB05D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9" t="45921" r="32068" b="40936"/>
          <a:stretch>
            <a:fillRect/>
          </a:stretch>
        </p:blipFill>
        <p:spPr bwMode="auto">
          <a:xfrm>
            <a:off x="4840237" y="2095119"/>
            <a:ext cx="3908227" cy="224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470EF346-617C-4D4D-1CF1-882BF94E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>
                <a:solidFill>
                  <a:srgbClr val="0033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http://www.coda.cs.cmu.edu/ljpaper/lj.html</a:t>
            </a:r>
            <a:r>
              <a:rPr lang="pt-PT" sz="800" dirty="0">
                <a:solidFill>
                  <a:srgbClr val="0033CC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D1F92-38B7-B975-5A0E-D193B8C5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3" y="1359696"/>
            <a:ext cx="3533577" cy="38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Vercionamento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 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 descr="Unix directory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94773"/>
            <a:ext cx="5220072" cy="39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>
                <a:solidFill>
                  <a:srgbClr val="0033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http://www.openbookproject.net/tutorials/getdown/unix/lesson2.html</a:t>
            </a:r>
            <a:r>
              <a:rPr lang="pt-PT" sz="800" b="0" dirty="0"/>
              <a:t> </a:t>
            </a:r>
            <a:endParaRPr lang="pt-PT" sz="800" dirty="0"/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540000" y="900000"/>
            <a:ext cx="8137276" cy="155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Raiz: pasta principal que contém toda a informação;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Ramo: sub-árvore com raiz numa pasta;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Repositório: Local ou sistema que contém a informação de sincronização de todos os clientes (informação local). O repósitório pode ser central (e.g. </a:t>
            </a:r>
            <a:r>
              <a:rPr lang="pt-PT" sz="1600" i="0" dirty="0">
                <a:latin typeface="Tahoma" pitchFamily="34" charset="0"/>
              </a:rPr>
              <a:t>SVN</a:t>
            </a:r>
            <a:r>
              <a:rPr lang="pt-PT" sz="1600" b="0" i="0" dirty="0">
                <a:latin typeface="Tahoma" pitchFamily="34" charset="0"/>
              </a:rPr>
              <a:t> ou </a:t>
            </a:r>
            <a:r>
              <a:rPr lang="pt-PT" sz="1600" i="0" dirty="0">
                <a:latin typeface="Tahoma" pitchFamily="34" charset="0"/>
              </a:rPr>
              <a:t>CVS</a:t>
            </a:r>
            <a:r>
              <a:rPr lang="pt-PT" sz="1600" b="0" i="0" dirty="0">
                <a:latin typeface="Tahoma" pitchFamily="34" charset="0"/>
              </a:rPr>
              <a:t>) ou distribuido (e.g. </a:t>
            </a:r>
            <a:r>
              <a:rPr lang="pt-PT" sz="1600" i="0" dirty="0">
                <a:latin typeface="Tahoma" pitchFamily="34" charset="0"/>
              </a:rPr>
              <a:t>git</a:t>
            </a:r>
            <a:r>
              <a:rPr lang="pt-PT" sz="1600" b="0" i="0" dirty="0">
                <a:latin typeface="Tahoma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000" y="2330792"/>
            <a:ext cx="3311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sistema de ficheiro pode permitir versionamento local com seja o caso do </a:t>
            </a:r>
            <a:r>
              <a:rPr lang="pt-PT" sz="1600" i="0" dirty="0"/>
              <a:t>Windows</a:t>
            </a:r>
            <a:r>
              <a:rPr lang="pt-PT" sz="1600" b="0" i="0" dirty="0"/>
              <a:t> (versões anteriores) ou Linux (</a:t>
            </a:r>
            <a:r>
              <a:rPr lang="pt-PT" sz="1600" i="0" dirty="0"/>
              <a:t>btrfs</a:t>
            </a:r>
            <a:r>
              <a:rPr lang="pt-PT" sz="1600" b="0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09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Arquiteturas e 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em </a:t>
            </a:r>
            <a:r>
              <a:rPr lang="pt-PT" sz="800" dirty="0"/>
              <a:t>https://www.atlassian.com/pt/git/migration#!migration-share</a:t>
            </a:r>
            <a:r>
              <a:rPr lang="pt-PT" sz="800" b="0" dirty="0"/>
              <a:t>.</a:t>
            </a: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540000" y="900000"/>
            <a:ext cx="3772770" cy="303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Central: Repositório localizado numa pasta num sistema de ficheiros com acesso local ou via um protocolo (e.g. </a:t>
            </a:r>
            <a:r>
              <a:rPr lang="pt-PT" sz="1600" i="0" dirty="0"/>
              <a:t>SSH, HTTP</a:t>
            </a:r>
            <a:r>
              <a:rPr lang="pt-PT" sz="1600" b="0" i="0" dirty="0"/>
              <a:t>);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Distribuído: Repositório distribuído e repilicado pelos clientes, em cada cliente pode ter uma cópia integral ou parcial do repositório. Os ficheiros podem ter mais que uma réplica entre clientes distintos.</a:t>
            </a:r>
          </a:p>
        </p:txBody>
      </p:sp>
      <p:pic>
        <p:nvPicPr>
          <p:cNvPr id="2050" name="Picture 2" descr="Git migration: Centralized SVN development vs. Distributed Git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70" y="769268"/>
            <a:ext cx="443569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4820</TotalTime>
  <Words>971</Words>
  <Application>Microsoft Office PowerPoint</Application>
  <PresentationFormat>On-screen Show (16:10)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SOP-T2-SFDVC SFD conceitos</vt:lpstr>
      <vt:lpstr>SOP-T2-SFDVC SFD conceitos</vt:lpstr>
      <vt:lpstr>SOP-T2-SFDVC NFS</vt:lpstr>
      <vt:lpstr>SOP-T2-SFDVC CODA</vt:lpstr>
      <vt:lpstr>SOP-T2-SFDVC CODA</vt:lpstr>
      <vt:lpstr>SOP-T2-SFDVC Vercionamento conceitos</vt:lpstr>
      <vt:lpstr>SOP-T2-SFDVC Arquiteturas e Modelos</vt:lpstr>
      <vt:lpstr>SOP-T2-SDFVC Exemplo Prático</vt:lpstr>
      <vt:lpstr>SOP-T2-SFDVC Exemplo Prático</vt:lpstr>
      <vt:lpstr>SOP-T2-SFDVC Exemplo Prático</vt:lpstr>
      <vt:lpstr> Alinhamento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379</cp:revision>
  <cp:lastPrinted>2006-12-04T14:12:58Z</cp:lastPrinted>
  <dcterms:created xsi:type="dcterms:W3CDTF">2003-12-01T00:39:30Z</dcterms:created>
  <dcterms:modified xsi:type="dcterms:W3CDTF">2022-12-15T15:25:48Z</dcterms:modified>
  <cp:category>Sistemas Operativos</cp:category>
</cp:coreProperties>
</file>