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15" r:id="rId3"/>
    <p:sldId id="379" r:id="rId4"/>
    <p:sldId id="380" r:id="rId5"/>
    <p:sldId id="382" r:id="rId6"/>
    <p:sldId id="381" r:id="rId7"/>
    <p:sldId id="383" r:id="rId8"/>
    <p:sldId id="384" r:id="rId9"/>
    <p:sldId id="385" r:id="rId10"/>
    <p:sldId id="386" r:id="rId11"/>
    <p:sldId id="387" r:id="rId12"/>
    <p:sldId id="388" r:id="rId13"/>
    <p:sldId id="392" r:id="rId14"/>
    <p:sldId id="391" r:id="rId15"/>
    <p:sldId id="393" r:id="rId16"/>
    <p:sldId id="389" r:id="rId17"/>
    <p:sldId id="390" r:id="rId18"/>
    <p:sldId id="394" r:id="rId19"/>
    <p:sldId id="396" r:id="rId20"/>
    <p:sldId id="395" r:id="rId21"/>
    <p:sldId id="397" r:id="rId22"/>
    <p:sldId id="398" r:id="rId23"/>
    <p:sldId id="399" r:id="rId24"/>
    <p:sldId id="400" r:id="rId25"/>
    <p:sldId id="401" r:id="rId26"/>
    <p:sldId id="402" r:id="rId27"/>
    <p:sldId id="378" r:id="rId28"/>
  </p:sldIdLst>
  <p:sldSz cx="9144000" cy="5715000" type="screen16x10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EAEAEA"/>
    <a:srgbClr val="FF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98" d="100"/>
          <a:sy n="98" d="100"/>
        </p:scale>
        <p:origin x="1195" y="77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766763"/>
            <a:ext cx="61452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13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14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15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16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17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18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19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20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21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23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24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25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26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27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FSP/DE-ECT-UTAD@SOP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8"/>
            <a:ext cx="2378075" cy="2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7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8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6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8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9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7.png"/><Relationship Id="rId18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8.png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6.png"/><Relationship Id="rId14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94235" y="1115355"/>
            <a:ext cx="6210300" cy="2041791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5pPr>
            <a:lvl6pPr marL="356616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6pPr>
            <a:lvl7pPr marL="713232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7pPr>
            <a:lvl8pPr marL="1069848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8pPr>
            <a:lvl9pPr marL="1426464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  <a:t>SOP-T1-SF1 e SOP-T1-SF2</a:t>
            </a:r>
            <a:b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400" i="0" kern="0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BR" sz="2400" dirty="0">
                <a:solidFill>
                  <a:srgbClr val="0033CC"/>
                </a:solidFill>
                <a:latin typeface="Tahoma" pitchFamily="34" charset="0"/>
              </a:rPr>
              <a:t>Evolução e organização dos sistemas de ficheiros; Caraterísticas e algoritmos de funcionamento.</a:t>
            </a:r>
            <a:endParaRPr lang="pt-PT" sz="1800" b="1" i="0" kern="0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>
            <a:lvl1pPr marL="267462" indent="-26746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9501" indent="-22288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bg1"/>
                </a:solidFill>
                <a:latin typeface="+mn-lt"/>
              </a:defRPr>
            </a:lvl2pPr>
            <a:lvl3pPr marL="891540" indent="-17830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bg1"/>
                </a:solidFill>
                <a:latin typeface="+mn-lt"/>
              </a:defRPr>
            </a:lvl3pPr>
            <a:lvl4pPr marL="1248156" indent="-17830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604772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61388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318004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674620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031236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pt-PT" sz="24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Operativos</a:t>
            </a:r>
          </a:p>
          <a:p>
            <a:pPr marL="0" indent="0" algn="r" eaLnBrk="1" hangingPunct="1">
              <a:buFontTx/>
              <a:buNone/>
            </a:pPr>
            <a:r>
              <a:rPr lang="pt-PT" sz="1600" ker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Tópicos Essenciais</a:t>
            </a:r>
            <a:endParaRPr lang="pt-PT" sz="1600" b="1" i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0" indent="0" algn="r" eaLnBrk="1" hangingPunct="1">
              <a:buFontTx/>
              <a:buNone/>
            </a:pPr>
            <a:r>
              <a:rPr lang="pt-PT" sz="16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latin typeface="Arial" charset="0"/>
              </a:rPr>
              <a:t>Conhecimentos necessários: </a:t>
            </a:r>
            <a:r>
              <a:rPr lang="pt-BR" sz="1600" b="0" i="0" dirty="0">
                <a:latin typeface="Arial" charset="0"/>
              </a:rPr>
              <a:t>Processos, Gestão de Memória</a:t>
            </a:r>
            <a:endParaRPr lang="pt-PT" sz="1600" b="0" i="0" dirty="0">
              <a:latin typeface="Arial" charset="0"/>
            </a:endParaRPr>
          </a:p>
        </p:txBody>
      </p:sp>
      <p:pic>
        <p:nvPicPr>
          <p:cNvPr id="13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394365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SOP-T1-SF1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RIMITIVAS PARA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IRECTORIAS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40000" y="900000"/>
            <a:ext cx="8208962" cy="148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algn="just" defTabSz="800100">
              <a:lnSpc>
                <a:spcPct val="120000"/>
              </a:lnSpc>
            </a:pPr>
            <a:r>
              <a:rPr lang="pt-PT" sz="2000" b="0" i="0" dirty="0"/>
              <a:t>Primitivas associadas às directorias (continuação):</a:t>
            </a:r>
          </a:p>
          <a:p>
            <a:pPr marL="449263" lvl="1" indent="-269875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i="0" dirty="0"/>
              <a:t>Ligar</a:t>
            </a:r>
            <a:r>
              <a:rPr lang="pt-BR" sz="1400" b="0" i="0" dirty="0"/>
              <a:t> – Primitiva associada a um sistema de ficheiros e uma directoria. Por defeito um sistema de ficheiros é ligado a uma directoria (e.g. raiz em Unix ou drive em Windows);</a:t>
            </a:r>
          </a:p>
          <a:p>
            <a:pPr marL="449263" lvl="1" indent="-269875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i="0" dirty="0"/>
              <a:t>Desligar</a:t>
            </a:r>
            <a:r>
              <a:rPr lang="pt-BR" sz="1400" b="0" i="0" dirty="0"/>
              <a:t> – Primitiva que remove a ligação entre um sistema de ficheiros e uma directoria (e.g. ejectar um DVD ou pen).</a:t>
            </a:r>
          </a:p>
        </p:txBody>
      </p:sp>
    </p:spTree>
    <p:extLst>
      <p:ext uri="{BB962C8B-B14F-4D97-AF65-F5344CB8AC3E}">
        <p14:creationId xmlns:p14="http://schemas.microsoft.com/office/powerpoint/2010/main" val="297615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SOP-T1-SF1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LOCAÇÃO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ONTINUA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40000" y="900000"/>
            <a:ext cx="4114800" cy="892175"/>
            <a:chOff x="3408" y="1920"/>
            <a:chExt cx="3024" cy="62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408" y="2304"/>
              <a:ext cx="336" cy="24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24056" tIns="12028" rIns="24056" bIns="12028" anchor="ctr"/>
            <a:lstStyle/>
            <a:p>
              <a:pPr defTabSz="800100"/>
              <a:r>
                <a:rPr lang="pt-PT" sz="2000" dirty="0"/>
                <a:t>1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416" y="2304"/>
              <a:ext cx="336" cy="24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24056" tIns="12028" rIns="24056" bIns="12028" anchor="ctr"/>
            <a:lstStyle/>
            <a:p>
              <a:pPr defTabSz="800100"/>
              <a:r>
                <a:rPr lang="pt-PT" sz="2000" dirty="0"/>
                <a:t>4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744" y="2304"/>
              <a:ext cx="336" cy="24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24056" tIns="12028" rIns="24056" bIns="12028" anchor="ctr"/>
            <a:lstStyle/>
            <a:p>
              <a:pPr defTabSz="800100"/>
              <a:r>
                <a:rPr lang="pt-PT" sz="2000" dirty="0"/>
                <a:t>2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080" y="2304"/>
              <a:ext cx="336" cy="24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24056" tIns="12028" rIns="24056" bIns="12028" anchor="ctr"/>
            <a:lstStyle/>
            <a:p>
              <a:pPr defTabSz="800100"/>
              <a:r>
                <a:rPr lang="pt-PT" sz="2000" dirty="0"/>
                <a:t>3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752" y="2304"/>
              <a:ext cx="336" cy="24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24056" tIns="12028" rIns="24056" bIns="12028" anchor="ctr"/>
            <a:lstStyle/>
            <a:p>
              <a:pPr defTabSz="800100"/>
              <a:r>
                <a:rPr lang="pt-PT" sz="2000" dirty="0"/>
                <a:t>5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088" y="2304"/>
              <a:ext cx="336" cy="24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24056" tIns="12028" rIns="24056" bIns="12028" anchor="ctr"/>
            <a:lstStyle/>
            <a:p>
              <a:pPr defTabSz="800100"/>
              <a:r>
                <a:rPr lang="pt-PT" sz="2000" dirty="0"/>
                <a:t>6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424" y="2304"/>
              <a:ext cx="336" cy="24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24056" tIns="12028" rIns="24056" bIns="12028" anchor="ctr"/>
            <a:lstStyle/>
            <a:p>
              <a:pPr defTabSz="800100"/>
              <a:r>
                <a:rPr lang="pt-PT" sz="2000" dirty="0"/>
                <a:t>7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5760" y="2304"/>
              <a:ext cx="336" cy="240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24056" tIns="12028" rIns="24056" bIns="12028" anchor="ctr"/>
            <a:lstStyle/>
            <a:p>
              <a:pPr defTabSz="800100"/>
              <a:r>
                <a:rPr lang="pt-PT" sz="2000" dirty="0"/>
                <a:t>8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6096" y="2304"/>
              <a:ext cx="336" cy="240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24056" tIns="12028" rIns="24056" bIns="12028" anchor="ctr"/>
            <a:lstStyle/>
            <a:p>
              <a:pPr defTabSz="800100"/>
              <a:r>
                <a:rPr lang="pt-PT" sz="2000" dirty="0"/>
                <a:t>9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840" y="1920"/>
              <a:ext cx="19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24056" tIns="12028" rIns="24056" bIns="12028" anchor="ctr"/>
            <a:lstStyle/>
            <a:p>
              <a:pPr defTabSz="800100"/>
              <a:r>
                <a:rPr lang="pt-PT" sz="2000" dirty="0"/>
                <a:t>Alocação por blocos</a:t>
              </a:r>
            </a:p>
          </p:txBody>
        </p:sp>
      </p:grpSp>
      <p:pic>
        <p:nvPicPr>
          <p:cNvPr id="16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775" y="1993404"/>
            <a:ext cx="5811838" cy="3028950"/>
          </a:xfrm>
          <a:prstGeom prst="rect">
            <a:avLst/>
          </a:prstGeom>
          <a:noFill/>
        </p:spPr>
      </p:pic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570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SOP-T1-SF1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LOCAÇÃO COM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L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ISTA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L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IGADA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  <p:pic>
        <p:nvPicPr>
          <p:cNvPr id="18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1633364"/>
            <a:ext cx="3943350" cy="2781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33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SOP-T1-SF2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FAT</a:t>
            </a:r>
            <a:endParaRPr lang="pt-PT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  <p:pic>
        <p:nvPicPr>
          <p:cNvPr id="4" name="Picture 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0188" y="2770411"/>
            <a:ext cx="5762625" cy="2390775"/>
          </a:xfrm>
          <a:prstGeom prst="rect">
            <a:avLst/>
          </a:prstGeom>
          <a:noFill/>
        </p:spPr>
      </p:pic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3995738" y="1633761"/>
            <a:ext cx="431800" cy="31432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4056" tIns="12028" rIns="24056" bIns="12028" anchor="ctr"/>
          <a:lstStyle/>
          <a:p>
            <a:pPr defTabSz="800100"/>
            <a:r>
              <a:rPr lang="pt-PT" sz="1800" i="0" dirty="0">
                <a:latin typeface="Courier New" pitchFamily="49" charset="0"/>
              </a:rPr>
              <a:t>4</a:t>
            </a:r>
          </a:p>
        </p:txBody>
      </p:sp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2124075" y="1663924"/>
            <a:ext cx="179070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4056" tIns="12028" rIns="24056" bIns="12028" anchor="ctr">
            <a:spAutoFit/>
          </a:bodyPr>
          <a:lstStyle/>
          <a:p>
            <a:pPr algn="l" defTabSz="800100"/>
            <a:r>
              <a:rPr lang="pt-PT" sz="1800" i="0" dirty="0"/>
              <a:t>&lt;- Ficheiro A =</a:t>
            </a:r>
          </a:p>
        </p:txBody>
      </p:sp>
      <p:sp>
        <p:nvSpPr>
          <p:cNvPr id="7" name="Rectangle 40"/>
          <p:cNvSpPr>
            <a:spLocks noChangeArrowheads="1"/>
          </p:cNvSpPr>
          <p:nvPr/>
        </p:nvSpPr>
        <p:spPr bwMode="auto">
          <a:xfrm>
            <a:off x="4427538" y="1633761"/>
            <a:ext cx="431800" cy="31432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4056" tIns="12028" rIns="24056" bIns="12028" anchor="ctr"/>
          <a:lstStyle/>
          <a:p>
            <a:pPr defTabSz="800100"/>
            <a:r>
              <a:rPr lang="pt-PT" sz="1800" i="0" dirty="0">
                <a:latin typeface="Courier New" pitchFamily="49" charset="0"/>
              </a:rPr>
              <a:t>7</a:t>
            </a:r>
          </a:p>
        </p:txBody>
      </p:sp>
      <p:sp>
        <p:nvSpPr>
          <p:cNvPr id="8" name="Rectangle 41"/>
          <p:cNvSpPr>
            <a:spLocks noChangeArrowheads="1"/>
          </p:cNvSpPr>
          <p:nvPr/>
        </p:nvSpPr>
        <p:spPr bwMode="auto">
          <a:xfrm>
            <a:off x="4859338" y="1633761"/>
            <a:ext cx="431800" cy="31432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4056" tIns="12028" rIns="24056" bIns="12028" anchor="ctr"/>
          <a:lstStyle/>
          <a:p>
            <a:pPr defTabSz="800100"/>
            <a:r>
              <a:rPr lang="pt-PT" sz="1800" i="0" dirty="0">
                <a:latin typeface="Courier New" pitchFamily="49" charset="0"/>
              </a:rPr>
              <a:t>2</a:t>
            </a:r>
          </a:p>
        </p:txBody>
      </p:sp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5291138" y="1633761"/>
            <a:ext cx="431800" cy="31432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4056" tIns="12028" rIns="24056" bIns="12028" anchor="ctr"/>
          <a:lstStyle/>
          <a:p>
            <a:pPr defTabSz="800100"/>
            <a:r>
              <a:rPr lang="pt-PT" sz="1800" i="0" dirty="0">
                <a:latin typeface="Courier New" pitchFamily="49" charset="0"/>
              </a:rPr>
              <a:t>10</a:t>
            </a:r>
          </a:p>
        </p:txBody>
      </p:sp>
      <p:sp>
        <p:nvSpPr>
          <p:cNvPr id="10" name="Rectangle 43"/>
          <p:cNvSpPr>
            <a:spLocks noChangeArrowheads="1"/>
          </p:cNvSpPr>
          <p:nvPr/>
        </p:nvSpPr>
        <p:spPr bwMode="auto">
          <a:xfrm>
            <a:off x="5722938" y="1633761"/>
            <a:ext cx="431800" cy="31432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4056" tIns="12028" rIns="24056" bIns="12028" anchor="ctr"/>
          <a:lstStyle/>
          <a:p>
            <a:pPr defTabSz="800100"/>
            <a:r>
              <a:rPr lang="pt-PT" sz="1800" i="0" dirty="0">
                <a:latin typeface="Courier New" pitchFamily="49" charset="0"/>
              </a:rPr>
              <a:t>12</a:t>
            </a:r>
          </a:p>
        </p:txBody>
      </p:sp>
      <p:sp>
        <p:nvSpPr>
          <p:cNvPr id="11" name="Rectangle 44"/>
          <p:cNvSpPr>
            <a:spLocks noChangeArrowheads="1"/>
          </p:cNvSpPr>
          <p:nvPr/>
        </p:nvSpPr>
        <p:spPr bwMode="auto">
          <a:xfrm>
            <a:off x="3995738" y="2210024"/>
            <a:ext cx="4318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4056" tIns="12028" rIns="24056" bIns="12028" anchor="ctr"/>
          <a:lstStyle/>
          <a:p>
            <a:pPr defTabSz="800100"/>
            <a:r>
              <a:rPr lang="pt-PT" sz="1800" i="0" dirty="0">
                <a:latin typeface="Courier New" pitchFamily="49" charset="0"/>
              </a:rPr>
              <a:t>6</a:t>
            </a:r>
          </a:p>
        </p:txBody>
      </p:sp>
      <p:sp>
        <p:nvSpPr>
          <p:cNvPr id="12" name="Rectangle 45"/>
          <p:cNvSpPr>
            <a:spLocks noChangeArrowheads="1"/>
          </p:cNvSpPr>
          <p:nvPr/>
        </p:nvSpPr>
        <p:spPr bwMode="auto">
          <a:xfrm>
            <a:off x="2125663" y="2240186"/>
            <a:ext cx="17907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4056" tIns="12028" rIns="24056" bIns="12028" anchor="ctr">
            <a:spAutoFit/>
          </a:bodyPr>
          <a:lstStyle/>
          <a:p>
            <a:pPr algn="l" defTabSz="800100"/>
            <a:r>
              <a:rPr lang="pt-PT" sz="1800" i="0" dirty="0"/>
              <a:t>&lt;- Ficheiro B =</a:t>
            </a:r>
          </a:p>
        </p:txBody>
      </p:sp>
      <p:sp>
        <p:nvSpPr>
          <p:cNvPr id="13" name="Rectangle 46"/>
          <p:cNvSpPr>
            <a:spLocks noChangeArrowheads="1"/>
          </p:cNvSpPr>
          <p:nvPr/>
        </p:nvSpPr>
        <p:spPr bwMode="auto">
          <a:xfrm>
            <a:off x="4859338" y="2210024"/>
            <a:ext cx="4318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4056" tIns="12028" rIns="24056" bIns="12028" anchor="ctr"/>
          <a:lstStyle/>
          <a:p>
            <a:pPr defTabSz="800100"/>
            <a:r>
              <a:rPr lang="pt-PT" sz="1800" i="0" dirty="0">
                <a:latin typeface="Courier New" pitchFamily="49" charset="0"/>
              </a:rPr>
              <a:t>11</a:t>
            </a:r>
          </a:p>
        </p:txBody>
      </p:sp>
      <p:sp>
        <p:nvSpPr>
          <p:cNvPr id="14" name="Rectangle 47"/>
          <p:cNvSpPr>
            <a:spLocks noChangeArrowheads="1"/>
          </p:cNvSpPr>
          <p:nvPr/>
        </p:nvSpPr>
        <p:spPr bwMode="auto">
          <a:xfrm>
            <a:off x="4427538" y="2210024"/>
            <a:ext cx="4318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4056" tIns="12028" rIns="24056" bIns="12028" anchor="ctr"/>
          <a:lstStyle/>
          <a:p>
            <a:pPr defTabSz="800100"/>
            <a:r>
              <a:rPr lang="pt-PT" sz="1800" i="0" dirty="0">
                <a:latin typeface="Courier New" pitchFamily="49" charset="0"/>
              </a:rPr>
              <a:t>3</a:t>
            </a:r>
          </a:p>
        </p:txBody>
      </p:sp>
      <p:sp>
        <p:nvSpPr>
          <p:cNvPr id="15" name="Rectangle 48"/>
          <p:cNvSpPr>
            <a:spLocks noChangeArrowheads="1"/>
          </p:cNvSpPr>
          <p:nvPr/>
        </p:nvSpPr>
        <p:spPr bwMode="auto">
          <a:xfrm>
            <a:off x="5291138" y="2210024"/>
            <a:ext cx="4318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4056" tIns="12028" rIns="24056" bIns="12028" anchor="ctr"/>
          <a:lstStyle/>
          <a:p>
            <a:pPr defTabSz="800100"/>
            <a:r>
              <a:rPr lang="pt-PT" sz="1800" i="0" dirty="0">
                <a:latin typeface="Courier New" pitchFamily="49" charset="0"/>
              </a:rPr>
              <a:t>14</a:t>
            </a:r>
          </a:p>
        </p:txBody>
      </p:sp>
      <p:sp>
        <p:nvSpPr>
          <p:cNvPr id="16" name="Rectangle 50"/>
          <p:cNvSpPr>
            <a:spLocks noChangeArrowheads="1"/>
          </p:cNvSpPr>
          <p:nvPr/>
        </p:nvSpPr>
        <p:spPr bwMode="auto">
          <a:xfrm>
            <a:off x="1187450" y="1057499"/>
            <a:ext cx="863600" cy="2873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4056" tIns="12028" rIns="24056" bIns="12028" anchor="ctr"/>
          <a:lstStyle/>
          <a:p>
            <a:pPr defTabSz="800100"/>
            <a:r>
              <a:rPr lang="pt-PT" sz="1600" i="0" dirty="0">
                <a:latin typeface="Courier New" pitchFamily="49" charset="0"/>
              </a:rPr>
              <a:t>10</a:t>
            </a:r>
          </a:p>
        </p:txBody>
      </p:sp>
      <p:sp>
        <p:nvSpPr>
          <p:cNvPr id="18" name="Rectangle 51"/>
          <p:cNvSpPr>
            <a:spLocks noChangeArrowheads="1"/>
          </p:cNvSpPr>
          <p:nvPr/>
        </p:nvSpPr>
        <p:spPr bwMode="auto">
          <a:xfrm>
            <a:off x="755650" y="1057499"/>
            <a:ext cx="431800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24056" tIns="12028" rIns="24056" bIns="12028" anchor="ctr"/>
          <a:lstStyle/>
          <a:p>
            <a:pPr algn="r" defTabSz="800100"/>
            <a:r>
              <a:rPr lang="pt-PT" sz="1600" i="0" dirty="0">
                <a:latin typeface="Courier New" pitchFamily="49" charset="0"/>
              </a:rPr>
              <a:t>2</a:t>
            </a:r>
          </a:p>
        </p:txBody>
      </p:sp>
      <p:sp>
        <p:nvSpPr>
          <p:cNvPr id="19" name="Rectangle 52"/>
          <p:cNvSpPr>
            <a:spLocks noChangeArrowheads="1"/>
          </p:cNvSpPr>
          <p:nvPr/>
        </p:nvSpPr>
        <p:spPr bwMode="auto">
          <a:xfrm>
            <a:off x="1187450" y="1346424"/>
            <a:ext cx="863600" cy="2873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4056" tIns="12028" rIns="24056" bIns="12028" anchor="ctr"/>
          <a:lstStyle/>
          <a:p>
            <a:pPr defTabSz="800100"/>
            <a:r>
              <a:rPr lang="pt-PT" sz="1600" i="0" dirty="0">
                <a:latin typeface="Courier New" pitchFamily="49" charset="0"/>
              </a:rPr>
              <a:t>11</a:t>
            </a:r>
          </a:p>
        </p:txBody>
      </p:sp>
      <p:sp>
        <p:nvSpPr>
          <p:cNvPr id="20" name="Rectangle 53"/>
          <p:cNvSpPr>
            <a:spLocks noChangeArrowheads="1"/>
          </p:cNvSpPr>
          <p:nvPr/>
        </p:nvSpPr>
        <p:spPr bwMode="auto">
          <a:xfrm>
            <a:off x="755650" y="1346424"/>
            <a:ext cx="431800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24056" tIns="12028" rIns="24056" bIns="12028" anchor="ctr"/>
          <a:lstStyle/>
          <a:p>
            <a:pPr algn="r" defTabSz="800100"/>
            <a:r>
              <a:rPr lang="pt-PT" sz="1600" i="0" dirty="0">
                <a:latin typeface="Courier New" pitchFamily="49" charset="0"/>
              </a:rPr>
              <a:t>3</a:t>
            </a:r>
          </a:p>
        </p:txBody>
      </p:sp>
      <p:sp>
        <p:nvSpPr>
          <p:cNvPr id="21" name="Rectangle 54"/>
          <p:cNvSpPr>
            <a:spLocks noChangeArrowheads="1"/>
          </p:cNvSpPr>
          <p:nvPr/>
        </p:nvSpPr>
        <p:spPr bwMode="auto">
          <a:xfrm>
            <a:off x="1187450" y="770161"/>
            <a:ext cx="863600" cy="287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4056" tIns="12028" rIns="24056" bIns="12028" anchor="ctr"/>
          <a:lstStyle/>
          <a:p>
            <a:pPr defTabSz="800100"/>
            <a:endParaRPr lang="pt-PT" sz="1600" i="0" dirty="0">
              <a:latin typeface="Courier New" pitchFamily="49" charset="0"/>
            </a:endParaRPr>
          </a:p>
        </p:txBody>
      </p:sp>
      <p:sp>
        <p:nvSpPr>
          <p:cNvPr id="22" name="Rectangle 55"/>
          <p:cNvSpPr>
            <a:spLocks noChangeArrowheads="1"/>
          </p:cNvSpPr>
          <p:nvPr/>
        </p:nvSpPr>
        <p:spPr bwMode="auto">
          <a:xfrm>
            <a:off x="755650" y="770161"/>
            <a:ext cx="431800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24056" tIns="12028" rIns="24056" bIns="12028" anchor="ctr"/>
          <a:lstStyle/>
          <a:p>
            <a:pPr algn="r" defTabSz="800100"/>
            <a:r>
              <a:rPr lang="pt-PT" sz="1600" i="0" dirty="0">
                <a:latin typeface="Courier New" pitchFamily="49" charset="0"/>
              </a:rPr>
              <a:t>1</a:t>
            </a:r>
          </a:p>
        </p:txBody>
      </p:sp>
      <p:sp>
        <p:nvSpPr>
          <p:cNvPr id="23" name="Rectangle 56"/>
          <p:cNvSpPr>
            <a:spLocks noChangeArrowheads="1"/>
          </p:cNvSpPr>
          <p:nvPr/>
        </p:nvSpPr>
        <p:spPr bwMode="auto">
          <a:xfrm>
            <a:off x="1187450" y="481236"/>
            <a:ext cx="863600" cy="287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4056" tIns="12028" rIns="24056" bIns="12028" anchor="ctr"/>
          <a:lstStyle/>
          <a:p>
            <a:pPr defTabSz="800100"/>
            <a:endParaRPr lang="pt-PT" sz="1600" i="0" dirty="0">
              <a:latin typeface="Courier New" pitchFamily="49" charset="0"/>
            </a:endParaRPr>
          </a:p>
        </p:txBody>
      </p:sp>
      <p:sp>
        <p:nvSpPr>
          <p:cNvPr id="24" name="Rectangle 57"/>
          <p:cNvSpPr>
            <a:spLocks noChangeArrowheads="1"/>
          </p:cNvSpPr>
          <p:nvPr/>
        </p:nvSpPr>
        <p:spPr bwMode="auto">
          <a:xfrm>
            <a:off x="755650" y="481236"/>
            <a:ext cx="431800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24056" tIns="12028" rIns="24056" bIns="12028" anchor="ctr"/>
          <a:lstStyle/>
          <a:p>
            <a:pPr algn="r" defTabSz="800100"/>
            <a:r>
              <a:rPr lang="pt-PT" sz="1600" i="0" dirty="0">
                <a:latin typeface="Courier New" pitchFamily="49" charset="0"/>
              </a:rPr>
              <a:t>0</a:t>
            </a:r>
          </a:p>
        </p:txBody>
      </p:sp>
      <p:sp>
        <p:nvSpPr>
          <p:cNvPr id="25" name="Rectangle 58"/>
          <p:cNvSpPr>
            <a:spLocks noChangeArrowheads="1"/>
          </p:cNvSpPr>
          <p:nvPr/>
        </p:nvSpPr>
        <p:spPr bwMode="auto">
          <a:xfrm>
            <a:off x="1187450" y="2210024"/>
            <a:ext cx="863600" cy="2873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4056" tIns="12028" rIns="24056" bIns="12028" anchor="ctr"/>
          <a:lstStyle/>
          <a:p>
            <a:pPr defTabSz="800100"/>
            <a:r>
              <a:rPr lang="pt-PT" sz="1600" i="0" dirty="0">
                <a:latin typeface="Courier New" pitchFamily="49" charset="0"/>
              </a:rPr>
              <a:t>3</a:t>
            </a:r>
          </a:p>
        </p:txBody>
      </p:sp>
      <p:sp>
        <p:nvSpPr>
          <p:cNvPr id="26" name="Rectangle 59"/>
          <p:cNvSpPr>
            <a:spLocks noChangeArrowheads="1"/>
          </p:cNvSpPr>
          <p:nvPr/>
        </p:nvSpPr>
        <p:spPr bwMode="auto">
          <a:xfrm>
            <a:off x="755650" y="2210024"/>
            <a:ext cx="431800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24056" tIns="12028" rIns="24056" bIns="12028" anchor="ctr"/>
          <a:lstStyle/>
          <a:p>
            <a:pPr algn="r" defTabSz="800100"/>
            <a:r>
              <a:rPr lang="pt-PT" sz="1600" i="0" dirty="0">
                <a:latin typeface="Courier New" pitchFamily="49" charset="0"/>
              </a:rPr>
              <a:t>6</a:t>
            </a:r>
          </a:p>
        </p:txBody>
      </p:sp>
      <p:sp>
        <p:nvSpPr>
          <p:cNvPr id="27" name="Rectangle 60"/>
          <p:cNvSpPr>
            <a:spLocks noChangeArrowheads="1"/>
          </p:cNvSpPr>
          <p:nvPr/>
        </p:nvSpPr>
        <p:spPr bwMode="auto">
          <a:xfrm>
            <a:off x="1187450" y="2498949"/>
            <a:ext cx="863600" cy="2873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4056" tIns="12028" rIns="24056" bIns="12028" anchor="ctr"/>
          <a:lstStyle/>
          <a:p>
            <a:pPr defTabSz="800100"/>
            <a:r>
              <a:rPr lang="pt-PT" sz="1600" i="0" dirty="0">
                <a:latin typeface="Courier New" pitchFamily="49" charset="0"/>
              </a:rPr>
              <a:t>2</a:t>
            </a:r>
          </a:p>
        </p:txBody>
      </p:sp>
      <p:sp>
        <p:nvSpPr>
          <p:cNvPr id="28" name="Rectangle 61"/>
          <p:cNvSpPr>
            <a:spLocks noChangeArrowheads="1"/>
          </p:cNvSpPr>
          <p:nvPr/>
        </p:nvSpPr>
        <p:spPr bwMode="auto">
          <a:xfrm>
            <a:off x="755650" y="2498949"/>
            <a:ext cx="431800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24056" tIns="12028" rIns="24056" bIns="12028" anchor="ctr"/>
          <a:lstStyle/>
          <a:p>
            <a:pPr algn="r" defTabSz="800100"/>
            <a:r>
              <a:rPr lang="pt-PT" sz="1600" i="0" dirty="0">
                <a:latin typeface="Courier New" pitchFamily="49" charset="0"/>
              </a:rPr>
              <a:t>7</a:t>
            </a:r>
          </a:p>
        </p:txBody>
      </p:sp>
      <p:sp>
        <p:nvSpPr>
          <p:cNvPr id="29" name="Rectangle 62"/>
          <p:cNvSpPr>
            <a:spLocks noChangeArrowheads="1"/>
          </p:cNvSpPr>
          <p:nvPr/>
        </p:nvSpPr>
        <p:spPr bwMode="auto">
          <a:xfrm>
            <a:off x="1187450" y="1922686"/>
            <a:ext cx="863600" cy="287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4056" tIns="12028" rIns="24056" bIns="12028" anchor="ctr"/>
          <a:lstStyle/>
          <a:p>
            <a:pPr defTabSz="800100"/>
            <a:endParaRPr lang="pt-PT" sz="1600" i="0" dirty="0">
              <a:latin typeface="Courier New" pitchFamily="49" charset="0"/>
            </a:endParaRPr>
          </a:p>
        </p:txBody>
      </p:sp>
      <p:sp>
        <p:nvSpPr>
          <p:cNvPr id="30" name="Rectangle 63"/>
          <p:cNvSpPr>
            <a:spLocks noChangeArrowheads="1"/>
          </p:cNvSpPr>
          <p:nvPr/>
        </p:nvSpPr>
        <p:spPr bwMode="auto">
          <a:xfrm>
            <a:off x="755650" y="1922686"/>
            <a:ext cx="431800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24056" tIns="12028" rIns="24056" bIns="12028" anchor="ctr"/>
          <a:lstStyle/>
          <a:p>
            <a:pPr algn="r" defTabSz="800100"/>
            <a:r>
              <a:rPr lang="pt-PT" sz="1600" i="0" dirty="0">
                <a:latin typeface="Courier New" pitchFamily="49" charset="0"/>
              </a:rPr>
              <a:t>5</a:t>
            </a:r>
          </a:p>
        </p:txBody>
      </p:sp>
      <p:sp>
        <p:nvSpPr>
          <p:cNvPr id="31" name="Rectangle 64"/>
          <p:cNvSpPr>
            <a:spLocks noChangeArrowheads="1"/>
          </p:cNvSpPr>
          <p:nvPr/>
        </p:nvSpPr>
        <p:spPr bwMode="auto">
          <a:xfrm>
            <a:off x="1187450" y="1633761"/>
            <a:ext cx="863600" cy="287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4056" tIns="12028" rIns="24056" bIns="12028" anchor="ctr"/>
          <a:lstStyle/>
          <a:p>
            <a:pPr defTabSz="800100"/>
            <a:r>
              <a:rPr lang="pt-PT" sz="1600" i="0" dirty="0">
                <a:latin typeface="Courier New" pitchFamily="49" charset="0"/>
              </a:rPr>
              <a:t>7</a:t>
            </a:r>
          </a:p>
        </p:txBody>
      </p:sp>
      <p:sp>
        <p:nvSpPr>
          <p:cNvPr id="32" name="Rectangle 65"/>
          <p:cNvSpPr>
            <a:spLocks noChangeArrowheads="1"/>
          </p:cNvSpPr>
          <p:nvPr/>
        </p:nvSpPr>
        <p:spPr bwMode="auto">
          <a:xfrm>
            <a:off x="755650" y="1633761"/>
            <a:ext cx="431800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24056" tIns="12028" rIns="24056" bIns="12028" anchor="ctr"/>
          <a:lstStyle/>
          <a:p>
            <a:pPr algn="r" defTabSz="800100"/>
            <a:r>
              <a:rPr lang="pt-PT" sz="1600" i="0" dirty="0">
                <a:latin typeface="Courier New" pitchFamily="49" charset="0"/>
              </a:rPr>
              <a:t>4</a:t>
            </a:r>
          </a:p>
        </p:txBody>
      </p:sp>
      <p:sp>
        <p:nvSpPr>
          <p:cNvPr id="33" name="Rectangle 66"/>
          <p:cNvSpPr>
            <a:spLocks noChangeArrowheads="1"/>
          </p:cNvSpPr>
          <p:nvPr/>
        </p:nvSpPr>
        <p:spPr bwMode="auto">
          <a:xfrm>
            <a:off x="1187450" y="3362549"/>
            <a:ext cx="863600" cy="2873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4056" tIns="12028" rIns="24056" bIns="12028" anchor="ctr"/>
          <a:lstStyle/>
          <a:p>
            <a:pPr defTabSz="800100"/>
            <a:r>
              <a:rPr lang="pt-PT" sz="1600" i="0" dirty="0">
                <a:latin typeface="Courier New" pitchFamily="49" charset="0"/>
              </a:rPr>
              <a:t>12</a:t>
            </a:r>
          </a:p>
        </p:txBody>
      </p:sp>
      <p:sp>
        <p:nvSpPr>
          <p:cNvPr id="34" name="Rectangle 67"/>
          <p:cNvSpPr>
            <a:spLocks noChangeArrowheads="1"/>
          </p:cNvSpPr>
          <p:nvPr/>
        </p:nvSpPr>
        <p:spPr bwMode="auto">
          <a:xfrm>
            <a:off x="755650" y="3362549"/>
            <a:ext cx="431800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24056" tIns="12028" rIns="24056" bIns="12028" anchor="ctr"/>
          <a:lstStyle/>
          <a:p>
            <a:pPr algn="r" defTabSz="800100"/>
            <a:r>
              <a:rPr lang="pt-PT" sz="1600" i="0" dirty="0">
                <a:latin typeface="Courier New" pitchFamily="49" charset="0"/>
              </a:rPr>
              <a:t>10</a:t>
            </a:r>
          </a:p>
        </p:txBody>
      </p:sp>
      <p:sp>
        <p:nvSpPr>
          <p:cNvPr id="35" name="Rectangle 68"/>
          <p:cNvSpPr>
            <a:spLocks noChangeArrowheads="1"/>
          </p:cNvSpPr>
          <p:nvPr/>
        </p:nvSpPr>
        <p:spPr bwMode="auto">
          <a:xfrm>
            <a:off x="1187450" y="3651474"/>
            <a:ext cx="863600" cy="2873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4056" tIns="12028" rIns="24056" bIns="12028" anchor="ctr"/>
          <a:lstStyle/>
          <a:p>
            <a:pPr defTabSz="800100"/>
            <a:r>
              <a:rPr lang="pt-PT" sz="1600" i="0" dirty="0">
                <a:latin typeface="Courier New" pitchFamily="49" charset="0"/>
              </a:rPr>
              <a:t>14</a:t>
            </a:r>
          </a:p>
        </p:txBody>
      </p:sp>
      <p:sp>
        <p:nvSpPr>
          <p:cNvPr id="36" name="Rectangle 69"/>
          <p:cNvSpPr>
            <a:spLocks noChangeArrowheads="1"/>
          </p:cNvSpPr>
          <p:nvPr/>
        </p:nvSpPr>
        <p:spPr bwMode="auto">
          <a:xfrm>
            <a:off x="755650" y="3651474"/>
            <a:ext cx="431800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24056" tIns="12028" rIns="24056" bIns="12028" anchor="ctr"/>
          <a:lstStyle/>
          <a:p>
            <a:pPr algn="r" defTabSz="800100"/>
            <a:r>
              <a:rPr lang="pt-PT" sz="1600" i="0" dirty="0">
                <a:latin typeface="Courier New" pitchFamily="49" charset="0"/>
              </a:rPr>
              <a:t>11</a:t>
            </a:r>
          </a:p>
        </p:txBody>
      </p:sp>
      <p:sp>
        <p:nvSpPr>
          <p:cNvPr id="37" name="Rectangle 70"/>
          <p:cNvSpPr>
            <a:spLocks noChangeArrowheads="1"/>
          </p:cNvSpPr>
          <p:nvPr/>
        </p:nvSpPr>
        <p:spPr bwMode="auto">
          <a:xfrm>
            <a:off x="1187450" y="3075211"/>
            <a:ext cx="863600" cy="287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4056" tIns="12028" rIns="24056" bIns="12028" anchor="ctr"/>
          <a:lstStyle/>
          <a:p>
            <a:pPr defTabSz="800100"/>
            <a:endParaRPr lang="pt-PT" sz="1600" i="0" dirty="0">
              <a:latin typeface="Courier New" pitchFamily="49" charset="0"/>
            </a:endParaRPr>
          </a:p>
        </p:txBody>
      </p:sp>
      <p:sp>
        <p:nvSpPr>
          <p:cNvPr id="38" name="Rectangle 71"/>
          <p:cNvSpPr>
            <a:spLocks noChangeArrowheads="1"/>
          </p:cNvSpPr>
          <p:nvPr/>
        </p:nvSpPr>
        <p:spPr bwMode="auto">
          <a:xfrm>
            <a:off x="755650" y="3075211"/>
            <a:ext cx="431800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24056" tIns="12028" rIns="24056" bIns="12028" anchor="ctr"/>
          <a:lstStyle/>
          <a:p>
            <a:pPr algn="r" defTabSz="800100"/>
            <a:r>
              <a:rPr lang="pt-PT" sz="1600" i="0" dirty="0">
                <a:latin typeface="Courier New" pitchFamily="49" charset="0"/>
              </a:rPr>
              <a:t>9</a:t>
            </a:r>
          </a:p>
        </p:txBody>
      </p:sp>
      <p:sp>
        <p:nvSpPr>
          <p:cNvPr id="39" name="Rectangle 72"/>
          <p:cNvSpPr>
            <a:spLocks noChangeArrowheads="1"/>
          </p:cNvSpPr>
          <p:nvPr/>
        </p:nvSpPr>
        <p:spPr bwMode="auto">
          <a:xfrm>
            <a:off x="1187450" y="2786286"/>
            <a:ext cx="863600" cy="287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4056" tIns="12028" rIns="24056" bIns="12028" anchor="ctr"/>
          <a:lstStyle/>
          <a:p>
            <a:pPr defTabSz="800100"/>
            <a:endParaRPr lang="pt-PT" sz="1600" i="0" dirty="0">
              <a:latin typeface="Courier New" pitchFamily="49" charset="0"/>
            </a:endParaRPr>
          </a:p>
        </p:txBody>
      </p:sp>
      <p:sp>
        <p:nvSpPr>
          <p:cNvPr id="40" name="Rectangle 73"/>
          <p:cNvSpPr>
            <a:spLocks noChangeArrowheads="1"/>
          </p:cNvSpPr>
          <p:nvPr/>
        </p:nvSpPr>
        <p:spPr bwMode="auto">
          <a:xfrm>
            <a:off x="755650" y="2786286"/>
            <a:ext cx="431800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24056" tIns="12028" rIns="24056" bIns="12028" anchor="ctr"/>
          <a:lstStyle/>
          <a:p>
            <a:pPr algn="r" defTabSz="800100"/>
            <a:r>
              <a:rPr lang="pt-PT" sz="1600" i="0" dirty="0">
                <a:latin typeface="Courier New" pitchFamily="49" charset="0"/>
              </a:rPr>
              <a:t>8</a:t>
            </a:r>
          </a:p>
        </p:txBody>
      </p:sp>
      <p:sp>
        <p:nvSpPr>
          <p:cNvPr id="41" name="Rectangle 74"/>
          <p:cNvSpPr>
            <a:spLocks noChangeArrowheads="1"/>
          </p:cNvSpPr>
          <p:nvPr/>
        </p:nvSpPr>
        <p:spPr bwMode="auto">
          <a:xfrm>
            <a:off x="1187450" y="4515074"/>
            <a:ext cx="863600" cy="2873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4056" tIns="12028" rIns="24056" bIns="12028" anchor="ctr"/>
          <a:lstStyle/>
          <a:p>
            <a:pPr defTabSz="800100"/>
            <a:r>
              <a:rPr lang="pt-PT" sz="1600" i="0" dirty="0">
                <a:latin typeface="Courier New" pitchFamily="49" charset="0"/>
              </a:rPr>
              <a:t>-1</a:t>
            </a:r>
          </a:p>
        </p:txBody>
      </p:sp>
      <p:sp>
        <p:nvSpPr>
          <p:cNvPr id="42" name="Rectangle 75"/>
          <p:cNvSpPr>
            <a:spLocks noChangeArrowheads="1"/>
          </p:cNvSpPr>
          <p:nvPr/>
        </p:nvSpPr>
        <p:spPr bwMode="auto">
          <a:xfrm>
            <a:off x="755650" y="4515074"/>
            <a:ext cx="431800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24056" tIns="12028" rIns="24056" bIns="12028" anchor="ctr"/>
          <a:lstStyle/>
          <a:p>
            <a:pPr algn="r" defTabSz="800100"/>
            <a:r>
              <a:rPr lang="pt-PT" sz="1600" i="0" dirty="0">
                <a:latin typeface="Courier New" pitchFamily="49" charset="0"/>
              </a:rPr>
              <a:t>14</a:t>
            </a:r>
          </a:p>
        </p:txBody>
      </p:sp>
      <p:sp>
        <p:nvSpPr>
          <p:cNvPr id="43" name="Rectangle 76"/>
          <p:cNvSpPr>
            <a:spLocks noChangeArrowheads="1"/>
          </p:cNvSpPr>
          <p:nvPr/>
        </p:nvSpPr>
        <p:spPr bwMode="auto">
          <a:xfrm>
            <a:off x="1187450" y="4803999"/>
            <a:ext cx="863600" cy="2873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4056" tIns="12028" rIns="24056" bIns="12028" anchor="ctr"/>
          <a:lstStyle/>
          <a:p>
            <a:pPr defTabSz="800100"/>
            <a:endParaRPr lang="pt-PT" sz="1600" i="0" dirty="0">
              <a:latin typeface="Courier New" pitchFamily="49" charset="0"/>
            </a:endParaRPr>
          </a:p>
        </p:txBody>
      </p:sp>
      <p:sp>
        <p:nvSpPr>
          <p:cNvPr id="44" name="Rectangle 77"/>
          <p:cNvSpPr>
            <a:spLocks noChangeArrowheads="1"/>
          </p:cNvSpPr>
          <p:nvPr/>
        </p:nvSpPr>
        <p:spPr bwMode="auto">
          <a:xfrm>
            <a:off x="755650" y="4803999"/>
            <a:ext cx="431800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24056" tIns="12028" rIns="24056" bIns="12028" anchor="ctr"/>
          <a:lstStyle/>
          <a:p>
            <a:pPr algn="r" defTabSz="800100"/>
            <a:r>
              <a:rPr lang="pt-PT" sz="1600" i="0" dirty="0">
                <a:latin typeface="Courier New" pitchFamily="49" charset="0"/>
              </a:rPr>
              <a:t>15</a:t>
            </a:r>
          </a:p>
        </p:txBody>
      </p:sp>
      <p:sp>
        <p:nvSpPr>
          <p:cNvPr id="45" name="Rectangle 78"/>
          <p:cNvSpPr>
            <a:spLocks noChangeArrowheads="1"/>
          </p:cNvSpPr>
          <p:nvPr/>
        </p:nvSpPr>
        <p:spPr bwMode="auto">
          <a:xfrm>
            <a:off x="1187450" y="4227736"/>
            <a:ext cx="863600" cy="287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4056" tIns="12028" rIns="24056" bIns="12028" anchor="ctr"/>
          <a:lstStyle/>
          <a:p>
            <a:pPr defTabSz="800100"/>
            <a:endParaRPr lang="pt-PT" sz="1600" i="0" dirty="0">
              <a:latin typeface="Courier New" pitchFamily="49" charset="0"/>
            </a:endParaRPr>
          </a:p>
        </p:txBody>
      </p:sp>
      <p:sp>
        <p:nvSpPr>
          <p:cNvPr id="46" name="Rectangle 79"/>
          <p:cNvSpPr>
            <a:spLocks noChangeArrowheads="1"/>
          </p:cNvSpPr>
          <p:nvPr/>
        </p:nvSpPr>
        <p:spPr bwMode="auto">
          <a:xfrm>
            <a:off x="755650" y="4227736"/>
            <a:ext cx="431800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24056" tIns="12028" rIns="24056" bIns="12028" anchor="ctr"/>
          <a:lstStyle/>
          <a:p>
            <a:pPr algn="r" defTabSz="800100"/>
            <a:r>
              <a:rPr lang="pt-PT" sz="1600" i="0" dirty="0">
                <a:latin typeface="Courier New" pitchFamily="49" charset="0"/>
              </a:rPr>
              <a:t>13</a:t>
            </a:r>
          </a:p>
        </p:txBody>
      </p:sp>
      <p:sp>
        <p:nvSpPr>
          <p:cNvPr id="47" name="Rectangle 80"/>
          <p:cNvSpPr>
            <a:spLocks noChangeArrowheads="1"/>
          </p:cNvSpPr>
          <p:nvPr/>
        </p:nvSpPr>
        <p:spPr bwMode="auto">
          <a:xfrm>
            <a:off x="1187450" y="3938811"/>
            <a:ext cx="863600" cy="287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4056" tIns="12028" rIns="24056" bIns="12028" anchor="ctr"/>
          <a:lstStyle/>
          <a:p>
            <a:pPr defTabSz="800100"/>
            <a:r>
              <a:rPr lang="pt-PT" sz="1600" i="0" dirty="0">
                <a:latin typeface="Courier New" pitchFamily="49" charset="0"/>
              </a:rPr>
              <a:t>-1</a:t>
            </a:r>
          </a:p>
        </p:txBody>
      </p:sp>
      <p:sp>
        <p:nvSpPr>
          <p:cNvPr id="48" name="Rectangle 81"/>
          <p:cNvSpPr>
            <a:spLocks noChangeArrowheads="1"/>
          </p:cNvSpPr>
          <p:nvPr/>
        </p:nvSpPr>
        <p:spPr bwMode="auto">
          <a:xfrm>
            <a:off x="755650" y="3938811"/>
            <a:ext cx="431800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24056" tIns="12028" rIns="24056" bIns="12028" anchor="ctr"/>
          <a:lstStyle/>
          <a:p>
            <a:pPr algn="r" defTabSz="800100"/>
            <a:r>
              <a:rPr lang="pt-PT" sz="1600" i="0" dirty="0">
                <a:latin typeface="Courier New" pitchFamily="49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4654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500"/>
                            </p:stCondLst>
                            <p:childTnLst>
                              <p:par>
                                <p:cTn id="12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6000"/>
                            </p:stCondLst>
                            <p:childTnLst>
                              <p:par>
                                <p:cTn id="127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000"/>
                            </p:stCondLst>
                            <p:childTnLst>
                              <p:par>
                                <p:cTn id="132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9500"/>
                            </p:stCondLst>
                            <p:childTnLst>
                              <p:par>
                                <p:cTn id="13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1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1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14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0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5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15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500"/>
                            </p:stCondLst>
                            <p:childTnLst>
                              <p:par>
                                <p:cTn id="16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3500"/>
                            </p:stCondLst>
                            <p:childTnLst>
                              <p:par>
                                <p:cTn id="172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6000"/>
                            </p:stCondLst>
                            <p:childTnLst>
                              <p:par>
                                <p:cTn id="17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7000"/>
                            </p:stCondLst>
                            <p:childTnLst>
                              <p:par>
                                <p:cTn id="181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9500"/>
                            </p:stCondLst>
                            <p:childTnLst>
                              <p:par>
                                <p:cTn id="18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90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9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9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7" grpId="1" animBg="1"/>
      <p:bldP spid="28" grpId="0"/>
      <p:bldP spid="29" grpId="0" animBg="1"/>
      <p:bldP spid="30" grpId="0"/>
      <p:bldP spid="31" grpId="0" animBg="1"/>
      <p:bldP spid="31" grpId="1" animBg="1"/>
      <p:bldP spid="32" grpId="0"/>
      <p:bldP spid="33" grpId="0" animBg="1"/>
      <p:bldP spid="34" grpId="0"/>
      <p:bldP spid="35" grpId="0" animBg="1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/>
      <p:bldP spid="43" grpId="0" animBg="1"/>
      <p:bldP spid="44" grpId="0"/>
      <p:bldP spid="45" grpId="0" animBg="1"/>
      <p:bldP spid="46" grpId="0"/>
      <p:bldP spid="47" grpId="0" animBg="1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SOP-T1-SF2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O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RGANIZAÇÃO EM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U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NIX (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I-N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ODE)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  <p:pic>
        <p:nvPicPr>
          <p:cNvPr id="4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9670" y="1201316"/>
            <a:ext cx="5962650" cy="3752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478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SOP-T1-SF2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O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RGANIZAÇÃO EM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U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NIX (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I-N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ODE)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000" y="900000"/>
            <a:ext cx="5429250" cy="2943225"/>
          </a:xfrm>
          <a:prstGeom prst="rect">
            <a:avLst/>
          </a:prstGeom>
          <a:noFill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2137420"/>
            <a:ext cx="3067050" cy="2914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694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SOP-T1-SF2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H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IERARQUIA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005025"/>
            <a:ext cx="5534025" cy="2085975"/>
          </a:xfrm>
          <a:prstGeom prst="rect">
            <a:avLst/>
          </a:prstGeom>
          <a:noFill/>
        </p:spPr>
      </p:pic>
      <p:pic>
        <p:nvPicPr>
          <p:cNvPr id="5" name="Picture 4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0000" y="900000"/>
            <a:ext cx="1724025" cy="752475"/>
          </a:xfrm>
          <a:prstGeom prst="rect">
            <a:avLst/>
          </a:prstGeom>
          <a:noFill/>
        </p:spPr>
      </p:pic>
      <p:pic>
        <p:nvPicPr>
          <p:cNvPr id="6" name="Picture 4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63428" y="895237"/>
            <a:ext cx="2276475" cy="1514475"/>
          </a:xfrm>
          <a:prstGeom prst="rect">
            <a:avLst/>
          </a:prstGeom>
          <a:noFill/>
        </p:spPr>
      </p:pic>
      <p:pic>
        <p:nvPicPr>
          <p:cNvPr id="7" name="Picture 4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32040" y="900000"/>
            <a:ext cx="3667125" cy="2105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155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SOP-T1-SF2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AMINHO (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PATH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)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  <p:pic>
        <p:nvPicPr>
          <p:cNvPr id="4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82799" y="697260"/>
            <a:ext cx="4361409" cy="44221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746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SOP-T1-SF2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R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EPRESENTAÇÃO/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E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NTRADA DE UM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F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ICHEIRO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782195" y="2281436"/>
            <a:ext cx="7489825" cy="2773362"/>
            <a:chOff x="340" y="2024"/>
            <a:chExt cx="4718" cy="1747"/>
          </a:xfrm>
        </p:grpSpPr>
        <p:pic>
          <p:nvPicPr>
            <p:cNvPr id="7" name="Picture 1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0" y="2024"/>
              <a:ext cx="3918" cy="852"/>
            </a:xfrm>
            <a:prstGeom prst="rect">
              <a:avLst/>
            </a:prstGeom>
            <a:noFill/>
          </p:spPr>
        </p:pic>
        <p:pic>
          <p:nvPicPr>
            <p:cNvPr id="8" name="Picture 1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64" y="2931"/>
              <a:ext cx="2994" cy="840"/>
            </a:xfrm>
            <a:prstGeom prst="rect">
              <a:avLst/>
            </a:prstGeom>
            <a:noFill/>
          </p:spPr>
        </p:pic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40" y="2660"/>
              <a:ext cx="635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61258" tIns="30629" rIns="61258" bIns="30629">
              <a:spAutoFit/>
            </a:bodyPr>
            <a:lstStyle/>
            <a:p>
              <a:pPr algn="l" defTabSz="800100"/>
              <a:r>
                <a:rPr lang="pt-PT" sz="1800" b="0" i="0" dirty="0"/>
                <a:t>MD-DOS</a:t>
              </a:r>
            </a:p>
          </p:txBody>
        </p:sp>
      </p:grpSp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5715562" y="860848"/>
            <a:ext cx="2663825" cy="1271587"/>
            <a:chOff x="3878" y="935"/>
            <a:chExt cx="1678" cy="801"/>
          </a:xfrm>
        </p:grpSpPr>
        <p:pic>
          <p:nvPicPr>
            <p:cNvPr id="11" name="Picture 1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78" y="935"/>
              <a:ext cx="1662" cy="774"/>
            </a:xfrm>
            <a:prstGeom prst="rect">
              <a:avLst/>
            </a:prstGeom>
            <a:noFill/>
          </p:spPr>
        </p:pic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5057" y="1525"/>
              <a:ext cx="49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61258" tIns="30629" rIns="61258" bIns="30629">
              <a:spAutoFit/>
            </a:bodyPr>
            <a:lstStyle/>
            <a:p>
              <a:pPr algn="r" defTabSz="800100"/>
              <a:r>
                <a:rPr lang="pt-PT" sz="1800" b="0" i="0" dirty="0"/>
                <a:t>UNIX</a:t>
              </a:r>
            </a:p>
          </p:txBody>
        </p:sp>
      </p:grpSp>
      <p:grpSp>
        <p:nvGrpSpPr>
          <p:cNvPr id="13" name="Group 19"/>
          <p:cNvGrpSpPr>
            <a:grpSpLocks/>
          </p:cNvGrpSpPr>
          <p:nvPr/>
        </p:nvGrpSpPr>
        <p:grpSpPr bwMode="auto">
          <a:xfrm>
            <a:off x="755576" y="860848"/>
            <a:ext cx="4752975" cy="1271587"/>
            <a:chOff x="657" y="935"/>
            <a:chExt cx="2994" cy="801"/>
          </a:xfrm>
        </p:grpSpPr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57" y="935"/>
              <a:ext cx="2970" cy="756"/>
            </a:xfrm>
            <a:prstGeom prst="rect">
              <a:avLst/>
            </a:prstGeom>
            <a:noFill/>
          </p:spPr>
        </p:pic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3152" y="1525"/>
              <a:ext cx="49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61258" tIns="30629" rIns="61258" bIns="30629">
              <a:spAutoFit/>
            </a:bodyPr>
            <a:lstStyle/>
            <a:p>
              <a:pPr algn="r" defTabSz="800100"/>
              <a:r>
                <a:rPr lang="pt-PT" sz="1800" b="0" i="0" dirty="0"/>
                <a:t>CP/M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103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SOP-T1-SF2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E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FICIÊNCIA VS.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AXA DE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RANSFERÊNCIA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540000" y="900000"/>
            <a:ext cx="8136456" cy="1311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80010" tIns="40005" rIns="80010" bIns="40005">
            <a:spAutoFit/>
          </a:bodyPr>
          <a:lstStyle/>
          <a:p>
            <a:pPr algn="just" defTabSz="800100">
              <a:buFont typeface="Symbol" pitchFamily="18" charset="2"/>
              <a:buNone/>
            </a:pPr>
            <a:r>
              <a:rPr lang="pt-PT" sz="1600" b="0" i="0" dirty="0"/>
              <a:t>Supondo uma dimensão média de 2 kByte para os ficheiros. Dimensão dos blocos de 128, 256, 512, 1024, 2048, 4096, 8192 e 16384 Bytes.</a:t>
            </a:r>
          </a:p>
          <a:p>
            <a:pPr algn="just" defTabSz="800100">
              <a:buFont typeface="Symbol" pitchFamily="18" charset="2"/>
              <a:buNone/>
            </a:pPr>
            <a:endParaRPr lang="pt-PT" sz="1600" b="0" i="0" dirty="0"/>
          </a:p>
          <a:p>
            <a:pPr algn="just" defTabSz="800100">
              <a:buFont typeface="Symbol" pitchFamily="18" charset="2"/>
              <a:buNone/>
            </a:pPr>
            <a:r>
              <a:rPr lang="pt-PT" sz="1600" b="0" i="0" dirty="0"/>
              <a:t>Atenção: A escala vertical foi corrigida, dado que na fonte (o livro) os 100% foram substituídos por 1000 erradamente.</a:t>
            </a:r>
          </a:p>
        </p:txBody>
      </p:sp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477616"/>
            <a:ext cx="5688012" cy="2324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22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LINHAMENTO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900000"/>
            <a:ext cx="8136456" cy="4051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SOP-T1-SF1</a:t>
            </a:r>
            <a:r>
              <a:rPr lang="pt-PT" sz="2000" i="0" dirty="0"/>
              <a:t>: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Noções de ficheiro e diretoria, características essenciais;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Primitivas;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Estrutura e organização interna;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Alocação.</a:t>
            </a:r>
          </a:p>
          <a:p>
            <a:pPr marL="271463" indent="-271463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SOP-T1-SF2</a:t>
            </a:r>
            <a:r>
              <a:rPr lang="pt-PT" sz="2000" i="0" dirty="0"/>
              <a:t>: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FAT – </a:t>
            </a:r>
            <a:r>
              <a:rPr lang="pt-PT" sz="1600" b="0" dirty="0"/>
              <a:t>File </a:t>
            </a:r>
            <a:r>
              <a:rPr lang="pt-PT" sz="1600" b="0" dirty="0" err="1"/>
              <a:t>Alocation</a:t>
            </a:r>
            <a:r>
              <a:rPr lang="pt-PT" sz="1600" b="0" dirty="0"/>
              <a:t> </a:t>
            </a:r>
            <a:r>
              <a:rPr lang="pt-PT" sz="1600" b="0" dirty="0" err="1"/>
              <a:t>Table</a:t>
            </a:r>
            <a:r>
              <a:rPr lang="pt-PT" sz="1600" b="0" i="0" dirty="0"/>
              <a:t>;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I-NODE;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Hierarquia e caminho (</a:t>
            </a:r>
            <a:r>
              <a:rPr lang="pt-PT" sz="1600" b="0" i="0" dirty="0" err="1"/>
              <a:t>Path</a:t>
            </a:r>
            <a:r>
              <a:rPr lang="pt-PT" sz="1600" b="0" i="0" dirty="0"/>
              <a:t>);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Entradas para um ficheiro ou diretoria;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Eficiência e taxa de transferência;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Gestão de espaço livre, backups e quotas;</a:t>
            </a:r>
          </a:p>
          <a:p>
            <a:pPr marL="536575" lvl="1" indent="-1793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 err="1"/>
              <a:t>Optimizações</a:t>
            </a:r>
            <a:r>
              <a:rPr lang="pt-PT" sz="1600" b="0" i="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SOP-T1-SF2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dirty="0">
                <a:solidFill>
                  <a:srgbClr val="FF0000"/>
                </a:solidFill>
                <a:latin typeface="Arial" charset="0"/>
              </a:rPr>
              <a:t>G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ESTÃO DO </a:t>
            </a:r>
            <a:r>
              <a:rPr lang="pt-PT" sz="2000" b="1" i="1" dirty="0">
                <a:solidFill>
                  <a:srgbClr val="FF0000"/>
                </a:solidFill>
                <a:latin typeface="Arial" charset="0"/>
              </a:rPr>
              <a:t>E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SPAÇO </a:t>
            </a:r>
            <a:r>
              <a:rPr lang="pt-PT" sz="2000" b="1" i="1" dirty="0">
                <a:solidFill>
                  <a:srgbClr val="FF0000"/>
                </a:solidFill>
                <a:latin typeface="Arial" charset="0"/>
              </a:rPr>
              <a:t>L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IVRE</a:t>
            </a:r>
            <a:endParaRPr lang="pt-PT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40000" y="900000"/>
            <a:ext cx="7921625" cy="1030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0009" tIns="35004" rIns="70009" bIns="35004">
            <a:spAutoFit/>
          </a:bodyPr>
          <a:lstStyle/>
          <a:p>
            <a:pPr algn="just" defTabSz="800100">
              <a:lnSpc>
                <a:spcPct val="120000"/>
              </a:lnSpc>
            </a:pPr>
            <a:r>
              <a:rPr lang="pt-PT" sz="2000" b="0" i="0" dirty="0"/>
              <a:t>Espaço livre: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BitMap – Utilizar um mapa de bits para indicar que blocos estão livres;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Lista Ligada – Mapear o espaço livre como de um ficheiro se trata-se.</a:t>
            </a:r>
          </a:p>
        </p:txBody>
      </p:sp>
    </p:spTree>
    <p:extLst>
      <p:ext uri="{BB962C8B-B14F-4D97-AF65-F5344CB8AC3E}">
        <p14:creationId xmlns:p14="http://schemas.microsoft.com/office/powerpoint/2010/main" val="57007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SOP-T1-SF2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dirty="0">
                <a:solidFill>
                  <a:srgbClr val="FF0000"/>
                </a:solidFill>
                <a:latin typeface="Arial" charset="0"/>
              </a:rPr>
              <a:t>B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ACKUPS</a:t>
            </a:r>
            <a:endParaRPr lang="pt-PT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40000" y="900000"/>
            <a:ext cx="8208464" cy="3985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009" tIns="35004" rIns="70009" bIns="35004">
            <a:spAutoFit/>
          </a:bodyPr>
          <a:lstStyle/>
          <a:p>
            <a:pPr marL="266700" indent="-2667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Política de protecção dos dados;</a:t>
            </a:r>
          </a:p>
          <a:p>
            <a:pPr marL="266700" indent="-2667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Utilização de software do sistema para efectuar backups noutros dispositivos amovíveis:</a:t>
            </a:r>
          </a:p>
          <a:p>
            <a:pPr marL="536575" lvl="1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Tapes;</a:t>
            </a:r>
          </a:p>
          <a:p>
            <a:pPr marL="536575" lvl="1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Discos externos ou na rede;</a:t>
            </a:r>
          </a:p>
          <a:p>
            <a:pPr marL="536575" lvl="1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CDs ou DVDs.</a:t>
            </a:r>
          </a:p>
          <a:p>
            <a:pPr marL="266700" indent="-2667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Backup em tempo real:</a:t>
            </a:r>
          </a:p>
          <a:p>
            <a:pPr marL="536575" lvl="1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Sistema RAID, locais ou em rede;</a:t>
            </a:r>
          </a:p>
          <a:p>
            <a:pPr marL="536575" lvl="1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Sistema de ficheiros distribuídos com replicação, locais ou em rede.</a:t>
            </a:r>
          </a:p>
          <a:p>
            <a:pPr marL="266700" indent="-2667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Múltiplas versões dos ficheiros:</a:t>
            </a:r>
          </a:p>
          <a:p>
            <a:pPr marL="536575" lvl="1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Com software de versionamento;</a:t>
            </a:r>
          </a:p>
          <a:p>
            <a:pPr marL="536575" lvl="1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Suporte para múltiplas versões no próprio sistema de ficheiros</a:t>
            </a:r>
            <a:r>
              <a:rPr lang="pt-PT" sz="1600" b="0" i="0" baseline="30000" dirty="0"/>
              <a:t>*)</a:t>
            </a:r>
            <a:r>
              <a:rPr lang="pt-PT" sz="1600" b="0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051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SOP-T1-SF2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dirty="0">
                <a:solidFill>
                  <a:srgbClr val="FF0000"/>
                </a:solidFill>
                <a:latin typeface="Arial" charset="0"/>
              </a:rPr>
              <a:t>Q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UOTAS</a:t>
            </a:r>
            <a:endParaRPr lang="pt-PT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40000" y="900000"/>
            <a:ext cx="8208464" cy="440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009" tIns="35004" rIns="70009" bIns="35004">
            <a:spAutoFit/>
          </a:bodyPr>
          <a:lstStyle/>
          <a:p>
            <a:pPr marL="266700" indent="-266700" algn="just" defTabSz="800100">
              <a:lnSpc>
                <a:spcPct val="110000"/>
              </a:lnSpc>
              <a:buFont typeface="Wingdings" pitchFamily="2" charset="2"/>
              <a:buChar char="Ø"/>
            </a:pPr>
            <a:r>
              <a:rPr lang="pt-PT" sz="1600" b="0" i="0" dirty="0"/>
              <a:t>Existe uma estrutura (matriz de estruturas) que controla quantos blocos/ficheiros são utilizados/máximos por cada utilizador;</a:t>
            </a:r>
          </a:p>
          <a:p>
            <a:pPr marL="266700" indent="-266700" algn="just" defTabSz="800100">
              <a:lnSpc>
                <a:spcPct val="110000"/>
              </a:lnSpc>
              <a:buFont typeface="Wingdings" pitchFamily="2" charset="2"/>
              <a:buChar char="Ø"/>
            </a:pPr>
            <a:r>
              <a:rPr lang="pt-PT" sz="1600" i="0" dirty="0"/>
              <a:t>Blocos</a:t>
            </a:r>
            <a:r>
              <a:rPr lang="pt-PT" sz="1600" b="0" i="0" dirty="0"/>
              <a:t>:</a:t>
            </a:r>
          </a:p>
          <a:p>
            <a:pPr marL="536575" lvl="1" indent="-179388" algn="just" defTabSz="800100">
              <a:lnSpc>
                <a:spcPct val="110000"/>
              </a:lnSpc>
              <a:buFont typeface="Wingdings" pitchFamily="2" charset="2"/>
              <a:buChar char="Ø"/>
            </a:pPr>
            <a:r>
              <a:rPr lang="pt-PT" sz="1600" dirty="0" err="1"/>
              <a:t>Soft</a:t>
            </a:r>
            <a:r>
              <a:rPr lang="pt-PT" sz="1600" dirty="0"/>
              <a:t> </a:t>
            </a:r>
            <a:r>
              <a:rPr lang="pt-PT" sz="1600" dirty="0" err="1"/>
              <a:t>Limit</a:t>
            </a:r>
            <a:r>
              <a:rPr lang="pt-PT" sz="1600" b="0" i="0" dirty="0"/>
              <a:t> (quota) – Blocos máximos utilizáveis em qualquer momento. Normalmente blocos de 1kByte;</a:t>
            </a:r>
          </a:p>
          <a:p>
            <a:pPr marL="536575" lvl="1" indent="-179388" algn="just" defTabSz="800100">
              <a:lnSpc>
                <a:spcPct val="110000"/>
              </a:lnSpc>
              <a:buFont typeface="Wingdings" pitchFamily="2" charset="2"/>
              <a:buChar char="Ø"/>
            </a:pPr>
            <a:r>
              <a:rPr lang="pt-PT" sz="1600" dirty="0" err="1"/>
              <a:t>Hard</a:t>
            </a:r>
            <a:r>
              <a:rPr lang="pt-PT" sz="1600" dirty="0"/>
              <a:t> </a:t>
            </a:r>
            <a:r>
              <a:rPr lang="pt-PT" sz="1600" dirty="0" err="1"/>
              <a:t>Limit</a:t>
            </a:r>
            <a:r>
              <a:rPr lang="pt-PT" sz="1600" b="0" i="0" dirty="0"/>
              <a:t> (</a:t>
            </a:r>
            <a:r>
              <a:rPr lang="pt-PT" sz="1600" b="0" dirty="0" err="1"/>
              <a:t>limit</a:t>
            </a:r>
            <a:r>
              <a:rPr lang="pt-PT" sz="1600" b="0" i="0" dirty="0"/>
              <a:t>) – Valor máximo absoluto possível;</a:t>
            </a:r>
          </a:p>
          <a:p>
            <a:pPr marL="536575" lvl="1" indent="-179388" algn="just" defTabSz="800100">
              <a:lnSpc>
                <a:spcPct val="110000"/>
              </a:lnSpc>
              <a:buFont typeface="Wingdings" pitchFamily="2" charset="2"/>
              <a:buChar char="Ø"/>
            </a:pPr>
            <a:r>
              <a:rPr lang="pt-PT" sz="1600" i="0" dirty="0"/>
              <a:t>Utilizados</a:t>
            </a:r>
            <a:r>
              <a:rPr lang="pt-PT" sz="1600" b="0" i="0" dirty="0"/>
              <a:t> (</a:t>
            </a:r>
            <a:r>
              <a:rPr lang="pt-PT" sz="1600" b="0" dirty="0" err="1"/>
              <a:t>blocks</a:t>
            </a:r>
            <a:r>
              <a:rPr lang="pt-PT" sz="1600" b="0" i="0" dirty="0"/>
              <a:t>) – Utilização actual.</a:t>
            </a:r>
          </a:p>
          <a:p>
            <a:pPr marL="266700" indent="-266700" algn="just" defTabSz="800100">
              <a:lnSpc>
                <a:spcPct val="110000"/>
              </a:lnSpc>
              <a:buFont typeface="Wingdings" pitchFamily="2" charset="2"/>
              <a:buChar char="Ø"/>
            </a:pPr>
            <a:r>
              <a:rPr lang="pt-PT" sz="1600" i="0" dirty="0"/>
              <a:t>Ficheiros</a:t>
            </a:r>
            <a:r>
              <a:rPr lang="pt-PT" sz="1600" b="0" i="0" dirty="0"/>
              <a:t>:</a:t>
            </a:r>
          </a:p>
          <a:p>
            <a:pPr marL="536575" lvl="1" indent="-179388" algn="just" defTabSz="800100">
              <a:lnSpc>
                <a:spcPct val="110000"/>
              </a:lnSpc>
              <a:buFont typeface="Wingdings" pitchFamily="2" charset="2"/>
              <a:buChar char="Ø"/>
            </a:pPr>
            <a:r>
              <a:rPr lang="pt-PT" sz="1600" i="0" dirty="0" err="1"/>
              <a:t>Soft</a:t>
            </a:r>
            <a:r>
              <a:rPr lang="pt-PT" sz="1600" i="0" dirty="0"/>
              <a:t> </a:t>
            </a:r>
            <a:r>
              <a:rPr lang="pt-PT" sz="1600" i="0" dirty="0" err="1"/>
              <a:t>Limit</a:t>
            </a:r>
            <a:r>
              <a:rPr lang="pt-PT" sz="1600" b="0" i="0" dirty="0"/>
              <a:t> (quota) – Número de ficheiros e directorias máximo utilizáveis em qualquer momento;</a:t>
            </a:r>
          </a:p>
          <a:p>
            <a:pPr marL="536575" lvl="1" indent="-179388" algn="just" defTabSz="800100">
              <a:lnSpc>
                <a:spcPct val="110000"/>
              </a:lnSpc>
              <a:buFont typeface="Wingdings" pitchFamily="2" charset="2"/>
              <a:buChar char="Ø"/>
            </a:pPr>
            <a:r>
              <a:rPr lang="pt-PT" sz="1600" dirty="0" err="1"/>
              <a:t>Hard</a:t>
            </a:r>
            <a:r>
              <a:rPr lang="pt-PT" sz="1600" dirty="0"/>
              <a:t> </a:t>
            </a:r>
            <a:r>
              <a:rPr lang="pt-PT" sz="1600" dirty="0" err="1"/>
              <a:t>Limit</a:t>
            </a:r>
            <a:r>
              <a:rPr lang="pt-PT" sz="1600" b="0" i="0" dirty="0"/>
              <a:t> (</a:t>
            </a:r>
            <a:r>
              <a:rPr lang="pt-PT" sz="1600" b="0" dirty="0" err="1"/>
              <a:t>limit</a:t>
            </a:r>
            <a:r>
              <a:rPr lang="pt-PT" sz="1600" b="0" i="0" dirty="0"/>
              <a:t>) – Número máximo absoluto possível;</a:t>
            </a:r>
          </a:p>
          <a:p>
            <a:pPr marL="536575" lvl="1" indent="-179388" algn="just" defTabSz="800100">
              <a:lnSpc>
                <a:spcPct val="110000"/>
              </a:lnSpc>
              <a:buFont typeface="Wingdings" pitchFamily="2" charset="2"/>
              <a:buChar char="Ø"/>
            </a:pPr>
            <a:r>
              <a:rPr lang="pt-PT" sz="1600" i="0" dirty="0"/>
              <a:t>Número de ficheiros actuais</a:t>
            </a:r>
            <a:r>
              <a:rPr lang="pt-PT" sz="1600" b="0" i="0" dirty="0"/>
              <a:t> (</a:t>
            </a:r>
            <a:r>
              <a:rPr lang="pt-PT" sz="1600" b="0" dirty="0"/>
              <a:t>files</a:t>
            </a:r>
            <a:r>
              <a:rPr lang="pt-PT" sz="1600" b="0" i="0" dirty="0"/>
              <a:t>) – Número total de ficheiros e directorias actualmente utilizados.</a:t>
            </a:r>
          </a:p>
          <a:p>
            <a:pPr marL="266700" indent="-266700" algn="just" defTabSz="800100">
              <a:lnSpc>
                <a:spcPct val="110000"/>
              </a:lnSpc>
              <a:buFont typeface="Wingdings" pitchFamily="2" charset="2"/>
              <a:buChar char="Ø"/>
            </a:pPr>
            <a:r>
              <a:rPr lang="pt-PT" sz="1600" i="0" dirty="0" err="1"/>
              <a:t>Grace</a:t>
            </a:r>
            <a:r>
              <a:rPr lang="pt-PT" sz="1600" b="0" i="0" dirty="0"/>
              <a:t>: Período de “graça” onde é possível colocar novos </a:t>
            </a:r>
            <a:r>
              <a:rPr lang="pt-PT" sz="1600" b="0" i="0" dirty="0" err="1"/>
              <a:t>items</a:t>
            </a:r>
            <a:r>
              <a:rPr lang="pt-PT" sz="1600" b="0" i="0" dirty="0"/>
              <a:t> até ao limite máximo (</a:t>
            </a:r>
            <a:r>
              <a:rPr lang="pt-PT" sz="1600" b="0" dirty="0"/>
              <a:t>hard </a:t>
            </a:r>
            <a:r>
              <a:rPr lang="pt-PT" sz="1600" b="0" dirty="0" err="1"/>
              <a:t>imit</a:t>
            </a:r>
            <a:r>
              <a:rPr lang="pt-PT" sz="1600" b="0" i="0" dirty="0"/>
              <a:t>). Após este período o utilizador apenas pode remover ficheiros e directorias até atingir o </a:t>
            </a:r>
            <a:r>
              <a:rPr lang="pt-PT" sz="1600" b="0" dirty="0" err="1"/>
              <a:t>soft</a:t>
            </a:r>
            <a:r>
              <a:rPr lang="pt-PT" sz="1600" b="0" dirty="0"/>
              <a:t> </a:t>
            </a:r>
            <a:r>
              <a:rPr lang="pt-PT" sz="1600" b="0" dirty="0" err="1"/>
              <a:t>limit</a:t>
            </a:r>
            <a:r>
              <a:rPr lang="pt-PT" sz="1600" b="0" i="0" dirty="0"/>
              <a:t>. Depois deste ser atingido tudo volta ao funcionamento normal.</a:t>
            </a:r>
          </a:p>
        </p:txBody>
      </p:sp>
    </p:spTree>
    <p:extLst>
      <p:ext uri="{BB962C8B-B14F-4D97-AF65-F5344CB8AC3E}">
        <p14:creationId xmlns:p14="http://schemas.microsoft.com/office/powerpoint/2010/main" val="104818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SOP-T1-SF2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dirty="0">
                <a:solidFill>
                  <a:srgbClr val="FF0000"/>
                </a:solidFill>
                <a:latin typeface="Arial" charset="0"/>
              </a:rPr>
              <a:t>Q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UOTAS </a:t>
            </a:r>
            <a:r>
              <a:rPr lang="pt-PT" sz="2000" b="1" i="1" dirty="0">
                <a:solidFill>
                  <a:srgbClr val="FF0000"/>
                </a:solidFill>
                <a:latin typeface="Arial" charset="0"/>
              </a:rPr>
              <a:t>UNIX</a:t>
            </a:r>
            <a:endParaRPr lang="pt-PT" sz="1600" b="1" i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3" y="769268"/>
            <a:ext cx="6353175" cy="3952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1263030"/>
            <a:ext cx="7115175" cy="3952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4255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SOP-T1-SF2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dirty="0">
                <a:solidFill>
                  <a:srgbClr val="FF0000"/>
                </a:solidFill>
                <a:latin typeface="Arial" charset="0"/>
              </a:rPr>
              <a:t>Q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UOTAS </a:t>
            </a:r>
            <a:r>
              <a:rPr lang="pt-PT" sz="2000" b="1" i="1" dirty="0">
                <a:solidFill>
                  <a:srgbClr val="FF0000"/>
                </a:solidFill>
                <a:latin typeface="Arial" charset="0"/>
              </a:rPr>
              <a:t>W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INDOWS</a:t>
            </a:r>
            <a:endParaRPr lang="pt-PT" sz="1600" b="1" i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363" y="769268"/>
            <a:ext cx="3086100" cy="2238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6013" y="769268"/>
            <a:ext cx="3495675" cy="4533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4555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SOP-T1-SF2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dirty="0">
                <a:solidFill>
                  <a:srgbClr val="FF0000"/>
                </a:solidFill>
                <a:latin typeface="Arial" charset="0"/>
              </a:rPr>
              <a:t>O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PTIMIZAÇÕES</a:t>
            </a:r>
            <a:endParaRPr lang="pt-PT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540000" y="900000"/>
            <a:ext cx="7624762" cy="1821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Utilização de Cache (</a:t>
            </a:r>
            <a:r>
              <a:rPr lang="en-US" sz="1600" b="0" dirty="0"/>
              <a:t>write-trough</a:t>
            </a:r>
            <a:r>
              <a:rPr lang="pt-PT" sz="1600" b="0" i="0" dirty="0"/>
              <a:t> ou </a:t>
            </a:r>
            <a:r>
              <a:rPr lang="en-US" sz="1600" b="0" dirty="0"/>
              <a:t>write-back</a:t>
            </a:r>
            <a:r>
              <a:rPr lang="pt-PT" sz="1600" b="0" i="0" dirty="0"/>
              <a:t>);</a:t>
            </a:r>
          </a:p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Alocação consecutiva de blocos;</a:t>
            </a:r>
          </a:p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Desfragmentação;</a:t>
            </a:r>
          </a:p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Dispersão das tabelas pelo disco (i-nodes);</a:t>
            </a:r>
          </a:p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600" b="0" dirty="0"/>
              <a:t>Read ahead;</a:t>
            </a:r>
            <a:endParaRPr lang="pt-PT" sz="1600" b="0" i="0" dirty="0"/>
          </a:p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Utilização de blocos de 2Kb a 4Kb.</a:t>
            </a:r>
          </a:p>
        </p:txBody>
      </p:sp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2785492"/>
            <a:ext cx="5353050" cy="2257425"/>
          </a:xfrm>
          <a:prstGeom prst="rect">
            <a:avLst/>
          </a:prstGeom>
          <a:noFill/>
        </p:spPr>
      </p:pic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136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SOP-T1-SF2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dirty="0">
                <a:solidFill>
                  <a:srgbClr val="FF0000"/>
                </a:solidFill>
                <a:latin typeface="Arial" charset="0"/>
              </a:rPr>
              <a:t>O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UTROS </a:t>
            </a:r>
            <a:r>
              <a:rPr lang="pt-PT" sz="20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SPECTOS</a:t>
            </a:r>
            <a:endParaRPr lang="pt-PT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40000" y="900000"/>
            <a:ext cx="7848600" cy="925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0009" tIns="35004" rIns="70009" bIns="35004">
            <a:spAutoFit/>
          </a:bodyPr>
          <a:lstStyle/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Encriptação de ficheiros individuais ou do dispositivo que contém o sistema de ficheiros;</a:t>
            </a:r>
          </a:p>
          <a:p>
            <a:pPr marL="179388" indent="-179388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 err="1"/>
              <a:t>Journaling</a:t>
            </a:r>
            <a:r>
              <a:rPr lang="pt-PT" sz="1600" b="0" i="0" baseline="30000" dirty="0"/>
              <a:t>*)</a:t>
            </a:r>
            <a:r>
              <a:rPr lang="pt-PT" sz="1600" b="0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077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ESTE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EÓRICO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O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NLINE</a:t>
            </a:r>
            <a:endParaRPr lang="en-GB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900000"/>
            <a:ext cx="8064448" cy="3938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704085">
              <a:lnSpc>
                <a:spcPct val="120000"/>
              </a:lnSpc>
            </a:pPr>
            <a:r>
              <a:rPr lang="pt-PT" sz="2000" b="0" i="0" dirty="0"/>
              <a:t>Questionário online em: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Operativos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Geral: </a:t>
            </a:r>
            <a:r>
              <a:rPr lang="pt-PT" sz="2800" i="0" dirty="0"/>
              <a:t>so2223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>
                <a:solidFill>
                  <a:srgbClr val="FF0000"/>
                </a:solidFill>
              </a:rPr>
              <a:t>Não conta para nota final.</a:t>
            </a:r>
            <a:endParaRPr lang="pt-PT" sz="2800" i="0" dirty="0"/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2 conjuntos (noções e implementação) de 3 questões (em 5 possíveis)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2000" i="0" dirty="0"/>
              <a:t>1 </a:t>
            </a:r>
            <a:r>
              <a:rPr lang="en-GB" sz="2000" i="0" dirty="0" err="1"/>
              <a:t>tentativa</a:t>
            </a:r>
            <a:r>
              <a:rPr lang="en-GB" sz="2000" i="0" dirty="0"/>
              <a:t> </a:t>
            </a:r>
            <a:r>
              <a:rPr lang="en-GB" sz="2000" i="0" dirty="0" err="1"/>
              <a:t>apenas</a:t>
            </a:r>
            <a:r>
              <a:rPr lang="en-GB" sz="2000" i="0" dirty="0"/>
              <a:t>, sempre </a:t>
            </a:r>
            <a:r>
              <a:rPr lang="en-GB" sz="2000" i="0" dirty="0" err="1"/>
              <a:t>aberto</a:t>
            </a:r>
            <a:r>
              <a:rPr lang="en-GB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2000" b="0" i="0" dirty="0" err="1"/>
              <a:t>Duração</a:t>
            </a:r>
            <a:r>
              <a:rPr lang="en-GB" sz="2000" b="0" i="0" dirty="0"/>
              <a:t>: </a:t>
            </a:r>
            <a:r>
              <a:rPr lang="en-GB" sz="2000" i="0" dirty="0"/>
              <a:t>12 </a:t>
            </a:r>
            <a:r>
              <a:rPr lang="en-GB" sz="2000" i="0" dirty="0" err="1"/>
              <a:t>minutos</a:t>
            </a:r>
            <a:r>
              <a:rPr lang="en-GB" sz="2000" b="0" i="0"/>
              <a:t>.</a:t>
            </a:r>
            <a:endParaRPr lang="en-GB" sz="2000" b="0" i="0" dirty="0"/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SOP-T1-SF1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N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OÇÃO DE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F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ICHEIRO 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IRECTORIA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9" name="Rectangle 44"/>
          <p:cNvSpPr>
            <a:spLocks noChangeArrowheads="1"/>
          </p:cNvSpPr>
          <p:nvPr/>
        </p:nvSpPr>
        <p:spPr bwMode="auto">
          <a:xfrm>
            <a:off x="611188" y="1052513"/>
            <a:ext cx="7921625" cy="2370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algn="l" defTabSz="800100">
              <a:lnSpc>
                <a:spcPct val="120000"/>
              </a:lnSpc>
            </a:pPr>
            <a:r>
              <a:rPr lang="pt-BR" sz="2000" b="0" i="0" dirty="0"/>
              <a:t>Ficheiro ou arquivo:</a:t>
            </a:r>
          </a:p>
          <a:p>
            <a:pPr marL="179388" lvl="1" indent="177800" algn="just" defTabSz="800100">
              <a:lnSpc>
                <a:spcPct val="120000"/>
              </a:lnSpc>
              <a:buFont typeface="Wingdings" pitchFamily="2" charset="2"/>
              <a:buNone/>
            </a:pPr>
            <a:r>
              <a:rPr lang="pt-BR" sz="1600" b="0" i="0" dirty="0"/>
              <a:t>Elemento capaz de armazenar um conjuntos de dados com uma ordem determinada. O ficheiro pode conter dados no formato texto (e.g. XML ou ASCII) ou binário (e.g MP3, imagens ou videos).</a:t>
            </a:r>
          </a:p>
          <a:p>
            <a:pPr algn="l" defTabSz="800100">
              <a:lnSpc>
                <a:spcPct val="120000"/>
              </a:lnSpc>
            </a:pPr>
            <a:r>
              <a:rPr lang="pt-PT" sz="2000" b="0" i="0" dirty="0"/>
              <a:t>Directoria ou pasta:</a:t>
            </a:r>
          </a:p>
          <a:p>
            <a:pPr marL="179388" lvl="1" indent="177800" algn="just" defTabSz="800100">
              <a:lnSpc>
                <a:spcPct val="120000"/>
              </a:lnSpc>
              <a:buFont typeface="Wingdings" pitchFamily="2" charset="2"/>
              <a:buNone/>
            </a:pPr>
            <a:r>
              <a:rPr lang="pt-PT" sz="1600" b="0" i="0" dirty="0"/>
              <a:t>Elemento capaz de armazenar ficheiros e outras directorias, criando uma hierarquia.</a:t>
            </a:r>
          </a:p>
        </p:txBody>
      </p:sp>
      <p:grpSp>
        <p:nvGrpSpPr>
          <p:cNvPr id="20" name="Group 45"/>
          <p:cNvGrpSpPr>
            <a:grpSpLocks/>
          </p:cNvGrpSpPr>
          <p:nvPr/>
        </p:nvGrpSpPr>
        <p:grpSpPr bwMode="auto">
          <a:xfrm>
            <a:off x="4826001" y="3185319"/>
            <a:ext cx="2940050" cy="1920875"/>
            <a:chOff x="658" y="2289"/>
            <a:chExt cx="1852" cy="1210"/>
          </a:xfrm>
        </p:grpSpPr>
        <p:sp>
          <p:nvSpPr>
            <p:cNvPr id="21" name="Rectangle 46"/>
            <p:cNvSpPr>
              <a:spLocks noChangeArrowheads="1"/>
            </p:cNvSpPr>
            <p:nvPr/>
          </p:nvSpPr>
          <p:spPr bwMode="auto">
            <a:xfrm>
              <a:off x="658" y="2289"/>
              <a:ext cx="1852" cy="1210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70009" tIns="35004" rIns="70009" bIns="35004">
              <a:spAutoFit/>
            </a:bodyPr>
            <a:lstStyle/>
            <a:p>
              <a:endParaRPr lang="pt-PT" dirty="0"/>
            </a:p>
          </p:txBody>
        </p:sp>
        <p:sp>
          <p:nvSpPr>
            <p:cNvPr id="22" name="Text Box 47"/>
            <p:cNvSpPr txBox="1">
              <a:spLocks noChangeArrowheads="1"/>
            </p:cNvSpPr>
            <p:nvPr/>
          </p:nvSpPr>
          <p:spPr bwMode="auto">
            <a:xfrm>
              <a:off x="1129" y="2340"/>
              <a:ext cx="128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70009" tIns="35004" rIns="70009" bIns="35004">
              <a:spAutoFit/>
            </a:bodyPr>
            <a:lstStyle/>
            <a:p>
              <a:pPr defTabSz="800100"/>
              <a:r>
                <a:rPr lang="pt-PT" sz="1800" i="0" dirty="0">
                  <a:latin typeface="Times New Roman" pitchFamily="18" charset="0"/>
                </a:rPr>
                <a:t>/</a:t>
              </a:r>
            </a:p>
          </p:txBody>
        </p:sp>
        <p:graphicFrame>
          <p:nvGraphicFramePr>
            <p:cNvPr id="23" name="Object 48"/>
            <p:cNvGraphicFramePr>
              <a:graphicFrameLocks noChangeAspect="1"/>
            </p:cNvGraphicFramePr>
            <p:nvPr/>
          </p:nvGraphicFramePr>
          <p:xfrm>
            <a:off x="1769" y="2678"/>
            <a:ext cx="165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3" imgW="304923" imgH="257007" progId="Paint.Picture">
                    <p:embed/>
                  </p:oleObj>
                </mc:Choice>
                <mc:Fallback>
                  <p:oleObj name="Bitmap Image" r:id="rId3" imgW="304923" imgH="257007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9" y="2678"/>
                          <a:ext cx="165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49"/>
            <p:cNvGraphicFramePr>
              <a:graphicFrameLocks noChangeAspect="1"/>
            </p:cNvGraphicFramePr>
            <p:nvPr/>
          </p:nvGraphicFramePr>
          <p:xfrm>
            <a:off x="2016" y="2937"/>
            <a:ext cx="165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5" imgW="304923" imgH="257007" progId="Paint.Picture">
                    <p:embed/>
                  </p:oleObj>
                </mc:Choice>
                <mc:Fallback>
                  <p:oleObj name="Bitmap Image" r:id="rId5" imgW="304923" imgH="257007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937"/>
                          <a:ext cx="165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50"/>
            <p:cNvGraphicFramePr>
              <a:graphicFrameLocks noChangeAspect="1"/>
            </p:cNvGraphicFramePr>
            <p:nvPr/>
          </p:nvGraphicFramePr>
          <p:xfrm>
            <a:off x="1769" y="2937"/>
            <a:ext cx="165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304923" imgH="257007" progId="Paint.Picture">
                    <p:embed/>
                  </p:oleObj>
                </mc:Choice>
                <mc:Fallback>
                  <p:oleObj name="Bitmap Image" r:id="rId6" imgW="304923" imgH="257007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9" y="2937"/>
                          <a:ext cx="165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51"/>
            <p:cNvGraphicFramePr>
              <a:graphicFrameLocks noChangeAspect="1"/>
            </p:cNvGraphicFramePr>
            <p:nvPr/>
          </p:nvGraphicFramePr>
          <p:xfrm>
            <a:off x="1522" y="2937"/>
            <a:ext cx="165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7" imgW="304923" imgH="257007" progId="Paint.Picture">
                    <p:embed/>
                  </p:oleObj>
                </mc:Choice>
                <mc:Fallback>
                  <p:oleObj name="Bitmap Image" r:id="rId7" imgW="304923" imgH="257007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2" y="2937"/>
                          <a:ext cx="165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52"/>
            <p:cNvGraphicFramePr>
              <a:graphicFrameLocks noChangeAspect="1"/>
            </p:cNvGraphicFramePr>
            <p:nvPr/>
          </p:nvGraphicFramePr>
          <p:xfrm>
            <a:off x="1028" y="2678"/>
            <a:ext cx="165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304923" imgH="257007" progId="Paint.Picture">
                    <p:embed/>
                  </p:oleObj>
                </mc:Choice>
                <mc:Fallback>
                  <p:oleObj name="Bitmap Image" r:id="rId8" imgW="304923" imgH="257007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8" y="2678"/>
                          <a:ext cx="165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Line 53"/>
            <p:cNvSpPr>
              <a:spLocks noChangeShapeType="1"/>
            </p:cNvSpPr>
            <p:nvPr/>
          </p:nvSpPr>
          <p:spPr bwMode="auto">
            <a:xfrm flipV="1">
              <a:off x="1111" y="2548"/>
              <a:ext cx="82" cy="1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0009" tIns="35004" rIns="70009" bIns="35004">
              <a:spAutoFit/>
            </a:bodyPr>
            <a:lstStyle/>
            <a:p>
              <a:endParaRPr lang="pt-PT" dirty="0"/>
            </a:p>
          </p:txBody>
        </p:sp>
        <p:sp>
          <p:nvSpPr>
            <p:cNvPr id="29" name="Line 54"/>
            <p:cNvSpPr>
              <a:spLocks noChangeShapeType="1"/>
            </p:cNvSpPr>
            <p:nvPr/>
          </p:nvSpPr>
          <p:spPr bwMode="auto">
            <a:xfrm>
              <a:off x="1193" y="2548"/>
              <a:ext cx="617" cy="1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0009" tIns="35004" rIns="70009" bIns="35004">
              <a:spAutoFit/>
            </a:bodyPr>
            <a:lstStyle/>
            <a:p>
              <a:endParaRPr lang="pt-PT" dirty="0"/>
            </a:p>
          </p:txBody>
        </p:sp>
        <p:sp>
          <p:nvSpPr>
            <p:cNvPr id="30" name="Line 55"/>
            <p:cNvSpPr>
              <a:spLocks noChangeShapeType="1"/>
            </p:cNvSpPr>
            <p:nvPr/>
          </p:nvSpPr>
          <p:spPr bwMode="auto">
            <a:xfrm>
              <a:off x="1852" y="2808"/>
              <a:ext cx="205" cy="1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0009" tIns="35004" rIns="70009" bIns="35004">
              <a:spAutoFit/>
            </a:bodyPr>
            <a:lstStyle/>
            <a:p>
              <a:endParaRPr lang="pt-PT" dirty="0"/>
            </a:p>
          </p:txBody>
        </p:sp>
        <p:sp>
          <p:nvSpPr>
            <p:cNvPr id="31" name="Line 56"/>
            <p:cNvSpPr>
              <a:spLocks noChangeShapeType="1"/>
            </p:cNvSpPr>
            <p:nvPr/>
          </p:nvSpPr>
          <p:spPr bwMode="auto">
            <a:xfrm flipV="1">
              <a:off x="1852" y="2808"/>
              <a:ext cx="0" cy="1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0009" tIns="35004" rIns="70009" bIns="35004">
              <a:spAutoFit/>
            </a:bodyPr>
            <a:lstStyle/>
            <a:p>
              <a:endParaRPr lang="pt-PT" dirty="0"/>
            </a:p>
          </p:txBody>
        </p:sp>
        <p:sp>
          <p:nvSpPr>
            <p:cNvPr id="32" name="Line 57"/>
            <p:cNvSpPr>
              <a:spLocks noChangeShapeType="1"/>
            </p:cNvSpPr>
            <p:nvPr/>
          </p:nvSpPr>
          <p:spPr bwMode="auto">
            <a:xfrm flipH="1">
              <a:off x="1563" y="2808"/>
              <a:ext cx="289" cy="1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0009" tIns="35004" rIns="70009" bIns="35004">
              <a:spAutoFit/>
            </a:bodyPr>
            <a:lstStyle/>
            <a:p>
              <a:endParaRPr lang="pt-PT" dirty="0"/>
            </a:p>
          </p:txBody>
        </p:sp>
        <p:sp>
          <p:nvSpPr>
            <p:cNvPr id="33" name="Line 58"/>
            <p:cNvSpPr>
              <a:spLocks noChangeShapeType="1"/>
            </p:cNvSpPr>
            <p:nvPr/>
          </p:nvSpPr>
          <p:spPr bwMode="auto">
            <a:xfrm>
              <a:off x="2098" y="3067"/>
              <a:ext cx="206" cy="1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0009" tIns="35004" rIns="70009" bIns="35004">
              <a:spAutoFit/>
            </a:bodyPr>
            <a:lstStyle/>
            <a:p>
              <a:endParaRPr lang="pt-PT" dirty="0"/>
            </a:p>
          </p:txBody>
        </p:sp>
        <p:sp>
          <p:nvSpPr>
            <p:cNvPr id="34" name="Line 59"/>
            <p:cNvSpPr>
              <a:spLocks noChangeShapeType="1"/>
            </p:cNvSpPr>
            <p:nvPr/>
          </p:nvSpPr>
          <p:spPr bwMode="auto">
            <a:xfrm flipH="1">
              <a:off x="1810" y="3067"/>
              <a:ext cx="288" cy="1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0009" tIns="35004" rIns="70009" bIns="35004">
              <a:spAutoFit/>
            </a:bodyPr>
            <a:lstStyle/>
            <a:p>
              <a:endParaRPr lang="pt-PT" dirty="0"/>
            </a:p>
          </p:txBody>
        </p:sp>
        <p:sp>
          <p:nvSpPr>
            <p:cNvPr id="35" name="Line 60"/>
            <p:cNvSpPr>
              <a:spLocks noChangeShapeType="1"/>
            </p:cNvSpPr>
            <p:nvPr/>
          </p:nvSpPr>
          <p:spPr bwMode="auto">
            <a:xfrm flipV="1">
              <a:off x="2098" y="3067"/>
              <a:ext cx="0" cy="1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0009" tIns="35004" rIns="70009" bIns="35004">
              <a:spAutoFit/>
            </a:bodyPr>
            <a:lstStyle/>
            <a:p>
              <a:endParaRPr lang="pt-PT" dirty="0"/>
            </a:p>
          </p:txBody>
        </p:sp>
        <p:pic>
          <p:nvPicPr>
            <p:cNvPr id="36" name="Picture 61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81" y="3197"/>
              <a:ext cx="134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37" name="Object 62"/>
            <p:cNvGraphicFramePr>
              <a:graphicFrameLocks noChangeAspect="1"/>
            </p:cNvGraphicFramePr>
            <p:nvPr/>
          </p:nvGraphicFramePr>
          <p:xfrm>
            <a:off x="1028" y="2937"/>
            <a:ext cx="165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10" imgW="304923" imgH="257007" progId="Paint.Picture">
                    <p:embed/>
                  </p:oleObj>
                </mc:Choice>
                <mc:Fallback>
                  <p:oleObj name="Bitmap Image" r:id="rId10" imgW="304923" imgH="257007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8" y="2937"/>
                          <a:ext cx="165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63"/>
            <p:cNvGraphicFramePr>
              <a:graphicFrameLocks noChangeAspect="1"/>
            </p:cNvGraphicFramePr>
            <p:nvPr/>
          </p:nvGraphicFramePr>
          <p:xfrm>
            <a:off x="781" y="2937"/>
            <a:ext cx="165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11" imgW="304923" imgH="257007" progId="Paint.Picture">
                    <p:embed/>
                  </p:oleObj>
                </mc:Choice>
                <mc:Fallback>
                  <p:oleObj name="Bitmap Image" r:id="rId11" imgW="304923" imgH="257007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" y="2937"/>
                          <a:ext cx="165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64"/>
            <p:cNvGraphicFramePr>
              <a:graphicFrameLocks noChangeAspect="1"/>
            </p:cNvGraphicFramePr>
            <p:nvPr/>
          </p:nvGraphicFramePr>
          <p:xfrm>
            <a:off x="1728" y="3197"/>
            <a:ext cx="165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12" imgW="304923" imgH="304923" progId="Paint.Picture">
                    <p:embed/>
                  </p:oleObj>
                </mc:Choice>
                <mc:Fallback>
                  <p:oleObj name="Bitmap Image" r:id="rId12" imgW="304923" imgH="304923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197"/>
                          <a:ext cx="165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Line 65"/>
            <p:cNvSpPr>
              <a:spLocks noChangeShapeType="1"/>
            </p:cNvSpPr>
            <p:nvPr/>
          </p:nvSpPr>
          <p:spPr bwMode="auto">
            <a:xfrm flipH="1">
              <a:off x="823" y="3067"/>
              <a:ext cx="288" cy="1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0009" tIns="35004" rIns="70009" bIns="35004">
              <a:spAutoFit/>
            </a:bodyPr>
            <a:lstStyle/>
            <a:p>
              <a:endParaRPr lang="pt-PT" dirty="0"/>
            </a:p>
          </p:txBody>
        </p:sp>
        <p:sp>
          <p:nvSpPr>
            <p:cNvPr id="41" name="Line 66"/>
            <p:cNvSpPr>
              <a:spLocks noChangeShapeType="1"/>
            </p:cNvSpPr>
            <p:nvPr/>
          </p:nvSpPr>
          <p:spPr bwMode="auto">
            <a:xfrm flipV="1">
              <a:off x="1111" y="3067"/>
              <a:ext cx="1" cy="1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0009" tIns="35004" rIns="70009" bIns="35004">
              <a:spAutoFit/>
            </a:bodyPr>
            <a:lstStyle/>
            <a:p>
              <a:endParaRPr lang="pt-PT" dirty="0"/>
            </a:p>
          </p:txBody>
        </p:sp>
        <p:graphicFrame>
          <p:nvGraphicFramePr>
            <p:cNvPr id="42" name="Object 67"/>
            <p:cNvGraphicFramePr>
              <a:graphicFrameLocks noChangeAspect="1"/>
            </p:cNvGraphicFramePr>
            <p:nvPr/>
          </p:nvGraphicFramePr>
          <p:xfrm>
            <a:off x="1028" y="3197"/>
            <a:ext cx="134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14" imgW="247685" imgH="304923" progId="Paint.Picture">
                    <p:embed/>
                  </p:oleObj>
                </mc:Choice>
                <mc:Fallback>
                  <p:oleObj name="Bitmap Image" r:id="rId14" imgW="247685" imgH="304923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8" y="3197"/>
                          <a:ext cx="134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Line 68"/>
            <p:cNvSpPr>
              <a:spLocks noChangeShapeType="1"/>
            </p:cNvSpPr>
            <p:nvPr/>
          </p:nvSpPr>
          <p:spPr bwMode="auto">
            <a:xfrm flipV="1">
              <a:off x="864" y="2808"/>
              <a:ext cx="247" cy="1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0009" tIns="35004" rIns="70009" bIns="35004">
              <a:spAutoFit/>
            </a:bodyPr>
            <a:lstStyle/>
            <a:p>
              <a:endParaRPr lang="pt-PT" dirty="0"/>
            </a:p>
          </p:txBody>
        </p:sp>
        <p:sp>
          <p:nvSpPr>
            <p:cNvPr id="44" name="Line 69"/>
            <p:cNvSpPr>
              <a:spLocks noChangeShapeType="1"/>
            </p:cNvSpPr>
            <p:nvPr/>
          </p:nvSpPr>
          <p:spPr bwMode="auto">
            <a:xfrm>
              <a:off x="1111" y="2808"/>
              <a:ext cx="1" cy="1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0009" tIns="35004" rIns="70009" bIns="35004">
              <a:spAutoFit/>
            </a:bodyPr>
            <a:lstStyle/>
            <a:p>
              <a:endParaRPr lang="pt-PT" dirty="0"/>
            </a:p>
          </p:txBody>
        </p:sp>
        <p:graphicFrame>
          <p:nvGraphicFramePr>
            <p:cNvPr id="45" name="Object 70"/>
            <p:cNvGraphicFramePr>
              <a:graphicFrameLocks noChangeAspect="1"/>
            </p:cNvGraphicFramePr>
            <p:nvPr/>
          </p:nvGraphicFramePr>
          <p:xfrm>
            <a:off x="1522" y="3197"/>
            <a:ext cx="165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16" imgW="304923" imgH="314286" progId="Paint.Picture">
                    <p:embed/>
                  </p:oleObj>
                </mc:Choice>
                <mc:Fallback>
                  <p:oleObj name="Bitmap Image" r:id="rId16" imgW="304923" imgH="314286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2" y="3197"/>
                          <a:ext cx="165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Line 71"/>
            <p:cNvSpPr>
              <a:spLocks noChangeShapeType="1"/>
            </p:cNvSpPr>
            <p:nvPr/>
          </p:nvSpPr>
          <p:spPr bwMode="auto">
            <a:xfrm flipH="1">
              <a:off x="1605" y="3067"/>
              <a:ext cx="0" cy="1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70009" tIns="35004" rIns="70009" bIns="35004">
              <a:spAutoFit/>
            </a:bodyPr>
            <a:lstStyle/>
            <a:p>
              <a:endParaRPr lang="pt-PT" dirty="0"/>
            </a:p>
          </p:txBody>
        </p:sp>
        <p:graphicFrame>
          <p:nvGraphicFramePr>
            <p:cNvPr id="47" name="Object 72"/>
            <p:cNvGraphicFramePr>
              <a:graphicFrameLocks noChangeAspect="1"/>
            </p:cNvGraphicFramePr>
            <p:nvPr/>
          </p:nvGraphicFramePr>
          <p:xfrm>
            <a:off x="2057" y="3197"/>
            <a:ext cx="134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18" imgW="247685" imgH="304923" progId="Paint.Picture">
                    <p:embed/>
                  </p:oleObj>
                </mc:Choice>
                <mc:Fallback>
                  <p:oleObj name="Bitmap Image" r:id="rId18" imgW="247685" imgH="304923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7" y="3197"/>
                          <a:ext cx="134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73"/>
            <p:cNvGraphicFramePr>
              <a:graphicFrameLocks noChangeAspect="1"/>
            </p:cNvGraphicFramePr>
            <p:nvPr/>
          </p:nvGraphicFramePr>
          <p:xfrm>
            <a:off x="2222" y="3197"/>
            <a:ext cx="165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0" imgW="304923" imgH="314286" progId="Paint.Picture">
                    <p:embed/>
                  </p:oleObj>
                </mc:Choice>
                <mc:Fallback>
                  <p:oleObj name="Bitmap Image" r:id="rId20" imgW="304923" imgH="314286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2" y="3197"/>
                          <a:ext cx="165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765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SOP-T1-SF1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ARATERÍSTICAS DE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F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ICHEIROS 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IRECTORIAS</a:t>
            </a:r>
          </a:p>
        </p:txBody>
      </p:sp>
      <p:sp>
        <p:nvSpPr>
          <p:cNvPr id="49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6368" y="2871490"/>
            <a:ext cx="5440088" cy="2280710"/>
          </a:xfrm>
          <a:prstGeom prst="rect">
            <a:avLst/>
          </a:prstGeom>
          <a:noFill/>
        </p:spPr>
      </p:pic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540000" y="900000"/>
            <a:ext cx="5392737" cy="2222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algn="just" defTabSz="800100">
              <a:lnSpc>
                <a:spcPct val="120000"/>
              </a:lnSpc>
              <a:buFont typeface="Wingdings" pitchFamily="2" charset="2"/>
              <a:buNone/>
            </a:pPr>
            <a:r>
              <a:rPr lang="pt-PT" sz="2000" b="0" i="0" dirty="0"/>
              <a:t>Ficheiros: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Providenciar um nome;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Definir uma estrutura ou organização;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Modo de acesso ao dispositivo;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Modo de acesso aos dados;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Estrutura interna (tipos de ficheiro);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Permissões e atributos.</a:t>
            </a: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5580063" y="900000"/>
            <a:ext cx="2808287" cy="1336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010" tIns="40005" rIns="80010" bIns="40005">
            <a:spAutoFit/>
          </a:bodyPr>
          <a:lstStyle/>
          <a:p>
            <a:pPr algn="just" defTabSz="800100">
              <a:lnSpc>
                <a:spcPct val="120000"/>
              </a:lnSpc>
              <a:buFont typeface="Wingdings" pitchFamily="2" charset="2"/>
              <a:buNone/>
            </a:pPr>
            <a:r>
              <a:rPr lang="pt-PT" sz="2000" b="0" i="0" dirty="0"/>
              <a:t>Directorias:</a:t>
            </a:r>
          </a:p>
          <a:p>
            <a:pPr marL="357188" lvl="1" indent="-174625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Capacidade;</a:t>
            </a:r>
          </a:p>
          <a:p>
            <a:pPr marL="357188" lvl="1" indent="-174625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Organização;</a:t>
            </a:r>
          </a:p>
          <a:p>
            <a:pPr marL="357188" lvl="1" indent="-174625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Estrutura.</a:t>
            </a:r>
          </a:p>
        </p:txBody>
      </p:sp>
    </p:spTree>
    <p:extLst>
      <p:ext uri="{BB962C8B-B14F-4D97-AF65-F5344CB8AC3E}">
        <p14:creationId xmlns:p14="http://schemas.microsoft.com/office/powerpoint/2010/main" val="282930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 bldLvl="2" autoUpdateAnimBg="0"/>
      <p:bldP spid="52" grpId="0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SOP-T1-SF1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E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STRUTURA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I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NTERNA</a:t>
            </a:r>
          </a:p>
        </p:txBody>
      </p:sp>
      <p:sp>
        <p:nvSpPr>
          <p:cNvPr id="3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  <p:pic>
        <p:nvPicPr>
          <p:cNvPr id="4" name="Picture 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985292"/>
            <a:ext cx="4751933" cy="40730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692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SOP-T1-SF1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ARATERÍSTICAS DE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F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ICHEIROS 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IRECTORIAS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0395" y="841577"/>
            <a:ext cx="5544617" cy="4296633"/>
          </a:xfrm>
          <a:prstGeom prst="rect">
            <a:avLst/>
          </a:prstGeom>
          <a:noFill/>
        </p:spPr>
      </p:pic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Tanenbaum - Modern Operating Systems 2</a:t>
            </a:r>
            <a:r>
              <a:rPr lang="pt-PT" sz="800" baseline="30000" dirty="0"/>
              <a:t>nd</a:t>
            </a:r>
            <a:r>
              <a:rPr lang="pt-PT" sz="800" dirty="0"/>
              <a:t> Edition - Prentice Hall</a:t>
            </a:r>
            <a:r>
              <a:rPr lang="pt-PT" sz="8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339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SOP-T1-SF1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RIMITIVAS PARA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F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ICHEIROS</a:t>
            </a:r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540000" y="900000"/>
            <a:ext cx="8208464" cy="406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0010" tIns="40005" rIns="80010" bIns="40005">
            <a:spAutoFit/>
          </a:bodyPr>
          <a:lstStyle/>
          <a:p>
            <a:pPr algn="just" defTabSz="800100">
              <a:lnSpc>
                <a:spcPct val="120000"/>
              </a:lnSpc>
            </a:pPr>
            <a:r>
              <a:rPr lang="pt-PT" sz="2000" b="0" i="0" dirty="0"/>
              <a:t>Primitivas associadas aos ficheiros: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i="0" dirty="0"/>
              <a:t>Criar</a:t>
            </a:r>
            <a:r>
              <a:rPr lang="pt-BR" sz="1400" b="0" i="0" dirty="0"/>
              <a:t> – Definir no sistema de ficheiros local e espaço para armazenar dados e meta-informação para um novo ficheiro. Em linguagem C esta primitiva é efectuada pelas funções </a:t>
            </a:r>
            <a:r>
              <a:rPr lang="pt-BR" sz="1400" i="0" dirty="0">
                <a:solidFill>
                  <a:srgbClr val="0033CC"/>
                </a:solidFill>
              </a:rPr>
              <a:t>create()</a:t>
            </a:r>
            <a:r>
              <a:rPr lang="pt-BR" sz="1400" b="0" dirty="0"/>
              <a:t>, </a:t>
            </a:r>
            <a:r>
              <a:rPr lang="pt-BR" sz="1400" i="0" dirty="0">
                <a:solidFill>
                  <a:srgbClr val="0033CC"/>
                </a:solidFill>
              </a:rPr>
              <a:t>open()</a:t>
            </a:r>
            <a:r>
              <a:rPr lang="pt-BR" sz="1400" b="0" dirty="0"/>
              <a:t> e </a:t>
            </a:r>
            <a:r>
              <a:rPr lang="pt-BR" sz="1400" i="0" dirty="0">
                <a:solidFill>
                  <a:srgbClr val="0033CC"/>
                </a:solidFill>
              </a:rPr>
              <a:t>fopen()</a:t>
            </a:r>
            <a:r>
              <a:rPr lang="pt-BR" sz="1400" b="0" i="0" dirty="0"/>
              <a:t>;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i="0" dirty="0"/>
              <a:t>Apagar</a:t>
            </a:r>
            <a:r>
              <a:rPr lang="pt-BR" sz="1400" b="0" i="0" dirty="0"/>
              <a:t> – Remover do sistema de ficheiros os dados dod ficheiro e respectiva meta-informação. Em C é possível utilizar a função </a:t>
            </a:r>
            <a:r>
              <a:rPr lang="pt-BR" sz="1400" i="0" dirty="0">
                <a:solidFill>
                  <a:srgbClr val="0033CC"/>
                </a:solidFill>
              </a:rPr>
              <a:t>unlink()</a:t>
            </a:r>
            <a:r>
              <a:rPr lang="pt-BR" sz="1400" b="0" i="0" dirty="0"/>
              <a:t>;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i="0" dirty="0"/>
              <a:t>Abrir</a:t>
            </a:r>
            <a:r>
              <a:rPr lang="pt-BR" sz="1400" b="0" i="0" dirty="0"/>
              <a:t> – Indicar que o ficheiro vai ser utilizado, incluido o modo de acesso. </a:t>
            </a:r>
            <a:r>
              <a:rPr lang="pt-PT" sz="1400" b="0" i="0" dirty="0"/>
              <a:t>Em C esta pode ser realizada com </a:t>
            </a:r>
            <a:r>
              <a:rPr lang="pt-PT" sz="1400" i="0" dirty="0">
                <a:solidFill>
                  <a:srgbClr val="0033CC"/>
                </a:solidFill>
              </a:rPr>
              <a:t>create()</a:t>
            </a:r>
            <a:r>
              <a:rPr lang="pt-PT" sz="1400" b="0" i="0" dirty="0"/>
              <a:t>, </a:t>
            </a:r>
            <a:r>
              <a:rPr lang="pt-PT" sz="1400" i="0" dirty="0">
                <a:solidFill>
                  <a:srgbClr val="0033CC"/>
                </a:solidFill>
              </a:rPr>
              <a:t>open()</a:t>
            </a:r>
            <a:r>
              <a:rPr lang="pt-PT" sz="1400" b="0" i="0" dirty="0"/>
              <a:t> e </a:t>
            </a:r>
            <a:r>
              <a:rPr lang="pt-PT" sz="1400" i="0" dirty="0">
                <a:solidFill>
                  <a:srgbClr val="0033CC"/>
                </a:solidFill>
              </a:rPr>
              <a:t>fopen()</a:t>
            </a:r>
            <a:r>
              <a:rPr lang="pt-BR" sz="1400" b="0" i="0" dirty="0"/>
              <a:t>;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i="0" dirty="0"/>
              <a:t>Fechar</a:t>
            </a:r>
            <a:r>
              <a:rPr lang="pt-BR" sz="1400" b="0" i="0" dirty="0"/>
              <a:t> – O ficheiro deixa de ser utilizado. Mais nenhuma operação de escrita ou leitura é aceite por parte do sistema sobre o referido ficheiro. </a:t>
            </a:r>
            <a:r>
              <a:rPr lang="pt-PT" sz="1400" b="0" i="0" dirty="0"/>
              <a:t>Esta primitiva é efectuada pelas funções </a:t>
            </a:r>
            <a:r>
              <a:rPr lang="pt-PT" sz="1400" i="0" dirty="0">
                <a:solidFill>
                  <a:srgbClr val="0033CC"/>
                </a:solidFill>
              </a:rPr>
              <a:t>close()</a:t>
            </a:r>
            <a:r>
              <a:rPr lang="pt-PT" sz="1400" b="0" i="0" dirty="0"/>
              <a:t> e </a:t>
            </a:r>
            <a:r>
              <a:rPr lang="pt-PT" sz="1400" i="0" dirty="0">
                <a:solidFill>
                  <a:srgbClr val="0033CC"/>
                </a:solidFill>
              </a:rPr>
              <a:t>fclose()</a:t>
            </a:r>
            <a:r>
              <a:rPr lang="pt-BR" sz="1400" b="0" i="0" dirty="0"/>
              <a:t>;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i="0" dirty="0"/>
              <a:t>Ler</a:t>
            </a:r>
            <a:r>
              <a:rPr lang="pt-BR" sz="1400" b="0" i="0" dirty="0"/>
              <a:t> – Copiar dados contidos no ficheiro para a memória do processo que efectua esta operação. </a:t>
            </a:r>
            <a:r>
              <a:rPr lang="pt-PT" sz="1400" b="0" i="0" dirty="0"/>
              <a:t>Em C esta primitiva pode ser efectuada pelas funções </a:t>
            </a:r>
            <a:r>
              <a:rPr lang="pt-PT" sz="1400" i="0" dirty="0">
                <a:solidFill>
                  <a:srgbClr val="0033CC"/>
                </a:solidFill>
              </a:rPr>
              <a:t>fgetchar()</a:t>
            </a:r>
            <a:r>
              <a:rPr lang="pt-PT" sz="1400" b="0" i="0" dirty="0"/>
              <a:t>, </a:t>
            </a:r>
            <a:r>
              <a:rPr lang="pt-PT" sz="1400" i="0" dirty="0">
                <a:solidFill>
                  <a:srgbClr val="0033CC"/>
                </a:solidFill>
              </a:rPr>
              <a:t>read()</a:t>
            </a:r>
            <a:r>
              <a:rPr lang="pt-PT" sz="1400" b="0" i="0" dirty="0"/>
              <a:t> e outras</a:t>
            </a:r>
            <a:r>
              <a:rPr lang="pt-BR" sz="1400" b="0" i="0" dirty="0"/>
              <a:t>;</a:t>
            </a:r>
          </a:p>
          <a:p>
            <a:pPr marL="357188" lvl="1" indent="-177800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i="0" dirty="0"/>
              <a:t>Escrever</a:t>
            </a:r>
            <a:r>
              <a:rPr lang="pt-BR" sz="1400" b="0" i="0" dirty="0"/>
              <a:t> – Copiar dados contidos na memória do processo para a zona de dados do ficheiro.</a:t>
            </a:r>
            <a:r>
              <a:rPr lang="pt-PT" sz="1400" b="0" i="0" dirty="0"/>
              <a:t> Em C pode ser efectuada pelas funções </a:t>
            </a:r>
            <a:r>
              <a:rPr lang="pt-PT" sz="1400" i="0" dirty="0">
                <a:solidFill>
                  <a:srgbClr val="0033CC"/>
                </a:solidFill>
              </a:rPr>
              <a:t>fputc()</a:t>
            </a:r>
            <a:r>
              <a:rPr lang="pt-PT" sz="1400" b="0" i="0" dirty="0"/>
              <a:t>, </a:t>
            </a:r>
            <a:r>
              <a:rPr lang="pt-PT" sz="1400" i="0" dirty="0">
                <a:solidFill>
                  <a:srgbClr val="0033CC"/>
                </a:solidFill>
              </a:rPr>
              <a:t>write()</a:t>
            </a:r>
            <a:r>
              <a:rPr lang="pt-PT" sz="1400" b="0" i="0" dirty="0"/>
              <a:t> e outras;</a:t>
            </a:r>
            <a:endParaRPr lang="pt-BR" sz="1400" b="0" i="0" dirty="0"/>
          </a:p>
        </p:txBody>
      </p:sp>
    </p:spTree>
    <p:extLst>
      <p:ext uri="{BB962C8B-B14F-4D97-AF65-F5344CB8AC3E}">
        <p14:creationId xmlns:p14="http://schemas.microsoft.com/office/powerpoint/2010/main" val="136992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SOP-T1-SF1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RIMITIVAS PARA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F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ICHEIROS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40000" y="900000"/>
            <a:ext cx="8208464" cy="2198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0010" tIns="40005" rIns="80010" bIns="40005">
            <a:spAutoFit/>
          </a:bodyPr>
          <a:lstStyle/>
          <a:p>
            <a:pPr algn="just" defTabSz="800100"/>
            <a:r>
              <a:rPr lang="pt-PT" sz="2000" b="0" i="0" dirty="0"/>
              <a:t>Primitivas associadas aos ficheiros (continuação):</a:t>
            </a:r>
          </a:p>
          <a:p>
            <a:pPr marL="449263" lvl="1" indent="-269875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i="0" dirty="0"/>
              <a:t>Append</a:t>
            </a:r>
            <a:r>
              <a:rPr lang="pt-BR" sz="1400" b="0" i="0" dirty="0"/>
              <a:t> (acrescentar ao fim) – Dados colocados no ficheiro serão colocados no final do mesmo. Em C utilizar os parametros correctos na funções de abertura do ficheiro;</a:t>
            </a:r>
          </a:p>
          <a:p>
            <a:pPr marL="449263" lvl="1" indent="-269875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i="0" dirty="0"/>
              <a:t>Procurar</a:t>
            </a:r>
            <a:r>
              <a:rPr lang="pt-BR" sz="1400" b="0" i="0" dirty="0"/>
              <a:t> (deslocar) – Alterar o apontado dentro do ficheiro para a zona onde se pretende ler ou escrever nas chamdas seguintes. Em C podem ser utilizadas as funções </a:t>
            </a:r>
            <a:r>
              <a:rPr lang="pt-BR" sz="1400" i="0" dirty="0">
                <a:solidFill>
                  <a:srgbClr val="0033CC"/>
                </a:solidFill>
              </a:rPr>
              <a:t>seek()</a:t>
            </a:r>
            <a:r>
              <a:rPr lang="pt-BR" sz="1400" b="0" i="0" dirty="0"/>
              <a:t> e </a:t>
            </a:r>
            <a:r>
              <a:rPr lang="pt-BR" sz="1400" i="0" dirty="0">
                <a:solidFill>
                  <a:srgbClr val="0033CC"/>
                </a:solidFill>
              </a:rPr>
              <a:t>lseek()</a:t>
            </a:r>
            <a:r>
              <a:rPr lang="pt-BR" sz="1400" b="0" i="0" dirty="0"/>
              <a:t>;</a:t>
            </a:r>
          </a:p>
          <a:p>
            <a:pPr marL="449263" lvl="1" indent="-269875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i="0" dirty="0"/>
              <a:t>Obter atributos</a:t>
            </a:r>
            <a:r>
              <a:rPr lang="pt-BR" sz="1400" b="0" i="0" dirty="0"/>
              <a:t> – Obter a meta-infomação relativa aos atribuitos do ficheiro;</a:t>
            </a:r>
          </a:p>
          <a:p>
            <a:pPr marL="449263" lvl="1" indent="-269875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i="0" dirty="0"/>
              <a:t>Definir atributos</a:t>
            </a:r>
            <a:r>
              <a:rPr lang="pt-BR" sz="1400" b="0" i="0" dirty="0"/>
              <a:t> – Alterar a meta-informação relativa aos atribuitos do ficheiro;</a:t>
            </a:r>
          </a:p>
          <a:p>
            <a:pPr marL="449263" lvl="1" indent="-269875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i="0" dirty="0"/>
              <a:t>Mudar o nome</a:t>
            </a:r>
            <a:r>
              <a:rPr lang="pt-BR" sz="1400" b="0" i="0" dirty="0"/>
              <a:t> – Alterar o nome atribuido ao ficheiro no sistema de ficheiros</a:t>
            </a:r>
            <a:r>
              <a:rPr lang="pt-PT" sz="1400" b="0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438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SOP-T1-SF1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RIMITIVAS PARA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IRECTORIAS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40000" y="900000"/>
            <a:ext cx="8136456" cy="3552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0010" tIns="40005" rIns="80010" bIns="40005">
            <a:spAutoFit/>
          </a:bodyPr>
          <a:lstStyle/>
          <a:p>
            <a:pPr algn="just" defTabSz="800100">
              <a:lnSpc>
                <a:spcPct val="120000"/>
              </a:lnSpc>
            </a:pPr>
            <a:r>
              <a:rPr lang="pt-PT" sz="2000" b="0" i="0" dirty="0"/>
              <a:t>Primitivas associadas às directorias:</a:t>
            </a:r>
          </a:p>
          <a:p>
            <a:pPr marL="449263" lvl="1" indent="-269875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i="0" dirty="0"/>
              <a:t>Criar</a:t>
            </a:r>
            <a:r>
              <a:rPr lang="pt-BR" sz="1400" b="0" i="0" dirty="0"/>
              <a:t> – Criar estrutura minima para a directoria no sistema de ficheiros. Pode criar ligações na hierarquida do sistema de ficheios, como por exemplo as entradas para a prórpia directoria “.” e directoria anterior “..”. Em </a:t>
            </a:r>
            <a:r>
              <a:rPr lang="pt-BR" sz="1400" b="0" dirty="0"/>
              <a:t>shell</a:t>
            </a:r>
            <a:r>
              <a:rPr lang="pt-BR" sz="1400" b="0" i="0" dirty="0"/>
              <a:t>´é possível utilizar o comando </a:t>
            </a:r>
            <a:r>
              <a:rPr lang="pt-BR" sz="1400" i="0" dirty="0">
                <a:solidFill>
                  <a:srgbClr val="0033CC"/>
                </a:solidFill>
              </a:rPr>
              <a:t>mkdir</a:t>
            </a:r>
            <a:r>
              <a:rPr lang="pt-BR" sz="1400" b="0" i="0" dirty="0"/>
              <a:t>;</a:t>
            </a:r>
          </a:p>
          <a:p>
            <a:pPr marL="449263" lvl="1" indent="-269875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i="0" dirty="0"/>
              <a:t>Apagar</a:t>
            </a:r>
            <a:r>
              <a:rPr lang="pt-BR" sz="1400" b="0" i="0" dirty="0"/>
              <a:t> – Remover dados e ligações da directoria no sistema de ficheiros. Se por algum motivo anormal a directoria fôr removida sem remover os seus ficheiros e subdirectorias, estes passam a ser orfãos e serão colocados num local próprio (e.g. directoria “lost+found” na raiz em linux);</a:t>
            </a:r>
          </a:p>
          <a:p>
            <a:pPr marL="449263" lvl="1" indent="-269875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i="0" dirty="0"/>
              <a:t>Abrir Directoria </a:t>
            </a:r>
            <a:r>
              <a:rPr lang="pt-BR" sz="1400" b="0" i="0" dirty="0"/>
              <a:t>– Primitiva normalmente transparente ao utilizador e seus programas;</a:t>
            </a:r>
          </a:p>
          <a:p>
            <a:pPr marL="449263" lvl="1" indent="-269875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i="0" dirty="0"/>
              <a:t>Fechar Directoria</a:t>
            </a:r>
            <a:r>
              <a:rPr lang="pt-BR" sz="1400" b="0" i="0" dirty="0"/>
              <a:t> – Primitiva normalmente transparente ao utilizador e seus programas;</a:t>
            </a:r>
          </a:p>
          <a:p>
            <a:pPr marL="449263" lvl="1" indent="-269875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i="0" dirty="0"/>
              <a:t>Ler Directoria</a:t>
            </a:r>
            <a:r>
              <a:rPr lang="pt-BR" sz="1400" b="0" i="0" dirty="0"/>
              <a:t> – Ler as entradas da directoria. Em </a:t>
            </a:r>
            <a:r>
              <a:rPr lang="pt-BR" sz="1400" b="0" dirty="0"/>
              <a:t>shell</a:t>
            </a:r>
            <a:r>
              <a:rPr lang="pt-BR" sz="1400" b="0" i="0" dirty="0"/>
              <a:t> o comando </a:t>
            </a:r>
            <a:r>
              <a:rPr lang="pt-BR" sz="1400" i="0" dirty="0">
                <a:solidFill>
                  <a:srgbClr val="0033CC"/>
                </a:solidFill>
              </a:rPr>
              <a:t>ls</a:t>
            </a:r>
            <a:r>
              <a:rPr lang="pt-BR" sz="1400" b="0" i="0" dirty="0"/>
              <a:t> faz esta operação para apresentar conteúdo da directoria;</a:t>
            </a:r>
          </a:p>
          <a:p>
            <a:pPr marL="449263" lvl="1" indent="-269875" algn="just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400" i="0" dirty="0"/>
              <a:t>Renomear</a:t>
            </a:r>
            <a:r>
              <a:rPr lang="pt-BR" sz="1400" b="0" i="0" dirty="0"/>
              <a:t> – Primitiva semelhante à primitiva para ficheiros. Num </a:t>
            </a:r>
            <a:r>
              <a:rPr lang="pt-BR" sz="1400" b="0" dirty="0"/>
              <a:t>shell</a:t>
            </a:r>
            <a:r>
              <a:rPr lang="pt-BR" sz="1400" b="0" i="0" dirty="0"/>
              <a:t> é possível utilizar o comando </a:t>
            </a:r>
            <a:r>
              <a:rPr lang="pt-BR" sz="1400" i="0" dirty="0">
                <a:solidFill>
                  <a:srgbClr val="0033CC"/>
                </a:solidFill>
              </a:rPr>
              <a:t>mv</a:t>
            </a:r>
            <a:r>
              <a:rPr lang="pt-BR" sz="1400" b="0" i="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7033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6159</TotalTime>
  <Words>1640</Words>
  <Application>Microsoft Office PowerPoint</Application>
  <PresentationFormat>On-screen Show (16:10)</PresentationFormat>
  <Paragraphs>217</Paragraphs>
  <Slides>27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Courier New</vt:lpstr>
      <vt:lpstr>Symbol</vt:lpstr>
      <vt:lpstr>Tahoma</vt:lpstr>
      <vt:lpstr>Times New Roman</vt:lpstr>
      <vt:lpstr>Wingdings</vt:lpstr>
      <vt:lpstr>study_time</vt:lpstr>
      <vt:lpstr>Bitmap Image</vt:lpstr>
      <vt:lpstr>PowerPoint Presentation</vt:lpstr>
      <vt:lpstr> ALINHAMENTO</vt:lpstr>
      <vt:lpstr>SOP-T1-SF1 NOÇÃO DE FICHEIRO E DIRECTORIA</vt:lpstr>
      <vt:lpstr>SOP-T1-SF1 CARATERÍSTICAS DE FICHEIROS E DIRECTORIAS</vt:lpstr>
      <vt:lpstr>SOP-T1-SF1 ESTRUTURA INTERNA</vt:lpstr>
      <vt:lpstr>SOP-T1-SF1 CARATERÍSTICAS DE FICHEIROS E DIRECTORIAS</vt:lpstr>
      <vt:lpstr>SOP-T1-SF1 PRIMITIVAS PARA FICHEIROS</vt:lpstr>
      <vt:lpstr>SOP-T1-SF1 PRIMITIVAS PARA FICHEIROS</vt:lpstr>
      <vt:lpstr>SOP-T1-SF1 PRIMITIVAS PARA DIRECTORIAS</vt:lpstr>
      <vt:lpstr>SOP-T1-SF1 PRIMITIVAS PARA DIRECTORIAS</vt:lpstr>
      <vt:lpstr>SOP-T1-SF1 ALOCAÇÃO CONTINUA</vt:lpstr>
      <vt:lpstr>SOP-T1-SF1 ALOCAÇÃO COM LISTA LIGADA</vt:lpstr>
      <vt:lpstr>SOP-T1-SF2 FAT</vt:lpstr>
      <vt:lpstr>SOP-T1-SF2 ORGANIZAÇÃO EM UNIX (I-NODE)</vt:lpstr>
      <vt:lpstr>SOP-T1-SF2 ORGANIZAÇÃO EM UNIX (I-NODE)</vt:lpstr>
      <vt:lpstr>SOP-T1-SF2 HIERARQUIA</vt:lpstr>
      <vt:lpstr>SOP-T1-SF2 CAMINHO (PATH)</vt:lpstr>
      <vt:lpstr>SOP-T1-SF2 REPRESENTAÇÃO/ENTRADA DE UM FICHEIRO</vt:lpstr>
      <vt:lpstr>SOP-T1-SF2 EFICIÊNCIA VS. TAXA DE TRANSFERÊNCIA</vt:lpstr>
      <vt:lpstr>SOP-T1-SF2 GESTÃO DO ESPAÇO LIVRE</vt:lpstr>
      <vt:lpstr>SOP-T1-SF2 BACKUPS</vt:lpstr>
      <vt:lpstr>SOP-T1-SF2 QUOTAS</vt:lpstr>
      <vt:lpstr>SOP-T1-SF2 QUOTAS UNIX</vt:lpstr>
      <vt:lpstr>SOP-T1-SF2 QUOTAS WINDOWS</vt:lpstr>
      <vt:lpstr>SOP-T1-SF2 OPTIMIZAÇÕES</vt:lpstr>
      <vt:lpstr>SOP-T1-SF2 OUTROS ASPECTOS</vt:lpstr>
      <vt:lpstr> TESTE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348</cp:revision>
  <cp:lastPrinted>2006-12-04T14:12:58Z</cp:lastPrinted>
  <dcterms:created xsi:type="dcterms:W3CDTF">2003-12-01T00:39:30Z</dcterms:created>
  <dcterms:modified xsi:type="dcterms:W3CDTF">2022-10-27T16:51:15Z</dcterms:modified>
  <cp:category>Sistemas Operativos</cp:category>
</cp:coreProperties>
</file>