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379" r:id="rId4"/>
    <p:sldId id="380" r:id="rId5"/>
    <p:sldId id="381" r:id="rId6"/>
    <p:sldId id="384" r:id="rId7"/>
    <p:sldId id="383" r:id="rId8"/>
    <p:sldId id="385" r:id="rId9"/>
    <p:sldId id="386" r:id="rId10"/>
    <p:sldId id="387" r:id="rId11"/>
    <p:sldId id="392" r:id="rId12"/>
    <p:sldId id="391" r:id="rId13"/>
    <p:sldId id="393" r:id="rId14"/>
    <p:sldId id="390" r:id="rId15"/>
    <p:sldId id="394" r:id="rId16"/>
    <p:sldId id="389" r:id="rId17"/>
    <p:sldId id="397" r:id="rId18"/>
    <p:sldId id="395" r:id="rId19"/>
    <p:sldId id="388" r:id="rId20"/>
    <p:sldId id="39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AEAEA"/>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10</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11</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13</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14</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15</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16</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17</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18</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19</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20</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3</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4</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5</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6</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7</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8</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9</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FSP/DE-ECT-UTAD@SOP</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oleObject" Target="../embeddings/oleObject31.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4.bin"/><Relationship Id="rId7"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6.w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2.bin"/><Relationship Id="rId7" Type="http://schemas.openxmlformats.org/officeDocument/2006/relationships/oleObject" Target="../embeddings/oleObject15.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image" Target="../media/image6.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image" Target="../media/image6.wmf"/><Relationship Id="rId9"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oleObject" Target="../embeddings/oleObject29.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2041791"/>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SOP-T1-CP1 e SOP-T1-CP2</a:t>
            </a:r>
            <a:br>
              <a:rPr lang="pt-PT" sz="3200" b="1" i="0" kern="0" dirty="0">
                <a:solidFill>
                  <a:srgbClr val="0033CC"/>
                </a:solidFill>
                <a:latin typeface="Tahoma" pitchFamily="34" charset="0"/>
              </a:rPr>
            </a:br>
            <a:br>
              <a:rPr lang="pt-PT" sz="2400" dirty="0">
                <a:solidFill>
                  <a:srgbClr val="0033CC"/>
                </a:solidFill>
                <a:latin typeface="Tahoma" pitchFamily="34" charset="0"/>
              </a:rPr>
            </a:br>
            <a:r>
              <a:rPr lang="pt-PT" sz="2400" dirty="0">
                <a:solidFill>
                  <a:srgbClr val="0033CC"/>
                </a:solidFill>
                <a:latin typeface="Tahoma" pitchFamily="34" charset="0"/>
              </a:rPr>
              <a:t>Modelos de </a:t>
            </a:r>
            <a:r>
              <a:rPr lang="pt-BR" sz="2400" dirty="0">
                <a:solidFill>
                  <a:srgbClr val="0033CC"/>
                </a:solidFill>
                <a:latin typeface="Tahoma" pitchFamily="34" charset="0"/>
              </a:rPr>
              <a:t>Comunicação; Comunicação entre processos; Comunicação Local e Remota.</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Operativos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Tópicos Essenciais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Processos, </a:t>
            </a:r>
            <a:r>
              <a:rPr lang="pt-BR" sz="1600" b="0" dirty="0">
                <a:latin typeface="Arial" charset="0"/>
              </a:rPr>
              <a:t>Deadlocks,</a:t>
            </a:r>
            <a:r>
              <a:rPr lang="pt-BR" sz="1600" b="0" i="0" dirty="0">
                <a:latin typeface="Arial" charset="0"/>
              </a:rPr>
              <a:t> Gestão de Memória e de Ficheiros</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P</a:t>
            </a:r>
            <a:r>
              <a:rPr lang="pt-PT" sz="1600" b="1" i="1" dirty="0">
                <a:solidFill>
                  <a:srgbClr val="FF0000"/>
                </a:solidFill>
                <a:latin typeface="Arial" charset="0"/>
              </a:rPr>
              <a:t>IPES</a:t>
            </a:r>
          </a:p>
        </p:txBody>
      </p:sp>
      <p:sp>
        <p:nvSpPr>
          <p:cNvPr id="3" name="Text Box 26"/>
          <p:cNvSpPr txBox="1">
            <a:spLocks noChangeArrowheads="1"/>
          </p:cNvSpPr>
          <p:nvPr/>
        </p:nvSpPr>
        <p:spPr bwMode="auto">
          <a:xfrm>
            <a:off x="540000" y="900000"/>
            <a:ext cx="8208464" cy="2444515"/>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Funcionam como um ficheiro em termos de interface, mas a estrutura é do tipo FIFO;</a:t>
            </a:r>
          </a:p>
          <a:p>
            <a:pPr marL="179388" indent="-179388" algn="just" defTabSz="800100">
              <a:lnSpc>
                <a:spcPct val="120000"/>
              </a:lnSpc>
              <a:buFont typeface="Wingdings" pitchFamily="2" charset="2"/>
              <a:buChar char="Ø"/>
            </a:pPr>
            <a:r>
              <a:rPr lang="pt-PT" sz="1600" b="0" i="0" dirty="0"/>
              <a:t>A dimensão é definida pelo sistema operativo, normalmente de 512 bytes. Caso não exista capacidade para acolher mais dados na fila de espera, as funções invocadas para escrever na “pipe” bloqueiam. No mesmo sentido, caso a “pipe” não tenha dados suficientes para satisfazer o pedido na função invocada de leitura, a função bloqueia;</a:t>
            </a:r>
          </a:p>
          <a:p>
            <a:pPr marL="179388" indent="-179388" algn="just" defTabSz="800100">
              <a:lnSpc>
                <a:spcPct val="120000"/>
              </a:lnSpc>
              <a:buFont typeface="Wingdings" pitchFamily="2" charset="2"/>
              <a:buChar char="Ø"/>
            </a:pPr>
            <a:r>
              <a:rPr lang="pt-PT" sz="1600" b="0" i="0" dirty="0"/>
              <a:t>As “pipes” são herdadas quando os processos efectuam a função </a:t>
            </a:r>
            <a:r>
              <a:rPr lang="pt-PT" sz="1600" i="0" dirty="0">
                <a:solidFill>
                  <a:srgbClr val="0033CC"/>
                </a:solidFill>
              </a:rPr>
              <a:t>fork()</a:t>
            </a:r>
            <a:r>
              <a:rPr lang="pt-PT" sz="1600" b="0" i="0" dirty="0"/>
              <a:t>, para criar novos processos, pois os descritores das “pipes” funcionam com descritores de ficheiros.</a:t>
            </a:r>
          </a:p>
        </p:txBody>
      </p:sp>
      <p:grpSp>
        <p:nvGrpSpPr>
          <p:cNvPr id="4" name="Group 44"/>
          <p:cNvGrpSpPr>
            <a:grpSpLocks/>
          </p:cNvGrpSpPr>
          <p:nvPr/>
        </p:nvGrpSpPr>
        <p:grpSpPr bwMode="auto">
          <a:xfrm>
            <a:off x="1907704" y="3587898"/>
            <a:ext cx="6696075" cy="1322388"/>
            <a:chOff x="930" y="2976"/>
            <a:chExt cx="4218" cy="833"/>
          </a:xfrm>
        </p:grpSpPr>
        <p:sp>
          <p:nvSpPr>
            <p:cNvPr id="5" name="Rectangle 38"/>
            <p:cNvSpPr>
              <a:spLocks noChangeArrowheads="1"/>
            </p:cNvSpPr>
            <p:nvPr/>
          </p:nvSpPr>
          <p:spPr bwMode="auto">
            <a:xfrm>
              <a:off x="2290" y="3521"/>
              <a:ext cx="1406" cy="288"/>
            </a:xfrm>
            <a:prstGeom prst="rect">
              <a:avLst/>
            </a:prstGeom>
            <a:noFill/>
            <a:ln w="38100">
              <a:solidFill>
                <a:srgbClr val="FF0000"/>
              </a:solidFill>
              <a:miter lim="800000"/>
              <a:headEnd/>
              <a:tailEnd/>
            </a:ln>
            <a:effectLst/>
          </p:spPr>
          <p:txBody>
            <a:bodyPr wrap="none" anchor="ctr"/>
            <a:lstStyle/>
            <a:p>
              <a:pPr>
                <a:tabLst>
                  <a:tab pos="719138" algn="l"/>
                </a:tabLst>
              </a:pPr>
              <a:r>
                <a:rPr lang="pt-PT" sz="2000" i="0" dirty="0"/>
                <a:t>1	PIPE	0</a:t>
              </a:r>
              <a:endParaRPr lang="en-GB" sz="2000" i="0" dirty="0"/>
            </a:p>
          </p:txBody>
        </p:sp>
        <p:sp>
          <p:nvSpPr>
            <p:cNvPr id="6" name="Freeform 40"/>
            <p:cNvSpPr>
              <a:spLocks/>
            </p:cNvSpPr>
            <p:nvPr/>
          </p:nvSpPr>
          <p:spPr bwMode="auto">
            <a:xfrm>
              <a:off x="3696" y="3269"/>
              <a:ext cx="933" cy="390"/>
            </a:xfrm>
            <a:custGeom>
              <a:avLst/>
              <a:gdLst/>
              <a:ahLst/>
              <a:cxnLst>
                <a:cxn ang="0">
                  <a:pos x="0" y="388"/>
                </a:cxn>
                <a:cxn ang="0">
                  <a:pos x="933" y="390"/>
                </a:cxn>
                <a:cxn ang="0">
                  <a:pos x="933" y="0"/>
                </a:cxn>
              </a:cxnLst>
              <a:rect l="0" t="0" r="r" b="b"/>
              <a:pathLst>
                <a:path w="933" h="390">
                  <a:moveTo>
                    <a:pt x="0" y="388"/>
                  </a:moveTo>
                  <a:lnTo>
                    <a:pt x="933" y="390"/>
                  </a:lnTo>
                  <a:lnTo>
                    <a:pt x="933" y="0"/>
                  </a:lnTo>
                </a:path>
              </a:pathLst>
            </a:custGeom>
            <a:noFill/>
            <a:ln w="63500">
              <a:solidFill>
                <a:srgbClr val="FF0000"/>
              </a:solidFill>
              <a:round/>
              <a:headEnd/>
              <a:tailEnd type="triangle" w="lg" len="lg"/>
            </a:ln>
            <a:effectLst/>
          </p:spPr>
          <p:txBody>
            <a:bodyPr wrap="none" anchor="ctr"/>
            <a:lstStyle/>
            <a:p>
              <a:endParaRPr lang="pt-PT" dirty="0"/>
            </a:p>
          </p:txBody>
        </p:sp>
        <p:sp>
          <p:nvSpPr>
            <p:cNvPr id="7" name="Rectangle 41"/>
            <p:cNvSpPr>
              <a:spLocks noChangeArrowheads="1"/>
            </p:cNvSpPr>
            <p:nvPr/>
          </p:nvSpPr>
          <p:spPr bwMode="auto">
            <a:xfrm>
              <a:off x="930" y="2976"/>
              <a:ext cx="1134" cy="288"/>
            </a:xfrm>
            <a:prstGeom prst="rect">
              <a:avLst/>
            </a:prstGeom>
            <a:noFill/>
            <a:ln w="38100">
              <a:solidFill>
                <a:srgbClr val="FF0000"/>
              </a:solidFill>
              <a:miter lim="800000"/>
              <a:headEnd/>
              <a:tailEnd/>
            </a:ln>
            <a:effectLst/>
          </p:spPr>
          <p:txBody>
            <a:bodyPr wrap="none" anchor="ctr"/>
            <a:lstStyle/>
            <a:p>
              <a:r>
                <a:rPr lang="pt-PT" sz="2000" i="0" dirty="0"/>
                <a:t>Processo A</a:t>
              </a:r>
              <a:endParaRPr lang="en-GB" sz="2000" i="0" dirty="0"/>
            </a:p>
          </p:txBody>
        </p:sp>
        <p:sp>
          <p:nvSpPr>
            <p:cNvPr id="8" name="Rectangle 42"/>
            <p:cNvSpPr>
              <a:spLocks noChangeArrowheads="1"/>
            </p:cNvSpPr>
            <p:nvPr/>
          </p:nvSpPr>
          <p:spPr bwMode="auto">
            <a:xfrm>
              <a:off x="4014" y="2976"/>
              <a:ext cx="1134" cy="288"/>
            </a:xfrm>
            <a:prstGeom prst="rect">
              <a:avLst/>
            </a:prstGeom>
            <a:noFill/>
            <a:ln w="38100">
              <a:solidFill>
                <a:srgbClr val="FF0000"/>
              </a:solidFill>
              <a:miter lim="800000"/>
              <a:headEnd/>
              <a:tailEnd/>
            </a:ln>
            <a:effectLst/>
          </p:spPr>
          <p:txBody>
            <a:bodyPr wrap="none" anchor="ctr"/>
            <a:lstStyle/>
            <a:p>
              <a:r>
                <a:rPr lang="pt-PT" sz="2000" i="0" dirty="0"/>
                <a:t>Processo B</a:t>
              </a:r>
              <a:endParaRPr lang="en-GB" sz="2000" i="0" dirty="0"/>
            </a:p>
          </p:txBody>
        </p:sp>
        <p:sp>
          <p:nvSpPr>
            <p:cNvPr id="9" name="Freeform 43"/>
            <p:cNvSpPr>
              <a:spLocks/>
            </p:cNvSpPr>
            <p:nvPr/>
          </p:nvSpPr>
          <p:spPr bwMode="auto">
            <a:xfrm>
              <a:off x="1477" y="3269"/>
              <a:ext cx="787" cy="390"/>
            </a:xfrm>
            <a:custGeom>
              <a:avLst/>
              <a:gdLst/>
              <a:ahLst/>
              <a:cxnLst>
                <a:cxn ang="0">
                  <a:pos x="0" y="0"/>
                </a:cxn>
                <a:cxn ang="0">
                  <a:pos x="0" y="390"/>
                </a:cxn>
                <a:cxn ang="0">
                  <a:pos x="787" y="389"/>
                </a:cxn>
              </a:cxnLst>
              <a:rect l="0" t="0" r="r" b="b"/>
              <a:pathLst>
                <a:path w="787" h="390">
                  <a:moveTo>
                    <a:pt x="0" y="0"/>
                  </a:moveTo>
                  <a:lnTo>
                    <a:pt x="0" y="390"/>
                  </a:lnTo>
                  <a:lnTo>
                    <a:pt x="787" y="389"/>
                  </a:lnTo>
                </a:path>
              </a:pathLst>
            </a:custGeom>
            <a:noFill/>
            <a:ln w="63500">
              <a:solidFill>
                <a:srgbClr val="FF0000"/>
              </a:solidFill>
              <a:round/>
              <a:headEnd/>
              <a:tailEnd type="triangle" w="lg" len="lg"/>
            </a:ln>
            <a:effectLst/>
          </p:spPr>
          <p:txBody>
            <a:bodyPr wrap="none" anchor="ctr"/>
            <a:lstStyle/>
            <a:p>
              <a:endParaRPr lang="pt-PT" dirty="0"/>
            </a:p>
          </p:txBody>
        </p:sp>
      </p:grpSp>
    </p:spTree>
    <p:extLst>
      <p:ext uri="{BB962C8B-B14F-4D97-AF65-F5344CB8AC3E}">
        <p14:creationId xmlns:p14="http://schemas.microsoft.com/office/powerpoint/2010/main" val="5595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P</a:t>
            </a:r>
            <a:r>
              <a:rPr lang="pt-PT" sz="1600" b="1" i="1" dirty="0">
                <a:solidFill>
                  <a:srgbClr val="FF0000"/>
                </a:solidFill>
                <a:latin typeface="Arial" charset="0"/>
              </a:rPr>
              <a:t>IPES</a:t>
            </a:r>
          </a:p>
        </p:txBody>
      </p:sp>
      <p:grpSp>
        <p:nvGrpSpPr>
          <p:cNvPr id="3" name="Group 4"/>
          <p:cNvGrpSpPr>
            <a:grpSpLocks/>
          </p:cNvGrpSpPr>
          <p:nvPr/>
        </p:nvGrpSpPr>
        <p:grpSpPr bwMode="auto">
          <a:xfrm>
            <a:off x="750888" y="625252"/>
            <a:ext cx="3810000" cy="3311525"/>
            <a:chOff x="480" y="1104"/>
            <a:chExt cx="2736" cy="2086"/>
          </a:xfrm>
        </p:grpSpPr>
        <p:sp>
          <p:nvSpPr>
            <p:cNvPr id="4" name="Text Box 5"/>
            <p:cNvSpPr txBox="1">
              <a:spLocks noChangeArrowheads="1"/>
            </p:cNvSpPr>
            <p:nvPr/>
          </p:nvSpPr>
          <p:spPr bwMode="auto">
            <a:xfrm>
              <a:off x="480" y="1392"/>
              <a:ext cx="2736" cy="179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#define OUT	0</a:t>
              </a:r>
            </a:p>
            <a:p>
              <a:pPr marL="169863" indent="-169863" algn="l" defTabSz="800100"/>
              <a:r>
                <a:rPr lang="pt-PT" sz="1400" i="0" dirty="0">
                  <a:latin typeface="Courier New" pitchFamily="49" charset="0"/>
                </a:rPr>
                <a:t>#define IN	1</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int canal[2];       /*OUT e IN*/</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if (pipe(canal) != -1)</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fork();</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write(canal[IN],”Ola!!!”,7);</a:t>
              </a:r>
            </a:p>
            <a:p>
              <a:pPr marL="169863" indent="-169863" algn="l" defTabSz="800100"/>
              <a:r>
                <a:rPr lang="pt-PT" sz="1400" i="0" dirty="0">
                  <a:latin typeface="Courier New" pitchFamily="49" charset="0"/>
                </a:rPr>
                <a:t>  ...</a:t>
              </a:r>
            </a:p>
            <a:p>
              <a:pPr marL="169863" indent="-169863" algn="l" defTabSz="800100"/>
              <a:r>
                <a:rPr lang="pt-PT" sz="1400" i="0" dirty="0">
                  <a:latin typeface="Courier New" pitchFamily="49" charset="0"/>
                </a:rPr>
                <a:t> }</a:t>
              </a:r>
            </a:p>
          </p:txBody>
        </p:sp>
        <p:sp>
          <p:nvSpPr>
            <p:cNvPr id="5"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6" name="Group 7"/>
          <p:cNvGrpSpPr>
            <a:grpSpLocks/>
          </p:cNvGrpSpPr>
          <p:nvPr/>
        </p:nvGrpSpPr>
        <p:grpSpPr bwMode="auto">
          <a:xfrm>
            <a:off x="4048547" y="3462551"/>
            <a:ext cx="4572000" cy="1822450"/>
            <a:chOff x="2496" y="2544"/>
            <a:chExt cx="2880" cy="1148"/>
          </a:xfrm>
        </p:grpSpPr>
        <p:sp>
          <p:nvSpPr>
            <p:cNvPr id="7" name="Text Box 8"/>
            <p:cNvSpPr txBox="1">
              <a:spLocks noChangeArrowheads="1"/>
            </p:cNvSpPr>
            <p:nvPr/>
          </p:nvSpPr>
          <p:spPr bwMode="auto">
            <a:xfrm>
              <a:off x="2496" y="2832"/>
              <a:ext cx="2880" cy="860"/>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char msg[7];</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read(canal[OUT],msg,7);</a:t>
              </a:r>
            </a:p>
            <a:p>
              <a:pPr marL="169863" indent="-169863" algn="l" defTabSz="800100"/>
              <a:r>
                <a:rPr lang="pt-PT" sz="1400" i="0" dirty="0">
                  <a:latin typeface="Courier New" pitchFamily="49" charset="0"/>
                </a:rPr>
                <a:t>printf(“Texto Recebido:%s”, msg);</a:t>
              </a:r>
            </a:p>
            <a:p>
              <a:pPr marL="169863" indent="-169863" algn="l" defTabSz="800100"/>
              <a:r>
                <a:rPr lang="pt-PT" sz="1400" i="0" dirty="0">
                  <a:latin typeface="Courier New" pitchFamily="49" charset="0"/>
                </a:rPr>
                <a:t>...</a:t>
              </a:r>
            </a:p>
          </p:txBody>
        </p:sp>
        <p:sp>
          <p:nvSpPr>
            <p:cNvPr id="8" name="Text Box 9"/>
            <p:cNvSpPr txBox="1">
              <a:spLocks noChangeArrowheads="1"/>
            </p:cNvSpPr>
            <p:nvPr/>
          </p:nvSpPr>
          <p:spPr bwMode="auto">
            <a:xfrm>
              <a:off x="2928" y="254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 </a:t>
              </a:r>
              <a:r>
                <a:rPr lang="pt-PT" sz="2000" dirty="0"/>
                <a:t>(filho de </a:t>
              </a:r>
              <a:r>
                <a:rPr lang="pt-PT" sz="2000" dirty="0">
                  <a:solidFill>
                    <a:srgbClr val="FF0000"/>
                  </a:solidFill>
                </a:rPr>
                <a:t>A</a:t>
              </a:r>
              <a:r>
                <a:rPr lang="pt-PT" sz="2000" dirty="0"/>
                <a:t>)</a:t>
              </a:r>
            </a:p>
          </p:txBody>
        </p:sp>
      </p:grpSp>
      <p:grpSp>
        <p:nvGrpSpPr>
          <p:cNvPr id="9" name="Group 16"/>
          <p:cNvGrpSpPr>
            <a:grpSpLocks/>
          </p:cNvGrpSpPr>
          <p:nvPr/>
        </p:nvGrpSpPr>
        <p:grpSpPr bwMode="auto">
          <a:xfrm>
            <a:off x="611560" y="3361556"/>
            <a:ext cx="3397250" cy="1555594"/>
            <a:chOff x="404" y="2446"/>
            <a:chExt cx="2140" cy="1256"/>
          </a:xfrm>
        </p:grpSpPr>
        <p:sp>
          <p:nvSpPr>
            <p:cNvPr id="10" name="Rectangle 11"/>
            <p:cNvSpPr>
              <a:spLocks noChangeArrowheads="1"/>
            </p:cNvSpPr>
            <p:nvPr/>
          </p:nvSpPr>
          <p:spPr bwMode="auto">
            <a:xfrm>
              <a:off x="1141" y="3365"/>
              <a:ext cx="1064" cy="337"/>
            </a:xfrm>
            <a:prstGeom prst="rect">
              <a:avLst/>
            </a:prstGeom>
            <a:noFill/>
            <a:ln w="38100">
              <a:solidFill>
                <a:srgbClr val="FF0000"/>
              </a:solidFill>
              <a:miter lim="800000"/>
              <a:headEnd/>
              <a:tailEnd/>
            </a:ln>
            <a:effectLst/>
          </p:spPr>
          <p:txBody>
            <a:bodyPr wrap="none" anchor="ctr"/>
            <a:lstStyle/>
            <a:p>
              <a:r>
                <a:rPr lang="pt-PT" sz="2000" i="0" dirty="0"/>
                <a:t>Pipe</a:t>
              </a:r>
              <a:endParaRPr lang="en-GB" sz="2000" i="0" dirty="0"/>
            </a:p>
          </p:txBody>
        </p:sp>
        <p:sp>
          <p:nvSpPr>
            <p:cNvPr id="11" name="Freeform 12"/>
            <p:cNvSpPr>
              <a:spLocks/>
            </p:cNvSpPr>
            <p:nvPr/>
          </p:nvSpPr>
          <p:spPr bwMode="auto">
            <a:xfrm>
              <a:off x="404" y="2446"/>
              <a:ext cx="737" cy="1090"/>
            </a:xfrm>
            <a:custGeom>
              <a:avLst/>
              <a:gdLst/>
              <a:ahLst/>
              <a:cxnLst>
                <a:cxn ang="0">
                  <a:pos x="239" y="0"/>
                </a:cxn>
                <a:cxn ang="0">
                  <a:pos x="0" y="0"/>
                </a:cxn>
                <a:cxn ang="0">
                  <a:pos x="1" y="1090"/>
                </a:cxn>
                <a:cxn ang="0">
                  <a:pos x="737" y="1088"/>
                </a:cxn>
              </a:cxnLst>
              <a:rect l="0" t="0" r="r" b="b"/>
              <a:pathLst>
                <a:path w="737" h="1090">
                  <a:moveTo>
                    <a:pt x="239" y="0"/>
                  </a:moveTo>
                  <a:lnTo>
                    <a:pt x="0" y="0"/>
                  </a:lnTo>
                  <a:lnTo>
                    <a:pt x="1" y="1090"/>
                  </a:lnTo>
                  <a:lnTo>
                    <a:pt x="737" y="1088"/>
                  </a:lnTo>
                </a:path>
              </a:pathLst>
            </a:custGeom>
            <a:noFill/>
            <a:ln w="38100">
              <a:solidFill>
                <a:srgbClr val="FF0000"/>
              </a:solidFill>
              <a:round/>
              <a:headEnd/>
              <a:tailEnd type="triangle" w="med" len="med"/>
            </a:ln>
            <a:effectLst/>
          </p:spPr>
          <p:txBody>
            <a:bodyPr wrap="none" anchor="ctr"/>
            <a:lstStyle/>
            <a:p>
              <a:endParaRPr lang="pt-PT" dirty="0"/>
            </a:p>
          </p:txBody>
        </p:sp>
        <p:sp>
          <p:nvSpPr>
            <p:cNvPr id="12" name="Line 13"/>
            <p:cNvSpPr>
              <a:spLocks noChangeShapeType="1"/>
            </p:cNvSpPr>
            <p:nvPr/>
          </p:nvSpPr>
          <p:spPr bwMode="auto">
            <a:xfrm>
              <a:off x="2205" y="3534"/>
              <a:ext cx="339" cy="0"/>
            </a:xfrm>
            <a:prstGeom prst="line">
              <a:avLst/>
            </a:prstGeom>
            <a:noFill/>
            <a:ln w="38100">
              <a:solidFill>
                <a:srgbClr val="FF0000"/>
              </a:solidFill>
              <a:round/>
              <a:headEnd/>
              <a:tailEnd type="triangle" w="med" len="med"/>
            </a:ln>
            <a:effectLst/>
          </p:spPr>
          <p:txBody>
            <a:bodyPr wrap="none" anchor="ctr"/>
            <a:lstStyle/>
            <a:p>
              <a:endParaRPr lang="pt-PT" dirty="0"/>
            </a:p>
          </p:txBody>
        </p:sp>
      </p:grpSp>
      <p:sp>
        <p:nvSpPr>
          <p:cNvPr id="13" name="Text Box 15"/>
          <p:cNvSpPr txBox="1">
            <a:spLocks noChangeArrowheads="1"/>
          </p:cNvSpPr>
          <p:nvPr/>
        </p:nvSpPr>
        <p:spPr bwMode="auto">
          <a:xfrm>
            <a:off x="4716463" y="998314"/>
            <a:ext cx="3887787" cy="2379819"/>
          </a:xfrm>
          <a:prstGeom prst="rect">
            <a:avLst/>
          </a:prstGeom>
          <a:noFill/>
          <a:ln w="9525">
            <a:noFill/>
            <a:miter lim="800000"/>
            <a:headEnd/>
            <a:tailEnd/>
          </a:ln>
          <a:effectLst/>
        </p:spPr>
        <p:txBody>
          <a:bodyPr lIns="80010" tIns="40005" rIns="80010" bIns="40005">
            <a:spAutoFit/>
          </a:bodyPr>
          <a:lstStyle/>
          <a:p>
            <a:pPr marL="179388" indent="-179388" algn="just" defTabSz="800100">
              <a:lnSpc>
                <a:spcPct val="120000"/>
              </a:lnSpc>
              <a:buFont typeface="Wingdings" pitchFamily="2" charset="2"/>
              <a:buChar char="Ø"/>
            </a:pPr>
            <a:r>
              <a:rPr lang="pt-PT" sz="1400" b="0" i="0" dirty="0"/>
              <a:t>Para uma comunicação bidireccional utilizar duas pipes (</a:t>
            </a:r>
            <a:r>
              <a:rPr lang="pt-PT" sz="1400" i="0" dirty="0">
                <a:solidFill>
                  <a:srgbClr val="FF0000"/>
                </a:solidFill>
              </a:rPr>
              <a:t>A</a:t>
            </a:r>
            <a:r>
              <a:rPr lang="pt-PT" sz="1400" b="0" i="0" dirty="0">
                <a:sym typeface="Wingdings" pitchFamily="2" charset="2"/>
              </a:rPr>
              <a:t></a:t>
            </a:r>
            <a:r>
              <a:rPr lang="pt-PT" sz="1400" i="0" dirty="0">
                <a:solidFill>
                  <a:srgbClr val="FF0000"/>
                </a:solidFill>
              </a:rPr>
              <a:t>B</a:t>
            </a:r>
            <a:r>
              <a:rPr lang="pt-PT" sz="1400" b="0" i="0" dirty="0"/>
              <a:t> e </a:t>
            </a:r>
            <a:r>
              <a:rPr lang="pt-PT" sz="1400" i="0" dirty="0">
                <a:solidFill>
                  <a:srgbClr val="FF0000"/>
                </a:solidFill>
              </a:rPr>
              <a:t>A</a:t>
            </a:r>
            <a:r>
              <a:rPr lang="pt-PT" sz="1400" b="0" i="0" dirty="0">
                <a:sym typeface="Wingdings" pitchFamily="2" charset="2"/>
              </a:rPr>
              <a:t></a:t>
            </a:r>
            <a:r>
              <a:rPr lang="pt-PT" sz="1400" i="0" dirty="0">
                <a:solidFill>
                  <a:srgbClr val="FF0000"/>
                </a:solidFill>
              </a:rPr>
              <a:t>B</a:t>
            </a:r>
            <a:r>
              <a:rPr lang="pt-PT" sz="1400" b="0" i="0" dirty="0"/>
              <a:t>);</a:t>
            </a:r>
          </a:p>
          <a:p>
            <a:pPr marL="179388" indent="-179388" algn="just" defTabSz="800100">
              <a:lnSpc>
                <a:spcPct val="120000"/>
              </a:lnSpc>
              <a:buFont typeface="Wingdings" pitchFamily="2" charset="2"/>
              <a:buChar char="Ø"/>
            </a:pPr>
            <a:r>
              <a:rPr lang="pt-PT" sz="1400" b="0" i="0" dirty="0"/>
              <a:t>O </a:t>
            </a:r>
            <a:r>
              <a:rPr lang="pt-PT" sz="1400" i="0" dirty="0">
                <a:solidFill>
                  <a:srgbClr val="0033CC"/>
                </a:solidFill>
              </a:rPr>
              <a:t>write()</a:t>
            </a:r>
            <a:r>
              <a:rPr lang="pt-PT" sz="1400" b="0" i="0" dirty="0"/>
              <a:t> e </a:t>
            </a:r>
            <a:r>
              <a:rPr lang="pt-PT" sz="1400" i="0" dirty="0">
                <a:solidFill>
                  <a:srgbClr val="0033CC"/>
                </a:solidFill>
              </a:rPr>
              <a:t>read()</a:t>
            </a:r>
            <a:r>
              <a:rPr lang="pt-PT" sz="1400" b="0" i="0" dirty="0"/>
              <a:t> são bloqueantes, mas quebram se a pipe for quebrada;</a:t>
            </a:r>
          </a:p>
          <a:p>
            <a:pPr marL="179388" indent="-179388" algn="just" defTabSz="800100">
              <a:lnSpc>
                <a:spcPct val="120000"/>
              </a:lnSpc>
              <a:buFont typeface="Wingdings" pitchFamily="2" charset="2"/>
              <a:buChar char="Ø"/>
            </a:pPr>
            <a:r>
              <a:rPr lang="pt-PT" sz="1400" b="0" i="0" dirty="0"/>
              <a:t>A função </a:t>
            </a:r>
            <a:r>
              <a:rPr lang="pt-PT" sz="1400" i="0" dirty="0">
                <a:solidFill>
                  <a:srgbClr val="0033CC"/>
                </a:solidFill>
              </a:rPr>
              <a:t>read()</a:t>
            </a:r>
            <a:r>
              <a:rPr lang="pt-PT" sz="1400" b="0" i="0" dirty="0"/>
              <a:t> retira os bytes pretendidos da pipe;</a:t>
            </a:r>
          </a:p>
          <a:p>
            <a:pPr marL="179388" indent="-179388" algn="just" defTabSz="800100">
              <a:lnSpc>
                <a:spcPct val="120000"/>
              </a:lnSpc>
              <a:buFont typeface="Wingdings" pitchFamily="2" charset="2"/>
              <a:buChar char="Ø"/>
            </a:pPr>
            <a:r>
              <a:rPr lang="pt-PT" sz="1400" b="0" i="0" dirty="0"/>
              <a:t>É possível substituir a entrada e saída de um programa por uma pipe com as funções </a:t>
            </a:r>
            <a:r>
              <a:rPr lang="pt-PT" sz="1400" i="0" dirty="0">
                <a:solidFill>
                  <a:srgbClr val="0033CC"/>
                </a:solidFill>
              </a:rPr>
              <a:t>close()</a:t>
            </a:r>
            <a:r>
              <a:rPr lang="pt-PT" sz="1400" b="0" i="0" dirty="0"/>
              <a:t> e </a:t>
            </a:r>
            <a:r>
              <a:rPr lang="pt-PT" sz="1400" i="0" dirty="0">
                <a:solidFill>
                  <a:srgbClr val="0033CC"/>
                </a:solidFill>
              </a:rPr>
              <a:t>dup()</a:t>
            </a:r>
            <a:r>
              <a:rPr lang="pt-PT" sz="1400" b="0" i="0" dirty="0"/>
              <a:t>.</a:t>
            </a:r>
          </a:p>
        </p:txBody>
      </p:sp>
    </p:spTree>
    <p:extLst>
      <p:ext uri="{BB962C8B-B14F-4D97-AF65-F5344CB8AC3E}">
        <p14:creationId xmlns:p14="http://schemas.microsoft.com/office/powerpoint/2010/main" val="38864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60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F</a:t>
            </a:r>
            <a:r>
              <a:rPr lang="pt-PT" sz="1600" b="1" i="1" dirty="0">
                <a:solidFill>
                  <a:srgbClr val="FF0000"/>
                </a:solidFill>
                <a:latin typeface="Arial" charset="0"/>
              </a:rPr>
              <a:t>ICHEIROS</a:t>
            </a:r>
          </a:p>
        </p:txBody>
      </p:sp>
      <p:sp>
        <p:nvSpPr>
          <p:cNvPr id="3" name="Text Box 3"/>
          <p:cNvSpPr txBox="1">
            <a:spLocks noChangeArrowheads="1"/>
          </p:cNvSpPr>
          <p:nvPr/>
        </p:nvSpPr>
        <p:spPr bwMode="auto">
          <a:xfrm>
            <a:off x="540000" y="900000"/>
            <a:ext cx="8136456" cy="3626377"/>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Podem ser utilizados apenas como </a:t>
            </a:r>
            <a:r>
              <a:rPr lang="pt-PT" sz="1600" b="0" dirty="0"/>
              <a:t>lock</a:t>
            </a:r>
            <a:r>
              <a:rPr lang="pt-PT" sz="1600" b="0" i="0" dirty="0"/>
              <a:t> (sinalização). Verificar se existe ou não um ficheiro;</a:t>
            </a:r>
          </a:p>
          <a:p>
            <a:pPr marL="179388" indent="-179388" algn="just" defTabSz="800100">
              <a:lnSpc>
                <a:spcPct val="120000"/>
              </a:lnSpc>
              <a:buFont typeface="Wingdings" pitchFamily="2" charset="2"/>
              <a:buChar char="Ø"/>
            </a:pPr>
            <a:r>
              <a:rPr lang="pt-PT" sz="1600" b="0" i="0" dirty="0"/>
              <a:t>Quando utilizados como canal de comunicação de dados, os ficheiros preservam os dados;</a:t>
            </a:r>
          </a:p>
          <a:p>
            <a:pPr marL="179388" indent="-179388" algn="just" defTabSz="800100">
              <a:lnSpc>
                <a:spcPct val="120000"/>
              </a:lnSpc>
              <a:buFont typeface="Wingdings" pitchFamily="2" charset="2"/>
              <a:buChar char="Ø"/>
            </a:pPr>
            <a:r>
              <a:rPr lang="pt-PT" sz="1600" b="0" i="0" dirty="0"/>
              <a:t>Ao contrário das pipes os ficheiros podem ser utilizados entre processos não hierárquicos (pai e filho);</a:t>
            </a:r>
          </a:p>
          <a:p>
            <a:pPr marL="179388" indent="-179388" algn="just" defTabSz="800100">
              <a:lnSpc>
                <a:spcPct val="120000"/>
              </a:lnSpc>
              <a:buFont typeface="Wingdings" pitchFamily="2" charset="2"/>
              <a:buChar char="Ø"/>
            </a:pPr>
            <a:r>
              <a:rPr lang="pt-PT" sz="1600" b="0" i="0" dirty="0"/>
              <a:t>Permitem, de uma forma indirecta, comunicação entre diferentes computadores recorrendo a sistemas de ficheiros partilhados (em rede);</a:t>
            </a:r>
          </a:p>
          <a:p>
            <a:pPr marL="179388" indent="-179388" algn="just" defTabSz="800100">
              <a:lnSpc>
                <a:spcPct val="120000"/>
              </a:lnSpc>
              <a:buFont typeface="Wingdings" pitchFamily="2" charset="2"/>
              <a:buChar char="Ø"/>
            </a:pPr>
            <a:r>
              <a:rPr lang="pt-PT" sz="1600" b="0" i="0" dirty="0"/>
              <a:t>Quando utilizados como ficheiros temporários, deve-se utilizar a </a:t>
            </a:r>
            <a:r>
              <a:rPr lang="pt-PT" sz="1600" i="0" dirty="0">
                <a:solidFill>
                  <a:srgbClr val="0033CC"/>
                </a:solidFill>
              </a:rPr>
              <a:t>mkstmp()</a:t>
            </a:r>
            <a:r>
              <a:rPr lang="pt-PT" sz="1600" b="0" i="0" dirty="0"/>
              <a:t> para criar o ficheiro sem perigo de colisão de nome;</a:t>
            </a:r>
          </a:p>
          <a:p>
            <a:pPr marL="179388" indent="-179388" algn="just" defTabSz="800100">
              <a:lnSpc>
                <a:spcPct val="120000"/>
              </a:lnSpc>
              <a:buFont typeface="Wingdings" pitchFamily="2" charset="2"/>
              <a:buChar char="Ø"/>
            </a:pPr>
            <a:r>
              <a:rPr lang="pt-PT" sz="1600" b="0" i="0" dirty="0"/>
              <a:t>É necessário fazer </a:t>
            </a:r>
            <a:r>
              <a:rPr lang="pt-PT" sz="1600" b="0" dirty="0"/>
              <a:t>polling</a:t>
            </a:r>
            <a:r>
              <a:rPr lang="pt-PT" sz="1600" b="0" i="0" dirty="0"/>
              <a:t> pois a função de leitura não é bloqueante. O </a:t>
            </a:r>
            <a:r>
              <a:rPr lang="pt-PT" sz="1600" i="0" dirty="0">
                <a:solidFill>
                  <a:srgbClr val="0033CC"/>
                </a:solidFill>
              </a:rPr>
              <a:t>read()</a:t>
            </a:r>
            <a:r>
              <a:rPr lang="pt-PT" sz="1600" b="0" i="0" dirty="0"/>
              <a:t> só lê os caracteres existentes, mesmo que sejam solicitados mais do que os que existem.</a:t>
            </a:r>
          </a:p>
        </p:txBody>
      </p:sp>
    </p:spTree>
    <p:extLst>
      <p:ext uri="{BB962C8B-B14F-4D97-AF65-F5344CB8AC3E}">
        <p14:creationId xmlns:p14="http://schemas.microsoft.com/office/powerpoint/2010/main" val="20360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F</a:t>
            </a:r>
            <a:r>
              <a:rPr lang="pt-PT" sz="1600" b="1" i="1" dirty="0">
                <a:solidFill>
                  <a:srgbClr val="FF0000"/>
                </a:solidFill>
                <a:latin typeface="Arial" charset="0"/>
              </a:rPr>
              <a:t>ICHEIROS</a:t>
            </a:r>
          </a:p>
        </p:txBody>
      </p:sp>
      <p:grpSp>
        <p:nvGrpSpPr>
          <p:cNvPr id="4" name="Group 4"/>
          <p:cNvGrpSpPr>
            <a:grpSpLocks/>
          </p:cNvGrpSpPr>
          <p:nvPr/>
        </p:nvGrpSpPr>
        <p:grpSpPr bwMode="auto">
          <a:xfrm>
            <a:off x="762000" y="749399"/>
            <a:ext cx="4343400" cy="2247900"/>
            <a:chOff x="480" y="1104"/>
            <a:chExt cx="2736" cy="1416"/>
          </a:xfrm>
        </p:grpSpPr>
        <p:sp>
          <p:nvSpPr>
            <p:cNvPr id="5" name="Text Box 5"/>
            <p:cNvSpPr txBox="1">
              <a:spLocks noChangeArrowheads="1"/>
            </p:cNvSpPr>
            <p:nvPr/>
          </p:nvSpPr>
          <p:spPr bwMode="auto">
            <a:xfrm>
              <a:off x="480" y="1392"/>
              <a:ext cx="2736" cy="112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int fd, flags;</a:t>
              </a:r>
            </a:p>
            <a:p>
              <a:pPr marL="169863" indent="-169863" algn="l" defTabSz="800100"/>
              <a:r>
                <a:rPr lang="pt-PT" sz="1400" i="0" dirty="0">
                  <a:latin typeface="Courier New" pitchFamily="49" charset="0"/>
                </a:rPr>
                <a:t>char mutex[MAX_PATH];</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sprintf(mutex,”/tmp/lock.%d”,getpid());</a:t>
              </a:r>
            </a:p>
            <a:p>
              <a:pPr marL="169863" indent="-169863" algn="l" defTabSz="800100"/>
              <a:r>
                <a:rPr lang="pt-PT" sz="1400" i="0" dirty="0">
                  <a:latin typeface="Courier New" pitchFamily="49" charset="0"/>
                </a:rPr>
                <a:t>fd = open(mutex,flags);</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unlink(mutex);</a:t>
              </a:r>
            </a:p>
          </p:txBody>
        </p:sp>
        <p:sp>
          <p:nvSpPr>
            <p:cNvPr id="6"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7" name="Group 7"/>
          <p:cNvGrpSpPr>
            <a:grpSpLocks/>
          </p:cNvGrpSpPr>
          <p:nvPr/>
        </p:nvGrpSpPr>
        <p:grpSpPr bwMode="auto">
          <a:xfrm>
            <a:off x="3816350" y="3263999"/>
            <a:ext cx="4572000" cy="1609725"/>
            <a:chOff x="2496" y="2736"/>
            <a:chExt cx="2880" cy="1014"/>
          </a:xfrm>
        </p:grpSpPr>
        <p:sp>
          <p:nvSpPr>
            <p:cNvPr id="8" name="Text Box 8"/>
            <p:cNvSpPr txBox="1">
              <a:spLocks noChangeArrowheads="1"/>
            </p:cNvSpPr>
            <p:nvPr/>
          </p:nvSpPr>
          <p:spPr bwMode="auto">
            <a:xfrm>
              <a:off x="2496" y="3024"/>
              <a:ext cx="2880" cy="726"/>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while (((fd = open(mutex,flags) == -1) &amp;&amp;</a:t>
              </a:r>
            </a:p>
            <a:p>
              <a:pPr marL="169863" indent="-169863" algn="l" defTabSz="800100"/>
              <a:r>
                <a:rPr lang="pt-PT" sz="1400" i="0" dirty="0">
                  <a:latin typeface="Courier New" pitchFamily="49" charset="0"/>
                </a:rPr>
                <a:t>      (errno==EEXIST));</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unlink(mutex);</a:t>
              </a:r>
            </a:p>
          </p:txBody>
        </p:sp>
        <p:sp>
          <p:nvSpPr>
            <p:cNvPr id="9" name="Text Box 9"/>
            <p:cNvSpPr txBox="1">
              <a:spLocks noChangeArrowheads="1"/>
            </p:cNvSpPr>
            <p:nvPr/>
          </p:nvSpPr>
          <p:spPr bwMode="auto">
            <a:xfrm>
              <a:off x="2928" y="2736"/>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a:t>
              </a:r>
            </a:p>
          </p:txBody>
        </p:sp>
      </p:grpSp>
    </p:spTree>
    <p:extLst>
      <p:ext uri="{BB962C8B-B14F-4D97-AF65-F5344CB8AC3E}">
        <p14:creationId xmlns:p14="http://schemas.microsoft.com/office/powerpoint/2010/main" val="12458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EMÓRIA </a:t>
            </a:r>
            <a:r>
              <a:rPr lang="pt-PT" sz="1800" b="1" i="1" dirty="0">
                <a:solidFill>
                  <a:srgbClr val="FF0000"/>
                </a:solidFill>
                <a:latin typeface="Arial" charset="0"/>
              </a:rPr>
              <a:t>P</a:t>
            </a:r>
            <a:r>
              <a:rPr lang="pt-PT" sz="1600" b="1" i="1" dirty="0">
                <a:solidFill>
                  <a:srgbClr val="FF0000"/>
                </a:solidFill>
                <a:latin typeface="Arial" charset="0"/>
              </a:rPr>
              <a:t>ARTILHADA</a:t>
            </a:r>
          </a:p>
        </p:txBody>
      </p:sp>
      <p:sp>
        <p:nvSpPr>
          <p:cNvPr id="3" name="Text Box 21"/>
          <p:cNvSpPr txBox="1">
            <a:spLocks noChangeArrowheads="1"/>
          </p:cNvSpPr>
          <p:nvPr/>
        </p:nvSpPr>
        <p:spPr bwMode="auto">
          <a:xfrm>
            <a:off x="540000" y="900000"/>
            <a:ext cx="8136456" cy="3330912"/>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PT" sz="1600" b="0" i="0" dirty="0"/>
              <a:t>A memória partilhada é a forma mais eficiente e económica de realizar comunicações entre processos. Só existe uma cópia da memória, por isso não necessário efectuar cópia entre diferentes zonas e replicar dados;</a:t>
            </a:r>
          </a:p>
          <a:p>
            <a:pPr marL="179388" indent="-179388" algn="just" defTabSz="800100">
              <a:lnSpc>
                <a:spcPct val="120000"/>
              </a:lnSpc>
              <a:buFont typeface="Wingdings" pitchFamily="2" charset="2"/>
              <a:buChar char="Ø"/>
            </a:pPr>
            <a:r>
              <a:rPr lang="pt-PT" sz="1600" b="0" i="0" dirty="0"/>
              <a:t>Para sincronizar e proteger dados é necessário recorrer a semáforos;</a:t>
            </a:r>
          </a:p>
          <a:p>
            <a:pPr marL="179388" indent="-179388" algn="just" defTabSz="800100">
              <a:lnSpc>
                <a:spcPct val="120000"/>
              </a:lnSpc>
              <a:buFont typeface="Wingdings" pitchFamily="2" charset="2"/>
              <a:buChar char="Ø"/>
            </a:pPr>
            <a:r>
              <a:rPr lang="pt-PT" sz="1600" b="0" i="0" dirty="0"/>
              <a:t>Os semáforos podem ser utilizados para proteger e sincronizar partes da zona de memória partilhada;</a:t>
            </a:r>
          </a:p>
          <a:p>
            <a:pPr marL="179388" indent="-179388" algn="just" defTabSz="800100">
              <a:lnSpc>
                <a:spcPct val="120000"/>
              </a:lnSpc>
              <a:buFont typeface="Wingdings" pitchFamily="2" charset="2"/>
              <a:buChar char="Ø"/>
            </a:pPr>
            <a:r>
              <a:rPr lang="pt-PT" sz="1600" b="0" i="0" dirty="0"/>
              <a:t>É possível </a:t>
            </a:r>
            <a:r>
              <a:rPr lang="pt-BR" sz="1600" b="0" i="0" dirty="0"/>
              <a:t>utilizar este mecanismo entre processos não hierárquicos (pai e filho);</a:t>
            </a:r>
          </a:p>
          <a:p>
            <a:pPr marL="179388" indent="-179388" algn="just" defTabSz="800100">
              <a:lnSpc>
                <a:spcPct val="120000"/>
              </a:lnSpc>
              <a:buFont typeface="Wingdings" pitchFamily="2" charset="2"/>
              <a:buChar char="Ø"/>
            </a:pPr>
            <a:r>
              <a:rPr lang="pt-PT" sz="1600" b="0" i="0" dirty="0"/>
              <a:t>Deve-se ter em atenção que é conveniente remover os semáforos e memória partilhada utilizados pois são recursos partilhados, que não eliminados automaticamente no final do processo. Para esse fim deve ser utilizada a função </a:t>
            </a:r>
            <a:r>
              <a:rPr lang="pt-PT" sz="1600" i="0" dirty="0">
                <a:solidFill>
                  <a:srgbClr val="0033CC"/>
                </a:solidFill>
              </a:rPr>
              <a:t>semctl()</a:t>
            </a:r>
            <a:r>
              <a:rPr lang="pt-PT" sz="1600" b="0" i="0" dirty="0"/>
              <a:t>.</a:t>
            </a:r>
          </a:p>
        </p:txBody>
      </p:sp>
    </p:spTree>
    <p:extLst>
      <p:ext uri="{BB962C8B-B14F-4D97-AF65-F5344CB8AC3E}">
        <p14:creationId xmlns:p14="http://schemas.microsoft.com/office/powerpoint/2010/main" val="29626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EMÓRIA </a:t>
            </a:r>
            <a:r>
              <a:rPr lang="pt-PT" sz="1800" b="1" i="1" dirty="0">
                <a:solidFill>
                  <a:srgbClr val="FF0000"/>
                </a:solidFill>
                <a:latin typeface="Arial" charset="0"/>
              </a:rPr>
              <a:t>P</a:t>
            </a:r>
            <a:r>
              <a:rPr lang="pt-PT" sz="1600" b="1" i="1" dirty="0">
                <a:solidFill>
                  <a:srgbClr val="FF0000"/>
                </a:solidFill>
                <a:latin typeface="Arial" charset="0"/>
              </a:rPr>
              <a:t>ARTILHADA</a:t>
            </a:r>
          </a:p>
        </p:txBody>
      </p:sp>
      <p:grpSp>
        <p:nvGrpSpPr>
          <p:cNvPr id="4" name="Group 4"/>
          <p:cNvGrpSpPr>
            <a:grpSpLocks/>
          </p:cNvGrpSpPr>
          <p:nvPr/>
        </p:nvGrpSpPr>
        <p:grpSpPr bwMode="auto">
          <a:xfrm>
            <a:off x="762000" y="892522"/>
            <a:ext cx="4191000" cy="2673350"/>
            <a:chOff x="480" y="1104"/>
            <a:chExt cx="2736" cy="1684"/>
          </a:xfrm>
        </p:grpSpPr>
        <p:sp>
          <p:nvSpPr>
            <p:cNvPr id="5" name="Text Box 5"/>
            <p:cNvSpPr txBox="1">
              <a:spLocks noChangeArrowheads="1"/>
            </p:cNvSpPr>
            <p:nvPr/>
          </p:nvSpPr>
          <p:spPr bwMode="auto">
            <a:xfrm>
              <a:off x="480" y="1392"/>
              <a:ext cx="2736" cy="1396"/>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segid = shmget(chave, nbytes, flags);</a:t>
              </a:r>
            </a:p>
            <a:p>
              <a:pPr marL="169863" indent="-169863" algn="l" defTabSz="800100"/>
              <a:r>
                <a:rPr lang="pt-PT" sz="1400" i="0" dirty="0">
                  <a:latin typeface="Courier New" pitchFamily="49" charset="0"/>
                </a:rPr>
                <a:t>/*cria bloco de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buffer = shmat(segid,addr,flags);</a:t>
              </a:r>
            </a:p>
            <a:p>
              <a:pPr marL="169863" indent="-169863" algn="l" defTabSz="800100"/>
              <a:r>
                <a:rPr lang="pt-PT" sz="1400" i="0" dirty="0">
                  <a:latin typeface="Courier New" pitchFamily="49" charset="0"/>
                </a:rPr>
                <a:t>/*liga-se ao bloco partilhado*/</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/*utiliza a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shmdt(addr);</a:t>
              </a:r>
            </a:p>
            <a:p>
              <a:pPr marL="169863" indent="-169863" algn="l" defTabSz="800100"/>
              <a:r>
                <a:rPr lang="pt-PT" sz="1400" i="0" dirty="0">
                  <a:latin typeface="Courier New" pitchFamily="49" charset="0"/>
                </a:rPr>
                <a:t>/*desliga-se da memória partilhada*/</a:t>
              </a:r>
            </a:p>
          </p:txBody>
        </p:sp>
        <p:sp>
          <p:nvSpPr>
            <p:cNvPr id="6" name="Text Box 6"/>
            <p:cNvSpPr txBox="1">
              <a:spLocks noChangeArrowheads="1"/>
            </p:cNvSpPr>
            <p:nvPr/>
          </p:nvSpPr>
          <p:spPr bwMode="auto">
            <a:xfrm>
              <a:off x="864" y="1104"/>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A</a:t>
              </a:r>
            </a:p>
          </p:txBody>
        </p:sp>
      </p:grpSp>
      <p:grpSp>
        <p:nvGrpSpPr>
          <p:cNvPr id="7" name="Group 7"/>
          <p:cNvGrpSpPr>
            <a:grpSpLocks/>
          </p:cNvGrpSpPr>
          <p:nvPr/>
        </p:nvGrpSpPr>
        <p:grpSpPr bwMode="auto">
          <a:xfrm>
            <a:off x="3962400" y="3289649"/>
            <a:ext cx="4572000" cy="2009776"/>
            <a:chOff x="2496" y="2511"/>
            <a:chExt cx="2880" cy="1266"/>
          </a:xfrm>
        </p:grpSpPr>
        <p:sp>
          <p:nvSpPr>
            <p:cNvPr id="8" name="Text Box 8"/>
            <p:cNvSpPr txBox="1">
              <a:spLocks noChangeArrowheads="1"/>
            </p:cNvSpPr>
            <p:nvPr/>
          </p:nvSpPr>
          <p:spPr bwMode="auto">
            <a:xfrm>
              <a:off x="2496" y="2783"/>
              <a:ext cx="2880" cy="994"/>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buffer = shmat(segid, addr, flags);</a:t>
              </a:r>
            </a:p>
            <a:p>
              <a:pPr marL="169863" indent="-169863" algn="l" defTabSz="800100"/>
              <a:r>
                <a:rPr lang="pt-PT" sz="1400" i="0" dirty="0">
                  <a:latin typeface="Courier New" pitchFamily="49" charset="0"/>
                </a:rPr>
                <a:t>/*liga-se ao bloco partilhado*/</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/*utiliza a memória*/</a:t>
              </a:r>
            </a:p>
            <a:p>
              <a:pPr marL="169863" indent="-169863" algn="l" defTabSz="800100"/>
              <a:r>
                <a:rPr lang="pt-PT" sz="1400" i="0" dirty="0">
                  <a:latin typeface="Courier New" pitchFamily="49" charset="0"/>
                </a:rPr>
                <a:t>...</a:t>
              </a:r>
            </a:p>
            <a:p>
              <a:pPr marL="169863" indent="-169863" algn="l" defTabSz="800100"/>
              <a:r>
                <a:rPr lang="pt-PT" sz="1400" i="0" dirty="0">
                  <a:latin typeface="Courier New" pitchFamily="49" charset="0"/>
                </a:rPr>
                <a:t>shmdt(addr);</a:t>
              </a:r>
            </a:p>
            <a:p>
              <a:pPr marL="169863" indent="-169863" algn="l" defTabSz="800100"/>
              <a:r>
                <a:rPr lang="pt-PT" sz="1400" i="0" dirty="0">
                  <a:latin typeface="Courier New" pitchFamily="49" charset="0"/>
                </a:rPr>
                <a:t>/*desliga-se da memória partilhada*/</a:t>
              </a:r>
            </a:p>
          </p:txBody>
        </p:sp>
        <p:sp>
          <p:nvSpPr>
            <p:cNvPr id="9" name="Text Box 9"/>
            <p:cNvSpPr txBox="1">
              <a:spLocks noChangeArrowheads="1"/>
            </p:cNvSpPr>
            <p:nvPr/>
          </p:nvSpPr>
          <p:spPr bwMode="auto">
            <a:xfrm>
              <a:off x="2928" y="2511"/>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Processo </a:t>
              </a:r>
              <a:r>
                <a:rPr lang="pt-PT" sz="2000" dirty="0">
                  <a:solidFill>
                    <a:srgbClr val="FF0000"/>
                  </a:solidFill>
                </a:rPr>
                <a:t>B</a:t>
              </a:r>
              <a:endParaRPr lang="pt-PT" sz="2000" dirty="0"/>
            </a:p>
          </p:txBody>
        </p:sp>
      </p:grpSp>
      <p:grpSp>
        <p:nvGrpSpPr>
          <p:cNvPr id="10" name="Group 14"/>
          <p:cNvGrpSpPr>
            <a:grpSpLocks/>
          </p:cNvGrpSpPr>
          <p:nvPr/>
        </p:nvGrpSpPr>
        <p:grpSpPr bwMode="auto">
          <a:xfrm>
            <a:off x="468313" y="769268"/>
            <a:ext cx="7456487" cy="3086100"/>
            <a:chOff x="295" y="981"/>
            <a:chExt cx="4697" cy="2058"/>
          </a:xfrm>
        </p:grpSpPr>
        <p:sp>
          <p:nvSpPr>
            <p:cNvPr id="11" name="Rectangle 11"/>
            <p:cNvSpPr>
              <a:spLocks noChangeArrowheads="1"/>
            </p:cNvSpPr>
            <p:nvPr/>
          </p:nvSpPr>
          <p:spPr bwMode="auto">
            <a:xfrm>
              <a:off x="3936" y="1248"/>
              <a:ext cx="1056" cy="1248"/>
            </a:xfrm>
            <a:prstGeom prst="rect">
              <a:avLst/>
            </a:prstGeom>
            <a:noFill/>
            <a:ln w="38100">
              <a:solidFill>
                <a:srgbClr val="FF0000"/>
              </a:solidFill>
              <a:miter lim="800000"/>
              <a:headEnd/>
              <a:tailEnd/>
            </a:ln>
            <a:effectLst/>
          </p:spPr>
          <p:txBody>
            <a:bodyPr wrap="none" anchor="ctr"/>
            <a:lstStyle/>
            <a:p>
              <a:r>
                <a:rPr lang="pt-PT" sz="2400" i="0" dirty="0"/>
                <a:t>Memória</a:t>
              </a:r>
            </a:p>
            <a:p>
              <a:r>
                <a:rPr lang="pt-PT" sz="2400" i="0" dirty="0"/>
                <a:t>Partilhada</a:t>
              </a:r>
              <a:endParaRPr lang="en-GB" sz="2400" i="0" dirty="0"/>
            </a:p>
          </p:txBody>
        </p:sp>
        <p:sp>
          <p:nvSpPr>
            <p:cNvPr id="12" name="Freeform 12"/>
            <p:cNvSpPr>
              <a:spLocks/>
            </p:cNvSpPr>
            <p:nvPr/>
          </p:nvSpPr>
          <p:spPr bwMode="auto">
            <a:xfrm>
              <a:off x="390" y="1095"/>
              <a:ext cx="3777" cy="805"/>
            </a:xfrm>
            <a:custGeom>
              <a:avLst/>
              <a:gdLst/>
              <a:ahLst/>
              <a:cxnLst>
                <a:cxn ang="0">
                  <a:pos x="3777" y="147"/>
                </a:cxn>
                <a:cxn ang="0">
                  <a:pos x="3777" y="0"/>
                </a:cxn>
                <a:cxn ang="0">
                  <a:pos x="0" y="6"/>
                </a:cxn>
                <a:cxn ang="0">
                  <a:pos x="6" y="805"/>
                </a:cxn>
                <a:cxn ang="0">
                  <a:pos x="129" y="804"/>
                </a:cxn>
              </a:cxnLst>
              <a:rect l="0" t="0" r="r" b="b"/>
              <a:pathLst>
                <a:path w="3777" h="805">
                  <a:moveTo>
                    <a:pt x="3777" y="147"/>
                  </a:moveTo>
                  <a:lnTo>
                    <a:pt x="3777" y="0"/>
                  </a:lnTo>
                  <a:lnTo>
                    <a:pt x="0" y="6"/>
                  </a:lnTo>
                  <a:lnTo>
                    <a:pt x="6" y="805"/>
                  </a:lnTo>
                  <a:lnTo>
                    <a:pt x="129" y="804"/>
                  </a:lnTo>
                </a:path>
              </a:pathLst>
            </a:custGeom>
            <a:noFill/>
            <a:ln w="38100">
              <a:solidFill>
                <a:srgbClr val="FF0000"/>
              </a:solidFill>
              <a:round/>
              <a:headEnd/>
              <a:tailEnd type="triangle" w="med" len="med"/>
            </a:ln>
            <a:effectLst/>
          </p:spPr>
          <p:txBody>
            <a:bodyPr wrap="none" anchor="ctr"/>
            <a:lstStyle/>
            <a:p>
              <a:endParaRPr lang="pt-PT" dirty="0"/>
            </a:p>
          </p:txBody>
        </p:sp>
        <p:sp>
          <p:nvSpPr>
            <p:cNvPr id="13" name="Freeform 13"/>
            <p:cNvSpPr>
              <a:spLocks/>
            </p:cNvSpPr>
            <p:nvPr/>
          </p:nvSpPr>
          <p:spPr bwMode="auto">
            <a:xfrm>
              <a:off x="295" y="981"/>
              <a:ext cx="4455" cy="2058"/>
            </a:xfrm>
            <a:custGeom>
              <a:avLst/>
              <a:gdLst/>
              <a:ahLst/>
              <a:cxnLst>
                <a:cxn ang="0">
                  <a:pos x="4455" y="268"/>
                </a:cxn>
                <a:cxn ang="0">
                  <a:pos x="4449" y="0"/>
                </a:cxn>
                <a:cxn ang="0">
                  <a:pos x="0" y="3"/>
                </a:cxn>
                <a:cxn ang="0">
                  <a:pos x="7" y="2055"/>
                </a:cxn>
                <a:cxn ang="0">
                  <a:pos x="2238" y="2058"/>
                </a:cxn>
              </a:cxnLst>
              <a:rect l="0" t="0" r="r" b="b"/>
              <a:pathLst>
                <a:path w="4455" h="2058">
                  <a:moveTo>
                    <a:pt x="4455" y="268"/>
                  </a:moveTo>
                  <a:lnTo>
                    <a:pt x="4449" y="0"/>
                  </a:lnTo>
                  <a:lnTo>
                    <a:pt x="0" y="3"/>
                  </a:lnTo>
                  <a:lnTo>
                    <a:pt x="7" y="2055"/>
                  </a:lnTo>
                  <a:lnTo>
                    <a:pt x="2238" y="2058"/>
                  </a:lnTo>
                </a:path>
              </a:pathLst>
            </a:custGeom>
            <a:noFill/>
            <a:ln w="38100">
              <a:solidFill>
                <a:srgbClr val="FF0000"/>
              </a:solidFill>
              <a:round/>
              <a:headEn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30196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INAIS</a:t>
            </a:r>
          </a:p>
        </p:txBody>
      </p:sp>
      <p:sp>
        <p:nvSpPr>
          <p:cNvPr id="3" name="Text Box 3"/>
          <p:cNvSpPr txBox="1">
            <a:spLocks noChangeArrowheads="1"/>
          </p:cNvSpPr>
          <p:nvPr/>
        </p:nvSpPr>
        <p:spPr bwMode="auto">
          <a:xfrm>
            <a:off x="540000" y="900000"/>
            <a:ext cx="8208464" cy="3921843"/>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20000"/>
              </a:lnSpc>
              <a:buFont typeface="Wingdings" pitchFamily="2" charset="2"/>
              <a:buChar char="Ø"/>
            </a:pPr>
            <a:r>
              <a:rPr lang="pt-BR" sz="1600" b="0" i="0" dirty="0"/>
              <a:t>É uma mensagem composta por um valor inteiro pertencente a um conjunto de sinais predefinidos no sistema;</a:t>
            </a:r>
          </a:p>
          <a:p>
            <a:pPr marL="271463" indent="-271463" algn="just" defTabSz="800100">
              <a:lnSpc>
                <a:spcPct val="120000"/>
              </a:lnSpc>
              <a:buFont typeface="Wingdings" pitchFamily="2" charset="2"/>
              <a:buChar char="Ø"/>
            </a:pPr>
            <a:r>
              <a:rPr lang="pt-BR" sz="1600" b="0" i="0" dirty="0"/>
              <a:t>Funciona como as interrupções. Quando um processo recebe um sinal este processo pára de efectuar o processamento em execução e o controlo “salta” para uma função/rotina (</a:t>
            </a:r>
            <a:r>
              <a:rPr lang="pt-BR" sz="1600" b="0" dirty="0"/>
              <a:t>handler</a:t>
            </a:r>
            <a:r>
              <a:rPr lang="pt-BR" sz="1600" b="0" i="0" dirty="0"/>
              <a:t>) definida para o sinal em questão;</a:t>
            </a:r>
          </a:p>
          <a:p>
            <a:pPr marL="271463" indent="-271463" algn="just" defTabSz="800100">
              <a:lnSpc>
                <a:spcPct val="120000"/>
              </a:lnSpc>
              <a:buFont typeface="Wingdings" pitchFamily="2" charset="2"/>
              <a:buChar char="Ø"/>
            </a:pPr>
            <a:r>
              <a:rPr lang="pt-BR" sz="1600" b="0" i="0" dirty="0"/>
              <a:t>O sistema operativo providencia rotinas por omissão caso não sejam definidas pelo processo, no entanto não é possível substituir o </a:t>
            </a:r>
            <a:r>
              <a:rPr lang="pt-BR" sz="1600" b="0" dirty="0"/>
              <a:t>handler</a:t>
            </a:r>
            <a:r>
              <a:rPr lang="pt-BR" sz="1600" b="0" i="0" dirty="0"/>
              <a:t> predefinido para alguns sinais (e.g. SIGKILL e SIGSTOP);</a:t>
            </a:r>
          </a:p>
          <a:p>
            <a:pPr marL="271463" indent="-271463" algn="just" defTabSz="800100">
              <a:lnSpc>
                <a:spcPct val="120000"/>
              </a:lnSpc>
              <a:buFont typeface="Wingdings" pitchFamily="2" charset="2"/>
              <a:buChar char="Ø"/>
            </a:pPr>
            <a:r>
              <a:rPr lang="pt-BR" sz="1600" b="0" i="0" dirty="0"/>
              <a:t>Um sinal pode ser enviado de varias formas: pelo terminal (e.g. Crtl-C), pelo utilitário </a:t>
            </a:r>
            <a:r>
              <a:rPr lang="pt-BR" sz="1600" i="0" dirty="0">
                <a:solidFill>
                  <a:srgbClr val="0033CC"/>
                </a:solidFill>
              </a:rPr>
              <a:t>kill</a:t>
            </a:r>
            <a:r>
              <a:rPr lang="pt-BR" sz="1600" b="0" i="0" dirty="0"/>
              <a:t> ou pela função em C </a:t>
            </a:r>
            <a:r>
              <a:rPr lang="pt-BR" sz="1600" i="0" dirty="0">
                <a:solidFill>
                  <a:srgbClr val="0033CC"/>
                </a:solidFill>
              </a:rPr>
              <a:t>kill()</a:t>
            </a:r>
            <a:r>
              <a:rPr lang="pt-BR" sz="1600" b="0" i="0" dirty="0"/>
              <a:t>;</a:t>
            </a:r>
          </a:p>
          <a:p>
            <a:pPr marL="271463" indent="-271463" algn="just" defTabSz="800100">
              <a:lnSpc>
                <a:spcPct val="120000"/>
              </a:lnSpc>
              <a:buFont typeface="Wingdings" pitchFamily="2" charset="2"/>
              <a:buChar char="Ø"/>
            </a:pPr>
            <a:r>
              <a:rPr lang="pt-BR" sz="1600" b="0" i="0" dirty="0"/>
              <a:t>O </a:t>
            </a:r>
            <a:r>
              <a:rPr lang="pt-BR" sz="1600" b="0" dirty="0"/>
              <a:t>handler</a:t>
            </a:r>
            <a:r>
              <a:rPr lang="pt-BR" sz="1600" b="0" i="0" dirty="0"/>
              <a:t> (rotina) deve ser minimalista e ter em atenção a não utilização de outras funções que podem comprometer o seu funcionamento;</a:t>
            </a:r>
          </a:p>
          <a:p>
            <a:pPr marL="271463" indent="-271463" algn="just" defTabSz="800100">
              <a:lnSpc>
                <a:spcPct val="120000"/>
              </a:lnSpc>
              <a:buFont typeface="Wingdings" pitchFamily="2" charset="2"/>
              <a:buChar char="Ø"/>
            </a:pPr>
            <a:r>
              <a:rPr lang="pt-BR" sz="1600" b="0" i="0" dirty="0"/>
              <a:t>O funcionamento é assíncrono.</a:t>
            </a:r>
            <a:endParaRPr lang="pt-PT" sz="1600" b="0" i="0" dirty="0"/>
          </a:p>
        </p:txBody>
      </p:sp>
    </p:spTree>
    <p:extLst>
      <p:ext uri="{BB962C8B-B14F-4D97-AF65-F5344CB8AC3E}">
        <p14:creationId xmlns:p14="http://schemas.microsoft.com/office/powerpoint/2010/main" val="128078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OCKETS</a:t>
            </a:r>
          </a:p>
        </p:txBody>
      </p:sp>
      <p:sp>
        <p:nvSpPr>
          <p:cNvPr id="3" name="Text Box 3"/>
          <p:cNvSpPr txBox="1">
            <a:spLocks noChangeArrowheads="1"/>
          </p:cNvSpPr>
          <p:nvPr/>
        </p:nvSpPr>
        <p:spPr bwMode="auto">
          <a:xfrm>
            <a:off x="540000" y="900000"/>
            <a:ext cx="8208464" cy="2149050"/>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20000"/>
              </a:lnSpc>
              <a:buFont typeface="Wingdings" pitchFamily="2" charset="2"/>
              <a:buChar char="Ø"/>
            </a:pPr>
            <a:r>
              <a:rPr lang="pt-BR" sz="1600" b="0" i="0" dirty="0"/>
              <a:t>Os </a:t>
            </a:r>
            <a:r>
              <a:rPr lang="pt-BR" sz="1600" b="0" dirty="0"/>
              <a:t>sockets</a:t>
            </a:r>
            <a:r>
              <a:rPr lang="pt-BR" sz="1600" b="0" i="0" dirty="0"/>
              <a:t> permitem comunicações entre dispositivos e bem como locais;</a:t>
            </a:r>
          </a:p>
          <a:p>
            <a:pPr marL="271463" indent="-271463" algn="just" defTabSz="800100">
              <a:lnSpc>
                <a:spcPct val="120000"/>
              </a:lnSpc>
              <a:buFont typeface="Wingdings" pitchFamily="2" charset="2"/>
              <a:buChar char="Ø"/>
            </a:pPr>
            <a:r>
              <a:rPr lang="pt-BR" sz="1600" b="0" i="0" dirty="0"/>
              <a:t>A criação de um canal de comunicação requer a chamada de muitas privitivas de configuração (em linguage C);</a:t>
            </a:r>
          </a:p>
          <a:p>
            <a:pPr marL="271463" indent="-271463" algn="just" defTabSz="800100">
              <a:lnSpc>
                <a:spcPct val="120000"/>
              </a:lnSpc>
              <a:buFont typeface="Wingdings" pitchFamily="2" charset="2"/>
              <a:buChar char="Ø"/>
            </a:pPr>
            <a:r>
              <a:rPr lang="pt-BR" sz="1600" b="0" i="0" dirty="0"/>
              <a:t>Existem primitivas para configurar um cliente e um servidor;</a:t>
            </a:r>
          </a:p>
          <a:p>
            <a:pPr marL="271463" indent="-271463" algn="just" defTabSz="800100">
              <a:lnSpc>
                <a:spcPct val="120000"/>
              </a:lnSpc>
              <a:buFont typeface="Wingdings" pitchFamily="2" charset="2"/>
              <a:buChar char="Ø"/>
            </a:pPr>
            <a:r>
              <a:rPr lang="pt-BR" sz="1600" b="0" i="0" dirty="0"/>
              <a:t>Podem ser utilizados nas mais diversas linguagems de uma forma mais complexa ou mais simples;</a:t>
            </a:r>
          </a:p>
          <a:p>
            <a:pPr marL="271463" indent="-271463" algn="just" defTabSz="800100">
              <a:lnSpc>
                <a:spcPct val="120000"/>
              </a:lnSpc>
              <a:buFont typeface="Wingdings" pitchFamily="2" charset="2"/>
              <a:buChar char="Ø"/>
            </a:pPr>
            <a:r>
              <a:rPr lang="pt-BR" sz="1600" b="0" i="0" dirty="0"/>
              <a:t>São a estrutura de comunicação utilizada na Internet.</a:t>
            </a:r>
            <a:endParaRPr lang="pt-PT" sz="1600" b="0" i="0" dirty="0"/>
          </a:p>
        </p:txBody>
      </p:sp>
    </p:spTree>
    <p:extLst>
      <p:ext uri="{BB962C8B-B14F-4D97-AF65-F5344CB8AC3E}">
        <p14:creationId xmlns:p14="http://schemas.microsoft.com/office/powerpoint/2010/main" val="12698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S</a:t>
            </a:r>
            <a:r>
              <a:rPr lang="pt-PT" sz="1600" b="1" i="1" dirty="0">
                <a:solidFill>
                  <a:srgbClr val="FF0000"/>
                </a:solidFill>
                <a:latin typeface="Arial" charset="0"/>
              </a:rPr>
              <a:t>OCKETS</a:t>
            </a:r>
          </a:p>
        </p:txBody>
      </p:sp>
      <p:grpSp>
        <p:nvGrpSpPr>
          <p:cNvPr id="3" name="Group 18"/>
          <p:cNvGrpSpPr>
            <a:grpSpLocks/>
          </p:cNvGrpSpPr>
          <p:nvPr/>
        </p:nvGrpSpPr>
        <p:grpSpPr bwMode="auto">
          <a:xfrm>
            <a:off x="660400" y="1025748"/>
            <a:ext cx="3355975" cy="2089150"/>
            <a:chOff x="463" y="1246"/>
            <a:chExt cx="2465" cy="1461"/>
          </a:xfrm>
        </p:grpSpPr>
        <p:graphicFrame>
          <p:nvGraphicFramePr>
            <p:cNvPr id="4" name="Object 19"/>
            <p:cNvGraphicFramePr>
              <a:graphicFrameLocks noChangeAspect="1"/>
            </p:cNvGraphicFramePr>
            <p:nvPr/>
          </p:nvGraphicFramePr>
          <p:xfrm>
            <a:off x="672" y="1341"/>
            <a:ext cx="1248" cy="111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1"/>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0"/>
            <p:cNvSpPr txBox="1">
              <a:spLocks noChangeArrowheads="1"/>
            </p:cNvSpPr>
            <p:nvPr/>
          </p:nvSpPr>
          <p:spPr bwMode="auto">
            <a:xfrm>
              <a:off x="463" y="2469"/>
              <a:ext cx="1661" cy="238"/>
            </a:xfrm>
            <a:prstGeom prst="rect">
              <a:avLst/>
            </a:prstGeom>
            <a:noFill/>
            <a:ln w="9525">
              <a:noFill/>
              <a:miter lim="800000"/>
              <a:headEnd/>
              <a:tailEnd/>
            </a:ln>
            <a:effectLst/>
          </p:spPr>
          <p:txBody>
            <a:bodyPr wrap="none" lIns="35908" tIns="17954" rIns="35908" bIns="17954" anchor="ctr">
              <a:spAutoFit/>
            </a:bodyPr>
            <a:lstStyle/>
            <a:p>
              <a:pPr defTabSz="800100"/>
              <a:r>
                <a:rPr lang="pt-PT" sz="2000" b="0" dirty="0"/>
                <a:t>IP = 193.137.96.46</a:t>
              </a:r>
            </a:p>
          </p:txBody>
        </p:sp>
        <p:sp>
          <p:nvSpPr>
            <p:cNvPr id="6" name="Text Box 21"/>
            <p:cNvSpPr txBox="1">
              <a:spLocks noChangeArrowheads="1"/>
            </p:cNvSpPr>
            <p:nvPr/>
          </p:nvSpPr>
          <p:spPr bwMode="auto">
            <a:xfrm>
              <a:off x="2786" y="1504"/>
              <a:ext cx="139" cy="179"/>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1</a:t>
              </a:r>
            </a:p>
          </p:txBody>
        </p:sp>
        <p:sp>
          <p:nvSpPr>
            <p:cNvPr id="7" name="Text Box 22"/>
            <p:cNvSpPr txBox="1">
              <a:spLocks noChangeArrowheads="1"/>
            </p:cNvSpPr>
            <p:nvPr/>
          </p:nvSpPr>
          <p:spPr bwMode="auto">
            <a:xfrm>
              <a:off x="2786" y="1743"/>
              <a:ext cx="139"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2</a:t>
              </a:r>
            </a:p>
          </p:txBody>
        </p:sp>
        <p:sp>
          <p:nvSpPr>
            <p:cNvPr id="8" name="Text Box 23"/>
            <p:cNvSpPr txBox="1">
              <a:spLocks noChangeArrowheads="1"/>
            </p:cNvSpPr>
            <p:nvPr/>
          </p:nvSpPr>
          <p:spPr bwMode="auto">
            <a:xfrm>
              <a:off x="2629" y="1984"/>
              <a:ext cx="296" cy="180"/>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sp>
          <p:nvSpPr>
            <p:cNvPr id="9" name="Text Box 24"/>
            <p:cNvSpPr txBox="1">
              <a:spLocks noChangeArrowheads="1"/>
            </p:cNvSpPr>
            <p:nvPr/>
          </p:nvSpPr>
          <p:spPr bwMode="auto">
            <a:xfrm>
              <a:off x="2473" y="2464"/>
              <a:ext cx="452"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65535</a:t>
              </a:r>
            </a:p>
          </p:txBody>
        </p:sp>
        <p:sp>
          <p:nvSpPr>
            <p:cNvPr id="10" name="Text Box 25"/>
            <p:cNvSpPr txBox="1">
              <a:spLocks noChangeArrowheads="1"/>
            </p:cNvSpPr>
            <p:nvPr/>
          </p:nvSpPr>
          <p:spPr bwMode="auto">
            <a:xfrm>
              <a:off x="2477" y="2224"/>
              <a:ext cx="451"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65534</a:t>
              </a:r>
            </a:p>
          </p:txBody>
        </p:sp>
        <p:sp>
          <p:nvSpPr>
            <p:cNvPr id="11" name="Text Box 26"/>
            <p:cNvSpPr txBox="1">
              <a:spLocks noChangeArrowheads="1"/>
            </p:cNvSpPr>
            <p:nvPr/>
          </p:nvSpPr>
          <p:spPr bwMode="auto">
            <a:xfrm>
              <a:off x="2293" y="1246"/>
              <a:ext cx="597" cy="216"/>
            </a:xfrm>
            <a:prstGeom prst="rect">
              <a:avLst/>
            </a:prstGeom>
            <a:noFill/>
            <a:ln w="9525">
              <a:noFill/>
              <a:miter lim="800000"/>
              <a:headEnd/>
              <a:tailEnd/>
            </a:ln>
            <a:effectLst/>
          </p:spPr>
          <p:txBody>
            <a:bodyPr wrap="none" lIns="35908" tIns="17954" rIns="35908" bIns="17954" anchor="ctr">
              <a:spAutoFit/>
            </a:bodyPr>
            <a:lstStyle/>
            <a:p>
              <a:pPr defTabSz="800100"/>
              <a:r>
                <a:rPr lang="pt-PT" sz="1800" dirty="0"/>
                <a:t>Portas</a:t>
              </a:r>
              <a:endParaRPr lang="pt-PT" sz="1800" b="0" dirty="0"/>
            </a:p>
          </p:txBody>
        </p:sp>
      </p:grpSp>
      <p:cxnSp>
        <p:nvCxnSpPr>
          <p:cNvPr id="12" name="AutoShape 27"/>
          <p:cNvCxnSpPr>
            <a:cxnSpLocks noChangeShapeType="1"/>
            <a:stCxn id="10" idx="3"/>
            <a:endCxn id="18" idx="1"/>
          </p:cNvCxnSpPr>
          <p:nvPr/>
        </p:nvCxnSpPr>
        <p:spPr bwMode="auto">
          <a:xfrm>
            <a:off x="4016375" y="2552923"/>
            <a:ext cx="1985963" cy="273050"/>
          </a:xfrm>
          <a:prstGeom prst="bentConnector3">
            <a:avLst>
              <a:gd name="adj1" fmla="val 49958"/>
            </a:avLst>
          </a:prstGeom>
          <a:noFill/>
          <a:ln w="101600">
            <a:solidFill>
              <a:srgbClr val="00FF00"/>
            </a:solidFill>
            <a:miter lim="800000"/>
            <a:headEnd/>
            <a:tailEnd type="triangle" w="med" len="med"/>
          </a:ln>
          <a:effectLst/>
        </p:spPr>
      </p:cxnSp>
      <p:grpSp>
        <p:nvGrpSpPr>
          <p:cNvPr id="13" name="Group 28"/>
          <p:cNvGrpSpPr>
            <a:grpSpLocks/>
          </p:cNvGrpSpPr>
          <p:nvPr/>
        </p:nvGrpSpPr>
        <p:grpSpPr bwMode="auto">
          <a:xfrm>
            <a:off x="5334000" y="1384523"/>
            <a:ext cx="3270250" cy="2693987"/>
            <a:chOff x="3340" y="1347"/>
            <a:chExt cx="2060" cy="1697"/>
          </a:xfrm>
        </p:grpSpPr>
        <p:grpSp>
          <p:nvGrpSpPr>
            <p:cNvPr id="14" name="Group 29"/>
            <p:cNvGrpSpPr>
              <a:grpSpLocks/>
            </p:cNvGrpSpPr>
            <p:nvPr/>
          </p:nvGrpSpPr>
          <p:grpSpPr bwMode="auto">
            <a:xfrm>
              <a:off x="3405" y="1726"/>
              <a:ext cx="1910" cy="1318"/>
              <a:chOff x="3972" y="2638"/>
              <a:chExt cx="2229" cy="1464"/>
            </a:xfrm>
          </p:grpSpPr>
          <p:graphicFrame>
            <p:nvGraphicFramePr>
              <p:cNvPr id="16" name="Object 30"/>
              <p:cNvGraphicFramePr>
                <a:graphicFrameLocks noChangeAspect="1"/>
              </p:cNvGraphicFramePr>
              <p:nvPr/>
            </p:nvGraphicFramePr>
            <p:xfrm>
              <a:off x="4800" y="2736"/>
              <a:ext cx="1248" cy="111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 y="2736"/>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31"/>
              <p:cNvSpPr txBox="1">
                <a:spLocks noChangeArrowheads="1"/>
              </p:cNvSpPr>
              <p:nvPr/>
            </p:nvSpPr>
            <p:spPr bwMode="auto">
              <a:xfrm>
                <a:off x="4641" y="3864"/>
                <a:ext cx="1560" cy="238"/>
              </a:xfrm>
              <a:prstGeom prst="rect">
                <a:avLst/>
              </a:prstGeom>
              <a:noFill/>
              <a:ln w="9525">
                <a:noFill/>
                <a:miter lim="800000"/>
                <a:headEnd/>
                <a:tailEnd/>
              </a:ln>
              <a:effectLst/>
            </p:spPr>
            <p:txBody>
              <a:bodyPr wrap="none" lIns="35908" tIns="17954" rIns="35908" bIns="17954" anchor="ctr">
                <a:spAutoFit/>
              </a:bodyPr>
              <a:lstStyle/>
              <a:p>
                <a:pPr defTabSz="800100"/>
                <a:r>
                  <a:rPr lang="pt-PT" sz="2000" b="0" dirty="0"/>
                  <a:t>IP = 193.136.40.6</a:t>
                </a:r>
              </a:p>
            </p:txBody>
          </p:sp>
          <p:sp>
            <p:nvSpPr>
              <p:cNvPr id="18" name="Text Box 32"/>
              <p:cNvSpPr txBox="1">
                <a:spLocks noChangeArrowheads="1"/>
              </p:cNvSpPr>
              <p:nvPr/>
            </p:nvSpPr>
            <p:spPr bwMode="auto">
              <a:xfrm>
                <a:off x="4388" y="3136"/>
                <a:ext cx="217"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80</a:t>
                </a:r>
              </a:p>
            </p:txBody>
          </p:sp>
          <p:sp>
            <p:nvSpPr>
              <p:cNvPr id="19" name="Text Box 33"/>
              <p:cNvSpPr txBox="1">
                <a:spLocks noChangeArrowheads="1"/>
              </p:cNvSpPr>
              <p:nvPr/>
            </p:nvSpPr>
            <p:spPr bwMode="auto">
              <a:xfrm>
                <a:off x="4309" y="3376"/>
                <a:ext cx="296" cy="179"/>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sp>
            <p:nvSpPr>
              <p:cNvPr id="20" name="Text Box 34"/>
              <p:cNvSpPr txBox="1">
                <a:spLocks noChangeArrowheads="1"/>
              </p:cNvSpPr>
              <p:nvPr/>
            </p:nvSpPr>
            <p:spPr bwMode="auto">
              <a:xfrm>
                <a:off x="4153" y="3855"/>
                <a:ext cx="452"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65535</a:t>
                </a:r>
              </a:p>
            </p:txBody>
          </p:sp>
          <p:sp>
            <p:nvSpPr>
              <p:cNvPr id="21" name="Text Box 35"/>
              <p:cNvSpPr txBox="1">
                <a:spLocks noChangeArrowheads="1"/>
              </p:cNvSpPr>
              <p:nvPr/>
            </p:nvSpPr>
            <p:spPr bwMode="auto">
              <a:xfrm>
                <a:off x="4157" y="3615"/>
                <a:ext cx="451" cy="180"/>
              </a:xfrm>
              <a:prstGeom prst="rect">
                <a:avLst/>
              </a:prstGeom>
              <a:noFill/>
              <a:ln w="9525">
                <a:solidFill>
                  <a:schemeClr val="tx1"/>
                </a:solidFill>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65534</a:t>
                </a:r>
              </a:p>
            </p:txBody>
          </p:sp>
          <p:sp>
            <p:nvSpPr>
              <p:cNvPr id="22" name="Text Box 36"/>
              <p:cNvSpPr txBox="1">
                <a:spLocks noChangeArrowheads="1"/>
              </p:cNvSpPr>
              <p:nvPr/>
            </p:nvSpPr>
            <p:spPr bwMode="auto">
              <a:xfrm>
                <a:off x="3972" y="2638"/>
                <a:ext cx="598" cy="217"/>
              </a:xfrm>
              <a:prstGeom prst="rect">
                <a:avLst/>
              </a:prstGeom>
              <a:noFill/>
              <a:ln w="9525">
                <a:noFill/>
                <a:miter lim="800000"/>
                <a:headEnd/>
                <a:tailEnd/>
              </a:ln>
              <a:effectLst/>
            </p:spPr>
            <p:txBody>
              <a:bodyPr wrap="none" lIns="35908" tIns="17954" rIns="35908" bIns="17954" anchor="ctr">
                <a:spAutoFit/>
              </a:bodyPr>
              <a:lstStyle/>
              <a:p>
                <a:pPr defTabSz="800100"/>
                <a:r>
                  <a:rPr lang="pt-PT" sz="1800" dirty="0"/>
                  <a:t>Portas</a:t>
                </a:r>
                <a:endParaRPr lang="pt-PT" sz="1800" b="0" dirty="0"/>
              </a:p>
            </p:txBody>
          </p:sp>
          <p:sp>
            <p:nvSpPr>
              <p:cNvPr id="23" name="Text Box 37"/>
              <p:cNvSpPr txBox="1">
                <a:spLocks noChangeArrowheads="1"/>
              </p:cNvSpPr>
              <p:nvPr/>
            </p:nvSpPr>
            <p:spPr bwMode="auto">
              <a:xfrm>
                <a:off x="4309" y="2899"/>
                <a:ext cx="296" cy="180"/>
              </a:xfrm>
              <a:prstGeom prst="rect">
                <a:avLst/>
              </a:prstGeom>
              <a:noFill/>
              <a:ln w="9525">
                <a:solidFill>
                  <a:schemeClr val="tx1"/>
                </a:solidFill>
                <a:prstDash val="sysDot"/>
                <a:miter lim="800000"/>
                <a:headEnd/>
                <a:tailEnd/>
              </a:ln>
              <a:effectLst/>
            </p:spPr>
            <p:txBody>
              <a:bodyPr wrap="none" lIns="35908" tIns="17954" rIns="35908" bIns="17954" anchor="ctr">
                <a:spAutoFit/>
              </a:bodyPr>
              <a:lstStyle/>
              <a:p>
                <a:pPr algn="r" defTabSz="800100"/>
                <a:r>
                  <a:rPr lang="pt-PT" sz="1400" b="0" dirty="0">
                    <a:latin typeface="Courier New" pitchFamily="49" charset="0"/>
                  </a:rPr>
                  <a:t>...</a:t>
                </a:r>
              </a:p>
            </p:txBody>
          </p:sp>
        </p:grpSp>
        <p:sp>
          <p:nvSpPr>
            <p:cNvPr id="15" name="Text Box 38"/>
            <p:cNvSpPr txBox="1">
              <a:spLocks noChangeArrowheads="1"/>
            </p:cNvSpPr>
            <p:nvPr/>
          </p:nvSpPr>
          <p:spPr bwMode="auto">
            <a:xfrm>
              <a:off x="3340" y="1347"/>
              <a:ext cx="2060" cy="242"/>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Servidor de WWW da UTAD</a:t>
              </a:r>
            </a:p>
          </p:txBody>
        </p:sp>
      </p:grpSp>
      <p:sp>
        <p:nvSpPr>
          <p:cNvPr id="24" name="Text Box 39"/>
          <p:cNvSpPr txBox="1">
            <a:spLocks noChangeArrowheads="1"/>
          </p:cNvSpPr>
          <p:nvPr/>
        </p:nvSpPr>
        <p:spPr bwMode="auto">
          <a:xfrm>
            <a:off x="1422400" y="4705573"/>
            <a:ext cx="6208713" cy="384175"/>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Socket (par) = 193.137.96.46:65534/193.136.40.6:80</a:t>
            </a:r>
          </a:p>
        </p:txBody>
      </p:sp>
      <p:cxnSp>
        <p:nvCxnSpPr>
          <p:cNvPr id="25" name="AutoShape 40"/>
          <p:cNvCxnSpPr>
            <a:cxnSpLocks noChangeShapeType="1"/>
            <a:stCxn id="26" idx="3"/>
            <a:endCxn id="18" idx="1"/>
          </p:cNvCxnSpPr>
          <p:nvPr/>
        </p:nvCxnSpPr>
        <p:spPr bwMode="auto">
          <a:xfrm flipV="1">
            <a:off x="2960688" y="2825973"/>
            <a:ext cx="3041650" cy="1220787"/>
          </a:xfrm>
          <a:prstGeom prst="bentConnector3">
            <a:avLst>
              <a:gd name="adj1" fmla="val 49949"/>
            </a:avLst>
          </a:prstGeom>
          <a:noFill/>
          <a:ln w="101600">
            <a:solidFill>
              <a:srgbClr val="00FF00"/>
            </a:solidFill>
            <a:miter lim="800000"/>
            <a:headEnd/>
            <a:tailEnd type="triangle" w="med" len="med"/>
          </a:ln>
          <a:effectLst/>
        </p:spPr>
      </p:cxnSp>
      <p:sp>
        <p:nvSpPr>
          <p:cNvPr id="26" name="Text Box 41"/>
          <p:cNvSpPr txBox="1">
            <a:spLocks noChangeArrowheads="1"/>
          </p:cNvSpPr>
          <p:nvPr/>
        </p:nvSpPr>
        <p:spPr bwMode="auto">
          <a:xfrm>
            <a:off x="752475" y="3854673"/>
            <a:ext cx="2208213" cy="384175"/>
          </a:xfrm>
          <a:prstGeom prst="rect">
            <a:avLst/>
          </a:prstGeom>
          <a:noFill/>
          <a:ln w="9525">
            <a:noFill/>
            <a:miter lim="800000"/>
            <a:headEnd/>
            <a:tailEnd/>
          </a:ln>
          <a:effectLst/>
        </p:spPr>
        <p:txBody>
          <a:bodyPr wrap="none" lIns="80010" tIns="40005" rIns="80010" bIns="40005" anchor="ctr">
            <a:spAutoFit/>
          </a:bodyPr>
          <a:lstStyle/>
          <a:p>
            <a:pPr defTabSz="800100"/>
            <a:r>
              <a:rPr lang="pt-PT" sz="2000" b="0" dirty="0"/>
              <a:t>IP = 200.106.1.20</a:t>
            </a:r>
          </a:p>
        </p:txBody>
      </p:sp>
    </p:spTree>
    <p:extLst>
      <p:ext uri="{BB962C8B-B14F-4D97-AF65-F5344CB8AC3E}">
        <p14:creationId xmlns:p14="http://schemas.microsoft.com/office/powerpoint/2010/main" val="33995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6000"/>
                            </p:stCondLst>
                            <p:childTnLst>
                              <p:par>
                                <p:cTn id="17" presetID="9" presetClass="entr" presetSubtype="0" fill="hold" grpId="0" nodeType="afterEffect">
                                  <p:stCondLst>
                                    <p:cond delay="200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childTnLst>
                          </p:cTn>
                        </p:par>
                        <p:par>
                          <p:cTn id="20" fill="hold">
                            <p:stCondLst>
                              <p:cond delay="8500"/>
                            </p:stCondLst>
                            <p:childTnLst>
                              <p:par>
                                <p:cTn id="21" presetID="9" presetClass="entr" presetSubtype="0" fill="hold" nodeType="afterEffect">
                                  <p:stCondLst>
                                    <p:cond delay="200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childTnLst>
                          </p:cTn>
                        </p:par>
                        <p:par>
                          <p:cTn id="24" fill="hold">
                            <p:stCondLst>
                              <p:cond delay="11000"/>
                            </p:stCondLst>
                            <p:childTnLst>
                              <p:par>
                                <p:cTn id="25" presetID="9" presetClass="entr" presetSubtype="0" fill="hold" grpId="0" nodeType="afterEffect">
                                  <p:stCondLst>
                                    <p:cond delay="200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RPC</a:t>
            </a:r>
          </a:p>
        </p:txBody>
      </p:sp>
      <p:sp>
        <p:nvSpPr>
          <p:cNvPr id="3" name="Text Box 3"/>
          <p:cNvSpPr txBox="1">
            <a:spLocks noChangeArrowheads="1"/>
          </p:cNvSpPr>
          <p:nvPr/>
        </p:nvSpPr>
        <p:spPr bwMode="auto">
          <a:xfrm>
            <a:off x="611188" y="841276"/>
            <a:ext cx="8064500" cy="1262653"/>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BR" sz="1600" b="0" dirty="0"/>
              <a:t>Remote Procedure Call</a:t>
            </a:r>
            <a:r>
              <a:rPr lang="pt-BR" sz="1600" b="0" i="0" dirty="0"/>
              <a:t> é um standard definido pela SUN para premitir a invocação remota de funções (de base em linguagem C);</a:t>
            </a:r>
          </a:p>
          <a:p>
            <a:pPr marL="179388" indent="-179388" algn="just" defTabSz="800100">
              <a:lnSpc>
                <a:spcPct val="120000"/>
              </a:lnSpc>
              <a:buFont typeface="Wingdings" pitchFamily="2" charset="2"/>
              <a:buChar char="Ø"/>
            </a:pPr>
            <a:r>
              <a:rPr lang="pt-BR" sz="1600" b="0" i="0" dirty="0"/>
              <a:t>Utiliza a codificação XDR (</a:t>
            </a:r>
            <a:r>
              <a:rPr lang="pt-BR" sz="1600" b="0" dirty="0"/>
              <a:t>eXternal Data Representation</a:t>
            </a:r>
            <a:r>
              <a:rPr lang="pt-BR" sz="1600" b="0" i="0" dirty="0"/>
              <a:t>) para dados binários, como forma de manter a compatibilidade entre diferentes arquitecturas.</a:t>
            </a:r>
            <a:endParaRPr lang="pt-PT" sz="1600" b="0" i="0" dirty="0"/>
          </a:p>
        </p:txBody>
      </p:sp>
      <p:pic>
        <p:nvPicPr>
          <p:cNvPr id="4" name="Picture 4"/>
          <p:cNvPicPr>
            <a:picLocks noChangeAspect="1" noChangeArrowheads="1"/>
          </p:cNvPicPr>
          <p:nvPr/>
        </p:nvPicPr>
        <p:blipFill>
          <a:blip r:embed="rId3" cstate="print"/>
          <a:srcRect/>
          <a:stretch>
            <a:fillRect/>
          </a:stretch>
        </p:blipFill>
        <p:spPr bwMode="auto">
          <a:xfrm>
            <a:off x="4643438" y="2082497"/>
            <a:ext cx="3960440" cy="3095987"/>
          </a:xfrm>
          <a:prstGeom prst="rect">
            <a:avLst/>
          </a:prstGeom>
          <a:noFill/>
          <a:ln w="9525" algn="ctr">
            <a:noFill/>
            <a:miter lim="800000"/>
            <a:headEnd/>
            <a:tailEnd/>
          </a:ln>
          <a:effectLst/>
        </p:spPr>
      </p:pic>
      <p:sp>
        <p:nvSpPr>
          <p:cNvPr id="5" name="Text Box 6"/>
          <p:cNvSpPr txBox="1">
            <a:spLocks noChangeArrowheads="1"/>
          </p:cNvSpPr>
          <p:nvPr/>
        </p:nvSpPr>
        <p:spPr bwMode="auto">
          <a:xfrm>
            <a:off x="395536" y="5089748"/>
            <a:ext cx="8280400" cy="244475"/>
          </a:xfrm>
          <a:prstGeom prst="rect">
            <a:avLst/>
          </a:prstGeom>
          <a:noFill/>
          <a:ln w="9525" algn="ctr">
            <a:noFill/>
            <a:miter lim="800000"/>
            <a:headEnd/>
            <a:tailEnd/>
          </a:ln>
          <a:effectLst/>
        </p:spPr>
        <p:txBody>
          <a:bodyPr>
            <a:spAutoFit/>
          </a:bodyPr>
          <a:lstStyle/>
          <a:p>
            <a:pPr algn="l" eaLnBrk="1" hangingPunct="1">
              <a:spcBef>
                <a:spcPct val="50000"/>
              </a:spcBef>
            </a:pPr>
            <a:r>
              <a:rPr lang="pt-PT" sz="1000" b="0" dirty="0"/>
              <a:t>Nota: Imagens obtidas em </a:t>
            </a:r>
            <a:r>
              <a:rPr lang="pt-PT" sz="1000" dirty="0"/>
              <a:t>http://www.javvin.com/protocolRPC.html</a:t>
            </a:r>
            <a:endParaRPr lang="pt-PT" sz="1000" b="0" dirty="0"/>
          </a:p>
        </p:txBody>
      </p:sp>
    </p:spTree>
    <p:extLst>
      <p:ext uri="{BB962C8B-B14F-4D97-AF65-F5344CB8AC3E}">
        <p14:creationId xmlns:p14="http://schemas.microsoft.com/office/powerpoint/2010/main" val="1031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500"/>
                            </p:stCondLst>
                            <p:childTnLst>
                              <p:par>
                                <p:cTn id="15" presetID="1" presetClass="entr" presetSubtype="0" fill="hold" grpId="0" nodeType="afterEffect">
                                  <p:stCondLst>
                                    <p:cond delay="5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3165405"/>
          </a:xfrm>
          <a:prstGeom prst="rect">
            <a:avLst/>
          </a:prstGeom>
          <a:noFill/>
          <a:ln w="9525">
            <a:noFill/>
            <a:miter lim="800000"/>
            <a:headEnd/>
            <a:tailEnd/>
          </a:ln>
          <a:effectLst/>
        </p:spPr>
        <p:txBody>
          <a:bodyPr wrap="square" lIns="62408" tIns="31204" rIns="62408" bIns="31204">
            <a:spAutoFit/>
          </a:bodyPr>
          <a:lstStyle/>
          <a:p>
            <a:pPr marL="271463" indent="-271463" algn="l" defTabSz="800100">
              <a:lnSpc>
                <a:spcPct val="120000"/>
              </a:lnSpc>
              <a:buFont typeface="Wingdings" pitchFamily="2" charset="2"/>
              <a:buChar char="Ø"/>
            </a:pPr>
            <a:r>
              <a:rPr lang="pt-PT" sz="2000" i="0" dirty="0">
                <a:solidFill>
                  <a:srgbClr val="0033CC"/>
                </a:solidFill>
              </a:rPr>
              <a:t>SOP-T1-CP1</a:t>
            </a:r>
            <a:r>
              <a:rPr lang="pt-PT" sz="2000" i="0" dirty="0"/>
              <a:t>:</a:t>
            </a:r>
          </a:p>
          <a:p>
            <a:pPr marL="536575" lvl="1" indent="-179388" algn="l" defTabSz="800100">
              <a:lnSpc>
                <a:spcPct val="120000"/>
              </a:lnSpc>
              <a:buFont typeface="Wingdings" pitchFamily="2" charset="2"/>
              <a:buChar char="Ø"/>
            </a:pPr>
            <a:r>
              <a:rPr lang="pt-PT" sz="1600" b="0" i="0" dirty="0"/>
              <a:t>Modelos de comunicações;</a:t>
            </a:r>
          </a:p>
          <a:p>
            <a:pPr marL="536575" lvl="1" indent="-179388" algn="l" defTabSz="800100">
              <a:lnSpc>
                <a:spcPct val="120000"/>
              </a:lnSpc>
              <a:buFont typeface="Wingdings" pitchFamily="2" charset="2"/>
              <a:buChar char="Ø"/>
            </a:pPr>
            <a:r>
              <a:rPr lang="pt-PT" sz="1600" b="0" i="0" dirty="0"/>
              <a:t>Mensagens e protocolos.</a:t>
            </a:r>
          </a:p>
          <a:p>
            <a:pPr marL="271463" indent="-271463" algn="l" defTabSz="800100">
              <a:lnSpc>
                <a:spcPct val="120000"/>
              </a:lnSpc>
              <a:buFont typeface="Wingdings" pitchFamily="2" charset="2"/>
              <a:buChar char="Ø"/>
            </a:pPr>
            <a:r>
              <a:rPr lang="pt-PT" sz="2000" i="0" dirty="0">
                <a:solidFill>
                  <a:srgbClr val="0033CC"/>
                </a:solidFill>
              </a:rPr>
              <a:t>SOP-T1-CP2</a:t>
            </a:r>
            <a:r>
              <a:rPr lang="pt-PT" sz="2000" i="0" dirty="0"/>
              <a:t>:</a:t>
            </a:r>
          </a:p>
          <a:p>
            <a:pPr marL="536575" lvl="1" indent="-179388" algn="l" defTabSz="800100">
              <a:lnSpc>
                <a:spcPct val="120000"/>
              </a:lnSpc>
              <a:buFont typeface="Wingdings" pitchFamily="2" charset="2"/>
              <a:buChar char="Ø"/>
            </a:pPr>
            <a:r>
              <a:rPr lang="pt-PT" sz="1600" b="0" dirty="0" err="1"/>
              <a:t>Pipes</a:t>
            </a:r>
            <a:r>
              <a:rPr lang="pt-PT" sz="1600" b="0" i="0" dirty="0"/>
              <a:t>;</a:t>
            </a:r>
          </a:p>
          <a:p>
            <a:pPr marL="536575" lvl="1" indent="-179388" algn="l" defTabSz="800100">
              <a:lnSpc>
                <a:spcPct val="120000"/>
              </a:lnSpc>
              <a:buFont typeface="Wingdings" pitchFamily="2" charset="2"/>
              <a:buChar char="Ø"/>
            </a:pPr>
            <a:r>
              <a:rPr lang="pt-PT" sz="1600" b="0" i="0" dirty="0"/>
              <a:t>Ficheiros: utilização binária, com escrita e leitura de dados;</a:t>
            </a:r>
          </a:p>
          <a:p>
            <a:pPr marL="536575" lvl="1" indent="-179388" algn="l" defTabSz="800100">
              <a:lnSpc>
                <a:spcPct val="120000"/>
              </a:lnSpc>
              <a:buFont typeface="Wingdings" pitchFamily="2" charset="2"/>
              <a:buChar char="Ø"/>
            </a:pPr>
            <a:r>
              <a:rPr lang="pt-PT" sz="1600" b="0" i="0" dirty="0"/>
              <a:t>Memória partilhada;</a:t>
            </a:r>
          </a:p>
          <a:p>
            <a:pPr marL="536575" lvl="1" indent="-179388" algn="l" defTabSz="800100">
              <a:lnSpc>
                <a:spcPct val="120000"/>
              </a:lnSpc>
              <a:buFont typeface="Wingdings" pitchFamily="2" charset="2"/>
              <a:buChar char="Ø"/>
            </a:pPr>
            <a:r>
              <a:rPr lang="pt-PT" sz="1600" b="0" i="0" dirty="0"/>
              <a:t>Sinais;</a:t>
            </a:r>
          </a:p>
          <a:p>
            <a:pPr marL="536575" lvl="1" indent="-179388" algn="l" defTabSz="800100">
              <a:lnSpc>
                <a:spcPct val="120000"/>
              </a:lnSpc>
              <a:buFont typeface="Wingdings" pitchFamily="2" charset="2"/>
              <a:buChar char="Ø"/>
            </a:pPr>
            <a:r>
              <a:rPr lang="pt-PT" sz="1600" b="0" dirty="0" err="1"/>
              <a:t>Sockets</a:t>
            </a:r>
            <a:r>
              <a:rPr lang="pt-PT" sz="1600" b="0" i="0" dirty="0"/>
              <a:t> (TCP/IP);</a:t>
            </a:r>
          </a:p>
          <a:p>
            <a:pPr marL="536575" lvl="1" indent="-179388" algn="l" defTabSz="800100">
              <a:lnSpc>
                <a:spcPct val="120000"/>
              </a:lnSpc>
              <a:buFont typeface="Wingdings" pitchFamily="2" charset="2"/>
              <a:buChar char="Ø"/>
            </a:pPr>
            <a:r>
              <a:rPr lang="pt-PT" sz="1600" b="0" i="0" dirty="0"/>
              <a:t>RPC e RMI.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SOP-T1-CP2</a:t>
            </a:r>
            <a:br>
              <a:rPr lang="pt-PT" sz="1000" b="1" i="1" dirty="0">
                <a:solidFill>
                  <a:srgbClr val="FF0000"/>
                </a:solidFill>
                <a:latin typeface="Arial" charset="0"/>
              </a:rPr>
            </a:br>
            <a:r>
              <a:rPr lang="pt-PT" sz="1800" b="1" i="1" dirty="0">
                <a:solidFill>
                  <a:srgbClr val="FF0000"/>
                </a:solidFill>
                <a:latin typeface="Arial" charset="0"/>
              </a:rPr>
              <a:t>RMI</a:t>
            </a:r>
            <a:endParaRPr lang="pt-PT" sz="1600" b="1" i="1" dirty="0">
              <a:solidFill>
                <a:srgbClr val="FF0000"/>
              </a:solidFill>
              <a:latin typeface="Arial" charset="0"/>
            </a:endParaRPr>
          </a:p>
        </p:txBody>
      </p:sp>
      <p:sp>
        <p:nvSpPr>
          <p:cNvPr id="3" name="Text Box 3"/>
          <p:cNvSpPr txBox="1">
            <a:spLocks noChangeArrowheads="1"/>
          </p:cNvSpPr>
          <p:nvPr/>
        </p:nvSpPr>
        <p:spPr bwMode="auto">
          <a:xfrm>
            <a:off x="540000" y="900000"/>
            <a:ext cx="8135688" cy="967188"/>
          </a:xfrm>
          <a:prstGeom prst="rect">
            <a:avLst/>
          </a:prstGeom>
          <a:noFill/>
          <a:ln w="9525">
            <a:noFill/>
            <a:miter lim="800000"/>
            <a:headEnd/>
            <a:tailEnd/>
          </a:ln>
          <a:effectLst/>
        </p:spPr>
        <p:txBody>
          <a:bodyPr wrap="square" lIns="80010" tIns="40005" rIns="80010" bIns="40005">
            <a:spAutoFit/>
          </a:bodyPr>
          <a:lstStyle/>
          <a:p>
            <a:pPr marL="179388" indent="-179388" algn="just" defTabSz="800100">
              <a:lnSpc>
                <a:spcPct val="120000"/>
              </a:lnSpc>
              <a:buFont typeface="Wingdings" pitchFamily="2" charset="2"/>
              <a:buChar char="Ø"/>
            </a:pPr>
            <a:r>
              <a:rPr lang="pt-BR" sz="1600" b="0" dirty="0"/>
              <a:t>Remote Method</a:t>
            </a:r>
            <a:r>
              <a:rPr lang="pt-BR" sz="1600" b="0" i="0" dirty="0"/>
              <a:t> </a:t>
            </a:r>
            <a:r>
              <a:rPr lang="pt-BR" sz="1600" b="0" dirty="0"/>
              <a:t>Invocation </a:t>
            </a:r>
            <a:r>
              <a:rPr lang="pt-BR" sz="1600" b="0" i="0" dirty="0"/>
              <a:t>é um standard e um conjunto de bibliotecas definidas pela SUN;</a:t>
            </a:r>
          </a:p>
          <a:p>
            <a:pPr marL="179388" indent="-179388" algn="just" defTabSz="800100">
              <a:lnSpc>
                <a:spcPct val="120000"/>
              </a:lnSpc>
              <a:buFont typeface="Wingdings" pitchFamily="2" charset="2"/>
              <a:buChar char="Ø"/>
            </a:pPr>
            <a:r>
              <a:rPr lang="pt-BR" sz="1600" b="0" i="0" dirty="0"/>
              <a:t>Para utilizar devem ser invocados os pacotes </a:t>
            </a:r>
            <a:r>
              <a:rPr lang="en-US" sz="1600" i="0" dirty="0"/>
              <a:t>java.rmi</a:t>
            </a:r>
            <a:r>
              <a:rPr lang="en-US" sz="1600" b="0" i="0" dirty="0"/>
              <a:t> ou </a:t>
            </a:r>
            <a:r>
              <a:rPr lang="en-US" sz="1600" i="0" dirty="0"/>
              <a:t>sun.rmi</a:t>
            </a:r>
            <a:r>
              <a:rPr lang="pt-BR" sz="1600" b="0" i="0" dirty="0"/>
              <a:t>.</a:t>
            </a:r>
            <a:endParaRPr lang="pt-PT" sz="1600" b="0" i="0" dirty="0"/>
          </a:p>
        </p:txBody>
      </p:sp>
      <p:pic>
        <p:nvPicPr>
          <p:cNvPr id="4" name="Picture 4"/>
          <p:cNvPicPr>
            <a:picLocks noChangeAspect="1" noChangeArrowheads="1"/>
          </p:cNvPicPr>
          <p:nvPr/>
        </p:nvPicPr>
        <p:blipFill>
          <a:blip r:embed="rId3" cstate="print"/>
          <a:srcRect/>
          <a:stretch>
            <a:fillRect/>
          </a:stretch>
        </p:blipFill>
        <p:spPr bwMode="auto">
          <a:xfrm>
            <a:off x="2987824" y="3833589"/>
            <a:ext cx="5743575" cy="1400175"/>
          </a:xfrm>
          <a:prstGeom prst="rect">
            <a:avLst/>
          </a:prstGeom>
          <a:noFill/>
          <a:ln w="9525" algn="ctr">
            <a:noFill/>
            <a:miter lim="800000"/>
            <a:headEnd/>
            <a:tailEnd/>
          </a:ln>
          <a:effectLst/>
        </p:spPr>
      </p:pic>
      <p:sp>
        <p:nvSpPr>
          <p:cNvPr id="5" name="Text Box 5"/>
          <p:cNvSpPr txBox="1">
            <a:spLocks noChangeArrowheads="1"/>
          </p:cNvSpPr>
          <p:nvPr/>
        </p:nvSpPr>
        <p:spPr bwMode="auto">
          <a:xfrm>
            <a:off x="395536" y="5089748"/>
            <a:ext cx="8280400" cy="244475"/>
          </a:xfrm>
          <a:prstGeom prst="rect">
            <a:avLst/>
          </a:prstGeom>
          <a:noFill/>
          <a:ln w="9525" algn="ctr">
            <a:noFill/>
            <a:miter lim="800000"/>
            <a:headEnd/>
            <a:tailEnd/>
          </a:ln>
          <a:effectLst/>
        </p:spPr>
        <p:txBody>
          <a:bodyPr>
            <a:spAutoFit/>
          </a:bodyPr>
          <a:lstStyle/>
          <a:p>
            <a:pPr algn="l" eaLnBrk="1" hangingPunct="1">
              <a:spcBef>
                <a:spcPct val="50000"/>
              </a:spcBef>
            </a:pPr>
            <a:r>
              <a:rPr lang="pt-PT" sz="1000" b="0" dirty="0"/>
              <a:t>Nota: Imagens obtidas em </a:t>
            </a:r>
            <a:r>
              <a:rPr lang="pt-PT" sz="1000" dirty="0"/>
              <a:t>http://en.wikipedia.org/wiki/Java_remote_method_invocation</a:t>
            </a:r>
          </a:p>
        </p:txBody>
      </p:sp>
      <p:grpSp>
        <p:nvGrpSpPr>
          <p:cNvPr id="6" name="Group 6"/>
          <p:cNvGrpSpPr>
            <a:grpSpLocks/>
          </p:cNvGrpSpPr>
          <p:nvPr/>
        </p:nvGrpSpPr>
        <p:grpSpPr bwMode="auto">
          <a:xfrm>
            <a:off x="553411" y="1777380"/>
            <a:ext cx="4991100" cy="2278063"/>
            <a:chOff x="303" y="1268"/>
            <a:chExt cx="2736" cy="1435"/>
          </a:xfrm>
        </p:grpSpPr>
        <p:sp>
          <p:nvSpPr>
            <p:cNvPr id="7" name="Text Box 7"/>
            <p:cNvSpPr txBox="1">
              <a:spLocks noChangeArrowheads="1"/>
            </p:cNvSpPr>
            <p:nvPr/>
          </p:nvSpPr>
          <p:spPr bwMode="auto">
            <a:xfrm>
              <a:off x="303" y="1575"/>
              <a:ext cx="2736" cy="1128"/>
            </a:xfrm>
            <a:prstGeom prst="rect">
              <a:avLst/>
            </a:prstGeom>
            <a:noFill/>
            <a:ln w="9525">
              <a:solidFill>
                <a:schemeClr val="tx1"/>
              </a:solidFill>
              <a:miter lim="800000"/>
              <a:headEnd/>
              <a:tailEnd/>
            </a:ln>
            <a:effectLst/>
          </p:spPr>
          <p:txBody>
            <a:bodyPr lIns="80010" tIns="40005" rIns="80010" bIns="40005">
              <a:spAutoFit/>
            </a:bodyPr>
            <a:lstStyle/>
            <a:p>
              <a:pPr marL="169863" indent="-169863" algn="l" defTabSz="800100"/>
              <a:r>
                <a:rPr lang="pt-PT" sz="1400" i="0" dirty="0">
                  <a:latin typeface="Courier New" pitchFamily="49" charset="0"/>
                </a:rPr>
                <a:t>package example.hello;</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import java.rmi.Remote;</a:t>
              </a:r>
            </a:p>
            <a:p>
              <a:pPr marL="169863" indent="-169863" algn="l" defTabSz="800100"/>
              <a:r>
                <a:rPr lang="pt-PT" sz="1400" i="0" dirty="0">
                  <a:latin typeface="Courier New" pitchFamily="49" charset="0"/>
                </a:rPr>
                <a:t>import java.rmi.RemoteException;</a:t>
              </a:r>
            </a:p>
            <a:p>
              <a:pPr marL="169863" indent="-169863" algn="l" defTabSz="800100"/>
              <a:endParaRPr lang="pt-PT" sz="1400" i="0" dirty="0">
                <a:latin typeface="Courier New" pitchFamily="49" charset="0"/>
              </a:endParaRPr>
            </a:p>
            <a:p>
              <a:pPr marL="169863" indent="-169863" algn="l" defTabSz="800100"/>
              <a:r>
                <a:rPr lang="pt-PT" sz="1400" i="0" dirty="0">
                  <a:latin typeface="Courier New" pitchFamily="49" charset="0"/>
                </a:rPr>
                <a:t>public interface Hello extends Remote {</a:t>
              </a:r>
            </a:p>
            <a:p>
              <a:pPr marL="169863" indent="-169863" algn="l" defTabSz="800100"/>
              <a:r>
                <a:rPr lang="pt-PT" sz="1400" i="0" dirty="0">
                  <a:latin typeface="Courier New" pitchFamily="49" charset="0"/>
                </a:rPr>
                <a:t>    String sayHello() throws RemoteException;</a:t>
              </a:r>
            </a:p>
            <a:p>
              <a:pPr marL="169863" indent="-169863" algn="l" defTabSz="800100"/>
              <a:r>
                <a:rPr lang="pt-PT" sz="1400" i="0" dirty="0">
                  <a:latin typeface="Courier New" pitchFamily="49" charset="0"/>
                </a:rPr>
                <a:t>}</a:t>
              </a:r>
            </a:p>
          </p:txBody>
        </p:sp>
        <p:sp>
          <p:nvSpPr>
            <p:cNvPr id="8" name="Text Box 8"/>
            <p:cNvSpPr txBox="1">
              <a:spLocks noChangeArrowheads="1"/>
            </p:cNvSpPr>
            <p:nvPr/>
          </p:nvSpPr>
          <p:spPr bwMode="auto">
            <a:xfrm>
              <a:off x="653" y="1268"/>
              <a:ext cx="1968" cy="288"/>
            </a:xfrm>
            <a:prstGeom prst="rect">
              <a:avLst/>
            </a:prstGeom>
            <a:noFill/>
            <a:ln w="9525">
              <a:noFill/>
              <a:miter lim="800000"/>
              <a:headEnd/>
              <a:tailEnd/>
            </a:ln>
            <a:effectLst/>
          </p:spPr>
          <p:txBody>
            <a:bodyPr wrap="none" lIns="46901" tIns="23450" rIns="46901" bIns="23450" anchor="ctr"/>
            <a:lstStyle/>
            <a:p>
              <a:pPr defTabSz="800100"/>
              <a:r>
                <a:rPr lang="pt-PT" sz="2000" dirty="0"/>
                <a:t>Cliente</a:t>
              </a:r>
              <a:endParaRPr lang="pt-PT" sz="2000" dirty="0">
                <a:solidFill>
                  <a:srgbClr val="FF0000"/>
                </a:solidFill>
              </a:endParaRPr>
            </a:p>
          </p:txBody>
        </p:sp>
      </p:grpSp>
    </p:spTree>
    <p:extLst>
      <p:ext uri="{BB962C8B-B14F-4D97-AF65-F5344CB8AC3E}">
        <p14:creationId xmlns:p14="http://schemas.microsoft.com/office/powerpoint/2010/main" val="35603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par>
                          <p:cTn id="14" fill="hold">
                            <p:stCondLst>
                              <p:cond delay="1500"/>
                            </p:stCondLst>
                            <p:childTnLst>
                              <p:par>
                                <p:cTn id="15" presetID="9" presetClass="entr" presetSubtype="0" fill="hold" nodeType="afterEffect">
                                  <p:stCondLst>
                                    <p:cond delay="20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4000"/>
                            </p:stCondLst>
                            <p:childTnLst>
                              <p:par>
                                <p:cTn id="19" presetID="1" presetClass="entr" presetSubtype="0"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193204"/>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T</a:t>
            </a:r>
            <a:r>
              <a:rPr lang="pt-PT" sz="1600" b="1" i="1" dirty="0">
                <a:solidFill>
                  <a:srgbClr val="FF0000"/>
                </a:solidFill>
                <a:latin typeface="Arial" charset="0"/>
              </a:rPr>
              <a:t>ESTE </a:t>
            </a:r>
            <a:r>
              <a:rPr lang="pt-PT" sz="1800" b="1" i="1" dirty="0">
                <a:solidFill>
                  <a:srgbClr val="FF0000"/>
                </a:solidFill>
                <a:latin typeface="Arial" charset="0"/>
              </a:rPr>
              <a:t>T</a:t>
            </a:r>
            <a:r>
              <a:rPr lang="pt-PT" sz="1600" b="1" i="1" dirty="0">
                <a:solidFill>
                  <a:srgbClr val="FF0000"/>
                </a:solidFill>
                <a:latin typeface="Arial" charset="0"/>
              </a:rPr>
              <a:t>EÓRICO </a:t>
            </a:r>
            <a:r>
              <a:rPr lang="pt-PT" sz="1800" b="1" i="1" dirty="0">
                <a:solidFill>
                  <a:srgbClr val="FF0000"/>
                </a:solidFill>
                <a:latin typeface="Arial" charset="0"/>
              </a:rPr>
              <a:t>O</a:t>
            </a:r>
            <a:r>
              <a:rPr lang="pt-PT" sz="1600" b="1" i="1" dirty="0">
                <a:solidFill>
                  <a:srgbClr val="FF0000"/>
                </a:solidFill>
                <a:latin typeface="Arial" charset="0"/>
              </a:rPr>
              <a:t>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Questionário online em:</a:t>
            </a:r>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Operativos</a:t>
            </a:r>
          </a:p>
          <a:p>
            <a:pPr marL="357188" lvl="1" indent="-177800" algn="l" defTabSz="704085">
              <a:lnSpc>
                <a:spcPct val="120000"/>
              </a:lnSpc>
              <a:buFont typeface="Wingdings" pitchFamily="2" charset="2"/>
              <a:buChar char="Ø"/>
            </a:pPr>
            <a:r>
              <a:rPr lang="pt-PT" sz="2800" b="0" i="0" dirty="0"/>
              <a:t>Password Geral: </a:t>
            </a:r>
            <a:r>
              <a:rPr lang="pt-PT" sz="2800" i="0" dirty="0"/>
              <a:t>so2223</a:t>
            </a:r>
          </a:p>
          <a:p>
            <a:pPr marL="357188" lvl="1" indent="-177800" algn="l" defTabSz="704085">
              <a:lnSpc>
                <a:spcPct val="120000"/>
              </a:lnSpc>
              <a:buFont typeface="Wingdings" pitchFamily="2" charset="2"/>
              <a:buChar char="Ø"/>
            </a:pPr>
            <a:r>
              <a:rPr lang="pt-PT" sz="2800" b="0" i="0" dirty="0">
                <a:solidFill>
                  <a:srgbClr val="FF0000"/>
                </a:solidFill>
              </a:rPr>
              <a:t>Não conta para nota final.</a:t>
            </a:r>
            <a:endParaRPr lang="en-GB" sz="2800" i="0" dirty="0"/>
          </a:p>
          <a:p>
            <a:pPr marL="450850" lvl="1" indent="-271463" algn="l" defTabSz="704085">
              <a:lnSpc>
                <a:spcPct val="120000"/>
              </a:lnSpc>
              <a:buFont typeface="Wingdings" pitchFamily="2" charset="2"/>
              <a:buChar char="Ø"/>
            </a:pPr>
            <a:r>
              <a:rPr lang="pt-PT" sz="2000" i="0" dirty="0"/>
              <a:t>2 conjuntos (noções/definições e métodos) de 3 questões (em mínimo de 5 possíveis)</a:t>
            </a:r>
            <a:r>
              <a:rPr lang="pt-PT" sz="2000" b="0" i="0" dirty="0"/>
              <a:t>;</a:t>
            </a:r>
          </a:p>
          <a:p>
            <a:pPr marL="450850" lvl="1" indent="-271463" algn="l" defTabSz="704085">
              <a:lnSpc>
                <a:spcPct val="120000"/>
              </a:lnSpc>
              <a:buFont typeface="Wingdings" pitchFamily="2" charset="2"/>
              <a:buChar char="Ø"/>
            </a:pPr>
            <a:r>
              <a:rPr lang="en-GB" sz="2000" i="0" dirty="0"/>
              <a:t>1 </a:t>
            </a:r>
            <a:r>
              <a:rPr lang="en-GB" sz="2000" i="0" dirty="0" err="1"/>
              <a:t>tentativa</a:t>
            </a:r>
            <a:r>
              <a:rPr lang="en-GB" sz="2000" i="0" dirty="0"/>
              <a:t> </a:t>
            </a:r>
            <a:r>
              <a:rPr lang="en-GB" sz="2000" i="0" dirty="0" err="1"/>
              <a:t>apenas</a:t>
            </a:r>
            <a:r>
              <a:rPr lang="en-GB" sz="2000" i="0" dirty="0"/>
              <a:t>, sempre </a:t>
            </a:r>
            <a:r>
              <a:rPr lang="en-GB" sz="2000" i="0" dirty="0" err="1"/>
              <a:t>aberto</a:t>
            </a:r>
            <a:r>
              <a:rPr lang="en-GB" sz="2000" b="0" i="0" dirty="0"/>
              <a:t>;</a:t>
            </a:r>
          </a:p>
          <a:p>
            <a:pPr marL="450850" lvl="1" indent="-271463" algn="l" defTabSz="704085">
              <a:lnSpc>
                <a:spcPct val="120000"/>
              </a:lnSpc>
              <a:buFont typeface="Wingdings" pitchFamily="2" charset="2"/>
              <a:buChar char="Ø"/>
            </a:pPr>
            <a:r>
              <a:rPr lang="en-GB" sz="2000" b="0" i="0" dirty="0" err="1"/>
              <a:t>Duração</a:t>
            </a:r>
            <a:r>
              <a:rPr lang="en-GB" sz="2000" b="0" i="0" dirty="0"/>
              <a:t>: </a:t>
            </a:r>
            <a:r>
              <a:rPr lang="en-GB" sz="2000" i="0" dirty="0"/>
              <a:t>12 </a:t>
            </a:r>
            <a:r>
              <a:rPr lang="en-GB" sz="2000" i="0" dirty="0" err="1"/>
              <a:t>minutos</a:t>
            </a:r>
            <a:r>
              <a:rPr lang="en-GB" sz="2000" b="0" i="0"/>
              <a:t>.</a:t>
            </a:r>
            <a:endParaRPr lang="en-GB" sz="2000" b="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9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 </a:t>
            </a:r>
            <a:r>
              <a:rPr lang="pt-PT" sz="1800" b="1" i="1" dirty="0">
                <a:solidFill>
                  <a:srgbClr val="FF0000"/>
                </a:solidFill>
                <a:latin typeface="Arial" charset="0"/>
              </a:rPr>
              <a:t>C</a:t>
            </a:r>
            <a:r>
              <a:rPr lang="pt-PT" sz="1600" b="1" i="1" dirty="0">
                <a:solidFill>
                  <a:srgbClr val="FF0000"/>
                </a:solidFill>
                <a:latin typeface="Arial" charset="0"/>
              </a:rPr>
              <a:t>LIENTE/</a:t>
            </a:r>
            <a:r>
              <a:rPr lang="pt-PT" sz="1800" b="1" i="1" dirty="0">
                <a:solidFill>
                  <a:srgbClr val="FF0000"/>
                </a:solidFill>
                <a:latin typeface="Arial" charset="0"/>
              </a:rPr>
              <a:t>S</a:t>
            </a:r>
            <a:r>
              <a:rPr lang="pt-PT" sz="1600" b="1" i="1" dirty="0">
                <a:solidFill>
                  <a:srgbClr val="FF0000"/>
                </a:solidFill>
                <a:latin typeface="Arial" charset="0"/>
              </a:rPr>
              <a:t>ERVIDOR</a:t>
            </a:r>
            <a:endParaRPr lang="pt-PT" sz="1800" b="1" i="1" dirty="0">
              <a:solidFill>
                <a:srgbClr val="FF0000"/>
              </a:solidFill>
              <a:latin typeface="Arial" charset="0"/>
            </a:endParaRPr>
          </a:p>
        </p:txBody>
      </p:sp>
      <p:sp>
        <p:nvSpPr>
          <p:cNvPr id="49" name="Rectangle 3"/>
          <p:cNvSpPr>
            <a:spLocks noChangeArrowheads="1"/>
          </p:cNvSpPr>
          <p:nvPr/>
        </p:nvSpPr>
        <p:spPr bwMode="auto">
          <a:xfrm>
            <a:off x="540000" y="900000"/>
            <a:ext cx="8208464" cy="2121286"/>
          </a:xfrm>
          <a:prstGeom prst="rect">
            <a:avLst/>
          </a:prstGeom>
          <a:noFill/>
          <a:ln w="9525">
            <a:noFill/>
            <a:miter lim="800000"/>
            <a:headEnd/>
            <a:tailEnd/>
          </a:ln>
          <a:effectLst/>
        </p:spPr>
        <p:txBody>
          <a:bodyPr wrap="square" lIns="80010" tIns="40005" rIns="80010" bIns="40005">
            <a:spAutoFit/>
          </a:bodyPr>
          <a:lstStyle/>
          <a:p>
            <a:pPr marL="273050" indent="-273050" algn="just" defTabSz="800100">
              <a:lnSpc>
                <a:spcPct val="120000"/>
              </a:lnSpc>
              <a:buFont typeface="Wingdings" pitchFamily="2" charset="2"/>
              <a:buChar char="Ø"/>
            </a:pPr>
            <a:r>
              <a:rPr lang="pt-PT" sz="1400" b="0" i="0" dirty="0"/>
              <a:t>Existem duas entidades (</a:t>
            </a:r>
            <a:r>
              <a:rPr lang="pt-PT" sz="1400" i="0" dirty="0"/>
              <a:t>cliente</a:t>
            </a:r>
            <a:r>
              <a:rPr lang="pt-PT" sz="1400" b="0" i="0" dirty="0"/>
              <a:t> e </a:t>
            </a:r>
            <a:r>
              <a:rPr lang="pt-PT" sz="1400" i="0" dirty="0"/>
              <a:t>servidor</a:t>
            </a:r>
            <a:r>
              <a:rPr lang="pt-PT" sz="1400" b="0" i="0" dirty="0"/>
              <a:t>) e dois tipos de mensagens (</a:t>
            </a:r>
            <a:r>
              <a:rPr lang="pt-PT" sz="1400" i="0" dirty="0"/>
              <a:t>pedidos</a:t>
            </a:r>
            <a:r>
              <a:rPr lang="pt-PT" sz="1400" b="0" i="0" dirty="0"/>
              <a:t> e </a:t>
            </a:r>
            <a:r>
              <a:rPr lang="pt-PT" sz="1400" i="0" dirty="0"/>
              <a:t>respostas</a:t>
            </a:r>
            <a:r>
              <a:rPr lang="pt-PT" sz="1400" b="0" i="0" dirty="0"/>
              <a:t>);</a:t>
            </a:r>
          </a:p>
          <a:p>
            <a:pPr marL="273050" indent="-273050" algn="just" defTabSz="800100">
              <a:lnSpc>
                <a:spcPct val="120000"/>
              </a:lnSpc>
              <a:buFont typeface="Wingdings" pitchFamily="2" charset="2"/>
              <a:buChar char="Ø"/>
            </a:pPr>
            <a:r>
              <a:rPr lang="pt-PT" sz="1400" b="0" i="0" dirty="0"/>
              <a:t>O servidor recebe o pedido de um cliente, enviando uma resposta, com base no processamento do pedido.</a:t>
            </a:r>
          </a:p>
          <a:p>
            <a:pPr marL="273050" indent="-273050" algn="just" defTabSz="800100">
              <a:lnSpc>
                <a:spcPct val="120000"/>
              </a:lnSpc>
              <a:buFont typeface="Wingdings" pitchFamily="2" charset="2"/>
              <a:buChar char="Ø"/>
            </a:pPr>
            <a:r>
              <a:rPr lang="pt-PT" sz="1400" b="0" i="0" dirty="0"/>
              <a:t>Cada entidade apenas precisa de conhecer o formato das mensagens e qual a sua função;</a:t>
            </a:r>
          </a:p>
          <a:p>
            <a:pPr marL="273050" indent="-273050" algn="just" defTabSz="800100">
              <a:lnSpc>
                <a:spcPct val="120000"/>
              </a:lnSpc>
              <a:buFont typeface="Wingdings" pitchFamily="2" charset="2"/>
              <a:buChar char="Ø"/>
            </a:pPr>
            <a:r>
              <a:rPr lang="pt-PT" sz="1400" b="0" i="0" dirty="0"/>
              <a:t>Cada entidade não necessita de conhecer a forma como a informação é tratada ou representada dentro da outra entidade, mas sim o conjunto de mensagens reconhecidas (interface);</a:t>
            </a:r>
          </a:p>
          <a:p>
            <a:pPr marL="273050" indent="-273050" algn="just" defTabSz="800100">
              <a:lnSpc>
                <a:spcPct val="120000"/>
              </a:lnSpc>
              <a:buFont typeface="Wingdings" pitchFamily="2" charset="2"/>
              <a:buChar char="Ø"/>
            </a:pPr>
            <a:r>
              <a:rPr lang="pt-PT" sz="1400" b="0" i="0" dirty="0"/>
              <a:t>A estrutura e ordem dos campos numa mensagem deve ser especificada entre as entidades que comunicam.</a:t>
            </a:r>
            <a:endParaRPr lang="pt-BR" sz="1400" b="0" i="0" dirty="0"/>
          </a:p>
        </p:txBody>
      </p:sp>
      <p:graphicFrame>
        <p:nvGraphicFramePr>
          <p:cNvPr id="50" name="Object 4"/>
          <p:cNvGraphicFramePr>
            <a:graphicFrameLocks noChangeAspect="1"/>
          </p:cNvGraphicFramePr>
          <p:nvPr>
            <p:extLst>
              <p:ext uri="{D42A27DB-BD31-4B8C-83A1-F6EECF244321}">
                <p14:modId xmlns:p14="http://schemas.microsoft.com/office/powerpoint/2010/main" val="3006141652"/>
              </p:ext>
            </p:extLst>
          </p:nvPr>
        </p:nvGraphicFramePr>
        <p:xfrm>
          <a:off x="3563888" y="3979540"/>
          <a:ext cx="1158875" cy="839787"/>
        </p:xfrm>
        <a:graphic>
          <a:graphicData uri="http://schemas.openxmlformats.org/presentationml/2006/ole">
            <mc:AlternateContent xmlns:mc="http://schemas.openxmlformats.org/markup-compatibility/2006">
              <mc:Choice xmlns:v="urn:schemas-microsoft-com:vml" Requires="v">
                <p:oleObj name="Clip" r:id="rId3" imgW="1352160" imgH="934200" progId="MS_ClipArt_Gallery.2">
                  <p:embed/>
                </p:oleObj>
              </mc:Choice>
              <mc:Fallback>
                <p:oleObj name="Clip" r:id="rId3" imgW="1352160" imgH="9342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979540"/>
                        <a:ext cx="11588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
          <p:cNvGraphicFramePr>
            <a:graphicFrameLocks noChangeAspect="1"/>
          </p:cNvGraphicFramePr>
          <p:nvPr>
            <p:extLst>
              <p:ext uri="{D42A27DB-BD31-4B8C-83A1-F6EECF244321}">
                <p14:modId xmlns:p14="http://schemas.microsoft.com/office/powerpoint/2010/main" val="671409461"/>
              </p:ext>
            </p:extLst>
          </p:nvPr>
        </p:nvGraphicFramePr>
        <p:xfrm>
          <a:off x="7450088" y="3979540"/>
          <a:ext cx="1158875" cy="839787"/>
        </p:xfrm>
        <a:graphic>
          <a:graphicData uri="http://schemas.openxmlformats.org/presentationml/2006/ole">
            <mc:AlternateContent xmlns:mc="http://schemas.openxmlformats.org/markup-compatibility/2006">
              <mc:Choice xmlns:v="urn:schemas-microsoft-com:vml" Requires="v">
                <p:oleObj name="Clip" r:id="rId5" imgW="1352160" imgH="934200" progId="MS_ClipArt_Gallery.2">
                  <p:embed/>
                </p:oleObj>
              </mc:Choice>
              <mc:Fallback>
                <p:oleObj name="Clip" r:id="rId5" imgW="1352160" imgH="9342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088" y="3979540"/>
                        <a:ext cx="11588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AutoShape 6"/>
          <p:cNvSpPr>
            <a:spLocks noChangeArrowheads="1"/>
          </p:cNvSpPr>
          <p:nvPr/>
        </p:nvSpPr>
        <p:spPr bwMode="auto">
          <a:xfrm>
            <a:off x="4021088" y="3217540"/>
            <a:ext cx="4343400" cy="685800"/>
          </a:xfrm>
          <a:prstGeom prst="curvedDownArrow">
            <a:avLst>
              <a:gd name="adj1" fmla="val 32458"/>
              <a:gd name="adj2" fmla="val 163875"/>
              <a:gd name="adj3" fmla="val 51560"/>
            </a:avLst>
          </a:prstGeom>
          <a:solidFill>
            <a:srgbClr val="00FF00"/>
          </a:solidFill>
          <a:ln w="9525">
            <a:solidFill>
              <a:schemeClr val="tx1"/>
            </a:solidFill>
            <a:miter lim="800000"/>
            <a:headEnd/>
            <a:tailEnd/>
          </a:ln>
          <a:effectLst/>
        </p:spPr>
        <p:txBody>
          <a:bodyPr wrap="none" lIns="70009" tIns="35004" rIns="70009" bIns="35004" anchor="ctr"/>
          <a:lstStyle/>
          <a:p>
            <a:pPr defTabSz="800100"/>
            <a:r>
              <a:rPr lang="pt-PT" sz="2000" i="0" dirty="0"/>
              <a:t>Pedido</a:t>
            </a:r>
          </a:p>
        </p:txBody>
      </p:sp>
      <p:sp>
        <p:nvSpPr>
          <p:cNvPr id="53" name="AutoShape 8"/>
          <p:cNvSpPr>
            <a:spLocks noChangeArrowheads="1"/>
          </p:cNvSpPr>
          <p:nvPr/>
        </p:nvSpPr>
        <p:spPr bwMode="auto">
          <a:xfrm flipH="1">
            <a:off x="4325888" y="3674740"/>
            <a:ext cx="3048000" cy="525462"/>
          </a:xfrm>
          <a:prstGeom prst="curvedDownArrow">
            <a:avLst>
              <a:gd name="adj1" fmla="val 19147"/>
              <a:gd name="adj2" fmla="val 150091"/>
              <a:gd name="adj3" fmla="val 51560"/>
            </a:avLst>
          </a:prstGeom>
          <a:solidFill>
            <a:srgbClr val="00FFFF"/>
          </a:solidFill>
          <a:ln w="9525">
            <a:solidFill>
              <a:schemeClr val="tx1"/>
            </a:solidFill>
            <a:miter lim="800000"/>
            <a:headEnd/>
            <a:tailEnd/>
          </a:ln>
          <a:effectLst/>
        </p:spPr>
        <p:txBody>
          <a:bodyPr wrap="none" lIns="70009" tIns="35004" rIns="70009" bIns="35004" anchor="ctr"/>
          <a:lstStyle/>
          <a:p>
            <a:pPr defTabSz="800100"/>
            <a:r>
              <a:rPr lang="pt-PT" sz="2000" i="0" dirty="0"/>
              <a:t>Resposta</a:t>
            </a:r>
          </a:p>
        </p:txBody>
      </p:sp>
    </p:spTree>
    <p:extLst>
      <p:ext uri="{BB962C8B-B14F-4D97-AF65-F5344CB8AC3E}">
        <p14:creationId xmlns:p14="http://schemas.microsoft.com/office/powerpoint/2010/main" val="3376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5000"/>
                                  </p:stCondLst>
                                  <p:childTnLst>
                                    <p:set>
                                      <p:cBhvr>
                                        <p:cTn id="12" dur="1" fill="hold">
                                          <p:stCondLst>
                                            <p:cond delay="0"/>
                                          </p:stCondLst>
                                        </p:cTn>
                                        <p:tgtEl>
                                          <p:spTgt spid="50"/>
                                        </p:tgtEl>
                                        <p:attrNameLst>
                                          <p:attrName>style.visibility</p:attrName>
                                        </p:attrNameLst>
                                      </p:cBhvr>
                                      <p:to>
                                        <p:strVal val="visible"/>
                                      </p:to>
                                    </p:set>
                                    <p:animEffect transition="in" filter="dissolve">
                                      <p:cBhvr>
                                        <p:cTn id="13" dur="500"/>
                                        <p:tgtEl>
                                          <p:spTgt spid="50"/>
                                        </p:tgtEl>
                                      </p:cBhvr>
                                    </p:animEffect>
                                  </p:childTnLst>
                                </p:cTn>
                              </p:par>
                            </p:childTnLst>
                          </p:cTn>
                        </p:par>
                        <p:par>
                          <p:cTn id="14" fill="hold">
                            <p:stCondLst>
                              <p:cond delay="6000"/>
                            </p:stCondLst>
                            <p:childTnLst>
                              <p:par>
                                <p:cTn id="15" presetID="9" presetClass="entr" presetSubtype="0" fill="hold" nodeType="afterEffect">
                                  <p:stCondLst>
                                    <p:cond delay="200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par>
                          <p:cTn id="18" fill="hold">
                            <p:stCondLst>
                              <p:cond delay="8500"/>
                            </p:stCondLst>
                            <p:childTnLst>
                              <p:par>
                                <p:cTn id="19" presetID="9" presetClass="entr" presetSubtype="0" fill="hold" grpId="0" nodeType="afterEffect">
                                  <p:stCondLst>
                                    <p:cond delay="2000"/>
                                  </p:stCondLst>
                                  <p:childTnLst>
                                    <p:set>
                                      <p:cBhvr>
                                        <p:cTn id="20" dur="1" fill="hold">
                                          <p:stCondLst>
                                            <p:cond delay="0"/>
                                          </p:stCondLst>
                                        </p:cTn>
                                        <p:tgtEl>
                                          <p:spTgt spid="52"/>
                                        </p:tgtEl>
                                        <p:attrNameLst>
                                          <p:attrName>style.visibility</p:attrName>
                                        </p:attrNameLst>
                                      </p:cBhvr>
                                      <p:to>
                                        <p:strVal val="visible"/>
                                      </p:to>
                                    </p:set>
                                    <p:animEffect transition="in" filter="dissolve">
                                      <p:cBhvr>
                                        <p:cTn id="21" dur="500"/>
                                        <p:tgtEl>
                                          <p:spTgt spid="52"/>
                                        </p:tgtEl>
                                      </p:cBhvr>
                                    </p:animEffect>
                                  </p:childTnLst>
                                </p:cTn>
                              </p:par>
                            </p:childTnLst>
                          </p:cTn>
                        </p:par>
                        <p:par>
                          <p:cTn id="22" fill="hold">
                            <p:stCondLst>
                              <p:cond delay="11000"/>
                            </p:stCondLst>
                            <p:childTnLst>
                              <p:par>
                                <p:cTn id="23" presetID="9" presetClass="entr" presetSubtype="0" fill="hold" grpId="0" nodeType="afterEffect">
                                  <p:stCondLst>
                                    <p:cond delay="200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animBg="1" autoUpdateAnimBg="0"/>
      <p:bldP spid="5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E</a:t>
            </a:r>
            <a:r>
              <a:rPr lang="pt-PT" sz="1600" b="1" i="1" dirty="0">
                <a:solidFill>
                  <a:srgbClr val="FF0000"/>
                </a:solidFill>
                <a:latin typeface="Arial" charset="0"/>
              </a:rPr>
              <a:t>XEMPLOS </a:t>
            </a:r>
            <a:r>
              <a:rPr lang="pt-PT" sz="1800" b="1" i="1" dirty="0">
                <a:solidFill>
                  <a:srgbClr val="FF0000"/>
                </a:solidFill>
                <a:latin typeface="Arial" charset="0"/>
              </a:rPr>
              <a:t>C</a:t>
            </a:r>
            <a:r>
              <a:rPr lang="pt-PT" sz="1600" b="1" i="1" dirty="0">
                <a:solidFill>
                  <a:srgbClr val="FF0000"/>
                </a:solidFill>
                <a:latin typeface="Arial" charset="0"/>
              </a:rPr>
              <a:t>LIENTE/</a:t>
            </a:r>
            <a:r>
              <a:rPr lang="pt-PT" sz="1800" b="1" i="1" dirty="0">
                <a:solidFill>
                  <a:srgbClr val="FF0000"/>
                </a:solidFill>
                <a:latin typeface="Arial" charset="0"/>
              </a:rPr>
              <a:t>S</a:t>
            </a:r>
            <a:r>
              <a:rPr lang="pt-PT" sz="1600" b="1" i="1" dirty="0">
                <a:solidFill>
                  <a:srgbClr val="FF0000"/>
                </a:solidFill>
                <a:latin typeface="Arial" charset="0"/>
              </a:rPr>
              <a:t>ERVIDOR</a:t>
            </a:r>
          </a:p>
        </p:txBody>
      </p:sp>
      <p:grpSp>
        <p:nvGrpSpPr>
          <p:cNvPr id="7" name="Group 8"/>
          <p:cNvGrpSpPr>
            <a:grpSpLocks/>
          </p:cNvGrpSpPr>
          <p:nvPr/>
        </p:nvGrpSpPr>
        <p:grpSpPr bwMode="auto">
          <a:xfrm>
            <a:off x="1800801" y="1297173"/>
            <a:ext cx="5813425" cy="1028700"/>
            <a:chOff x="1111" y="1210"/>
            <a:chExt cx="3662" cy="648"/>
          </a:xfrm>
        </p:grpSpPr>
        <p:sp>
          <p:nvSpPr>
            <p:cNvPr id="8" name="Rectangle 9"/>
            <p:cNvSpPr>
              <a:spLocks noChangeArrowheads="1"/>
            </p:cNvSpPr>
            <p:nvPr/>
          </p:nvSpPr>
          <p:spPr bwMode="auto">
            <a:xfrm>
              <a:off x="1111" y="1210"/>
              <a:ext cx="3662" cy="648"/>
            </a:xfrm>
            <a:prstGeom prst="rect">
              <a:avLst/>
            </a:prstGeom>
            <a:solidFill>
              <a:schemeClr val="hlink"/>
            </a:solidFill>
            <a:ln w="9525">
              <a:solidFill>
                <a:schemeClr val="tx1"/>
              </a:solidFill>
              <a:miter lim="800000"/>
              <a:headEnd/>
              <a:tailEnd/>
            </a:ln>
            <a:effectLst/>
          </p:spPr>
          <p:txBody>
            <a:bodyPr wrap="none" lIns="61258" tIns="30629" rIns="61258" bIns="30629" anchor="ctr">
              <a:spAutoFit/>
            </a:bodyPr>
            <a:lstStyle/>
            <a:p>
              <a:endParaRPr lang="pt-PT" dirty="0"/>
            </a:p>
          </p:txBody>
        </p:sp>
        <p:sp>
          <p:nvSpPr>
            <p:cNvPr id="9" name="Rectangle 10"/>
            <p:cNvSpPr>
              <a:spLocks noChangeArrowheads="1"/>
            </p:cNvSpPr>
            <p:nvPr/>
          </p:nvSpPr>
          <p:spPr bwMode="auto">
            <a:xfrm>
              <a:off x="1298" y="1263"/>
              <a:ext cx="3286" cy="153"/>
            </a:xfrm>
            <a:prstGeom prst="rect">
              <a:avLst/>
            </a:prstGeom>
            <a:noFill/>
            <a:ln w="9525">
              <a:noFill/>
              <a:miter lim="800000"/>
              <a:headEnd/>
              <a:tailEnd/>
            </a:ln>
            <a:effectLst/>
          </p:spPr>
          <p:txBody>
            <a:bodyPr wrap="none" lIns="61258" tIns="30629" rIns="61258" bIns="30629" anchor="ctr">
              <a:spAutoFit/>
            </a:bodyPr>
            <a:lstStyle/>
            <a:p>
              <a:pPr defTabSz="800100"/>
              <a:r>
                <a:rPr lang="pt-PT" sz="1200" i="0" dirty="0">
                  <a:solidFill>
                    <a:schemeClr val="accent2"/>
                  </a:solidFill>
                </a:rPr>
                <a:t>TRIANGULO *</a:t>
              </a:r>
              <a:r>
                <a:rPr lang="pt-PT" sz="1200" i="0" dirty="0"/>
                <a:t> </a:t>
              </a:r>
              <a:r>
                <a:rPr lang="pt-PT" sz="1200" i="0" dirty="0">
                  <a:solidFill>
                    <a:srgbClr val="339933"/>
                  </a:solidFill>
                </a:rPr>
                <a:t>NovoTriangulo(Ponto * p1, Ponto * p2, Ponto * p3);</a:t>
              </a:r>
              <a:endParaRPr lang="pt-PT" sz="1200" i="0" dirty="0"/>
            </a:p>
          </p:txBody>
        </p:sp>
        <p:sp>
          <p:nvSpPr>
            <p:cNvPr id="10" name="Text Box 11"/>
            <p:cNvSpPr txBox="1">
              <a:spLocks noChangeArrowheads="1"/>
            </p:cNvSpPr>
            <p:nvPr/>
          </p:nvSpPr>
          <p:spPr bwMode="auto">
            <a:xfrm>
              <a:off x="3123" y="1608"/>
              <a:ext cx="574" cy="240"/>
            </a:xfrm>
            <a:prstGeom prst="rect">
              <a:avLst/>
            </a:prstGeom>
            <a:noFill/>
            <a:ln w="9525">
              <a:noFill/>
              <a:miter lim="800000"/>
              <a:headEnd/>
              <a:tailEnd/>
            </a:ln>
            <a:effectLst/>
          </p:spPr>
          <p:txBody>
            <a:bodyPr wrap="none" lIns="61258" tIns="30629" rIns="61258" bIns="30629" anchor="ctr">
              <a:spAutoFit/>
            </a:bodyPr>
            <a:lstStyle/>
            <a:p>
              <a:pPr defTabSz="800100"/>
              <a:r>
                <a:rPr lang="pt-PT" sz="2100" b="0" i="0" dirty="0">
                  <a:solidFill>
                    <a:srgbClr val="339933"/>
                  </a:solidFill>
                </a:rPr>
                <a:t>Pedido</a:t>
              </a:r>
            </a:p>
          </p:txBody>
        </p:sp>
        <p:sp>
          <p:nvSpPr>
            <p:cNvPr id="11" name="Line 12"/>
            <p:cNvSpPr>
              <a:spLocks noChangeShapeType="1"/>
            </p:cNvSpPr>
            <p:nvPr/>
          </p:nvSpPr>
          <p:spPr bwMode="auto">
            <a:xfrm flipH="1" flipV="1">
              <a:off x="3127" y="1383"/>
              <a:ext cx="247" cy="302"/>
            </a:xfrm>
            <a:prstGeom prst="line">
              <a:avLst/>
            </a:prstGeom>
            <a:noFill/>
            <a:ln w="9525">
              <a:solidFill>
                <a:schemeClr val="tx1"/>
              </a:solidFill>
              <a:round/>
              <a:headEnd/>
              <a:tailEnd type="triangle" w="med" len="med"/>
            </a:ln>
            <a:effectLst/>
          </p:spPr>
          <p:txBody>
            <a:bodyPr wrap="none" lIns="61258" tIns="30629" rIns="61258" bIns="30629" anchor="ctr">
              <a:spAutoFit/>
            </a:bodyPr>
            <a:lstStyle/>
            <a:p>
              <a:endParaRPr lang="pt-PT" dirty="0"/>
            </a:p>
          </p:txBody>
        </p:sp>
        <p:sp>
          <p:nvSpPr>
            <p:cNvPr id="12" name="Text Box 13"/>
            <p:cNvSpPr txBox="1">
              <a:spLocks noChangeArrowheads="1"/>
            </p:cNvSpPr>
            <p:nvPr/>
          </p:nvSpPr>
          <p:spPr bwMode="auto">
            <a:xfrm>
              <a:off x="1207" y="1608"/>
              <a:ext cx="748" cy="240"/>
            </a:xfrm>
            <a:prstGeom prst="rect">
              <a:avLst/>
            </a:prstGeom>
            <a:noFill/>
            <a:ln w="9525">
              <a:noFill/>
              <a:miter lim="800000"/>
              <a:headEnd/>
              <a:tailEnd/>
            </a:ln>
            <a:effectLst/>
          </p:spPr>
          <p:txBody>
            <a:bodyPr wrap="none" lIns="61258" tIns="30629" rIns="61258" bIns="30629" anchor="ctr">
              <a:spAutoFit/>
            </a:bodyPr>
            <a:lstStyle/>
            <a:p>
              <a:pPr defTabSz="800100"/>
              <a:r>
                <a:rPr lang="pt-PT" sz="2100" b="0" i="0" dirty="0">
                  <a:solidFill>
                    <a:schemeClr val="accent2"/>
                  </a:solidFill>
                </a:rPr>
                <a:t>Resposta</a:t>
              </a:r>
              <a:endParaRPr lang="pt-PT" sz="2100" b="0" i="0" dirty="0">
                <a:solidFill>
                  <a:srgbClr val="00CCFF"/>
                </a:solidFill>
              </a:endParaRPr>
            </a:p>
          </p:txBody>
        </p:sp>
        <p:sp>
          <p:nvSpPr>
            <p:cNvPr id="13" name="Line 14"/>
            <p:cNvSpPr>
              <a:spLocks noChangeShapeType="1"/>
            </p:cNvSpPr>
            <p:nvPr/>
          </p:nvSpPr>
          <p:spPr bwMode="auto">
            <a:xfrm flipH="1" flipV="1">
              <a:off x="1522" y="1383"/>
              <a:ext cx="62" cy="345"/>
            </a:xfrm>
            <a:prstGeom prst="line">
              <a:avLst/>
            </a:prstGeom>
            <a:noFill/>
            <a:ln w="9525">
              <a:solidFill>
                <a:schemeClr val="tx1"/>
              </a:solidFill>
              <a:round/>
              <a:headEnd/>
              <a:tailEnd type="triangle" w="med" len="med"/>
            </a:ln>
            <a:effectLst/>
          </p:spPr>
          <p:txBody>
            <a:bodyPr lIns="61258" tIns="30629" rIns="61258" bIns="30629" anchor="ctr">
              <a:spAutoFit/>
            </a:bodyPr>
            <a:lstStyle/>
            <a:p>
              <a:endParaRPr lang="pt-PT" dirty="0"/>
            </a:p>
          </p:txBody>
        </p:sp>
      </p:grpSp>
      <p:grpSp>
        <p:nvGrpSpPr>
          <p:cNvPr id="14" name="Group 15"/>
          <p:cNvGrpSpPr>
            <a:grpSpLocks/>
          </p:cNvGrpSpPr>
          <p:nvPr/>
        </p:nvGrpSpPr>
        <p:grpSpPr bwMode="auto">
          <a:xfrm>
            <a:off x="648276" y="2805298"/>
            <a:ext cx="3657600" cy="2057400"/>
            <a:chOff x="624" y="1968"/>
            <a:chExt cx="2688" cy="1440"/>
          </a:xfrm>
        </p:grpSpPr>
        <p:sp>
          <p:nvSpPr>
            <p:cNvPr id="15" name="Rectangle 16"/>
            <p:cNvSpPr>
              <a:spLocks noChangeArrowheads="1"/>
            </p:cNvSpPr>
            <p:nvPr/>
          </p:nvSpPr>
          <p:spPr bwMode="auto">
            <a:xfrm>
              <a:off x="624" y="1968"/>
              <a:ext cx="2688" cy="1440"/>
            </a:xfrm>
            <a:prstGeom prst="rect">
              <a:avLst/>
            </a:prstGeom>
            <a:solidFill>
              <a:schemeClr val="hlink"/>
            </a:solidFill>
            <a:ln w="9525">
              <a:solidFill>
                <a:schemeClr val="tx1"/>
              </a:solidFill>
              <a:miter lim="800000"/>
              <a:headEnd/>
              <a:tailEnd/>
            </a:ln>
            <a:effectLst/>
          </p:spPr>
          <p:txBody>
            <a:bodyPr wrap="none" lIns="80010" tIns="40005" rIns="80010" bIns="40005" anchor="ctr"/>
            <a:lstStyle/>
            <a:p>
              <a:endParaRPr lang="pt-PT" dirty="0"/>
            </a:p>
          </p:txBody>
        </p:sp>
        <p:grpSp>
          <p:nvGrpSpPr>
            <p:cNvPr id="16" name="Group 17"/>
            <p:cNvGrpSpPr>
              <a:grpSpLocks/>
            </p:cNvGrpSpPr>
            <p:nvPr/>
          </p:nvGrpSpPr>
          <p:grpSpPr bwMode="auto">
            <a:xfrm>
              <a:off x="672" y="2016"/>
              <a:ext cx="2544" cy="1296"/>
              <a:chOff x="816" y="2304"/>
              <a:chExt cx="2544" cy="1296"/>
            </a:xfrm>
          </p:grpSpPr>
          <p:graphicFrame>
            <p:nvGraphicFramePr>
              <p:cNvPr id="17" name="Object 18"/>
              <p:cNvGraphicFramePr>
                <a:graphicFrameLocks noChangeAspect="1"/>
              </p:cNvGraphicFramePr>
              <p:nvPr/>
            </p:nvGraphicFramePr>
            <p:xfrm>
              <a:off x="816" y="2784"/>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7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AutoShape 19"/>
              <p:cNvSpPr>
                <a:spLocks noChangeArrowheads="1"/>
              </p:cNvSpPr>
              <p:nvPr/>
            </p:nvSpPr>
            <p:spPr bwMode="auto">
              <a:xfrm>
                <a:off x="1680" y="2304"/>
                <a:ext cx="1680" cy="1296"/>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r>
                  <a:rPr lang="pt-PT" sz="2100" b="0" i="0" dirty="0"/>
                  <a:t>Internet</a:t>
                </a:r>
              </a:p>
            </p:txBody>
          </p:sp>
          <p:sp>
            <p:nvSpPr>
              <p:cNvPr id="19" name="AutoShape 20"/>
              <p:cNvSpPr>
                <a:spLocks noChangeArrowheads="1"/>
              </p:cNvSpPr>
              <p:nvPr/>
            </p:nvSpPr>
            <p:spPr bwMode="auto">
              <a:xfrm>
                <a:off x="1296" y="2832"/>
                <a:ext cx="624" cy="240"/>
              </a:xfrm>
              <a:prstGeom prst="leftRightArrow">
                <a:avLst>
                  <a:gd name="adj1" fmla="val 50000"/>
                  <a:gd name="adj2" fmla="val 52000"/>
                </a:avLst>
              </a:prstGeom>
              <a:solidFill>
                <a:schemeClr val="accent1"/>
              </a:solidFill>
              <a:ln w="9525">
                <a:solidFill>
                  <a:schemeClr val="tx1"/>
                </a:solidFill>
                <a:miter lim="800000"/>
                <a:headEnd/>
                <a:tailEnd/>
              </a:ln>
              <a:effectLst/>
            </p:spPr>
            <p:txBody>
              <a:bodyPr wrap="none" lIns="80010" tIns="40005" rIns="80010" bIns="40005" anchor="ctr"/>
              <a:lstStyle/>
              <a:p>
                <a:endParaRPr lang="pt-PT" dirty="0"/>
              </a:p>
            </p:txBody>
          </p:sp>
        </p:grpSp>
      </p:grpSp>
      <p:grpSp>
        <p:nvGrpSpPr>
          <p:cNvPr id="20" name="Group 21"/>
          <p:cNvGrpSpPr>
            <a:grpSpLocks/>
          </p:cNvGrpSpPr>
          <p:nvPr/>
        </p:nvGrpSpPr>
        <p:grpSpPr bwMode="auto">
          <a:xfrm>
            <a:off x="4464626" y="2805298"/>
            <a:ext cx="4032250" cy="2057400"/>
            <a:chOff x="3648" y="2208"/>
            <a:chExt cx="2688" cy="1440"/>
          </a:xfrm>
        </p:grpSpPr>
        <p:sp>
          <p:nvSpPr>
            <p:cNvPr id="21" name="Rectangle 22"/>
            <p:cNvSpPr>
              <a:spLocks noChangeArrowheads="1"/>
            </p:cNvSpPr>
            <p:nvPr/>
          </p:nvSpPr>
          <p:spPr bwMode="auto">
            <a:xfrm>
              <a:off x="3648" y="2208"/>
              <a:ext cx="2688" cy="1440"/>
            </a:xfrm>
            <a:prstGeom prst="rect">
              <a:avLst/>
            </a:prstGeom>
            <a:solidFill>
              <a:schemeClr val="hlink"/>
            </a:solidFill>
            <a:ln w="9525">
              <a:solidFill>
                <a:schemeClr val="tx1"/>
              </a:solidFill>
              <a:miter lim="800000"/>
              <a:headEnd/>
              <a:tailEnd/>
            </a:ln>
            <a:effectLst/>
          </p:spPr>
          <p:txBody>
            <a:bodyPr wrap="none" lIns="41038" tIns="20519" rIns="41038" bIns="20519"/>
            <a:lstStyle/>
            <a:p>
              <a:endParaRPr lang="pt-PT" dirty="0"/>
            </a:p>
          </p:txBody>
        </p:sp>
        <p:grpSp>
          <p:nvGrpSpPr>
            <p:cNvPr id="22" name="Group 23"/>
            <p:cNvGrpSpPr>
              <a:grpSpLocks/>
            </p:cNvGrpSpPr>
            <p:nvPr/>
          </p:nvGrpSpPr>
          <p:grpSpPr bwMode="auto">
            <a:xfrm>
              <a:off x="3744" y="2304"/>
              <a:ext cx="2496" cy="1200"/>
              <a:chOff x="816" y="1488"/>
              <a:chExt cx="5424" cy="2544"/>
            </a:xfrm>
          </p:grpSpPr>
          <p:sp>
            <p:nvSpPr>
              <p:cNvPr id="23" name="Rectangle 24"/>
              <p:cNvSpPr>
                <a:spLocks noChangeArrowheads="1"/>
              </p:cNvSpPr>
              <p:nvPr/>
            </p:nvSpPr>
            <p:spPr bwMode="auto">
              <a:xfrm>
                <a:off x="816" y="2160"/>
                <a:ext cx="2496" cy="1152"/>
              </a:xfrm>
              <a:prstGeom prst="rect">
                <a:avLst/>
              </a:prstGeom>
              <a:solidFill>
                <a:srgbClr val="C0C0C0"/>
              </a:solidFill>
              <a:ln w="38100">
                <a:solidFill>
                  <a:schemeClr val="tx1"/>
                </a:solidFill>
                <a:miter lim="800000"/>
                <a:headEnd/>
                <a:tailEnd/>
              </a:ln>
              <a:effectLst/>
            </p:spPr>
            <p:txBody>
              <a:bodyPr wrap="none" lIns="41038" tIns="20519" rIns="41038" bIns="20519"/>
              <a:lstStyle/>
              <a:p>
                <a:pPr defTabSz="800100"/>
                <a:r>
                  <a:rPr lang="pt-PT" sz="1200" i="0" dirty="0"/>
                  <a:t>Objecto B</a:t>
                </a:r>
              </a:p>
            </p:txBody>
          </p:sp>
          <p:sp>
            <p:nvSpPr>
              <p:cNvPr id="24" name="Rectangle 25"/>
              <p:cNvSpPr>
                <a:spLocks noChangeArrowheads="1"/>
              </p:cNvSpPr>
              <p:nvPr/>
            </p:nvSpPr>
            <p:spPr bwMode="auto">
              <a:xfrm>
                <a:off x="960" y="2592"/>
                <a:ext cx="1104" cy="624"/>
              </a:xfrm>
              <a:prstGeom prst="rect">
                <a:avLst/>
              </a:prstGeom>
              <a:solidFill>
                <a:srgbClr val="969696"/>
              </a:solidFill>
              <a:ln w="9525">
                <a:solidFill>
                  <a:schemeClr val="tx1"/>
                </a:solidFill>
                <a:miter lim="800000"/>
                <a:headEnd/>
                <a:tailEnd/>
              </a:ln>
              <a:effectLst/>
            </p:spPr>
            <p:txBody>
              <a:bodyPr wrap="none" lIns="41038" tIns="20519" rIns="41038" bIns="20519"/>
              <a:lstStyle/>
              <a:p>
                <a:pPr defTabSz="800100"/>
                <a:r>
                  <a:rPr lang="pt-PT" sz="1200" b="0" i="0" dirty="0"/>
                  <a:t>Dados</a:t>
                </a:r>
              </a:p>
            </p:txBody>
          </p:sp>
          <p:sp>
            <p:nvSpPr>
              <p:cNvPr id="25" name="Rectangle 26"/>
              <p:cNvSpPr>
                <a:spLocks noChangeArrowheads="1"/>
              </p:cNvSpPr>
              <p:nvPr/>
            </p:nvSpPr>
            <p:spPr bwMode="auto">
              <a:xfrm>
                <a:off x="2064" y="2592"/>
                <a:ext cx="1104" cy="624"/>
              </a:xfrm>
              <a:prstGeom prst="rect">
                <a:avLst/>
              </a:prstGeom>
              <a:solidFill>
                <a:srgbClr val="FFFFFF"/>
              </a:solidFill>
              <a:ln w="9525">
                <a:solidFill>
                  <a:schemeClr val="tx1"/>
                </a:solidFill>
                <a:miter lim="800000"/>
                <a:headEnd/>
                <a:tailEnd/>
              </a:ln>
              <a:effectLst/>
            </p:spPr>
            <p:txBody>
              <a:bodyPr wrap="none" lIns="41038" tIns="20519" rIns="41038" bIns="20519"/>
              <a:lstStyle/>
              <a:p>
                <a:pPr defTabSz="800100"/>
                <a:r>
                  <a:rPr lang="pt-PT" sz="1200" b="0" i="0" dirty="0"/>
                  <a:t>Métodos</a:t>
                </a:r>
              </a:p>
            </p:txBody>
          </p:sp>
          <p:sp>
            <p:nvSpPr>
              <p:cNvPr id="26" name="Freeform 27"/>
              <p:cNvSpPr>
                <a:spLocks/>
              </p:cNvSpPr>
              <p:nvPr/>
            </p:nvSpPr>
            <p:spPr bwMode="auto">
              <a:xfrm flipV="1">
                <a:off x="2064" y="3360"/>
                <a:ext cx="3024" cy="672"/>
              </a:xfrm>
              <a:custGeom>
                <a:avLst/>
                <a:gdLst/>
                <a:ahLst/>
                <a:cxnLst>
                  <a:cxn ang="0">
                    <a:pos x="0" y="784"/>
                  </a:cxn>
                  <a:cxn ang="0">
                    <a:pos x="720" y="64"/>
                  </a:cxn>
                  <a:cxn ang="0">
                    <a:pos x="1344" y="400"/>
                  </a:cxn>
                </a:cxnLst>
                <a:rect l="0" t="0" r="r" b="b"/>
                <a:pathLst>
                  <a:path w="1344" h="784">
                    <a:moveTo>
                      <a:pt x="0" y="784"/>
                    </a:moveTo>
                    <a:cubicBezTo>
                      <a:pt x="248" y="456"/>
                      <a:pt x="496" y="128"/>
                      <a:pt x="720" y="64"/>
                    </a:cubicBezTo>
                    <a:cubicBezTo>
                      <a:pt x="944" y="0"/>
                      <a:pt x="1240" y="344"/>
                      <a:pt x="1344" y="400"/>
                    </a:cubicBezTo>
                  </a:path>
                </a:pathLst>
              </a:custGeom>
              <a:noFill/>
              <a:ln w="127000" cap="flat" cmpd="sng">
                <a:solidFill>
                  <a:schemeClr val="accent1"/>
                </a:solidFill>
                <a:prstDash val="solid"/>
                <a:round/>
                <a:headEnd type="none" w="med" len="med"/>
                <a:tailEnd type="stealth" w="med" len="med"/>
              </a:ln>
              <a:effectLst/>
            </p:spPr>
            <p:txBody>
              <a:bodyPr wrap="none" lIns="41038" tIns="20519" rIns="41038" bIns="20519"/>
              <a:lstStyle/>
              <a:p>
                <a:endParaRPr lang="pt-PT" dirty="0"/>
              </a:p>
            </p:txBody>
          </p:sp>
          <p:sp>
            <p:nvSpPr>
              <p:cNvPr id="27" name="Freeform 28"/>
              <p:cNvSpPr>
                <a:spLocks/>
              </p:cNvSpPr>
              <p:nvPr/>
            </p:nvSpPr>
            <p:spPr bwMode="auto">
              <a:xfrm flipH="1">
                <a:off x="2016" y="1680"/>
                <a:ext cx="3024" cy="816"/>
              </a:xfrm>
              <a:custGeom>
                <a:avLst/>
                <a:gdLst/>
                <a:ahLst/>
                <a:cxnLst>
                  <a:cxn ang="0">
                    <a:pos x="0" y="784"/>
                  </a:cxn>
                  <a:cxn ang="0">
                    <a:pos x="720" y="64"/>
                  </a:cxn>
                  <a:cxn ang="0">
                    <a:pos x="1344" y="400"/>
                  </a:cxn>
                </a:cxnLst>
                <a:rect l="0" t="0" r="r" b="b"/>
                <a:pathLst>
                  <a:path w="1344" h="784">
                    <a:moveTo>
                      <a:pt x="0" y="784"/>
                    </a:moveTo>
                    <a:cubicBezTo>
                      <a:pt x="248" y="456"/>
                      <a:pt x="496" y="128"/>
                      <a:pt x="720" y="64"/>
                    </a:cubicBezTo>
                    <a:cubicBezTo>
                      <a:pt x="944" y="0"/>
                      <a:pt x="1240" y="344"/>
                      <a:pt x="1344" y="400"/>
                    </a:cubicBezTo>
                  </a:path>
                </a:pathLst>
              </a:custGeom>
              <a:noFill/>
              <a:ln w="127000" cap="flat" cmpd="sng">
                <a:solidFill>
                  <a:schemeClr val="accent1"/>
                </a:solidFill>
                <a:prstDash val="solid"/>
                <a:round/>
                <a:headEnd type="none" w="med" len="med"/>
                <a:tailEnd type="stealth" w="med" len="med"/>
              </a:ln>
              <a:effectLst/>
            </p:spPr>
            <p:txBody>
              <a:bodyPr wrap="none" lIns="41038" tIns="20519" rIns="41038" bIns="20519"/>
              <a:lstStyle/>
              <a:p>
                <a:endParaRPr lang="pt-PT" dirty="0"/>
              </a:p>
            </p:txBody>
          </p:sp>
          <p:sp>
            <p:nvSpPr>
              <p:cNvPr id="28" name="Rectangle 29"/>
              <p:cNvSpPr>
                <a:spLocks noChangeArrowheads="1"/>
              </p:cNvSpPr>
              <p:nvPr/>
            </p:nvSpPr>
            <p:spPr bwMode="auto">
              <a:xfrm>
                <a:off x="4080" y="1488"/>
                <a:ext cx="1104" cy="384"/>
              </a:xfrm>
              <a:prstGeom prst="rect">
                <a:avLst/>
              </a:prstGeom>
              <a:solidFill>
                <a:srgbClr val="00CCFF"/>
              </a:solidFill>
              <a:ln w="9525">
                <a:solidFill>
                  <a:schemeClr val="tx1"/>
                </a:solidFill>
                <a:miter lim="800000"/>
                <a:headEnd/>
                <a:tailEnd/>
              </a:ln>
              <a:effectLst/>
            </p:spPr>
            <p:txBody>
              <a:bodyPr wrap="none" lIns="41038" tIns="20519" rIns="41038" bIns="20519"/>
              <a:lstStyle/>
              <a:p>
                <a:pPr defTabSz="800100"/>
                <a:r>
                  <a:rPr lang="pt-PT" sz="1200" b="0" i="0" dirty="0"/>
                  <a:t>Mensagem</a:t>
                </a:r>
              </a:p>
            </p:txBody>
          </p:sp>
          <p:sp>
            <p:nvSpPr>
              <p:cNvPr id="29" name="Rectangle 30"/>
              <p:cNvSpPr>
                <a:spLocks noChangeArrowheads="1"/>
              </p:cNvSpPr>
              <p:nvPr/>
            </p:nvSpPr>
            <p:spPr bwMode="auto">
              <a:xfrm>
                <a:off x="3408" y="3360"/>
                <a:ext cx="1104" cy="384"/>
              </a:xfrm>
              <a:prstGeom prst="rect">
                <a:avLst/>
              </a:prstGeom>
              <a:solidFill>
                <a:srgbClr val="00CCFF"/>
              </a:solidFill>
              <a:ln w="9525">
                <a:solidFill>
                  <a:schemeClr val="tx1"/>
                </a:solidFill>
                <a:miter lim="800000"/>
                <a:headEnd/>
                <a:tailEnd/>
              </a:ln>
              <a:effectLst/>
            </p:spPr>
            <p:txBody>
              <a:bodyPr wrap="none" lIns="41038" tIns="20519" rIns="41038" bIns="20519"/>
              <a:lstStyle/>
              <a:p>
                <a:pPr defTabSz="800100"/>
                <a:r>
                  <a:rPr lang="pt-PT" sz="1200" b="0" i="0" dirty="0"/>
                  <a:t>Mensagem</a:t>
                </a:r>
              </a:p>
            </p:txBody>
          </p:sp>
          <p:sp>
            <p:nvSpPr>
              <p:cNvPr id="30" name="Rectangle 31"/>
              <p:cNvSpPr>
                <a:spLocks noChangeArrowheads="1"/>
              </p:cNvSpPr>
              <p:nvPr/>
            </p:nvSpPr>
            <p:spPr bwMode="auto">
              <a:xfrm>
                <a:off x="5136" y="2496"/>
                <a:ext cx="1104" cy="1152"/>
              </a:xfrm>
              <a:prstGeom prst="rect">
                <a:avLst/>
              </a:prstGeom>
              <a:solidFill>
                <a:srgbClr val="FF00FF"/>
              </a:solidFill>
              <a:ln w="9525">
                <a:solidFill>
                  <a:schemeClr val="tx1"/>
                </a:solidFill>
                <a:miter lim="800000"/>
                <a:headEnd/>
                <a:tailEnd/>
              </a:ln>
              <a:effectLst/>
            </p:spPr>
            <p:txBody>
              <a:bodyPr wrap="none" lIns="41038" tIns="20519" rIns="41038" bIns="20519"/>
              <a:lstStyle/>
              <a:p>
                <a:pPr defTabSz="800100"/>
                <a:r>
                  <a:rPr lang="pt-PT" sz="1200" i="0" dirty="0"/>
                  <a:t>Objecto A</a:t>
                </a:r>
              </a:p>
            </p:txBody>
          </p:sp>
        </p:grpSp>
      </p:grpSp>
    </p:spTree>
    <p:extLst>
      <p:ext uri="{BB962C8B-B14F-4D97-AF65-F5344CB8AC3E}">
        <p14:creationId xmlns:p14="http://schemas.microsoft.com/office/powerpoint/2010/main" val="28293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1000"/>
                            </p:stCondLst>
                            <p:childTnLst>
                              <p:par>
                                <p:cTn id="9" presetID="9" presetClass="entr" presetSubtype="0" fill="hold" nodeType="afterEffect">
                                  <p:stCondLst>
                                    <p:cond delay="200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3500"/>
                            </p:stCondLst>
                            <p:childTnLst>
                              <p:par>
                                <p:cTn id="13" presetID="9" presetClass="entr" presetSubtype="0" fill="hold" nodeType="afterEffect">
                                  <p:stCondLst>
                                    <p:cond delay="200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1" name="Rectangle 44"/>
          <p:cNvSpPr>
            <a:spLocks noChangeArrowheads="1"/>
          </p:cNvSpPr>
          <p:nvPr/>
        </p:nvSpPr>
        <p:spPr bwMode="auto">
          <a:xfrm>
            <a:off x="540000" y="900000"/>
            <a:ext cx="8064448" cy="745589"/>
          </a:xfrm>
          <a:prstGeom prst="rect">
            <a:avLst/>
          </a:prstGeom>
          <a:noFill/>
          <a:ln w="9525">
            <a:noFill/>
            <a:miter lim="800000"/>
            <a:headEnd/>
            <a:tailEnd/>
          </a:ln>
          <a:effectLst/>
        </p:spPr>
        <p:txBody>
          <a:bodyPr wrap="square" lIns="80010" tIns="40005" rIns="80010" bIns="40005">
            <a:spAutoFit/>
          </a:bodyPr>
          <a:lstStyle/>
          <a:p>
            <a:pPr algn="l" defTabSz="800100">
              <a:lnSpc>
                <a:spcPct val="120000"/>
              </a:lnSpc>
              <a:buFont typeface="Wingdings" pitchFamily="2" charset="2"/>
              <a:buNone/>
            </a:pPr>
            <a:r>
              <a:rPr lang="pt-BR" sz="2000" i="0" dirty="0"/>
              <a:t>Unicast:</a:t>
            </a:r>
          </a:p>
          <a:p>
            <a:pPr marL="273050" lvl="1" algn="l" defTabSz="800100">
              <a:lnSpc>
                <a:spcPct val="120000"/>
              </a:lnSpc>
              <a:buFont typeface="Wingdings" pitchFamily="2" charset="2"/>
              <a:buNone/>
            </a:pPr>
            <a:r>
              <a:rPr lang="pt-BR" sz="1600" b="0" i="0" dirty="0"/>
              <a:t>Cada elemento envia uma mensagem para um e um só outro elemento do sistema.</a:t>
            </a:r>
          </a:p>
        </p:txBody>
      </p:sp>
      <p:grpSp>
        <p:nvGrpSpPr>
          <p:cNvPr id="32" name="Group 92"/>
          <p:cNvGrpSpPr>
            <a:grpSpLocks/>
          </p:cNvGrpSpPr>
          <p:nvPr/>
        </p:nvGrpSpPr>
        <p:grpSpPr bwMode="auto">
          <a:xfrm>
            <a:off x="1979712" y="1705372"/>
            <a:ext cx="6624736" cy="3456384"/>
            <a:chOff x="672" y="1104"/>
            <a:chExt cx="5616" cy="3120"/>
          </a:xfrm>
        </p:grpSpPr>
        <p:graphicFrame>
          <p:nvGraphicFramePr>
            <p:cNvPr id="33" name="Object 93"/>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AutoShape 94"/>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35" name="Object 95"/>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96"/>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97"/>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98"/>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99"/>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00"/>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1"/>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Freeform 103"/>
          <p:cNvSpPr>
            <a:spLocks/>
          </p:cNvSpPr>
          <p:nvPr/>
        </p:nvSpPr>
        <p:spPr bwMode="auto">
          <a:xfrm>
            <a:off x="2411512" y="1664471"/>
            <a:ext cx="4304837" cy="1528841"/>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Tree>
    <p:extLst>
      <p:ext uri="{BB962C8B-B14F-4D97-AF65-F5344CB8AC3E}">
        <p14:creationId xmlns:p14="http://schemas.microsoft.com/office/powerpoint/2010/main" val="190750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childTnLst>
                          </p:cTn>
                        </p:par>
                        <p:par>
                          <p:cTn id="14" fill="hold">
                            <p:stCondLst>
                              <p:cond delay="3000"/>
                            </p:stCondLst>
                            <p:childTnLst>
                              <p:par>
                                <p:cTn id="15" presetID="9" presetClass="entr" presetSubtype="0" fill="hold" grpId="0" nodeType="afterEffect">
                                  <p:stCondLst>
                                    <p:cond delay="200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 name="Rectangle 3"/>
          <p:cNvSpPr>
            <a:spLocks noChangeArrowheads="1"/>
          </p:cNvSpPr>
          <p:nvPr/>
        </p:nvSpPr>
        <p:spPr bwMode="auto">
          <a:xfrm>
            <a:off x="540000" y="900000"/>
            <a:ext cx="8136456" cy="745589"/>
          </a:xfrm>
          <a:prstGeom prst="rect">
            <a:avLst/>
          </a:prstGeom>
          <a:noFill/>
          <a:ln w="9525">
            <a:noFill/>
            <a:miter lim="800000"/>
            <a:headEnd/>
            <a:tailEnd/>
          </a:ln>
          <a:effectLst/>
        </p:spPr>
        <p:txBody>
          <a:bodyPr wrap="square" lIns="80010" tIns="40005" rIns="80010" bIns="40005">
            <a:spAutoFit/>
          </a:bodyPr>
          <a:lstStyle/>
          <a:p>
            <a:pPr algn="just" defTabSz="800100">
              <a:lnSpc>
                <a:spcPct val="120000"/>
              </a:lnSpc>
              <a:buFont typeface="Wingdings" pitchFamily="2" charset="2"/>
              <a:buNone/>
            </a:pPr>
            <a:r>
              <a:rPr lang="pt-PT" sz="2000" i="0" dirty="0"/>
              <a:t>Broadcast:</a:t>
            </a:r>
          </a:p>
          <a:p>
            <a:pPr marL="273050" lvl="1" algn="just" defTabSz="800100">
              <a:lnSpc>
                <a:spcPct val="120000"/>
              </a:lnSpc>
              <a:buFont typeface="Wingdings" pitchFamily="2" charset="2"/>
              <a:buNone/>
            </a:pPr>
            <a:r>
              <a:rPr lang="pt-PT" sz="1600" b="0" i="0" dirty="0"/>
              <a:t>Um elemento do sistema envia uma mensagem para todos os elementos do sistema.</a:t>
            </a:r>
          </a:p>
        </p:txBody>
      </p:sp>
      <p:grpSp>
        <p:nvGrpSpPr>
          <p:cNvPr id="4" name="Group 4"/>
          <p:cNvGrpSpPr>
            <a:grpSpLocks/>
          </p:cNvGrpSpPr>
          <p:nvPr/>
        </p:nvGrpSpPr>
        <p:grpSpPr bwMode="auto">
          <a:xfrm>
            <a:off x="1855638" y="1723181"/>
            <a:ext cx="6820818" cy="3438575"/>
            <a:chOff x="672" y="1104"/>
            <a:chExt cx="5616" cy="3120"/>
          </a:xfrm>
        </p:grpSpPr>
        <p:graphicFrame>
          <p:nvGraphicFramePr>
            <p:cNvPr id="5" name="Object 5"/>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6"/>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7" name="Object 7"/>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14"/>
          <p:cNvGrpSpPr>
            <a:grpSpLocks/>
          </p:cNvGrpSpPr>
          <p:nvPr/>
        </p:nvGrpSpPr>
        <p:grpSpPr bwMode="auto">
          <a:xfrm>
            <a:off x="2312838" y="1666031"/>
            <a:ext cx="4591052" cy="3060998"/>
            <a:chOff x="864" y="978"/>
            <a:chExt cx="3168" cy="2348"/>
          </a:xfrm>
        </p:grpSpPr>
        <p:sp>
          <p:nvSpPr>
            <p:cNvPr id="15" name="Freeform 15"/>
            <p:cNvSpPr>
              <a:spLocks/>
            </p:cNvSpPr>
            <p:nvPr/>
          </p:nvSpPr>
          <p:spPr bwMode="auto">
            <a:xfrm>
              <a:off x="864" y="978"/>
              <a:ext cx="3168" cy="1355"/>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6" name="Freeform 16"/>
            <p:cNvSpPr>
              <a:spLocks/>
            </p:cNvSpPr>
            <p:nvPr/>
          </p:nvSpPr>
          <p:spPr bwMode="auto">
            <a:xfrm>
              <a:off x="864" y="1283"/>
              <a:ext cx="1522" cy="10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7" name="Freeform 17"/>
            <p:cNvSpPr>
              <a:spLocks/>
            </p:cNvSpPr>
            <p:nvPr/>
          </p:nvSpPr>
          <p:spPr bwMode="auto">
            <a:xfrm>
              <a:off x="864" y="1382"/>
              <a:ext cx="2345" cy="821"/>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8" name="Freeform 18"/>
            <p:cNvSpPr>
              <a:spLocks/>
            </p:cNvSpPr>
            <p:nvPr/>
          </p:nvSpPr>
          <p:spPr bwMode="auto">
            <a:xfrm flipV="1">
              <a:off x="864" y="2333"/>
              <a:ext cx="1275" cy="389"/>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9" name="Freeform 19"/>
            <p:cNvSpPr>
              <a:spLocks/>
            </p:cNvSpPr>
            <p:nvPr/>
          </p:nvSpPr>
          <p:spPr bwMode="auto">
            <a:xfrm flipV="1">
              <a:off x="864" y="2333"/>
              <a:ext cx="3127" cy="86"/>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20" name="Freeform 20"/>
            <p:cNvSpPr>
              <a:spLocks/>
            </p:cNvSpPr>
            <p:nvPr/>
          </p:nvSpPr>
          <p:spPr bwMode="auto">
            <a:xfrm flipV="1">
              <a:off x="864" y="2333"/>
              <a:ext cx="2427" cy="9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21" name="Freeform 21"/>
            <p:cNvSpPr>
              <a:spLocks/>
            </p:cNvSpPr>
            <p:nvPr/>
          </p:nvSpPr>
          <p:spPr bwMode="auto">
            <a:xfrm>
              <a:off x="864" y="2290"/>
              <a:ext cx="1975" cy="4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17859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000"/>
                            </p:stCondLst>
                            <p:childTnLst>
                              <p:par>
                                <p:cTn id="15" presetID="9" presetClass="entr" presetSubtype="0" fill="hold" nodeType="after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ODELOS DE </a:t>
            </a:r>
            <a:r>
              <a:rPr lang="pt-PT" sz="1800" b="1" i="1" dirty="0">
                <a:solidFill>
                  <a:srgbClr val="FF0000"/>
                </a:solidFill>
                <a:latin typeface="Arial" charset="0"/>
              </a:rPr>
              <a:t>C</a:t>
            </a:r>
            <a:r>
              <a:rPr lang="pt-PT" sz="1600" b="1" i="1" dirty="0">
                <a:solidFill>
                  <a:srgbClr val="FF0000"/>
                </a:solidFill>
                <a:latin typeface="Arial" charset="0"/>
              </a:rPr>
              <a:t>OMUNICAÇÃO</a:t>
            </a:r>
          </a:p>
        </p:txBody>
      </p:sp>
      <p:sp>
        <p:nvSpPr>
          <p:cNvPr id="3" name="Rectangle 3"/>
          <p:cNvSpPr>
            <a:spLocks noChangeArrowheads="1"/>
          </p:cNvSpPr>
          <p:nvPr/>
        </p:nvSpPr>
        <p:spPr bwMode="auto">
          <a:xfrm>
            <a:off x="540000" y="900000"/>
            <a:ext cx="8208464" cy="1079270"/>
          </a:xfrm>
          <a:prstGeom prst="rect">
            <a:avLst/>
          </a:prstGeom>
          <a:noFill/>
          <a:ln w="9525">
            <a:noFill/>
            <a:miter lim="800000"/>
            <a:headEnd/>
            <a:tailEnd/>
          </a:ln>
          <a:effectLst/>
        </p:spPr>
        <p:txBody>
          <a:bodyPr wrap="square" lIns="80010" tIns="40005" rIns="80010" bIns="40005">
            <a:spAutoFit/>
          </a:bodyPr>
          <a:lstStyle/>
          <a:p>
            <a:pPr algn="just" defTabSz="800100">
              <a:lnSpc>
                <a:spcPct val="120000"/>
              </a:lnSpc>
              <a:buFont typeface="Wingdings" pitchFamily="2" charset="2"/>
              <a:buNone/>
            </a:pPr>
            <a:r>
              <a:rPr lang="pt-PT" sz="2000" i="0" dirty="0"/>
              <a:t>Multicast:</a:t>
            </a:r>
          </a:p>
          <a:p>
            <a:pPr marL="273050" lvl="1" algn="just" defTabSz="800100">
              <a:lnSpc>
                <a:spcPct val="120000"/>
              </a:lnSpc>
              <a:buFont typeface="Wingdings" pitchFamily="2" charset="2"/>
              <a:buNone/>
            </a:pPr>
            <a:r>
              <a:rPr lang="pt-PT" sz="1600" b="0" i="0" dirty="0"/>
              <a:t>Um elemento do sistema envia uma mensagem para um grupo bem definido de elementos do sistema.</a:t>
            </a:r>
          </a:p>
        </p:txBody>
      </p:sp>
      <p:grpSp>
        <p:nvGrpSpPr>
          <p:cNvPr id="4" name="Group 4"/>
          <p:cNvGrpSpPr>
            <a:grpSpLocks/>
          </p:cNvGrpSpPr>
          <p:nvPr/>
        </p:nvGrpSpPr>
        <p:grpSpPr bwMode="auto">
          <a:xfrm>
            <a:off x="1691680" y="1633364"/>
            <a:ext cx="6840760" cy="3557756"/>
            <a:chOff x="672" y="1104"/>
            <a:chExt cx="5616" cy="3120"/>
          </a:xfrm>
        </p:grpSpPr>
        <p:graphicFrame>
          <p:nvGraphicFramePr>
            <p:cNvPr id="5" name="Object 5"/>
            <p:cNvGraphicFramePr>
              <a:graphicFrameLocks noChangeAspect="1"/>
            </p:cNvGraphicFramePr>
            <p:nvPr/>
          </p:nvGraphicFramePr>
          <p:xfrm>
            <a:off x="672" y="2448"/>
            <a:ext cx="698" cy="62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6"/>
            <p:cNvSpPr>
              <a:spLocks noChangeArrowheads="1"/>
            </p:cNvSpPr>
            <p:nvPr/>
          </p:nvSpPr>
          <p:spPr bwMode="auto">
            <a:xfrm>
              <a:off x="1824" y="1104"/>
              <a:ext cx="4464" cy="3120"/>
            </a:xfrm>
            <a:prstGeom prst="irregularSeal1">
              <a:avLst/>
            </a:prstGeom>
            <a:solidFill>
              <a:srgbClr val="FFFFFF"/>
            </a:solidFill>
            <a:ln w="38100">
              <a:solidFill>
                <a:schemeClr val="tx1"/>
              </a:solidFill>
              <a:miter lim="800000"/>
              <a:headEnd/>
              <a:tailEnd/>
            </a:ln>
            <a:effectLst/>
          </p:spPr>
          <p:txBody>
            <a:bodyPr wrap="none" lIns="80010" tIns="40005" rIns="80010" bIns="40005" anchor="ctr"/>
            <a:lstStyle/>
            <a:p>
              <a:pPr defTabSz="800100"/>
              <a:endParaRPr lang="pt-PT" sz="2100" b="0" dirty="0">
                <a:latin typeface="Times New Roman" pitchFamily="18" charset="0"/>
              </a:endParaRPr>
            </a:p>
          </p:txBody>
        </p:sp>
        <p:graphicFrame>
          <p:nvGraphicFramePr>
            <p:cNvPr id="7" name="Object 7"/>
            <p:cNvGraphicFramePr>
              <a:graphicFrameLocks noChangeAspect="1"/>
            </p:cNvGraphicFramePr>
            <p:nvPr/>
          </p:nvGraphicFramePr>
          <p:xfrm>
            <a:off x="2496" y="1584"/>
            <a:ext cx="698" cy="62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158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3504" y="1632"/>
            <a:ext cx="698" cy="622"/>
          </p:xfrm>
          <a:graphic>
            <a:graphicData uri="http://schemas.openxmlformats.org/presentationml/2006/ole">
              <mc:AlternateContent xmlns:mc="http://schemas.openxmlformats.org/markup-compatibility/2006">
                <mc:Choice xmlns:v="urn:schemas-microsoft-com:vml" Requires="v">
                  <p:oleObj name="Clip" r:id="rId6" imgW="3892680" imgH="3468960" progId="MS_ClipArt_Gallery.2">
                    <p:embed/>
                  </p:oleObj>
                </mc:Choice>
                <mc:Fallback>
                  <p:oleObj name="Clip" r:id="rId6"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632"/>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464" y="1200"/>
            <a:ext cx="698" cy="622"/>
          </p:xfrm>
          <a:graphic>
            <a:graphicData uri="http://schemas.openxmlformats.org/presentationml/2006/ole">
              <mc:AlternateContent xmlns:mc="http://schemas.openxmlformats.org/markup-compatibility/2006">
                <mc:Choice xmlns:v="urn:schemas-microsoft-com:vml" Requires="v">
                  <p:oleObj name="Clip" r:id="rId7" imgW="3892680" imgH="3468960" progId="MS_ClipArt_Gallery.2">
                    <p:embed/>
                  </p:oleObj>
                </mc:Choice>
                <mc:Fallback>
                  <p:oleObj name="Clip" r:id="rId7"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200"/>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nvGraphicFramePr>
          <p:xfrm>
            <a:off x="3120" y="2448"/>
            <a:ext cx="698" cy="622"/>
          </p:xfrm>
          <a:graphic>
            <a:graphicData uri="http://schemas.openxmlformats.org/presentationml/2006/ole">
              <mc:AlternateContent xmlns:mc="http://schemas.openxmlformats.org/markup-compatibility/2006">
                <mc:Choice xmlns:v="urn:schemas-microsoft-com:vml" Requires="v">
                  <p:oleObj name="Clip" r:id="rId8" imgW="3892680" imgH="3468960" progId="MS_ClipArt_Gallery.2">
                    <p:embed/>
                  </p:oleObj>
                </mc:Choice>
                <mc:Fallback>
                  <p:oleObj name="Clip" r:id="rId8"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4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nvGraphicFramePr>
          <p:xfrm>
            <a:off x="4416" y="2496"/>
            <a:ext cx="698" cy="622"/>
          </p:xfrm>
          <a:graphic>
            <a:graphicData uri="http://schemas.openxmlformats.org/presentationml/2006/ole">
              <mc:AlternateContent xmlns:mc="http://schemas.openxmlformats.org/markup-compatibility/2006">
                <mc:Choice xmlns:v="urn:schemas-microsoft-com:vml" Requires="v">
                  <p:oleObj name="Clip" r:id="rId9" imgW="3892680" imgH="3468960" progId="MS_ClipArt_Gallery.2">
                    <p:embed/>
                  </p:oleObj>
                </mc:Choice>
                <mc:Fallback>
                  <p:oleObj name="Clip" r:id="rId9"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6"/>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2256" y="2688"/>
            <a:ext cx="698" cy="622"/>
          </p:xfrm>
          <a:graphic>
            <a:graphicData uri="http://schemas.openxmlformats.org/presentationml/2006/ole">
              <mc:AlternateContent xmlns:mc="http://schemas.openxmlformats.org/markup-compatibility/2006">
                <mc:Choice xmlns:v="urn:schemas-microsoft-com:vml" Requires="v">
                  <p:oleObj name="Clip" r:id="rId10" imgW="3892680" imgH="3468960" progId="MS_ClipArt_Gallery.2">
                    <p:embed/>
                  </p:oleObj>
                </mc:Choice>
                <mc:Fallback>
                  <p:oleObj name="Clip" r:id="rId10"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688"/>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nvGraphicFramePr>
          <p:xfrm>
            <a:off x="3600" y="3264"/>
            <a:ext cx="698" cy="622"/>
          </p:xfrm>
          <a:graphic>
            <a:graphicData uri="http://schemas.openxmlformats.org/presentationml/2006/ole">
              <mc:AlternateContent xmlns:mc="http://schemas.openxmlformats.org/markup-compatibility/2006">
                <mc:Choice xmlns:v="urn:schemas-microsoft-com:vml" Requires="v">
                  <p:oleObj name="Clip" r:id="rId11" imgW="3892680" imgH="3468960" progId="MS_ClipArt_Gallery.2">
                    <p:embed/>
                  </p:oleObj>
                </mc:Choice>
                <mc:Fallback>
                  <p:oleObj name="Clip" r:id="rId11"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264"/>
                          <a:ext cx="69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14"/>
          <p:cNvGrpSpPr>
            <a:grpSpLocks/>
          </p:cNvGrpSpPr>
          <p:nvPr/>
        </p:nvGrpSpPr>
        <p:grpSpPr bwMode="auto">
          <a:xfrm>
            <a:off x="2236192" y="1792438"/>
            <a:ext cx="4509265" cy="2922550"/>
            <a:chOff x="864" y="978"/>
            <a:chExt cx="3168" cy="2348"/>
          </a:xfrm>
        </p:grpSpPr>
        <p:sp>
          <p:nvSpPr>
            <p:cNvPr id="15" name="Freeform 15"/>
            <p:cNvSpPr>
              <a:spLocks/>
            </p:cNvSpPr>
            <p:nvPr/>
          </p:nvSpPr>
          <p:spPr bwMode="auto">
            <a:xfrm>
              <a:off x="864" y="978"/>
              <a:ext cx="3168" cy="1355"/>
            </a:xfrm>
            <a:custGeom>
              <a:avLst/>
              <a:gdLst/>
              <a:ahLst/>
              <a:cxnLst>
                <a:cxn ang="0">
                  <a:pos x="0" y="1505"/>
                </a:cxn>
                <a:cxn ang="0">
                  <a:pos x="56" y="1052"/>
                </a:cxn>
                <a:cxn ang="0">
                  <a:pos x="314" y="643"/>
                </a:cxn>
                <a:cxn ang="0">
                  <a:pos x="783" y="296"/>
                </a:cxn>
                <a:cxn ang="0">
                  <a:pos x="1253" y="113"/>
                </a:cxn>
                <a:cxn ang="0">
                  <a:pos x="1827" y="17"/>
                </a:cxn>
                <a:cxn ang="0">
                  <a:pos x="2479" y="0"/>
                </a:cxn>
                <a:cxn ang="0">
                  <a:pos x="3122" y="96"/>
                </a:cxn>
                <a:cxn ang="0">
                  <a:pos x="3696" y="275"/>
                </a:cxn>
              </a:cxnLst>
              <a:rect l="0" t="0" r="r" b="b"/>
              <a:pathLst>
                <a:path w="3696" h="1505">
                  <a:moveTo>
                    <a:pt x="0" y="1505"/>
                  </a:moveTo>
                  <a:lnTo>
                    <a:pt x="56" y="1052"/>
                  </a:lnTo>
                  <a:lnTo>
                    <a:pt x="314" y="643"/>
                  </a:lnTo>
                  <a:lnTo>
                    <a:pt x="783" y="296"/>
                  </a:lnTo>
                  <a:lnTo>
                    <a:pt x="1253" y="113"/>
                  </a:lnTo>
                  <a:lnTo>
                    <a:pt x="1827" y="17"/>
                  </a:lnTo>
                  <a:lnTo>
                    <a:pt x="2479" y="0"/>
                  </a:lnTo>
                  <a:lnTo>
                    <a:pt x="3122" y="96"/>
                  </a:lnTo>
                  <a:lnTo>
                    <a:pt x="3696" y="275"/>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6" name="Freeform 16"/>
            <p:cNvSpPr>
              <a:spLocks/>
            </p:cNvSpPr>
            <p:nvPr/>
          </p:nvSpPr>
          <p:spPr bwMode="auto">
            <a:xfrm flipV="1">
              <a:off x="864" y="2333"/>
              <a:ext cx="1275" cy="389"/>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sp>
          <p:nvSpPr>
            <p:cNvPr id="17" name="Freeform 17"/>
            <p:cNvSpPr>
              <a:spLocks/>
            </p:cNvSpPr>
            <p:nvPr/>
          </p:nvSpPr>
          <p:spPr bwMode="auto">
            <a:xfrm flipV="1">
              <a:off x="864" y="2333"/>
              <a:ext cx="2427" cy="993"/>
            </a:xfrm>
            <a:custGeom>
              <a:avLst/>
              <a:gdLst/>
              <a:ahLst/>
              <a:cxnLst>
                <a:cxn ang="0">
                  <a:pos x="0" y="1214"/>
                </a:cxn>
                <a:cxn ang="0">
                  <a:pos x="27" y="896"/>
                </a:cxn>
                <a:cxn ang="0">
                  <a:pos x="131" y="574"/>
                </a:cxn>
                <a:cxn ang="0">
                  <a:pos x="348" y="287"/>
                </a:cxn>
                <a:cxn ang="0">
                  <a:pos x="583" y="104"/>
                </a:cxn>
                <a:cxn ang="0">
                  <a:pos x="861" y="0"/>
                </a:cxn>
                <a:cxn ang="0">
                  <a:pos x="1148" y="17"/>
                </a:cxn>
                <a:cxn ang="0">
                  <a:pos x="1505" y="131"/>
                </a:cxn>
                <a:cxn ang="0">
                  <a:pos x="1776" y="350"/>
                </a:cxn>
              </a:cxnLst>
              <a:rect l="0" t="0" r="r" b="b"/>
              <a:pathLst>
                <a:path w="1776" h="1214">
                  <a:moveTo>
                    <a:pt x="0" y="1214"/>
                  </a:moveTo>
                  <a:lnTo>
                    <a:pt x="27" y="896"/>
                  </a:lnTo>
                  <a:lnTo>
                    <a:pt x="131" y="574"/>
                  </a:lnTo>
                  <a:lnTo>
                    <a:pt x="348" y="287"/>
                  </a:lnTo>
                  <a:lnTo>
                    <a:pt x="583" y="104"/>
                  </a:lnTo>
                  <a:lnTo>
                    <a:pt x="861" y="0"/>
                  </a:lnTo>
                  <a:lnTo>
                    <a:pt x="1148" y="17"/>
                  </a:lnTo>
                  <a:lnTo>
                    <a:pt x="1505" y="131"/>
                  </a:lnTo>
                  <a:lnTo>
                    <a:pt x="1776" y="350"/>
                  </a:lnTo>
                </a:path>
              </a:pathLst>
            </a:custGeom>
            <a:noFill/>
            <a:ln w="63500" cap="flat" cmpd="sng">
              <a:solidFill>
                <a:srgbClr val="FF0000"/>
              </a:solidFill>
              <a:prstDash val="solid"/>
              <a:round/>
              <a:headEnd type="none" w="med" len="med"/>
              <a:tailEnd type="triangle" w="med" len="med"/>
            </a:ln>
            <a:effectLst/>
          </p:spPr>
          <p:txBody>
            <a:bodyPr wrap="none" anchor="ctr"/>
            <a:lstStyle/>
            <a:p>
              <a:endParaRPr lang="pt-PT" dirty="0"/>
            </a:p>
          </p:txBody>
        </p:sp>
      </p:grpSp>
    </p:spTree>
    <p:extLst>
      <p:ext uri="{BB962C8B-B14F-4D97-AF65-F5344CB8AC3E}">
        <p14:creationId xmlns:p14="http://schemas.microsoft.com/office/powerpoint/2010/main" val="35615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9" presetClass="entr" presetSubtype="0"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3000"/>
                            </p:stCondLst>
                            <p:childTnLst>
                              <p:par>
                                <p:cTn id="15" presetID="9" presetClass="entr" presetSubtype="0" fill="hold" nodeType="after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I</a:t>
            </a:r>
            <a:r>
              <a:rPr lang="pt-PT" sz="1600" b="1" i="1" dirty="0">
                <a:solidFill>
                  <a:srgbClr val="FF0000"/>
                </a:solidFill>
                <a:latin typeface="Arial" charset="0"/>
              </a:rPr>
              <a:t>NTERAÇÃO NAS </a:t>
            </a:r>
            <a:r>
              <a:rPr lang="pt-PT" sz="1800" b="1" i="1" dirty="0">
                <a:solidFill>
                  <a:srgbClr val="FF0000"/>
                </a:solidFill>
                <a:latin typeface="Arial" charset="0"/>
              </a:rPr>
              <a:t>C</a:t>
            </a:r>
            <a:r>
              <a:rPr lang="pt-PT" sz="1600" b="1" i="1" dirty="0">
                <a:solidFill>
                  <a:srgbClr val="FF0000"/>
                </a:solidFill>
                <a:latin typeface="Arial" charset="0"/>
              </a:rPr>
              <a:t>HAMADAS</a:t>
            </a:r>
          </a:p>
        </p:txBody>
      </p:sp>
      <p:sp>
        <p:nvSpPr>
          <p:cNvPr id="3" name="Text Box 18"/>
          <p:cNvSpPr txBox="1">
            <a:spLocks noChangeArrowheads="1"/>
          </p:cNvSpPr>
          <p:nvPr/>
        </p:nvSpPr>
        <p:spPr bwMode="auto">
          <a:xfrm>
            <a:off x="540000" y="900000"/>
            <a:ext cx="8136456" cy="3737177"/>
          </a:xfrm>
          <a:prstGeom prst="rect">
            <a:avLst/>
          </a:prstGeom>
          <a:noFill/>
          <a:ln w="9525">
            <a:noFill/>
            <a:miter lim="800000"/>
            <a:headEnd/>
            <a:tailEnd/>
          </a:ln>
          <a:effectLst/>
        </p:spPr>
        <p:txBody>
          <a:bodyPr wrap="square" lIns="80010" tIns="40005" rIns="80010" bIns="40005">
            <a:spAutoFit/>
          </a:bodyPr>
          <a:lstStyle/>
          <a:p>
            <a:pPr marL="271463" indent="-271463" algn="just" defTabSz="800100">
              <a:lnSpc>
                <a:spcPct val="110000"/>
              </a:lnSpc>
              <a:buFont typeface="Wingdings" pitchFamily="2" charset="2"/>
              <a:buChar char="Ø"/>
            </a:pPr>
            <a:r>
              <a:rPr lang="pt-PT" sz="2000" b="0" i="0" dirty="0"/>
              <a:t>Primitivas associadas às mensagens:</a:t>
            </a:r>
          </a:p>
          <a:p>
            <a:pPr marL="722313" lvl="1" indent="-271463" algn="just" defTabSz="800100">
              <a:lnSpc>
                <a:spcPct val="110000"/>
              </a:lnSpc>
              <a:buFont typeface="Wingdings" pitchFamily="2" charset="2"/>
              <a:buChar char="Ø"/>
            </a:pPr>
            <a:r>
              <a:rPr lang="pt-BR" sz="1600" i="0" dirty="0"/>
              <a:t>Send(msg)</a:t>
            </a:r>
            <a:r>
              <a:rPr lang="pt-BR" sz="1600" b="0" i="0" dirty="0"/>
              <a:t> – Enviar a mensagem “msg” para o destinatário. “msg” reprensenta o local ou estrutura que armazena a mensagem composta antes do envio;</a:t>
            </a:r>
          </a:p>
          <a:p>
            <a:pPr marL="722313" lvl="1" indent="-271463" algn="just" defTabSz="800100">
              <a:lnSpc>
                <a:spcPct val="110000"/>
              </a:lnSpc>
              <a:buFont typeface="Wingdings" pitchFamily="2" charset="2"/>
              <a:buChar char="Ø"/>
            </a:pPr>
            <a:r>
              <a:rPr lang="pt-BR" sz="1600" i="0" dirty="0"/>
              <a:t>Receive(msg)</a:t>
            </a:r>
            <a:r>
              <a:rPr lang="pt-BR" sz="1600" b="0" i="0" dirty="0"/>
              <a:t> – Receber a mensagem “msg” do emissor. “msg” reprensenta o local ou estrutura onde se pretende armazenar a mensagem recebida;</a:t>
            </a:r>
          </a:p>
          <a:p>
            <a:pPr marL="271463" indent="-271463" algn="just" defTabSz="800100">
              <a:lnSpc>
                <a:spcPct val="110000"/>
              </a:lnSpc>
              <a:buFont typeface="Wingdings" pitchFamily="2" charset="2"/>
              <a:buChar char="Ø"/>
            </a:pPr>
            <a:r>
              <a:rPr lang="pt-BR" sz="2000" b="0" i="0" dirty="0"/>
              <a:t>Variantes de interacção:</a:t>
            </a:r>
          </a:p>
          <a:p>
            <a:pPr marL="722313" lvl="1" indent="-271463" algn="just" defTabSz="800100">
              <a:lnSpc>
                <a:spcPct val="110000"/>
              </a:lnSpc>
              <a:buFont typeface="Wingdings" pitchFamily="2" charset="2"/>
              <a:buChar char="Ø"/>
            </a:pPr>
            <a:r>
              <a:rPr lang="pt-BR" sz="1600" i="0" dirty="0"/>
              <a:t>Bloqueante</a:t>
            </a:r>
            <a:r>
              <a:rPr lang="pt-BR" sz="1600" b="0" i="0" dirty="0"/>
              <a:t> – A chamada à primitiviva, </a:t>
            </a:r>
            <a:r>
              <a:rPr lang="pt-BR" sz="1600" i="0" dirty="0">
                <a:solidFill>
                  <a:srgbClr val="0033CC"/>
                </a:solidFill>
              </a:rPr>
              <a:t>send()</a:t>
            </a:r>
            <a:r>
              <a:rPr lang="pt-BR" sz="1600" b="0" i="0" dirty="0"/>
              <a:t> ou </a:t>
            </a:r>
            <a:r>
              <a:rPr lang="pt-BR" sz="1600" i="0" dirty="0">
                <a:solidFill>
                  <a:srgbClr val="0033CC"/>
                </a:solidFill>
              </a:rPr>
              <a:t>receive()</a:t>
            </a:r>
            <a:r>
              <a:rPr lang="pt-BR" sz="1600" b="0" i="0" dirty="0"/>
              <a:t>, bloquea enquanto a mensagem não for totalmente enviada ou totalmente recebi</a:t>
            </a:r>
            <a:r>
              <a:rPr lang="pt-PT" sz="1600" b="0" i="0" dirty="0"/>
              <a:t>da</a:t>
            </a:r>
            <a:r>
              <a:rPr lang="pt-BR" sz="1600" b="0" i="0" dirty="0"/>
              <a:t>;</a:t>
            </a:r>
          </a:p>
          <a:p>
            <a:pPr marL="722313" lvl="1" indent="-271463" algn="just" defTabSz="800100">
              <a:lnSpc>
                <a:spcPct val="110000"/>
              </a:lnSpc>
              <a:buFont typeface="Wingdings" pitchFamily="2" charset="2"/>
              <a:buChar char="Ø"/>
            </a:pPr>
            <a:r>
              <a:rPr lang="pt-BR" sz="1600" i="0" dirty="0"/>
              <a:t>Não Bloqueante</a:t>
            </a:r>
            <a:r>
              <a:rPr lang="pt-BR" sz="1600" b="0" i="0" dirty="0"/>
              <a:t> – O sistema armazena a chamada à primitiva, permitindo o retorno da invocação da primitiva mesmo sem o efectivo envio ou recepção da mensagem. O sistema deve providenciar outras primitivas para testar a efectiva realização da primitiva, quer de uma forma bloqueante ou não bloqueante</a:t>
            </a:r>
            <a:r>
              <a:rPr lang="pt-PT" sz="1600" b="0" i="0" dirty="0"/>
              <a:t>.</a:t>
            </a:r>
            <a:endParaRPr lang="pt-BR" sz="1600" b="0" i="0" dirty="0"/>
          </a:p>
        </p:txBody>
      </p:sp>
    </p:spTree>
    <p:extLst>
      <p:ext uri="{BB962C8B-B14F-4D97-AF65-F5344CB8AC3E}">
        <p14:creationId xmlns:p14="http://schemas.microsoft.com/office/powerpoint/2010/main" val="158140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SOP-T1-CP1</a:t>
            </a:r>
            <a:br>
              <a:rPr lang="pt-PT" sz="1000" b="1" i="1" dirty="0">
                <a:solidFill>
                  <a:srgbClr val="FF0000"/>
                </a:solidFill>
                <a:latin typeface="Arial" charset="0"/>
              </a:rPr>
            </a:br>
            <a:r>
              <a:rPr lang="pt-PT" sz="1800" b="1" i="1" dirty="0">
                <a:solidFill>
                  <a:srgbClr val="FF0000"/>
                </a:solidFill>
                <a:latin typeface="Arial" charset="0"/>
              </a:rPr>
              <a:t>M</a:t>
            </a:r>
            <a:r>
              <a:rPr lang="pt-PT" sz="1600" b="1" i="1" dirty="0">
                <a:solidFill>
                  <a:srgbClr val="FF0000"/>
                </a:solidFill>
                <a:latin typeface="Arial" charset="0"/>
              </a:rPr>
              <a:t>ENSAGENS/</a:t>
            </a:r>
            <a:r>
              <a:rPr lang="pt-PT" sz="1800" b="1" i="1" dirty="0">
                <a:solidFill>
                  <a:srgbClr val="FF0000"/>
                </a:solidFill>
                <a:latin typeface="Arial" charset="0"/>
              </a:rPr>
              <a:t>P</a:t>
            </a:r>
            <a:r>
              <a:rPr lang="pt-PT" sz="1600" b="1" i="1" dirty="0">
                <a:solidFill>
                  <a:srgbClr val="FF0000"/>
                </a:solidFill>
                <a:latin typeface="Arial" charset="0"/>
              </a:rPr>
              <a:t>ROTOCOLO</a:t>
            </a:r>
          </a:p>
        </p:txBody>
      </p:sp>
      <p:grpSp>
        <p:nvGrpSpPr>
          <p:cNvPr id="4" name="Group 27"/>
          <p:cNvGrpSpPr>
            <a:grpSpLocks/>
          </p:cNvGrpSpPr>
          <p:nvPr/>
        </p:nvGrpSpPr>
        <p:grpSpPr bwMode="auto">
          <a:xfrm>
            <a:off x="5983660" y="3198589"/>
            <a:ext cx="2119313" cy="1906587"/>
            <a:chOff x="4648" y="2064"/>
            <a:chExt cx="1556" cy="1334"/>
          </a:xfrm>
        </p:grpSpPr>
        <p:graphicFrame>
          <p:nvGraphicFramePr>
            <p:cNvPr id="5" name="Object 28"/>
            <p:cNvGraphicFramePr>
              <a:graphicFrameLocks noChangeAspect="1"/>
            </p:cNvGraphicFramePr>
            <p:nvPr/>
          </p:nvGraphicFramePr>
          <p:xfrm>
            <a:off x="4800" y="2064"/>
            <a:ext cx="1248" cy="1112"/>
          </p:xfrm>
          <a:graphic>
            <a:graphicData uri="http://schemas.openxmlformats.org/presentationml/2006/ole">
              <mc:AlternateContent xmlns:mc="http://schemas.openxmlformats.org/markup-compatibility/2006">
                <mc:Choice xmlns:v="urn:schemas-microsoft-com:vml" Requires="v">
                  <p:oleObj name="Clip" r:id="rId3" imgW="3892680" imgH="3468960" progId="MS_ClipArt_Gallery.2">
                    <p:embed/>
                  </p:oleObj>
                </mc:Choice>
                <mc:Fallback>
                  <p:oleObj name="Clip" r:id="rId3"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 y="2064"/>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9"/>
            <p:cNvSpPr txBox="1">
              <a:spLocks noChangeArrowheads="1"/>
            </p:cNvSpPr>
            <p:nvPr/>
          </p:nvSpPr>
          <p:spPr bwMode="auto">
            <a:xfrm>
              <a:off x="4648" y="3129"/>
              <a:ext cx="1556" cy="269"/>
            </a:xfrm>
            <a:prstGeom prst="rect">
              <a:avLst/>
            </a:prstGeom>
            <a:noFill/>
            <a:ln w="9525">
              <a:noFill/>
              <a:miter lim="800000"/>
              <a:headEnd/>
              <a:tailEnd/>
            </a:ln>
            <a:effectLst/>
          </p:spPr>
          <p:txBody>
            <a:bodyPr wrap="none" lIns="80010" tIns="40005" rIns="80010" bIns="40005" anchor="ctr">
              <a:spAutoFit/>
            </a:bodyPr>
            <a:lstStyle/>
            <a:p>
              <a:pPr defTabSz="800100"/>
              <a:r>
                <a:rPr lang="pt-PT" sz="2000" b="0" i="0" dirty="0"/>
                <a:t>Servidor de HTTP</a:t>
              </a:r>
            </a:p>
          </p:txBody>
        </p:sp>
      </p:grpSp>
      <p:cxnSp>
        <p:nvCxnSpPr>
          <p:cNvPr id="7" name="AutoShape 30"/>
          <p:cNvCxnSpPr>
            <a:cxnSpLocks noChangeShapeType="1"/>
            <a:endCxn id="15" idx="1"/>
          </p:cNvCxnSpPr>
          <p:nvPr/>
        </p:nvCxnSpPr>
        <p:spPr bwMode="auto">
          <a:xfrm flipV="1">
            <a:off x="2308598" y="1693639"/>
            <a:ext cx="2613025" cy="9525"/>
          </a:xfrm>
          <a:prstGeom prst="bentConnector3">
            <a:avLst>
              <a:gd name="adj1" fmla="val 49940"/>
            </a:avLst>
          </a:prstGeom>
          <a:noFill/>
          <a:ln w="101600">
            <a:solidFill>
              <a:srgbClr val="00FF00"/>
            </a:solidFill>
            <a:miter lim="800000"/>
            <a:headEnd/>
            <a:tailEnd type="triangle" w="med" len="med"/>
          </a:ln>
          <a:effectLst/>
        </p:spPr>
      </p:cxnSp>
      <p:cxnSp>
        <p:nvCxnSpPr>
          <p:cNvPr id="8" name="AutoShape 31"/>
          <p:cNvCxnSpPr>
            <a:cxnSpLocks noChangeShapeType="1"/>
            <a:stCxn id="15" idx="2"/>
          </p:cNvCxnSpPr>
          <p:nvPr/>
        </p:nvCxnSpPr>
        <p:spPr bwMode="auto">
          <a:xfrm>
            <a:off x="6490073" y="2098451"/>
            <a:ext cx="550862" cy="1100138"/>
          </a:xfrm>
          <a:prstGeom prst="straightConnector1">
            <a:avLst/>
          </a:prstGeom>
          <a:noFill/>
          <a:ln w="101600">
            <a:solidFill>
              <a:srgbClr val="00FF00"/>
            </a:solidFill>
            <a:round/>
            <a:headEnd/>
            <a:tailEnd type="triangle" w="med" len="med"/>
          </a:ln>
          <a:effectLst/>
        </p:spPr>
      </p:cxnSp>
      <p:grpSp>
        <p:nvGrpSpPr>
          <p:cNvPr id="9" name="Group 32"/>
          <p:cNvGrpSpPr>
            <a:grpSpLocks/>
          </p:cNvGrpSpPr>
          <p:nvPr/>
        </p:nvGrpSpPr>
        <p:grpSpPr bwMode="auto">
          <a:xfrm>
            <a:off x="611560" y="907826"/>
            <a:ext cx="1697038" cy="1909763"/>
            <a:chOff x="672" y="1341"/>
            <a:chExt cx="1248" cy="1337"/>
          </a:xfrm>
        </p:grpSpPr>
        <p:graphicFrame>
          <p:nvGraphicFramePr>
            <p:cNvPr id="10" name="Object 33"/>
            <p:cNvGraphicFramePr>
              <a:graphicFrameLocks noChangeAspect="1"/>
            </p:cNvGraphicFramePr>
            <p:nvPr/>
          </p:nvGraphicFramePr>
          <p:xfrm>
            <a:off x="672" y="1341"/>
            <a:ext cx="1248" cy="1112"/>
          </p:xfrm>
          <a:graphic>
            <a:graphicData uri="http://schemas.openxmlformats.org/presentationml/2006/ole">
              <mc:AlternateContent xmlns:mc="http://schemas.openxmlformats.org/markup-compatibility/2006">
                <mc:Choice xmlns:v="urn:schemas-microsoft-com:vml" Requires="v">
                  <p:oleObj name="Clip" r:id="rId5" imgW="3892680" imgH="3468960" progId="MS_ClipArt_Gallery.2">
                    <p:embed/>
                  </p:oleObj>
                </mc:Choice>
                <mc:Fallback>
                  <p:oleObj name="Clip" r:id="rId5" imgW="38926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1"/>
                          <a:ext cx="1248" cy="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4"/>
            <p:cNvSpPr txBox="1">
              <a:spLocks noChangeArrowheads="1"/>
            </p:cNvSpPr>
            <p:nvPr/>
          </p:nvSpPr>
          <p:spPr bwMode="auto">
            <a:xfrm>
              <a:off x="908" y="2409"/>
              <a:ext cx="678" cy="269"/>
            </a:xfrm>
            <a:prstGeom prst="rect">
              <a:avLst/>
            </a:prstGeom>
            <a:noFill/>
            <a:ln w="9525">
              <a:noFill/>
              <a:miter lim="800000"/>
              <a:headEnd/>
              <a:tailEnd/>
            </a:ln>
            <a:effectLst/>
          </p:spPr>
          <p:txBody>
            <a:bodyPr wrap="none" lIns="80010" tIns="40005" rIns="80010" bIns="40005" anchor="ctr">
              <a:spAutoFit/>
            </a:bodyPr>
            <a:lstStyle/>
            <a:p>
              <a:pPr defTabSz="800100"/>
              <a:r>
                <a:rPr lang="pt-PT" sz="2000" b="0" i="0" dirty="0"/>
                <a:t>Cliente</a:t>
              </a:r>
            </a:p>
          </p:txBody>
        </p:sp>
      </p:grpSp>
      <p:cxnSp>
        <p:nvCxnSpPr>
          <p:cNvPr id="12" name="AutoShape 35"/>
          <p:cNvCxnSpPr>
            <a:cxnSpLocks noChangeShapeType="1"/>
            <a:endCxn id="18" idx="3"/>
          </p:cNvCxnSpPr>
          <p:nvPr/>
        </p:nvCxnSpPr>
        <p:spPr bwMode="auto">
          <a:xfrm flipH="1">
            <a:off x="5543923" y="3993926"/>
            <a:ext cx="646112" cy="14288"/>
          </a:xfrm>
          <a:prstGeom prst="straightConnector1">
            <a:avLst/>
          </a:prstGeom>
          <a:noFill/>
          <a:ln w="101600">
            <a:solidFill>
              <a:srgbClr val="00CCFF"/>
            </a:solidFill>
            <a:round/>
            <a:headEnd/>
            <a:tailEnd type="triangle" w="med" len="med"/>
          </a:ln>
          <a:effectLst/>
        </p:spPr>
      </p:cxnSp>
      <p:cxnSp>
        <p:nvCxnSpPr>
          <p:cNvPr id="13" name="AutoShape 36"/>
          <p:cNvCxnSpPr>
            <a:cxnSpLocks noChangeShapeType="1"/>
            <a:stCxn id="18" idx="1"/>
            <a:endCxn id="11" idx="2"/>
          </p:cNvCxnSpPr>
          <p:nvPr/>
        </p:nvCxnSpPr>
        <p:spPr bwMode="auto">
          <a:xfrm rot="10800000">
            <a:off x="1394198" y="2817589"/>
            <a:ext cx="557212" cy="1190625"/>
          </a:xfrm>
          <a:prstGeom prst="bentConnector2">
            <a:avLst/>
          </a:prstGeom>
          <a:noFill/>
          <a:ln w="101600">
            <a:solidFill>
              <a:srgbClr val="00CCFF"/>
            </a:solidFill>
            <a:miter lim="800000"/>
            <a:headEnd/>
            <a:tailEnd type="triangle" w="med" len="med"/>
          </a:ln>
          <a:effectLst/>
        </p:spPr>
      </p:cxnSp>
      <p:grpSp>
        <p:nvGrpSpPr>
          <p:cNvPr id="14" name="Group 37"/>
          <p:cNvGrpSpPr>
            <a:grpSpLocks/>
          </p:cNvGrpSpPr>
          <p:nvPr/>
        </p:nvGrpSpPr>
        <p:grpSpPr bwMode="auto">
          <a:xfrm>
            <a:off x="4921623" y="925289"/>
            <a:ext cx="3135312" cy="1173162"/>
            <a:chOff x="3744" y="1213"/>
            <a:chExt cx="2304" cy="820"/>
          </a:xfrm>
        </p:grpSpPr>
        <p:sp>
          <p:nvSpPr>
            <p:cNvPr id="15" name="Rectangle 38"/>
            <p:cNvSpPr>
              <a:spLocks noChangeArrowheads="1"/>
            </p:cNvSpPr>
            <p:nvPr/>
          </p:nvSpPr>
          <p:spPr bwMode="auto">
            <a:xfrm>
              <a:off x="3744" y="1467"/>
              <a:ext cx="2304" cy="566"/>
            </a:xfrm>
            <a:prstGeom prst="rect">
              <a:avLst/>
            </a:prstGeom>
            <a:noFill/>
            <a:ln w="9525">
              <a:solidFill>
                <a:schemeClr val="tx1"/>
              </a:solidFill>
              <a:miter lim="800000"/>
              <a:headEnd/>
              <a:tailEnd/>
            </a:ln>
            <a:effectLst/>
          </p:spPr>
          <p:txBody>
            <a:bodyPr lIns="70009" tIns="35004" rIns="70009" bIns="35004" anchor="ctr">
              <a:spAutoFit/>
            </a:bodyPr>
            <a:lstStyle/>
            <a:p>
              <a:pPr algn="l" defTabSz="800100"/>
              <a:r>
                <a:rPr lang="pt-PT" sz="1200" i="0" dirty="0">
                  <a:latin typeface="Courier New" pitchFamily="49" charset="0"/>
                </a:rPr>
                <a:t>GET /path/file.html HTTP/1.0</a:t>
              </a:r>
            </a:p>
            <a:p>
              <a:pPr algn="l" defTabSz="800100"/>
              <a:r>
                <a:rPr lang="pt-PT" sz="1200" i="0" dirty="0">
                  <a:latin typeface="Courier New" pitchFamily="49" charset="0"/>
                </a:rPr>
                <a:t>From: someuser@jmarshall.com</a:t>
              </a:r>
            </a:p>
            <a:p>
              <a:pPr algn="l" defTabSz="800100"/>
              <a:r>
                <a:rPr lang="pt-PT" sz="1200" i="0" dirty="0">
                  <a:latin typeface="Courier New" pitchFamily="49" charset="0"/>
                </a:rPr>
                <a:t>User-Agent: HTTPTool/1.0</a:t>
              </a:r>
            </a:p>
            <a:p>
              <a:pPr algn="l" defTabSz="800100"/>
              <a:endParaRPr lang="pt-PT" sz="1200" i="0" dirty="0">
                <a:latin typeface="Courier New" pitchFamily="49" charset="0"/>
              </a:endParaRPr>
            </a:p>
          </p:txBody>
        </p:sp>
        <p:sp>
          <p:nvSpPr>
            <p:cNvPr id="16" name="Rectangle 39"/>
            <p:cNvSpPr>
              <a:spLocks noChangeArrowheads="1"/>
            </p:cNvSpPr>
            <p:nvPr/>
          </p:nvSpPr>
          <p:spPr bwMode="auto">
            <a:xfrm>
              <a:off x="4512" y="1213"/>
              <a:ext cx="659" cy="262"/>
            </a:xfrm>
            <a:prstGeom prst="rect">
              <a:avLst/>
            </a:prstGeom>
            <a:noFill/>
            <a:ln w="9525">
              <a:noFill/>
              <a:miter lim="800000"/>
              <a:headEnd/>
              <a:tailEnd/>
            </a:ln>
            <a:effectLst/>
          </p:spPr>
          <p:txBody>
            <a:bodyPr lIns="70009" tIns="35004" rIns="70009" bIns="35004" anchor="ctr">
              <a:spAutoFit/>
            </a:bodyPr>
            <a:lstStyle/>
            <a:p>
              <a:pPr defTabSz="800100"/>
              <a:r>
                <a:rPr lang="pt-PT" sz="2000" b="0" i="0" dirty="0"/>
                <a:t>Pedido</a:t>
              </a:r>
              <a:endParaRPr lang="en-GB" sz="2000" b="0" i="0" dirty="0"/>
            </a:p>
          </p:txBody>
        </p:sp>
      </p:grpSp>
      <p:grpSp>
        <p:nvGrpSpPr>
          <p:cNvPr id="17" name="Group 40"/>
          <p:cNvGrpSpPr>
            <a:grpSpLocks/>
          </p:cNvGrpSpPr>
          <p:nvPr/>
        </p:nvGrpSpPr>
        <p:grpSpPr bwMode="auto">
          <a:xfrm>
            <a:off x="1951410" y="2477864"/>
            <a:ext cx="3592513" cy="2755900"/>
            <a:chOff x="1358" y="2042"/>
            <a:chExt cx="2263" cy="1736"/>
          </a:xfrm>
        </p:grpSpPr>
        <p:sp>
          <p:nvSpPr>
            <p:cNvPr id="18" name="Rectangle 41"/>
            <p:cNvSpPr>
              <a:spLocks noChangeArrowheads="1"/>
            </p:cNvSpPr>
            <p:nvPr/>
          </p:nvSpPr>
          <p:spPr bwMode="auto">
            <a:xfrm>
              <a:off x="1358" y="2233"/>
              <a:ext cx="2263" cy="1545"/>
            </a:xfrm>
            <a:prstGeom prst="rect">
              <a:avLst/>
            </a:prstGeom>
            <a:noFill/>
            <a:ln w="9525">
              <a:solidFill>
                <a:schemeClr val="tx1"/>
              </a:solidFill>
              <a:miter lim="800000"/>
              <a:headEnd/>
              <a:tailEnd/>
            </a:ln>
            <a:effectLst/>
          </p:spPr>
          <p:txBody>
            <a:bodyPr lIns="70009" tIns="35004" rIns="70009" bIns="35004" anchor="ctr">
              <a:spAutoFit/>
            </a:bodyPr>
            <a:lstStyle/>
            <a:p>
              <a:pPr algn="l" defTabSz="800100"/>
              <a:r>
                <a:rPr lang="pt-PT" sz="1200" i="0" dirty="0">
                  <a:latin typeface="Courier New" pitchFamily="49" charset="0"/>
                </a:rPr>
                <a:t>HTTP/1.0 200 OK</a:t>
              </a:r>
            </a:p>
            <a:p>
              <a:pPr algn="l" defTabSz="800100"/>
              <a:r>
                <a:rPr lang="pt-PT" sz="1200" i="0" dirty="0">
                  <a:latin typeface="Courier New" pitchFamily="49" charset="0"/>
                </a:rPr>
                <a:t>Date: Fri, 31 Dec 1999 23:59:59 GMT</a:t>
              </a:r>
            </a:p>
            <a:p>
              <a:pPr algn="l" defTabSz="800100"/>
              <a:r>
                <a:rPr lang="pt-PT" sz="1200" i="0" dirty="0">
                  <a:latin typeface="Courier New" pitchFamily="49" charset="0"/>
                </a:rPr>
                <a:t>Content-Type: text/html</a:t>
              </a:r>
            </a:p>
            <a:p>
              <a:pPr algn="l" defTabSz="800100"/>
              <a:r>
                <a:rPr lang="pt-PT" sz="1200" i="0" dirty="0">
                  <a:latin typeface="Courier New" pitchFamily="49" charset="0"/>
                </a:rPr>
                <a:t>Content-Length: 1354</a:t>
              </a:r>
            </a:p>
            <a:p>
              <a:pPr algn="l" defTabSz="800100"/>
              <a:endParaRPr lang="pt-PT" sz="1200" i="0" dirty="0">
                <a:latin typeface="Courier New" pitchFamily="49" charset="0"/>
              </a:endParaRPr>
            </a:p>
            <a:p>
              <a:pPr algn="l" defTabSz="800100"/>
              <a:r>
                <a:rPr lang="pt-PT" sz="1200" i="0" dirty="0">
                  <a:latin typeface="Courier New" pitchFamily="49" charset="0"/>
                </a:rPr>
                <a:t>&lt;html&gt;</a:t>
              </a:r>
            </a:p>
            <a:p>
              <a:pPr algn="l" defTabSz="800100"/>
              <a:r>
                <a:rPr lang="pt-PT" sz="1200" i="0" dirty="0">
                  <a:latin typeface="Courier New" pitchFamily="49" charset="0"/>
                </a:rPr>
                <a:t>&lt;body&gt;</a:t>
              </a:r>
            </a:p>
            <a:p>
              <a:pPr algn="l" defTabSz="800100"/>
              <a:r>
                <a:rPr lang="pt-PT" sz="1200" i="0" dirty="0">
                  <a:latin typeface="Courier New" pitchFamily="49" charset="0"/>
                </a:rPr>
                <a:t>&lt;h1&gt;Happy New Millennium!&lt;/h1&gt;</a:t>
              </a:r>
            </a:p>
            <a:p>
              <a:pPr algn="l" defTabSz="800100"/>
              <a:r>
                <a:rPr lang="pt-PT" sz="1200" i="0" dirty="0">
                  <a:latin typeface="Courier New" pitchFamily="49" charset="0"/>
                </a:rPr>
                <a:t>.</a:t>
              </a:r>
            </a:p>
            <a:p>
              <a:pPr algn="l" defTabSz="800100"/>
              <a:r>
                <a:rPr lang="pt-PT" sz="1200" i="0" dirty="0">
                  <a:latin typeface="Courier New" pitchFamily="49" charset="0"/>
                </a:rPr>
                <a:t>.</a:t>
              </a:r>
            </a:p>
            <a:p>
              <a:pPr algn="l" defTabSz="800100"/>
              <a:r>
                <a:rPr lang="pt-PT" sz="1200" i="0" dirty="0">
                  <a:latin typeface="Courier New" pitchFamily="49" charset="0"/>
                </a:rPr>
                <a:t>.</a:t>
              </a:r>
            </a:p>
            <a:p>
              <a:pPr algn="l" defTabSz="800100"/>
              <a:r>
                <a:rPr lang="pt-PT" sz="1200" i="0" dirty="0">
                  <a:latin typeface="Courier New" pitchFamily="49" charset="0"/>
                </a:rPr>
                <a:t>&lt;/body&gt;</a:t>
              </a:r>
            </a:p>
            <a:p>
              <a:pPr algn="l" defTabSz="800100"/>
              <a:r>
                <a:rPr lang="pt-PT" sz="1200" i="0" dirty="0">
                  <a:latin typeface="Courier New" pitchFamily="49" charset="0"/>
                </a:rPr>
                <a:t>&lt;/html&gt;</a:t>
              </a:r>
            </a:p>
          </p:txBody>
        </p:sp>
        <p:sp>
          <p:nvSpPr>
            <p:cNvPr id="19" name="Rectangle 42"/>
            <p:cNvSpPr>
              <a:spLocks noChangeArrowheads="1"/>
            </p:cNvSpPr>
            <p:nvPr/>
          </p:nvSpPr>
          <p:spPr bwMode="auto">
            <a:xfrm>
              <a:off x="2064" y="2042"/>
              <a:ext cx="816" cy="236"/>
            </a:xfrm>
            <a:prstGeom prst="rect">
              <a:avLst/>
            </a:prstGeom>
            <a:noFill/>
            <a:ln w="9525">
              <a:noFill/>
              <a:miter lim="800000"/>
              <a:headEnd/>
              <a:tailEnd/>
            </a:ln>
            <a:effectLst/>
          </p:spPr>
          <p:txBody>
            <a:bodyPr lIns="70009" tIns="35004" rIns="70009" bIns="35004" anchor="ctr">
              <a:spAutoFit/>
            </a:bodyPr>
            <a:lstStyle/>
            <a:p>
              <a:pPr defTabSz="800100"/>
              <a:r>
                <a:rPr lang="pt-PT" sz="2000" b="0" i="0" dirty="0"/>
                <a:t>Resposta</a:t>
              </a:r>
              <a:endParaRPr lang="en-GB" sz="2000" b="0" i="0" dirty="0"/>
            </a:p>
          </p:txBody>
        </p:sp>
      </p:grpSp>
    </p:spTree>
    <p:extLst>
      <p:ext uri="{BB962C8B-B14F-4D97-AF65-F5344CB8AC3E}">
        <p14:creationId xmlns:p14="http://schemas.microsoft.com/office/powerpoint/2010/main" val="18465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2500"/>
                            </p:stCondLst>
                            <p:childTnLst>
                              <p:par>
                                <p:cTn id="13" presetID="1" presetClass="entr" presetSubtype="0" fill="hold" nodeType="afterEffect">
                                  <p:stCondLst>
                                    <p:cond delay="200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4500"/>
                            </p:stCondLst>
                            <p:childTnLst>
                              <p:par>
                                <p:cTn id="16" presetID="9" presetClass="entr" presetSubtype="0" fill="hold" nodeType="after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5500"/>
                            </p:stCondLst>
                            <p:childTnLst>
                              <p:par>
                                <p:cTn id="20" presetID="1" presetClass="entr" presetSubtype="0" fill="hold" nodeType="afterEffect">
                                  <p:stCondLst>
                                    <p:cond delay="2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9" presetClass="entr" presetSubtype="0" fill="hold" nodeType="after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1000"/>
                            </p:stCondLst>
                            <p:childTnLst>
                              <p:par>
                                <p:cTn id="31" presetID="9" presetClass="entr" presetSubtype="0" fill="hold" nodeType="afterEffect">
                                  <p:stCondLst>
                                    <p:cond delay="200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5922</TotalTime>
  <Words>1721</Words>
  <Application>Microsoft Office PowerPoint</Application>
  <PresentationFormat>On-screen Show (16:10)</PresentationFormat>
  <Paragraphs>237</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Courier New</vt:lpstr>
      <vt:lpstr>Tahoma</vt:lpstr>
      <vt:lpstr>Times New Roman</vt:lpstr>
      <vt:lpstr>Wingdings</vt:lpstr>
      <vt:lpstr>study_time</vt:lpstr>
      <vt:lpstr>Clip</vt:lpstr>
      <vt:lpstr>PowerPoint Presentation</vt:lpstr>
      <vt:lpstr> ALINHAMENTO</vt:lpstr>
      <vt:lpstr>SOP-T1-CP1 MODELO CLIENTE/SERVIDOR</vt:lpstr>
      <vt:lpstr>SOP-T1-CP1 EXEMPLOS CLIENTE/SERVIDOR</vt:lpstr>
      <vt:lpstr>SOP-T1-CP1 MODELOS DE COMUNICAÇÃO</vt:lpstr>
      <vt:lpstr>SOP-T1-CP1 MODELOS DE COMUNICAÇÃO</vt:lpstr>
      <vt:lpstr>SOP-T1-CP1 MODELOS DE COMUNICAÇÃO</vt:lpstr>
      <vt:lpstr>SOP-T1-CP1 INTERAÇÃO NAS CHAMADAS</vt:lpstr>
      <vt:lpstr>SOP-T1-CP1 MENSAGENS/PROTOCOLO</vt:lpstr>
      <vt:lpstr>SOP-T1-CP2 PIPES</vt:lpstr>
      <vt:lpstr>SOP-T1-CP2 PIPES</vt:lpstr>
      <vt:lpstr>SOP-T1-CP2 FICHEIROS</vt:lpstr>
      <vt:lpstr>SOP-T1-CP2 FICHEIROS</vt:lpstr>
      <vt:lpstr>SOP-T1-CP2 MEMÓRIA PARTILHADA</vt:lpstr>
      <vt:lpstr>SOP-T1-CP2 MEMÓRIA PARTILHADA</vt:lpstr>
      <vt:lpstr>SOP-T1-CP2 SINAIS</vt:lpstr>
      <vt:lpstr>SOP-T1-CP2 SOCKETS</vt:lpstr>
      <vt:lpstr>SOP-T1-CP2 SOCKETS</vt:lpstr>
      <vt:lpstr>SOP-T1-CP2 RPC</vt:lpstr>
      <vt:lpstr>SOP-T1-CP2 RMI</vt:lpstr>
      <vt:lpstr> TESTE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347</cp:revision>
  <cp:lastPrinted>2006-12-04T14:12:58Z</cp:lastPrinted>
  <dcterms:created xsi:type="dcterms:W3CDTF">2003-12-01T00:39:30Z</dcterms:created>
  <dcterms:modified xsi:type="dcterms:W3CDTF">2022-11-03T00:11:58Z</dcterms:modified>
  <cp:category>Sistemas Operativos</cp:category>
</cp:coreProperties>
</file>