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335" r:id="rId8"/>
    <p:sldId id="258" r:id="rId9"/>
    <p:sldId id="337" r:id="rId10"/>
    <p:sldId id="342" r:id="rId11"/>
    <p:sldId id="343" r:id="rId12"/>
    <p:sldId id="336" r:id="rId13"/>
    <p:sldId id="340" r:id="rId14"/>
    <p:sldId id="338" r:id="rId15"/>
    <p:sldId id="339" r:id="rId16"/>
    <p:sldId id="341" r:id="rId17"/>
    <p:sldId id="344" r:id="rId18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162">
          <p15:clr>
            <a:srgbClr val="A4A3A4"/>
          </p15:clr>
        </p15:guide>
        <p15:guide id="7" orient="horz" pos="1344">
          <p15:clr>
            <a:srgbClr val="A4A3A4"/>
          </p15:clr>
        </p15:guide>
        <p15:guide id="8" pos="2789">
          <p15:clr>
            <a:srgbClr val="A4A3A4"/>
          </p15:clr>
        </p15:guide>
        <p15:guide id="9" pos="226">
          <p15:clr>
            <a:srgbClr val="A4A3A4"/>
          </p15:clr>
        </p15:guide>
        <p15:guide id="10" pos="1950">
          <p15:clr>
            <a:srgbClr val="A4A3A4"/>
          </p15:clr>
        </p15:guide>
        <p15:guide id="11" pos="3651">
          <p15:clr>
            <a:srgbClr val="A4A3A4"/>
          </p15:clr>
        </p15:guide>
        <p15:guide id="12" pos="3833">
          <p15:clr>
            <a:srgbClr val="A4A3A4"/>
          </p15:clr>
        </p15:guide>
        <p15:guide id="13" pos="2109">
          <p15:clr>
            <a:srgbClr val="A4A3A4"/>
          </p15:clr>
        </p15:guide>
        <p15:guide id="14" pos="5534">
          <p15:clr>
            <a:srgbClr val="A4A3A4"/>
          </p15:clr>
        </p15:guide>
        <p15:guide id="15" pos="408">
          <p15:clr>
            <a:srgbClr val="A4A3A4"/>
          </p15:clr>
        </p15:guide>
        <p15:guide id="16" pos="5352">
          <p15:clr>
            <a:srgbClr val="A4A3A4"/>
          </p15:clr>
        </p15:guide>
        <p15:guide id="17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3C97"/>
    <a:srgbClr val="A5A196"/>
    <a:srgbClr val="474329"/>
    <a:srgbClr val="625C38"/>
    <a:srgbClr val="AFA671"/>
    <a:srgbClr val="ABA269"/>
    <a:srgbClr val="A9A067"/>
    <a:srgbClr val="DAD6BE"/>
    <a:srgbClr val="93A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117" d="100"/>
          <a:sy n="117" d="100"/>
        </p:scale>
        <p:origin x="1398" y="96"/>
      </p:cViewPr>
      <p:guideLst>
        <p:guide orient="horz" pos="391"/>
        <p:guide orient="horz" pos="3997"/>
        <p:guide orient="horz" pos="981"/>
        <p:guide orient="horz" pos="4156"/>
        <p:guide orient="horz" pos="550"/>
        <p:guide orient="horz" pos="1162"/>
        <p:guide orient="horz" pos="1344"/>
        <p:guide pos="2789"/>
        <p:guide pos="226"/>
        <p:guide pos="1950"/>
        <p:guide pos="3651"/>
        <p:guide pos="3833"/>
        <p:guide pos="2109"/>
        <p:guide pos="5534"/>
        <p:guide pos="408"/>
        <p:guide pos="5352"/>
        <p:guide pos="29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2088" y="-102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047728-85AF-4836-9DBB-0F074532E785}" type="datetimeFigureOut">
              <a:rPr lang="de-CH"/>
              <a:pPr>
                <a:defRPr/>
              </a:pPr>
              <a:t>06.02.2019</a:t>
            </a:fld>
            <a:endParaRPr lang="de-CH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E87BBE-943D-4380-B295-87B2A3B7B57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02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0477E2-9592-44D0-B9EA-C373F49D8623}" type="datetimeFigureOut">
              <a:rPr lang="de-CH" smtClean="0"/>
              <a:pPr>
                <a:defRPr/>
              </a:pPr>
              <a:t>06.02.2019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04302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57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49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496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65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 userDrawn="1"/>
        </p:nvSpPr>
        <p:spPr>
          <a:xfrm>
            <a:off x="358774" y="1557338"/>
            <a:ext cx="8426449" cy="5040312"/>
          </a:xfrm>
          <a:prstGeom prst="roundRect">
            <a:avLst>
              <a:gd name="adj" fmla="val 2211"/>
            </a:avLst>
          </a:pr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5"/>
            <a:ext cx="7848600" cy="432198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26"/>
          </p:nvPr>
        </p:nvSpPr>
        <p:spPr bwMode="white">
          <a:xfrm>
            <a:off x="647701" y="5805264"/>
            <a:ext cx="7848600" cy="539974"/>
          </a:xfrm>
        </p:spPr>
        <p:txBody>
          <a:bodyPr anchor="b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15" name="Textplatzhalter 28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47701" y="2816932"/>
            <a:ext cx="7848600" cy="413258"/>
          </a:xfrm>
        </p:spPr>
        <p:txBody>
          <a:bodyPr/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For company</a:t>
            </a:r>
          </a:p>
        </p:txBody>
      </p:sp>
      <p:sp>
        <p:nvSpPr>
          <p:cNvPr id="17" name="Textplatzhalter 3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7701" y="3248981"/>
            <a:ext cx="7848600" cy="360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36687" y="3933825"/>
            <a:ext cx="7848600" cy="360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489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 userDrawn="1"/>
        </p:nvSpPr>
        <p:spPr>
          <a:xfrm>
            <a:off x="358775" y="1557338"/>
            <a:ext cx="8426449" cy="972000"/>
          </a:xfrm>
          <a:prstGeom prst="roundRect">
            <a:avLst>
              <a:gd name="adj" fmla="val 11677"/>
            </a:avLst>
          </a:prstGeom>
          <a:solidFill>
            <a:srgbClr val="9ED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28"/>
          </p:nvPr>
        </p:nvSpPr>
        <p:spPr>
          <a:xfrm>
            <a:off x="358775" y="2673350"/>
            <a:ext cx="8426447" cy="3924300"/>
          </a:xfrm>
          <a:prstGeom prst="roundRect">
            <a:avLst>
              <a:gd name="adj" fmla="val 2547"/>
            </a:avLst>
          </a:prstGeom>
          <a:solidFill>
            <a:schemeClr val="bg1">
              <a:lumMod val="95000"/>
            </a:schemeClr>
          </a:solidFill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5"/>
            <a:ext cx="7848600" cy="504206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004893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9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47700" y="3933057"/>
            <a:ext cx="3779838" cy="1836203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Contact</a:t>
            </a:r>
            <a:br>
              <a:rPr lang="en-GB" noProof="0" dirty="0"/>
            </a:br>
            <a:r>
              <a:rPr lang="en-GB" noProof="0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10443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8"/>
          </p:nvPr>
        </p:nvSpPr>
        <p:spPr>
          <a:xfrm>
            <a:off x="358775" y="1557338"/>
            <a:ext cx="8426447" cy="5040312"/>
          </a:xfrm>
          <a:prstGeom prst="roundRect">
            <a:avLst>
              <a:gd name="adj" fmla="val 2032"/>
            </a:avLst>
          </a:prstGeom>
          <a:solidFill>
            <a:schemeClr val="bg1">
              <a:lumMod val="95000"/>
            </a:schemeClr>
          </a:solidFill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4"/>
            <a:ext cx="7848600" cy="684225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7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47700" y="3933057"/>
            <a:ext cx="3779838" cy="1836203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Contact</a:t>
            </a:r>
            <a:br>
              <a:rPr lang="en-GB" noProof="0" dirty="0"/>
            </a:br>
            <a:r>
              <a:rPr lang="en-GB" noProof="0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76680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1557338"/>
            <a:ext cx="7848600" cy="287486"/>
          </a:xfrm>
        </p:spPr>
        <p:txBody>
          <a:bodyPr/>
          <a:lstStyle>
            <a:lvl1pPr marL="0" indent="0">
              <a:buNone/>
              <a:defRPr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47701" y="1844825"/>
            <a:ext cx="7848600" cy="450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47700" y="1557338"/>
            <a:ext cx="7848600" cy="478790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647700" y="4283869"/>
            <a:ext cx="2447925" cy="1665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7699" y="3608387"/>
            <a:ext cx="244792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de-CH" dirty="0"/>
              <a:t>Name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47700" y="1836688"/>
            <a:ext cx="2447925" cy="14398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3341986" y="4291856"/>
            <a:ext cx="2447925" cy="1665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41985" y="3616374"/>
            <a:ext cx="244792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de-CH" dirty="0"/>
              <a:t>Name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7"/>
          </p:nvPr>
        </p:nvSpPr>
        <p:spPr>
          <a:xfrm>
            <a:off x="3341986" y="1844675"/>
            <a:ext cx="2447925" cy="14398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6048375" y="4291856"/>
            <a:ext cx="2447925" cy="1665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48374" y="3616374"/>
            <a:ext cx="244792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de-CH" dirty="0"/>
              <a:t>Name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20"/>
          </p:nvPr>
        </p:nvSpPr>
        <p:spPr>
          <a:xfrm>
            <a:off x="6048375" y="1844675"/>
            <a:ext cx="2447925" cy="14398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2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78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1557338"/>
            <a:ext cx="7848600" cy="287486"/>
          </a:xfrm>
        </p:spPr>
        <p:txBody>
          <a:bodyPr/>
          <a:lstStyle>
            <a:lvl1pPr marL="0" indent="0">
              <a:buNone/>
              <a:defRPr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647700" y="3032956"/>
            <a:ext cx="7848600" cy="1727745"/>
          </a:xfrm>
        </p:spPr>
        <p:txBody>
          <a:bodyPr/>
          <a:lstStyle>
            <a:lvl1pPr marL="0" indent="0">
              <a:buNone/>
              <a:defRPr sz="3000">
                <a:solidFill>
                  <a:srgbClr val="00489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7700" y="2708921"/>
            <a:ext cx="7848600" cy="32403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A09991"/>
                </a:solidFill>
              </a:defRPr>
            </a:lvl1pPr>
          </a:lstStyle>
          <a:p>
            <a:pPr lvl="0"/>
            <a:r>
              <a:rPr lang="en-GB" noProof="0" dirty="0"/>
              <a:t>Section</a:t>
            </a:r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7700" y="3051428"/>
            <a:ext cx="7848600" cy="0"/>
          </a:xfrm>
          <a:prstGeom prst="line">
            <a:avLst/>
          </a:prstGeom>
          <a:ln w="12700">
            <a:solidFill>
              <a:srgbClr val="A099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8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358775" y="1557338"/>
            <a:ext cx="8426449" cy="5040312"/>
          </a:xfrm>
          <a:prstGeom prst="roundRect">
            <a:avLst>
              <a:gd name="adj" fmla="val 2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4"/>
            <a:ext cx="7848600" cy="684225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7" name="Textplatzhalter 33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47700" y="3933057"/>
            <a:ext cx="7848600" cy="1836203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Contact</a:t>
            </a:r>
            <a:br>
              <a:rPr lang="en-GB" noProof="0" dirty="0"/>
            </a:br>
            <a:r>
              <a:rPr lang="en-GB" noProof="0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349534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platzhalter 1"/>
          <p:cNvSpPr>
            <a:spLocks noGrp="1"/>
          </p:cNvSpPr>
          <p:nvPr>
            <p:ph type="title"/>
          </p:nvPr>
        </p:nvSpPr>
        <p:spPr bwMode="auto">
          <a:xfrm>
            <a:off x="647701" y="873125"/>
            <a:ext cx="7848600" cy="43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457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47700" y="1557338"/>
            <a:ext cx="78486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58775" y="6597650"/>
            <a:ext cx="5148262" cy="215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20214" y="6597650"/>
            <a:ext cx="1465012" cy="1797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Abgerundetes Rechteck 1"/>
          <p:cNvSpPr/>
          <p:nvPr/>
        </p:nvSpPr>
        <p:spPr>
          <a:xfrm>
            <a:off x="358775" y="-9525"/>
            <a:ext cx="8426450" cy="630237"/>
          </a:xfrm>
          <a:custGeom>
            <a:avLst/>
            <a:gdLst/>
            <a:ahLst/>
            <a:cxnLst/>
            <a:rect l="l" t="t" r="r" b="b"/>
            <a:pathLst>
              <a:path w="8426450" h="630237">
                <a:moveTo>
                  <a:pt x="0" y="0"/>
                </a:moveTo>
                <a:lnTo>
                  <a:pt x="8426450" y="0"/>
                </a:lnTo>
                <a:lnTo>
                  <a:pt x="8426450" y="520793"/>
                </a:lnTo>
                <a:cubicBezTo>
                  <a:pt x="8426450" y="581237"/>
                  <a:pt x="8377450" y="630237"/>
                  <a:pt x="8317006" y="630237"/>
                </a:cubicBezTo>
                <a:lnTo>
                  <a:pt x="109444" y="630237"/>
                </a:lnTo>
                <a:cubicBezTo>
                  <a:pt x="49000" y="630237"/>
                  <a:pt x="0" y="581237"/>
                  <a:pt x="0" y="520793"/>
                </a:cubicBezTo>
                <a:close/>
              </a:path>
            </a:pathLst>
          </a:cu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7" y="179257"/>
            <a:ext cx="1063447" cy="1709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13" y="124018"/>
            <a:ext cx="1191463" cy="360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5" r:id="rId2"/>
    <p:sldLayoutId id="2147483756" r:id="rId3"/>
    <p:sldLayoutId id="2147483778" r:id="rId4"/>
    <p:sldLayoutId id="2147483762" r:id="rId5"/>
    <p:sldLayoutId id="2147483777" r:id="rId6"/>
    <p:sldLayoutId id="2147483761" r:id="rId7"/>
    <p:sldLayoutId id="2147483781" r:id="rId8"/>
    <p:sldLayoutId id="2147483771" r:id="rId9"/>
    <p:sldLayoutId id="2147483775" r:id="rId10"/>
    <p:sldLayoutId id="2147483776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0" kern="1200">
          <a:solidFill>
            <a:srgbClr val="004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9pPr>
    </p:titleStyle>
    <p:bodyStyle>
      <a:lvl1pPr marL="270000" indent="-270000" algn="l" rtl="0" eaLnBrk="1" fontAlgn="base" hangingPunct="1">
        <a:spcBef>
          <a:spcPts val="800"/>
        </a:spcBef>
        <a:spcAft>
          <a:spcPct val="0"/>
        </a:spcAft>
        <a:buClr>
          <a:srgbClr val="004893"/>
        </a:buClr>
        <a:buFont typeface="Wingdings 2" panose="05020102010507070707" pitchFamily="18" charset="2"/>
        <a:buChar char="¡"/>
        <a:tabLst>
          <a:tab pos="893763" algn="l"/>
        </a:tabLst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rtl="0" eaLnBrk="1" fontAlgn="base" hangingPunct="1">
        <a:spcBef>
          <a:spcPts val="6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rtl="0" eaLnBrk="1" fontAlgn="base" hangingPunct="1">
        <a:spcBef>
          <a:spcPts val="4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rtl="0" eaLnBrk="1" fontAlgn="base" hangingPunct="1">
        <a:spcBef>
          <a:spcPts val="4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marR="0" indent="-270000" algn="l" defTabSz="989013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4893"/>
        </a:buClr>
        <a:buSzTx/>
        <a:buFont typeface="Arial" panose="020B0604020202020204" pitchFamily="34" charset="0"/>
        <a:buChar char="–"/>
        <a:tabLst>
          <a:tab pos="893763" algn="l"/>
        </a:tabLst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0180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Arial" pitchFamily="34" charset="0"/>
        <a:buNone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The New </a:t>
            </a:r>
            <a:r>
              <a:rPr lang="en-GB" dirty="0" err="1"/>
              <a:t>Cutoff</a:t>
            </a:r>
            <a:r>
              <a:rPr lang="en-GB" dirty="0"/>
              <a:t> Time Solution for Payment Module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fr-CH" dirty="0"/>
              <a:t> 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PSD</a:t>
            </a:r>
          </a:p>
          <a:p>
            <a:pPr lvl="1"/>
            <a:r>
              <a:rPr lang="de-CH" dirty="0"/>
              <a:t>On</a:t>
            </a:r>
            <a:br>
              <a:rPr lang="de-CH" dirty="0"/>
            </a:br>
            <a:r>
              <a:rPr lang="de-CH" sz="1200" dirty="0"/>
              <a:t>The PSD will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taken</a:t>
            </a:r>
            <a:r>
              <a:rPr lang="de-CH" sz="1200" dirty="0"/>
              <a:t> </a:t>
            </a:r>
            <a:r>
              <a:rPr lang="de-CH" sz="1200" dirty="0" err="1"/>
              <a:t>into</a:t>
            </a:r>
            <a:r>
              <a:rPr lang="de-CH" sz="1200" dirty="0"/>
              <a:t> </a:t>
            </a:r>
            <a:r>
              <a:rPr lang="de-CH" sz="1200" dirty="0" err="1"/>
              <a:t>account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payments</a:t>
            </a:r>
            <a:r>
              <a:rPr lang="de-CH" sz="1200" dirty="0"/>
              <a:t> </a:t>
            </a:r>
            <a:r>
              <a:rPr lang="de-CH" sz="1200" dirty="0" err="1"/>
              <a:t>towards</a:t>
            </a:r>
            <a:r>
              <a:rPr lang="de-CH" sz="1200" dirty="0"/>
              <a:t> EU countries in EUR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applicable</a:t>
            </a:r>
            <a:r>
              <a:rPr lang="de-CH" sz="1200" dirty="0"/>
              <a:t> </a:t>
            </a:r>
            <a:r>
              <a:rPr lang="de-CH" sz="1200" dirty="0" err="1"/>
              <a:t>currencies</a:t>
            </a:r>
            <a:r>
              <a:rPr lang="de-CH" sz="1200" dirty="0"/>
              <a:t>. The PSD </a:t>
            </a:r>
            <a:r>
              <a:rPr lang="de-CH" sz="1200" dirty="0" err="1"/>
              <a:t>maximum</a:t>
            </a:r>
            <a:r>
              <a:rPr lang="de-CH" sz="1200" dirty="0"/>
              <a:t> </a:t>
            </a:r>
            <a:r>
              <a:rPr lang="de-CH" sz="1200" dirty="0" err="1"/>
              <a:t>execution</a:t>
            </a:r>
            <a:r>
              <a:rPr lang="de-CH" sz="1200" dirty="0"/>
              <a:t> time will </a:t>
            </a:r>
            <a:r>
              <a:rPr lang="de-CH" sz="1200" dirty="0" err="1"/>
              <a:t>take</a:t>
            </a:r>
            <a:r>
              <a:rPr lang="de-CH" sz="1200" dirty="0"/>
              <a:t> </a:t>
            </a:r>
            <a:r>
              <a:rPr lang="de-CH" sz="1200" dirty="0" err="1"/>
              <a:t>precedence</a:t>
            </a:r>
            <a:r>
              <a:rPr lang="de-CH" sz="1200" dirty="0"/>
              <a:t> </a:t>
            </a:r>
            <a:r>
              <a:rPr lang="de-CH" sz="1200" dirty="0" err="1"/>
              <a:t>when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system</a:t>
            </a:r>
            <a:r>
              <a:rPr lang="de-CH" sz="1200" dirty="0"/>
              <a:t> </a:t>
            </a:r>
            <a:r>
              <a:rPr lang="de-CH" sz="1200" dirty="0" err="1"/>
              <a:t>proposes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execute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. </a:t>
            </a: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PSD </a:t>
            </a:r>
            <a:r>
              <a:rPr lang="de-CH" sz="1200" dirty="0" err="1"/>
              <a:t>cannot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respected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validation</a:t>
            </a:r>
            <a:r>
              <a:rPr lang="de-CH" sz="1200" dirty="0"/>
              <a:t> </a:t>
            </a:r>
            <a:r>
              <a:rPr lang="de-CH" sz="1200" dirty="0" err="1"/>
              <a:t>prevent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completed</a:t>
            </a:r>
            <a:r>
              <a:rPr lang="de-CH" sz="1200" dirty="0"/>
              <a:t>. The </a:t>
            </a:r>
            <a:r>
              <a:rPr lang="de-CH" sz="1200" dirty="0" err="1"/>
              <a:t>client</a:t>
            </a:r>
            <a:r>
              <a:rPr lang="de-CH" sz="1200" dirty="0"/>
              <a:t> must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contacted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re-inserted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On but </a:t>
            </a:r>
            <a:r>
              <a:rPr lang="de-CH" dirty="0" err="1"/>
              <a:t>overridable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/>
              <a:t>The PSD will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taken</a:t>
            </a:r>
            <a:r>
              <a:rPr lang="de-CH" sz="1200" dirty="0"/>
              <a:t> </a:t>
            </a:r>
            <a:r>
              <a:rPr lang="de-CH" sz="1200" dirty="0" err="1"/>
              <a:t>into</a:t>
            </a:r>
            <a:r>
              <a:rPr lang="de-CH" sz="1200" dirty="0"/>
              <a:t> </a:t>
            </a:r>
            <a:r>
              <a:rPr lang="de-CH" sz="1200" dirty="0" err="1"/>
              <a:t>account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payments</a:t>
            </a:r>
            <a:r>
              <a:rPr lang="de-CH" sz="1200" dirty="0"/>
              <a:t> </a:t>
            </a:r>
            <a:r>
              <a:rPr lang="de-CH" sz="1200" dirty="0" err="1"/>
              <a:t>towards</a:t>
            </a:r>
            <a:r>
              <a:rPr lang="de-CH" sz="1200" dirty="0"/>
              <a:t> EU countries in EUR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applicable</a:t>
            </a:r>
            <a:r>
              <a:rPr lang="de-CH" sz="1200" dirty="0"/>
              <a:t> </a:t>
            </a:r>
            <a:r>
              <a:rPr lang="de-CH" sz="1200" dirty="0" err="1"/>
              <a:t>currencies</a:t>
            </a:r>
            <a:r>
              <a:rPr lang="de-CH" sz="1200" dirty="0"/>
              <a:t>. The PSD </a:t>
            </a:r>
            <a:r>
              <a:rPr lang="de-CH" sz="1200" dirty="0" err="1"/>
              <a:t>maximum</a:t>
            </a:r>
            <a:r>
              <a:rPr lang="de-CH" sz="1200" dirty="0"/>
              <a:t> </a:t>
            </a:r>
            <a:r>
              <a:rPr lang="de-CH" sz="1200" dirty="0" err="1"/>
              <a:t>execution</a:t>
            </a:r>
            <a:r>
              <a:rPr lang="de-CH" sz="1200" dirty="0"/>
              <a:t> time will </a:t>
            </a:r>
            <a:r>
              <a:rPr lang="de-CH" sz="1200" dirty="0" err="1"/>
              <a:t>take</a:t>
            </a:r>
            <a:r>
              <a:rPr lang="de-CH" sz="1200" dirty="0"/>
              <a:t> </a:t>
            </a:r>
            <a:r>
              <a:rPr lang="de-CH" sz="1200" dirty="0" err="1"/>
              <a:t>precedence</a:t>
            </a:r>
            <a:r>
              <a:rPr lang="de-CH" sz="1200" dirty="0"/>
              <a:t> </a:t>
            </a:r>
            <a:r>
              <a:rPr lang="de-CH" sz="1200" dirty="0" err="1"/>
              <a:t>when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system</a:t>
            </a:r>
            <a:r>
              <a:rPr lang="de-CH" sz="1200" dirty="0"/>
              <a:t> </a:t>
            </a:r>
            <a:r>
              <a:rPr lang="de-CH" sz="1200" dirty="0" err="1"/>
              <a:t>proposes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execute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. </a:t>
            </a: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PSD </a:t>
            </a:r>
            <a:r>
              <a:rPr lang="de-CH" sz="1200" dirty="0" err="1"/>
              <a:t>cannot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respected</a:t>
            </a:r>
            <a:r>
              <a:rPr lang="de-CH" sz="1200" dirty="0"/>
              <a:t> </a:t>
            </a:r>
            <a:r>
              <a:rPr lang="de-CH" sz="1200" dirty="0" err="1"/>
              <a:t>users</a:t>
            </a:r>
            <a:r>
              <a:rPr lang="de-CH" sz="1200" dirty="0"/>
              <a:t>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specific</a:t>
            </a:r>
            <a:r>
              <a:rPr lang="de-CH" sz="1200" dirty="0"/>
              <a:t> </a:t>
            </a:r>
            <a:r>
              <a:rPr lang="de-CH" sz="1200" dirty="0" err="1"/>
              <a:t>access</a:t>
            </a:r>
            <a:r>
              <a:rPr lang="de-CH" sz="1200" dirty="0"/>
              <a:t> </a:t>
            </a:r>
            <a:r>
              <a:rPr lang="de-CH" sz="1200" dirty="0" err="1"/>
              <a:t>rights</a:t>
            </a:r>
            <a:r>
              <a:rPr lang="de-CH" sz="1200" dirty="0"/>
              <a:t> will </a:t>
            </a:r>
            <a:r>
              <a:rPr lang="de-CH" sz="1200" dirty="0" err="1"/>
              <a:t>have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possibility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insert</a:t>
            </a:r>
            <a:r>
              <a:rPr lang="de-CH" sz="1200" dirty="0"/>
              <a:t> an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exception</a:t>
            </a:r>
            <a:r>
              <a:rPr lang="de-CH" sz="1200" dirty="0"/>
              <a:t> (</a:t>
            </a:r>
            <a:r>
              <a:rPr lang="de-CH" sz="1200" dirty="0" err="1"/>
              <a:t>new</a:t>
            </a:r>
            <a:r>
              <a:rPr lang="de-CH" sz="1200" dirty="0"/>
              <a:t> </a:t>
            </a:r>
            <a:r>
              <a:rPr lang="de-CH" sz="1200" dirty="0" err="1"/>
              <a:t>tab</a:t>
            </a:r>
            <a:r>
              <a:rPr lang="de-CH" sz="1200" dirty="0"/>
              <a:t> on </a:t>
            </a:r>
            <a:r>
              <a:rPr lang="de-CH" sz="1200" dirty="0" err="1"/>
              <a:t>payment</a:t>
            </a:r>
            <a:r>
              <a:rPr lang="de-CH" sz="1200" dirty="0"/>
              <a:t> </a:t>
            </a:r>
            <a:r>
              <a:rPr lang="de-CH" sz="1200" dirty="0" err="1"/>
              <a:t>module</a:t>
            </a:r>
            <a:r>
              <a:rPr lang="de-CH" sz="1200" dirty="0"/>
              <a:t>)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proceed</a:t>
            </a:r>
            <a:r>
              <a:rPr lang="de-CH" sz="1200" dirty="0"/>
              <a:t> an </a:t>
            </a:r>
            <a:r>
              <a:rPr lang="de-CH" sz="1200" dirty="0" err="1"/>
              <a:t>order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Off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200" dirty="0"/>
              <a:t>The PSD will not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taken</a:t>
            </a:r>
            <a:r>
              <a:rPr lang="de-CH" sz="1200" dirty="0"/>
              <a:t> </a:t>
            </a:r>
            <a:r>
              <a:rPr lang="de-CH" sz="1200" dirty="0" err="1"/>
              <a:t>into</a:t>
            </a:r>
            <a:r>
              <a:rPr lang="de-CH" sz="1200" dirty="0"/>
              <a:t> </a:t>
            </a:r>
            <a:r>
              <a:rPr lang="de-CH" sz="1200" dirty="0" err="1"/>
              <a:t>account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no</a:t>
            </a:r>
            <a:r>
              <a:rPr lang="de-CH" sz="1200" dirty="0"/>
              <a:t> </a:t>
            </a:r>
            <a:r>
              <a:rPr lang="de-CH" sz="1200" dirty="0" err="1"/>
              <a:t>other</a:t>
            </a:r>
            <a:r>
              <a:rPr lang="de-CH" sz="1200" dirty="0"/>
              <a:t> PSD </a:t>
            </a:r>
            <a:r>
              <a:rPr lang="de-CH" sz="1200" dirty="0" err="1"/>
              <a:t>related</a:t>
            </a:r>
            <a:r>
              <a:rPr lang="de-CH" sz="1200" dirty="0"/>
              <a:t> </a:t>
            </a:r>
            <a:r>
              <a:rPr lang="de-CH" sz="1200" dirty="0" err="1"/>
              <a:t>validation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executed</a:t>
            </a:r>
            <a:endParaRPr lang="de-CH" sz="1200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Business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878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Forex</a:t>
            </a:r>
            <a:r>
              <a:rPr lang="de-CH" dirty="0"/>
              <a:t> Spot &amp; </a:t>
            </a:r>
            <a:r>
              <a:rPr lang="de-CH" dirty="0" err="1"/>
              <a:t>Forex</a:t>
            </a:r>
            <a:r>
              <a:rPr lang="de-CH" dirty="0"/>
              <a:t> Spot Delta</a:t>
            </a:r>
          </a:p>
          <a:p>
            <a:pPr lvl="1"/>
            <a:r>
              <a:rPr lang="de-CH" dirty="0"/>
              <a:t>On</a:t>
            </a:r>
            <a:br>
              <a:rPr lang="de-CH" dirty="0"/>
            </a:b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transaction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in a </a:t>
            </a:r>
            <a:r>
              <a:rPr lang="de-CH" sz="1200" dirty="0" err="1"/>
              <a:t>currency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</a:t>
            </a:r>
            <a:r>
              <a:rPr lang="de-CH" sz="1200" dirty="0" err="1"/>
              <a:t>differs</a:t>
            </a:r>
            <a:r>
              <a:rPr lang="de-CH" sz="1200" dirty="0"/>
              <a:t> </a:t>
            </a:r>
            <a:r>
              <a:rPr lang="de-CH" sz="1200" dirty="0" err="1"/>
              <a:t>from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debit</a:t>
            </a:r>
            <a:r>
              <a:rPr lang="de-CH" sz="1200" dirty="0"/>
              <a:t> </a:t>
            </a:r>
            <a:r>
              <a:rPr lang="de-CH" sz="1200" dirty="0" err="1"/>
              <a:t>account</a:t>
            </a:r>
            <a:r>
              <a:rPr lang="de-CH" sz="1200" dirty="0"/>
              <a:t> a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Forex</a:t>
            </a:r>
            <a:r>
              <a:rPr lang="de-CH" sz="1200" dirty="0"/>
              <a:t> Spot Delta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days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enforced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deb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cred</a:t>
            </a:r>
            <a:r>
              <a:rPr lang="de-CH" sz="1200" dirty="0"/>
              <a:t>. </a:t>
            </a:r>
            <a:r>
              <a:rPr lang="de-CH" sz="1200" dirty="0" err="1"/>
              <a:t>Respecting</a:t>
            </a:r>
            <a:r>
              <a:rPr lang="de-CH" sz="1200" dirty="0"/>
              <a:t> </a:t>
            </a:r>
            <a:r>
              <a:rPr lang="de-CH" sz="1200" dirty="0" err="1"/>
              <a:t>this</a:t>
            </a:r>
            <a:r>
              <a:rPr lang="de-CH" sz="1200" dirty="0"/>
              <a:t>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number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days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mandatory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On but </a:t>
            </a:r>
            <a:r>
              <a:rPr lang="de-CH" dirty="0" err="1"/>
              <a:t>overridable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transaction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in a </a:t>
            </a:r>
            <a:r>
              <a:rPr lang="de-CH" sz="1200" dirty="0" err="1"/>
              <a:t>currency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</a:t>
            </a:r>
            <a:r>
              <a:rPr lang="de-CH" sz="1200" dirty="0" err="1"/>
              <a:t>differs</a:t>
            </a:r>
            <a:r>
              <a:rPr lang="de-CH" sz="1200" dirty="0"/>
              <a:t> </a:t>
            </a:r>
            <a:r>
              <a:rPr lang="de-CH" sz="1200" dirty="0" err="1"/>
              <a:t>from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debit</a:t>
            </a:r>
            <a:r>
              <a:rPr lang="de-CH" sz="1200" dirty="0"/>
              <a:t> </a:t>
            </a:r>
            <a:r>
              <a:rPr lang="de-CH" sz="1200" dirty="0" err="1"/>
              <a:t>account</a:t>
            </a:r>
            <a:r>
              <a:rPr lang="de-CH" sz="1200" dirty="0"/>
              <a:t> a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Forex</a:t>
            </a:r>
            <a:r>
              <a:rPr lang="de-CH" sz="1200" dirty="0"/>
              <a:t> Spot Delta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days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enforced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deb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cred</a:t>
            </a:r>
            <a:r>
              <a:rPr lang="de-CH" sz="1200" dirty="0"/>
              <a:t>. Users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specific</a:t>
            </a:r>
            <a:r>
              <a:rPr lang="de-CH" sz="1200" dirty="0"/>
              <a:t> </a:t>
            </a:r>
            <a:r>
              <a:rPr lang="de-CH" sz="1200" dirty="0" err="1"/>
              <a:t>access</a:t>
            </a:r>
            <a:r>
              <a:rPr lang="de-CH" sz="1200" dirty="0"/>
              <a:t> </a:t>
            </a:r>
            <a:r>
              <a:rPr lang="de-CH" sz="1200" dirty="0" err="1"/>
              <a:t>rights</a:t>
            </a:r>
            <a:r>
              <a:rPr lang="de-CH" sz="1200" dirty="0"/>
              <a:t> will </a:t>
            </a:r>
            <a:r>
              <a:rPr lang="de-CH" sz="1200" dirty="0" err="1"/>
              <a:t>have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possibility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insert</a:t>
            </a:r>
            <a:r>
              <a:rPr lang="de-CH" sz="1200" dirty="0"/>
              <a:t> an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exception</a:t>
            </a:r>
            <a:r>
              <a:rPr lang="de-CH" sz="1200" dirty="0"/>
              <a:t> (</a:t>
            </a:r>
            <a:r>
              <a:rPr lang="de-CH" sz="1200" dirty="0" err="1"/>
              <a:t>new</a:t>
            </a:r>
            <a:r>
              <a:rPr lang="de-CH" sz="1200" dirty="0"/>
              <a:t> </a:t>
            </a:r>
            <a:r>
              <a:rPr lang="de-CH" sz="1200" dirty="0" err="1"/>
              <a:t>tab</a:t>
            </a:r>
            <a:r>
              <a:rPr lang="de-CH" sz="1200" dirty="0"/>
              <a:t> on </a:t>
            </a:r>
            <a:r>
              <a:rPr lang="de-CH" sz="1200" dirty="0" err="1"/>
              <a:t>payment</a:t>
            </a:r>
            <a:r>
              <a:rPr lang="de-CH" sz="1200" dirty="0"/>
              <a:t> </a:t>
            </a:r>
            <a:r>
              <a:rPr lang="de-CH" sz="1200" dirty="0" err="1"/>
              <a:t>module</a:t>
            </a:r>
            <a:r>
              <a:rPr lang="de-CH" sz="1200" dirty="0"/>
              <a:t>)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proceed</a:t>
            </a:r>
            <a:r>
              <a:rPr lang="de-CH" sz="1200" dirty="0"/>
              <a:t> an </a:t>
            </a:r>
            <a:r>
              <a:rPr lang="de-CH" sz="1200" dirty="0" err="1"/>
              <a:t>order</a:t>
            </a:r>
            <a:r>
              <a:rPr lang="de-CH" sz="1200" dirty="0"/>
              <a:t> not </a:t>
            </a:r>
            <a:r>
              <a:rPr lang="de-CH" sz="1200" dirty="0" err="1"/>
              <a:t>respecting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forex</a:t>
            </a:r>
            <a:r>
              <a:rPr lang="de-CH" sz="1200" dirty="0"/>
              <a:t> </a:t>
            </a:r>
            <a:r>
              <a:rPr lang="de-CH" sz="1200" dirty="0" err="1"/>
              <a:t>spot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Off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transaction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in a </a:t>
            </a:r>
            <a:r>
              <a:rPr lang="de-CH" sz="1200" dirty="0" err="1"/>
              <a:t>currency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</a:t>
            </a:r>
            <a:r>
              <a:rPr lang="de-CH" sz="1200" dirty="0" err="1"/>
              <a:t>differs</a:t>
            </a:r>
            <a:r>
              <a:rPr lang="de-CH" sz="1200" dirty="0"/>
              <a:t> </a:t>
            </a:r>
            <a:r>
              <a:rPr lang="de-CH" sz="1200" dirty="0" err="1"/>
              <a:t>from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debit</a:t>
            </a:r>
            <a:r>
              <a:rPr lang="de-CH" sz="1200" dirty="0"/>
              <a:t> </a:t>
            </a:r>
            <a:r>
              <a:rPr lang="de-CH" sz="1200" dirty="0" err="1"/>
              <a:t>account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standard</a:t>
            </a:r>
            <a:r>
              <a:rPr lang="de-CH" sz="1200" dirty="0"/>
              <a:t> </a:t>
            </a:r>
            <a:r>
              <a:rPr lang="de-CH" sz="1200" dirty="0" err="1"/>
              <a:t>rules</a:t>
            </a:r>
            <a:r>
              <a:rPr lang="de-CH" sz="1200" dirty="0"/>
              <a:t> will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applied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no</a:t>
            </a:r>
            <a:r>
              <a:rPr lang="de-CH" sz="1200" dirty="0"/>
              <a:t> </a:t>
            </a:r>
            <a:r>
              <a:rPr lang="de-CH" sz="1200" dirty="0" err="1"/>
              <a:t>specific</a:t>
            </a:r>
            <a:r>
              <a:rPr lang="de-CH" sz="1200" dirty="0"/>
              <a:t> </a:t>
            </a:r>
            <a:r>
              <a:rPr lang="de-CH" sz="1200" dirty="0" err="1"/>
              <a:t>validation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raised</a:t>
            </a:r>
            <a:r>
              <a:rPr lang="de-CH" sz="1200" dirty="0"/>
              <a:t>.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Business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366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Treasury Check</a:t>
            </a:r>
          </a:p>
          <a:p>
            <a:pPr lvl="1"/>
            <a:r>
              <a:rPr lang="de-CH" dirty="0"/>
              <a:t>Enabled</a:t>
            </a:r>
            <a:br>
              <a:rPr lang="de-CH" dirty="0"/>
            </a:br>
            <a:r>
              <a:rPr lang="de-CH" sz="1200" dirty="0"/>
              <a:t>Orders will </a:t>
            </a:r>
            <a:r>
              <a:rPr lang="de-CH" sz="1200" dirty="0" err="1"/>
              <a:t>always</a:t>
            </a:r>
            <a:r>
              <a:rPr lang="de-CH" sz="1200" dirty="0"/>
              <a:t> </a:t>
            </a:r>
            <a:r>
              <a:rPr lang="de-CH" sz="1200" dirty="0" err="1"/>
              <a:t>stop</a:t>
            </a:r>
            <a:r>
              <a:rPr lang="de-CH" sz="1200" dirty="0"/>
              <a:t> in </a:t>
            </a:r>
            <a:r>
              <a:rPr lang="de-CH" sz="1200" dirty="0" err="1"/>
              <a:t>treasury</a:t>
            </a:r>
            <a:r>
              <a:rPr lang="de-CH" sz="1200" dirty="0"/>
              <a:t> check </a:t>
            </a:r>
            <a:r>
              <a:rPr lang="de-CH" sz="1200" dirty="0" err="1"/>
              <a:t>during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workflow</a:t>
            </a:r>
            <a:r>
              <a:rPr lang="de-CH" sz="1200" dirty="0"/>
              <a:t>.</a:t>
            </a:r>
          </a:p>
          <a:p>
            <a:pPr lvl="1"/>
            <a:r>
              <a:rPr lang="de-CH" dirty="0" err="1"/>
              <a:t>Above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threshold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/>
              <a:t>Orders will </a:t>
            </a:r>
            <a:r>
              <a:rPr lang="de-CH" sz="1200" dirty="0" err="1"/>
              <a:t>always</a:t>
            </a:r>
            <a:r>
              <a:rPr lang="de-CH" sz="1200" dirty="0"/>
              <a:t> </a:t>
            </a:r>
            <a:r>
              <a:rPr lang="de-CH" sz="1200" dirty="0" err="1"/>
              <a:t>stop</a:t>
            </a:r>
            <a:r>
              <a:rPr lang="de-CH" sz="1200" dirty="0"/>
              <a:t> in </a:t>
            </a:r>
            <a:r>
              <a:rPr lang="de-CH" sz="1200" dirty="0" err="1"/>
              <a:t>treasury</a:t>
            </a:r>
            <a:r>
              <a:rPr lang="de-CH" sz="1200" dirty="0"/>
              <a:t> check </a:t>
            </a:r>
            <a:r>
              <a:rPr lang="de-CH" sz="1200" dirty="0" err="1"/>
              <a:t>during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workflow</a:t>
            </a:r>
            <a:r>
              <a:rPr lang="de-CH" sz="1200" dirty="0"/>
              <a:t> </a:t>
            </a: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above</a:t>
            </a:r>
            <a:r>
              <a:rPr lang="de-CH" sz="1200" dirty="0"/>
              <a:t> a </a:t>
            </a:r>
            <a:r>
              <a:rPr lang="de-CH" sz="1200" dirty="0" err="1"/>
              <a:t>given</a:t>
            </a:r>
            <a:r>
              <a:rPr lang="de-CH" sz="1200" dirty="0"/>
              <a:t> </a:t>
            </a:r>
            <a:r>
              <a:rPr lang="de-CH" sz="1200" dirty="0" err="1"/>
              <a:t>threshold</a:t>
            </a:r>
            <a:r>
              <a:rPr lang="de-CH" sz="1200" dirty="0"/>
              <a:t>.</a:t>
            </a:r>
          </a:p>
          <a:p>
            <a:pPr lvl="1"/>
            <a:r>
              <a:rPr lang="de-CH" dirty="0" err="1"/>
              <a:t>Above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threshold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delta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passed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200" dirty="0"/>
              <a:t>Orders will </a:t>
            </a:r>
            <a:r>
              <a:rPr lang="de-CH" sz="1200" dirty="0" err="1"/>
              <a:t>always</a:t>
            </a:r>
            <a:r>
              <a:rPr lang="de-CH" sz="1200" dirty="0"/>
              <a:t> </a:t>
            </a:r>
            <a:r>
              <a:rPr lang="de-CH" sz="1200" dirty="0" err="1"/>
              <a:t>stop</a:t>
            </a:r>
            <a:r>
              <a:rPr lang="de-CH" sz="1200" dirty="0"/>
              <a:t> in </a:t>
            </a:r>
            <a:r>
              <a:rPr lang="de-CH" sz="1200" dirty="0" err="1"/>
              <a:t>treasury</a:t>
            </a:r>
            <a:r>
              <a:rPr lang="de-CH" sz="1200" dirty="0"/>
              <a:t> check </a:t>
            </a:r>
            <a:r>
              <a:rPr lang="de-CH" sz="1200" dirty="0" err="1"/>
              <a:t>during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workflow</a:t>
            </a:r>
            <a:r>
              <a:rPr lang="de-CH" sz="1200" dirty="0"/>
              <a:t> </a:t>
            </a: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above</a:t>
            </a:r>
            <a:r>
              <a:rPr lang="de-CH" sz="1200" dirty="0"/>
              <a:t> a </a:t>
            </a:r>
            <a:r>
              <a:rPr lang="de-CH" sz="1200" dirty="0" err="1"/>
              <a:t>given</a:t>
            </a:r>
            <a:r>
              <a:rPr lang="de-CH" sz="1200" dirty="0"/>
              <a:t> </a:t>
            </a:r>
            <a:r>
              <a:rPr lang="de-CH" sz="1200" dirty="0" err="1"/>
              <a:t>threshold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sufficiently</a:t>
            </a:r>
            <a:r>
              <a:rPr lang="de-CH" sz="1200" dirty="0"/>
              <a:t> </a:t>
            </a:r>
            <a:r>
              <a:rPr lang="de-CH" sz="1200" dirty="0" err="1"/>
              <a:t>close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cutoff</a:t>
            </a:r>
            <a:r>
              <a:rPr lang="de-CH" sz="1200" dirty="0"/>
              <a:t> time.</a:t>
            </a:r>
          </a:p>
          <a:p>
            <a:pPr lvl="1"/>
            <a:r>
              <a:rPr lang="de-CH" dirty="0" err="1"/>
              <a:t>Above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threshold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delta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passed</a:t>
            </a:r>
            <a:r>
              <a:rPr lang="de-CH" sz="1100" dirty="0"/>
              <a:t/>
            </a:r>
            <a:br>
              <a:rPr lang="de-CH" sz="1100" dirty="0"/>
            </a:br>
            <a:r>
              <a:rPr lang="de-CH" sz="1100" dirty="0"/>
              <a:t>Orders will </a:t>
            </a:r>
            <a:r>
              <a:rPr lang="de-CH" sz="1100" dirty="0" err="1"/>
              <a:t>never</a:t>
            </a:r>
            <a:r>
              <a:rPr lang="de-CH" sz="1100" dirty="0"/>
              <a:t> </a:t>
            </a:r>
            <a:r>
              <a:rPr lang="de-CH" sz="1100" dirty="0" err="1"/>
              <a:t>stop</a:t>
            </a:r>
            <a:r>
              <a:rPr lang="de-CH" sz="1100" dirty="0"/>
              <a:t> in </a:t>
            </a:r>
            <a:r>
              <a:rPr lang="de-CH" sz="1100" dirty="0" err="1"/>
              <a:t>treasury</a:t>
            </a:r>
            <a:r>
              <a:rPr lang="de-CH" sz="1100" dirty="0"/>
              <a:t> check</a:t>
            </a:r>
          </a:p>
          <a:p>
            <a:pPr lvl="1"/>
            <a:endParaRPr lang="de-CH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Treasury Check </a:t>
            </a:r>
            <a:r>
              <a:rPr lang="de-CH" dirty="0" err="1"/>
              <a:t>Section</a:t>
            </a:r>
            <a:r>
              <a:rPr lang="de-CH" dirty="0"/>
              <a:t>: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options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93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smtClean="0"/>
              <a:t>The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a </a:t>
            </a:r>
            <a:r>
              <a:rPr lang="de-CH" dirty="0" err="1"/>
              <a:t>standardized</a:t>
            </a:r>
            <a:r>
              <a:rPr lang="de-CH" dirty="0"/>
              <a:t>,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functionalities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options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offer</a:t>
            </a:r>
            <a:r>
              <a:rPr lang="de-CH" dirty="0"/>
              <a:t> a </a:t>
            </a:r>
            <a:r>
              <a:rPr lang="de-CH" dirty="0" err="1"/>
              <a:t>greater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customization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changed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fly</a:t>
            </a:r>
            <a:r>
              <a:rPr lang="de-CH" dirty="0"/>
              <a:t> via a </a:t>
            </a:r>
            <a:r>
              <a:rPr lang="de-CH" dirty="0" err="1"/>
              <a:t>new</a:t>
            </a:r>
            <a:r>
              <a:rPr lang="de-CH" dirty="0"/>
              <a:t>, </a:t>
            </a:r>
            <a:r>
              <a:rPr lang="de-CH" dirty="0" err="1"/>
              <a:t>dedicated</a:t>
            </a:r>
            <a:r>
              <a:rPr lang="de-CH" dirty="0"/>
              <a:t>,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subject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4-eyes </a:t>
            </a:r>
            <a:r>
              <a:rPr lang="de-CH" dirty="0" err="1"/>
              <a:t>principle</a:t>
            </a:r>
            <a:r>
              <a:rPr lang="de-CH" dirty="0"/>
              <a:t>.</a:t>
            </a:r>
          </a:p>
          <a:p>
            <a:r>
              <a:rPr lang="de-CH" dirty="0"/>
              <a:t>The </a:t>
            </a:r>
            <a:r>
              <a:rPr lang="de-CH" dirty="0" err="1"/>
              <a:t>centralization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enhance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visibility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set-up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virtually</a:t>
            </a:r>
            <a:r>
              <a:rPr lang="de-CH" dirty="0"/>
              <a:t> </a:t>
            </a:r>
            <a:r>
              <a:rPr lang="de-CH" dirty="0" err="1"/>
              <a:t>eliminates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inconsistencies</a:t>
            </a:r>
            <a:r>
              <a:rPr lang="de-CH" dirty="0" smtClean="0"/>
              <a:t>.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64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Cutoff</a:t>
            </a:r>
            <a:r>
              <a:rPr lang="de-CH" dirty="0"/>
              <a:t> Times </a:t>
            </a:r>
            <a:r>
              <a:rPr lang="de-CH" dirty="0" err="1"/>
              <a:t>and</a:t>
            </a:r>
            <a:r>
              <a:rPr lang="de-CH" dirty="0"/>
              <a:t> Value Dates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represents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functionality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ASM </a:t>
            </a:r>
            <a:r>
              <a:rPr lang="de-CH" dirty="0" err="1"/>
              <a:t>payment</a:t>
            </a:r>
            <a:r>
              <a:rPr lang="de-CH" dirty="0"/>
              <a:t> </a:t>
            </a:r>
            <a:r>
              <a:rPr lang="de-CH" dirty="0" err="1"/>
              <a:t>module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Cutoff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guarantee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execution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r>
              <a:rPr lang="de-CH" dirty="0"/>
              <a:t>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sender</a:t>
            </a:r>
            <a:r>
              <a:rPr lang="de-CH" dirty="0"/>
              <a:t> </a:t>
            </a:r>
            <a:r>
              <a:rPr lang="de-CH" dirty="0" err="1"/>
              <a:t>correspondent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correct</a:t>
            </a:r>
            <a:r>
              <a:rPr lang="de-CH" dirty="0"/>
              <a:t> </a:t>
            </a:r>
            <a:r>
              <a:rPr lang="de-CH" dirty="0" err="1"/>
              <a:t>proposal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proper </a:t>
            </a:r>
            <a:r>
              <a:rPr lang="de-CH" dirty="0" err="1"/>
              <a:t>coverage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treasury</a:t>
            </a:r>
            <a:r>
              <a:rPr lang="de-CH" dirty="0"/>
              <a:t> </a:t>
            </a:r>
            <a:r>
              <a:rPr lang="de-CH" dirty="0" err="1"/>
              <a:t>perspective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Currently</a:t>
            </a:r>
            <a:r>
              <a:rPr lang="de-CH" dirty="0"/>
              <a:t>, </a:t>
            </a:r>
            <a:r>
              <a:rPr lang="de-CH" dirty="0" err="1"/>
              <a:t>cutoff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stored</a:t>
            </a:r>
            <a:r>
              <a:rPr lang="de-CH" dirty="0"/>
              <a:t> in different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inconsistencies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proposed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validated</a:t>
            </a:r>
            <a:r>
              <a:rPr lang="de-CH" dirty="0"/>
              <a:t> upon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Moreover</a:t>
            </a:r>
            <a:r>
              <a:rPr lang="de-CH" dirty="0"/>
              <a:t>,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visualize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check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in </a:t>
            </a:r>
            <a:r>
              <a:rPr lang="de-CH" dirty="0" err="1"/>
              <a:t>Avaloq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fly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amendmends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possible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deploy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required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067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ASSL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developing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centralized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standardized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pre-defined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functionalities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options</a:t>
            </a:r>
            <a:r>
              <a:rPr lang="de-CH" dirty="0"/>
              <a:t>. The </a:t>
            </a:r>
            <a:r>
              <a:rPr lang="de-CH" dirty="0" err="1"/>
              <a:t>standardization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centralization</a:t>
            </a:r>
            <a:r>
              <a:rPr lang="de-CH" dirty="0"/>
              <a:t> will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guarantee</a:t>
            </a:r>
            <a:r>
              <a:rPr lang="de-CH" dirty="0"/>
              <a:t> </a:t>
            </a:r>
            <a:r>
              <a:rPr lang="de-CH" dirty="0" err="1"/>
              <a:t>consistency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bugs</a:t>
            </a:r>
            <a:r>
              <a:rPr lang="de-CH" dirty="0"/>
              <a:t>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functionalities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Provides</a:t>
            </a:r>
            <a:r>
              <a:rPr lang="de-CH" dirty="0"/>
              <a:t> a </a:t>
            </a:r>
            <a:r>
              <a:rPr lang="de-CH" dirty="0" err="1"/>
              <a:t>centralized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fly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</a:t>
            </a:r>
            <a:r>
              <a:rPr lang="de-CH" dirty="0" err="1"/>
              <a:t>possibilities</a:t>
            </a:r>
            <a:r>
              <a:rPr lang="de-CH" dirty="0"/>
              <a:t> </a:t>
            </a:r>
            <a:r>
              <a:rPr lang="de-CH" dirty="0" err="1"/>
              <a:t>subject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4-eyes </a:t>
            </a:r>
            <a:r>
              <a:rPr lang="de-CH" dirty="0" err="1"/>
              <a:t>principle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Enhance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including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options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flexibility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ASSL Vision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38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Pay Configuration </a:t>
            </a:r>
            <a:r>
              <a:rPr lang="de-CH" dirty="0" err="1"/>
              <a:t>order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1026" name="Picture 5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1" y="1556792"/>
            <a:ext cx="8265350" cy="38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14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Record</a:t>
            </a:r>
            <a:r>
              <a:rPr lang="de-CH" dirty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28788"/>
            <a:ext cx="81819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5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Priority</a:t>
            </a:r>
            <a:r>
              <a:rPr lang="de-CH" dirty="0"/>
              <a:t>:</a:t>
            </a:r>
            <a:br>
              <a:rPr lang="de-CH" dirty="0"/>
            </a:br>
            <a:r>
              <a:rPr lang="de-CH" sz="1400" dirty="0" err="1"/>
              <a:t>According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which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record</a:t>
            </a:r>
            <a:r>
              <a:rPr lang="de-CH" sz="1400" dirty="0"/>
              <a:t> will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determining</a:t>
            </a:r>
            <a:r>
              <a:rPr lang="de-CH" sz="1400" dirty="0"/>
              <a:t> eventual </a:t>
            </a:r>
            <a:r>
              <a:rPr lang="de-CH" sz="1400" dirty="0" err="1"/>
              <a:t>matching</a:t>
            </a:r>
            <a:endParaRPr lang="de-CH" sz="1400" dirty="0"/>
          </a:p>
          <a:p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Criteria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Currency </a:t>
            </a:r>
            <a:r>
              <a:rPr lang="de-CH" dirty="0" err="1"/>
              <a:t>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currency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currency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br>
              <a:rPr lang="de-CH" dirty="0"/>
            </a:br>
            <a:r>
              <a:rPr lang="de-CH" sz="1200" dirty="0"/>
              <a:t>AND</a:t>
            </a:r>
          </a:p>
          <a:p>
            <a:pPr lvl="1"/>
            <a:r>
              <a:rPr lang="de-CH" dirty="0"/>
              <a:t>Settlement plan </a:t>
            </a:r>
            <a:r>
              <a:rPr lang="de-CH" dirty="0" err="1"/>
              <a:t>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Settlement Plan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settlement</a:t>
            </a:r>
            <a:r>
              <a:rPr lang="de-CH" dirty="0"/>
              <a:t> plan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br>
              <a:rPr lang="de-CH" dirty="0"/>
            </a:br>
            <a:r>
              <a:rPr lang="de-CH" sz="1200" dirty="0"/>
              <a:t>AND </a:t>
            </a:r>
          </a:p>
          <a:p>
            <a:pPr lvl="1"/>
            <a:r>
              <a:rPr lang="de-CH" dirty="0"/>
              <a:t>Dispo Bank </a:t>
            </a:r>
            <a:r>
              <a:rPr lang="de-CH" dirty="0" err="1"/>
              <a:t>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Dispo Bank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disp</a:t>
            </a:r>
            <a:r>
              <a:rPr lang="de-CH" dirty="0"/>
              <a:t> </a:t>
            </a:r>
            <a:r>
              <a:rPr lang="de-CH" dirty="0" err="1"/>
              <a:t>bank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/>
          </a:p>
          <a:p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Market </a:t>
            </a:r>
            <a:r>
              <a:rPr lang="de-CH" dirty="0" err="1"/>
              <a:t>Cutoff</a:t>
            </a:r>
            <a:r>
              <a:rPr lang="de-CH" dirty="0"/>
              <a:t> Time: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an additional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enforced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suggested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enforced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endParaRPr lang="de-CH" dirty="0"/>
          </a:p>
          <a:p>
            <a:pPr lvl="1"/>
            <a:r>
              <a:rPr lang="de-CH" dirty="0"/>
              <a:t>Min Market Value Date Delta: The </a:t>
            </a:r>
            <a:r>
              <a:rPr lang="de-CH" dirty="0" err="1"/>
              <a:t>minimum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days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inserted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(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Suggested</a:t>
            </a:r>
            <a:r>
              <a:rPr lang="de-CH" dirty="0"/>
              <a:t> Value Date Delta: The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days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proposed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orders</a:t>
            </a:r>
            <a:r>
              <a:rPr lang="de-CH" dirty="0"/>
              <a:t> </a:t>
            </a:r>
            <a:r>
              <a:rPr lang="de-CH" dirty="0" err="1"/>
              <a:t>inserted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</a:t>
            </a:r>
          </a:p>
          <a:p>
            <a:pPr lvl="1"/>
            <a:r>
              <a:rPr lang="de-CH" dirty="0"/>
              <a:t>Val Date Deb-</a:t>
            </a:r>
            <a:r>
              <a:rPr lang="de-CH" dirty="0" err="1"/>
              <a:t>Cred</a:t>
            </a:r>
            <a:r>
              <a:rPr lang="de-CH" dirty="0"/>
              <a:t> </a:t>
            </a:r>
            <a:r>
              <a:rPr lang="de-CH" dirty="0" err="1"/>
              <a:t>delta</a:t>
            </a:r>
            <a:r>
              <a:rPr lang="de-CH" dirty="0"/>
              <a:t>: The </a:t>
            </a:r>
            <a:r>
              <a:rPr lang="de-CH" dirty="0" err="1"/>
              <a:t>suggested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debit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Treasury Check Delta: The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orders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treasury</a:t>
            </a:r>
            <a:r>
              <a:rPr lang="de-CH" dirty="0"/>
              <a:t> check.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Record</a:t>
            </a:r>
            <a:r>
              <a:rPr lang="de-CH" dirty="0"/>
              <a:t> Values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386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Internal </a:t>
            </a:r>
            <a:r>
              <a:rPr lang="de-CH" dirty="0" err="1"/>
              <a:t>Cutoff</a:t>
            </a:r>
            <a:r>
              <a:rPr lang="de-CH" dirty="0"/>
              <a:t> Times:</a:t>
            </a:r>
          </a:p>
          <a:p>
            <a:pPr lvl="1"/>
            <a:r>
              <a:rPr lang="de-CH" dirty="0" err="1"/>
              <a:t>Several</a:t>
            </a:r>
            <a:r>
              <a:rPr lang="de-CH" dirty="0"/>
              <a:t> Internal </a:t>
            </a:r>
            <a:r>
              <a:rPr lang="de-CH" dirty="0" err="1"/>
              <a:t>cutoff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specified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</a:t>
            </a:r>
            <a:r>
              <a:rPr lang="de-CH" dirty="0" err="1"/>
              <a:t>rights</a:t>
            </a:r>
            <a:r>
              <a:rPr lang="de-CH" dirty="0"/>
              <a:t>.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default</a:t>
            </a:r>
            <a:r>
              <a:rPr lang="de-CH" dirty="0"/>
              <a:t> Front Office, </a:t>
            </a:r>
            <a:r>
              <a:rPr lang="de-CH" dirty="0" err="1"/>
              <a:t>Middle</a:t>
            </a:r>
            <a:r>
              <a:rPr lang="de-CH" dirty="0"/>
              <a:t> Office </a:t>
            </a:r>
            <a:r>
              <a:rPr lang="de-CH" dirty="0" err="1"/>
              <a:t>and</a:t>
            </a:r>
            <a:r>
              <a:rPr lang="de-CH" dirty="0"/>
              <a:t> Back Office </a:t>
            </a:r>
            <a:r>
              <a:rPr lang="de-CH" dirty="0" err="1"/>
              <a:t>options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. These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specified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delta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respect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market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time.</a:t>
            </a:r>
          </a:p>
          <a:p>
            <a:pPr lvl="1"/>
            <a:r>
              <a:rPr lang="de-CH" dirty="0"/>
              <a:t>Internal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options</a:t>
            </a:r>
            <a:endParaRPr lang="de-CH" dirty="0"/>
          </a:p>
          <a:p>
            <a:pPr lvl="2"/>
            <a:r>
              <a:rPr lang="de-CH" dirty="0" err="1"/>
              <a:t>Mandatory</a:t>
            </a:r>
            <a:r>
              <a:rPr lang="de-CH" dirty="0"/>
              <a:t>: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internal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will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additional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originally</a:t>
            </a:r>
            <a:r>
              <a:rPr lang="de-CH" dirty="0"/>
              <a:t> </a:t>
            </a:r>
            <a:r>
              <a:rPr lang="de-CH" dirty="0" err="1"/>
              <a:t>proposed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(i.e.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marked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anticipated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)</a:t>
            </a:r>
          </a:p>
          <a:p>
            <a:pPr lvl="2"/>
            <a:r>
              <a:rPr lang="de-CH" dirty="0" err="1"/>
              <a:t>Warning</a:t>
            </a:r>
            <a:r>
              <a:rPr lang="de-CH" dirty="0"/>
              <a:t>: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internal</a:t>
            </a:r>
            <a:r>
              <a:rPr lang="de-CH" dirty="0"/>
              <a:t> </a:t>
            </a:r>
            <a:r>
              <a:rPr lang="de-CH" dirty="0" err="1"/>
              <a:t>cutoff</a:t>
            </a:r>
            <a:r>
              <a:rPr lang="de-CH" dirty="0"/>
              <a:t> time a </a:t>
            </a:r>
            <a:r>
              <a:rPr lang="de-CH" dirty="0" err="1"/>
              <a:t>warning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displayed</a:t>
            </a:r>
            <a:r>
              <a:rPr lang="de-CH" dirty="0"/>
              <a:t>  </a:t>
            </a:r>
            <a:r>
              <a:rPr lang="de-CH" dirty="0" err="1"/>
              <a:t>alerting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company</a:t>
            </a:r>
            <a:r>
              <a:rPr lang="de-CH" dirty="0"/>
              <a:t> </a:t>
            </a:r>
            <a:r>
              <a:rPr lang="de-CH" dirty="0" err="1"/>
              <a:t>policy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suggested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newly</a:t>
            </a:r>
            <a:r>
              <a:rPr lang="de-CH" dirty="0"/>
              <a:t> </a:t>
            </a:r>
            <a:r>
              <a:rPr lang="de-CH" dirty="0" err="1"/>
              <a:t>inseted</a:t>
            </a:r>
            <a:r>
              <a:rPr lang="de-CH" dirty="0"/>
              <a:t>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changed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minimum</a:t>
            </a:r>
            <a:r>
              <a:rPr lang="de-CH" dirty="0"/>
              <a:t> valid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. The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acknowledge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message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proceeding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changing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dates</a:t>
            </a:r>
            <a:r>
              <a:rPr lang="de-CH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Cutoff</a:t>
            </a:r>
            <a:r>
              <a:rPr lang="de-CH" dirty="0"/>
              <a:t> Time </a:t>
            </a:r>
            <a:r>
              <a:rPr lang="de-CH" dirty="0" err="1"/>
              <a:t>Record</a:t>
            </a:r>
            <a:r>
              <a:rPr lang="de-CH" dirty="0"/>
              <a:t> Values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25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Suggested</a:t>
            </a:r>
            <a:r>
              <a:rPr lang="de-CH" dirty="0"/>
              <a:t> Value Date (SVD)</a:t>
            </a:r>
          </a:p>
          <a:p>
            <a:pPr lvl="1"/>
            <a:r>
              <a:rPr lang="de-CH" dirty="0"/>
              <a:t>Best </a:t>
            </a:r>
            <a:r>
              <a:rPr lang="de-CH" dirty="0" err="1"/>
              <a:t>available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/>
              <a:t>SVD=</a:t>
            </a:r>
            <a:r>
              <a:rPr lang="de-CH" sz="1200" dirty="0" err="1"/>
              <a:t>max</a:t>
            </a:r>
            <a:r>
              <a:rPr lang="de-CH" sz="1200" dirty="0"/>
              <a:t>(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+ </a:t>
            </a:r>
            <a:r>
              <a:rPr lang="de-CH" sz="1200" dirty="0" err="1"/>
              <a:t>suggested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, </a:t>
            </a:r>
            <a:r>
              <a:rPr lang="de-CH" sz="1200" dirty="0" err="1"/>
              <a:t>today</a:t>
            </a:r>
            <a:r>
              <a:rPr lang="de-CH" sz="1200" dirty="0"/>
              <a:t> + min </a:t>
            </a:r>
            <a:r>
              <a:rPr lang="de-CH" sz="1200" dirty="0" err="1"/>
              <a:t>delta</a:t>
            </a:r>
            <a:r>
              <a:rPr lang="de-CH" sz="1200" dirty="0"/>
              <a:t>, </a:t>
            </a:r>
            <a:r>
              <a:rPr lang="de-CH" sz="1200" dirty="0" err="1"/>
              <a:t>trade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+ min </a:t>
            </a:r>
            <a:r>
              <a:rPr lang="de-CH" sz="1200" dirty="0" err="1"/>
              <a:t>delta</a:t>
            </a:r>
            <a:r>
              <a:rPr lang="de-CH" sz="1200" dirty="0"/>
              <a:t>)</a:t>
            </a:r>
          </a:p>
          <a:p>
            <a:pPr lvl="1"/>
            <a:r>
              <a:rPr lang="de-CH" dirty="0"/>
              <a:t>Add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suggested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/>
              <a:t>SVD=</a:t>
            </a:r>
            <a:r>
              <a:rPr lang="de-CH" sz="1200" dirty="0" err="1"/>
              <a:t>max</a:t>
            </a:r>
            <a:r>
              <a:rPr lang="de-CH" sz="1200" dirty="0"/>
              <a:t>(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+ </a:t>
            </a:r>
            <a:r>
              <a:rPr lang="de-CH" sz="1200" dirty="0" err="1"/>
              <a:t>suggested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, </a:t>
            </a:r>
            <a:r>
              <a:rPr lang="de-CH" sz="1200" dirty="0" err="1"/>
              <a:t>today</a:t>
            </a:r>
            <a:r>
              <a:rPr lang="de-CH" sz="1200" dirty="0"/>
              <a:t> + </a:t>
            </a:r>
            <a:r>
              <a:rPr lang="de-CH" sz="1200" dirty="0" err="1"/>
              <a:t>suggested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, </a:t>
            </a:r>
            <a:r>
              <a:rPr lang="de-CH" sz="1200" dirty="0" err="1"/>
              <a:t>trade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+ </a:t>
            </a:r>
            <a:r>
              <a:rPr lang="de-CH" sz="1200" dirty="0" err="1"/>
              <a:t>suggested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)</a:t>
            </a:r>
          </a:p>
          <a:p>
            <a:pPr lvl="1"/>
            <a:r>
              <a:rPr lang="de-CH" dirty="0"/>
              <a:t>Best </a:t>
            </a:r>
            <a:r>
              <a:rPr lang="de-CH" dirty="0" err="1"/>
              <a:t>available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delayed</a:t>
            </a:r>
            <a:r>
              <a:rPr lang="de-CH" dirty="0"/>
              <a:t> </a:t>
            </a:r>
            <a:r>
              <a:rPr lang="de-CH" dirty="0" err="1"/>
              <a:t>orders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100" dirty="0"/>
              <a:t>SVD=</a:t>
            </a:r>
            <a:r>
              <a:rPr lang="de-CH" sz="1100" dirty="0" err="1"/>
              <a:t>max</a:t>
            </a:r>
            <a:r>
              <a:rPr lang="de-CH" sz="1100" dirty="0"/>
              <a:t>(</a:t>
            </a:r>
            <a:r>
              <a:rPr lang="de-CH" sz="1100" dirty="0" err="1"/>
              <a:t>order</a:t>
            </a:r>
            <a:r>
              <a:rPr lang="de-CH" sz="1100" dirty="0"/>
              <a:t> </a:t>
            </a:r>
            <a:r>
              <a:rPr lang="de-CH" sz="1100" dirty="0" err="1"/>
              <a:t>date</a:t>
            </a:r>
            <a:r>
              <a:rPr lang="de-CH" sz="1100" dirty="0"/>
              <a:t> + </a:t>
            </a:r>
            <a:r>
              <a:rPr lang="de-CH" sz="1100" dirty="0" err="1"/>
              <a:t>suggested</a:t>
            </a:r>
            <a:r>
              <a:rPr lang="de-CH" sz="1100" dirty="0"/>
              <a:t> </a:t>
            </a:r>
            <a:r>
              <a:rPr lang="de-CH" sz="1100" dirty="0" err="1"/>
              <a:t>delta</a:t>
            </a:r>
            <a:r>
              <a:rPr lang="de-CH" sz="1100" dirty="0"/>
              <a:t>, </a:t>
            </a:r>
            <a:r>
              <a:rPr lang="de-CH" sz="1100" dirty="0" err="1"/>
              <a:t>today</a:t>
            </a:r>
            <a:r>
              <a:rPr lang="de-CH" sz="1100" dirty="0"/>
              <a:t> + min </a:t>
            </a:r>
            <a:r>
              <a:rPr lang="de-CH" sz="1100" dirty="0" err="1"/>
              <a:t>delta</a:t>
            </a:r>
            <a:r>
              <a:rPr lang="de-CH" sz="1100" dirty="0"/>
              <a:t>, </a:t>
            </a:r>
            <a:r>
              <a:rPr lang="de-CH" sz="1100" dirty="0" err="1"/>
              <a:t>trade</a:t>
            </a:r>
            <a:r>
              <a:rPr lang="de-CH" sz="1100" dirty="0"/>
              <a:t> </a:t>
            </a:r>
            <a:r>
              <a:rPr lang="de-CH" sz="1100" dirty="0" err="1"/>
              <a:t>date</a:t>
            </a:r>
            <a:r>
              <a:rPr lang="de-CH" sz="1100" dirty="0"/>
              <a:t> + </a:t>
            </a:r>
            <a:r>
              <a:rPr lang="de-CH" sz="1100" dirty="0" err="1"/>
              <a:t>suggested</a:t>
            </a:r>
            <a:r>
              <a:rPr lang="de-CH" sz="1100" dirty="0"/>
              <a:t> </a:t>
            </a:r>
            <a:r>
              <a:rPr lang="de-CH" sz="1100" dirty="0" err="1"/>
              <a:t>delta</a:t>
            </a:r>
            <a:r>
              <a:rPr lang="de-CH" sz="1100" dirty="0"/>
              <a:t>)</a:t>
            </a:r>
          </a:p>
          <a:p>
            <a:pPr lvl="1"/>
            <a:endParaRPr lang="de-CH" sz="1200" dirty="0"/>
          </a:p>
          <a:p>
            <a:r>
              <a:rPr lang="de-CH" dirty="0"/>
              <a:t>Auto Update</a:t>
            </a:r>
          </a:p>
          <a:p>
            <a:pPr lvl="1"/>
            <a:r>
              <a:rPr lang="de-CH" dirty="0"/>
              <a:t>On</a:t>
            </a:r>
            <a:br>
              <a:rPr lang="de-CH" dirty="0"/>
            </a:br>
            <a:r>
              <a:rPr lang="de-CH" sz="1200" dirty="0"/>
              <a:t>The </a:t>
            </a:r>
            <a:r>
              <a:rPr lang="de-CH" sz="1200" dirty="0" err="1"/>
              <a:t>system</a:t>
            </a:r>
            <a:r>
              <a:rPr lang="de-CH" sz="1200" dirty="0"/>
              <a:t> will </a:t>
            </a:r>
            <a:r>
              <a:rPr lang="de-CH" sz="1200" dirty="0" err="1"/>
              <a:t>automatically</a:t>
            </a:r>
            <a:r>
              <a:rPr lang="de-CH" sz="1200" dirty="0"/>
              <a:t> </a:t>
            </a:r>
            <a:r>
              <a:rPr lang="de-CH" sz="1200" dirty="0" err="1"/>
              <a:t>recompute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upon </a:t>
            </a:r>
            <a:r>
              <a:rPr lang="de-CH" sz="1200" dirty="0" err="1"/>
              <a:t>proceeding</a:t>
            </a:r>
            <a:r>
              <a:rPr lang="de-CH" sz="1200" dirty="0"/>
              <a:t>. </a:t>
            </a: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in a </a:t>
            </a:r>
            <a:r>
              <a:rPr lang="de-CH" sz="1200" dirty="0" err="1"/>
              <a:t>frozen</a:t>
            </a:r>
            <a:r>
              <a:rPr lang="de-CH" sz="1200" dirty="0"/>
              <a:t> </a:t>
            </a:r>
            <a:r>
              <a:rPr lang="de-CH" sz="1200" dirty="0" err="1"/>
              <a:t>status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system</a:t>
            </a:r>
            <a:r>
              <a:rPr lang="de-CH" sz="1200" dirty="0"/>
              <a:t> </a:t>
            </a:r>
            <a:r>
              <a:rPr lang="de-CH" sz="1200" dirty="0" err="1"/>
              <a:t>displays</a:t>
            </a:r>
            <a:r>
              <a:rPr lang="de-CH" sz="1200" dirty="0"/>
              <a:t> a </a:t>
            </a:r>
            <a:r>
              <a:rPr lang="de-CH" sz="1200" dirty="0" err="1"/>
              <a:t>warning</a:t>
            </a:r>
            <a:r>
              <a:rPr lang="de-CH" sz="1200" dirty="0"/>
              <a:t> </a:t>
            </a:r>
            <a:r>
              <a:rPr lang="de-CH" sz="1200" dirty="0" err="1"/>
              <a:t>message</a:t>
            </a:r>
            <a:r>
              <a:rPr lang="de-CH" sz="1200" dirty="0"/>
              <a:t>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dates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will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applied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Off</a:t>
            </a:r>
            <a:br>
              <a:rPr lang="de-CH" dirty="0"/>
            </a:br>
            <a:r>
              <a:rPr lang="de-CH" sz="1200" dirty="0"/>
              <a:t>The </a:t>
            </a:r>
            <a:r>
              <a:rPr lang="de-CH" sz="1200" dirty="0" err="1"/>
              <a:t>system</a:t>
            </a:r>
            <a:r>
              <a:rPr lang="de-CH" sz="1200" dirty="0"/>
              <a:t> will not </a:t>
            </a:r>
            <a:r>
              <a:rPr lang="de-CH" sz="1200" dirty="0" err="1"/>
              <a:t>automatically</a:t>
            </a:r>
            <a:r>
              <a:rPr lang="de-CH" sz="1200" dirty="0"/>
              <a:t> </a:t>
            </a:r>
            <a:r>
              <a:rPr lang="de-CH" sz="1200" dirty="0" err="1"/>
              <a:t>recompute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upon </a:t>
            </a:r>
            <a:r>
              <a:rPr lang="de-CH" sz="1200" dirty="0" err="1"/>
              <a:t>proceeding</a:t>
            </a:r>
            <a:r>
              <a:rPr lang="de-CH" sz="1200" dirty="0"/>
              <a:t>. </a:t>
            </a:r>
            <a:r>
              <a:rPr lang="de-CH" sz="1200" dirty="0" err="1"/>
              <a:t>If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in a </a:t>
            </a:r>
            <a:r>
              <a:rPr lang="de-CH" sz="1200" dirty="0" err="1"/>
              <a:t>frozen</a:t>
            </a:r>
            <a:r>
              <a:rPr lang="de-CH" sz="1200" dirty="0"/>
              <a:t> </a:t>
            </a:r>
            <a:r>
              <a:rPr lang="de-CH" sz="1200" dirty="0" err="1"/>
              <a:t>status</a:t>
            </a:r>
            <a:r>
              <a:rPr lang="de-CH" sz="1200" dirty="0"/>
              <a:t> </a:t>
            </a:r>
            <a:r>
              <a:rPr lang="de-CH" sz="1200" dirty="0" err="1"/>
              <a:t>you</a:t>
            </a:r>
            <a:r>
              <a:rPr lang="de-CH" sz="1200" dirty="0"/>
              <a:t> </a:t>
            </a:r>
            <a:r>
              <a:rPr lang="de-CH" sz="1200" dirty="0" err="1"/>
              <a:t>need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reject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amend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proceed</a:t>
            </a:r>
            <a:r>
              <a:rPr lang="de-CH" sz="1200" dirty="0"/>
              <a:t>.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Business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67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OV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correspondent</a:t>
            </a:r>
            <a:endParaRPr lang="de-CH" dirty="0"/>
          </a:p>
          <a:p>
            <a:pPr lvl="1"/>
            <a:r>
              <a:rPr lang="de-CH" dirty="0"/>
              <a:t>On</a:t>
            </a:r>
            <a:br>
              <a:rPr lang="de-CH" dirty="0"/>
            </a:br>
            <a:r>
              <a:rPr lang="de-CH" sz="1200" dirty="0"/>
              <a:t>The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</a:t>
            </a:r>
            <a:r>
              <a:rPr lang="de-CH" sz="1200" dirty="0"/>
              <a:t> </a:t>
            </a:r>
            <a:r>
              <a:rPr lang="de-CH" sz="1200" dirty="0" err="1"/>
              <a:t>matching</a:t>
            </a:r>
            <a:r>
              <a:rPr lang="de-CH" sz="1200" dirty="0"/>
              <a:t> </a:t>
            </a:r>
            <a:r>
              <a:rPr lang="de-CH" sz="1200" dirty="0" err="1"/>
              <a:t>record</a:t>
            </a:r>
            <a:r>
              <a:rPr lang="de-CH" sz="1200" dirty="0"/>
              <a:t> must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respected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proceeding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On but </a:t>
            </a:r>
            <a:r>
              <a:rPr lang="de-CH" dirty="0" err="1"/>
              <a:t>overridable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/>
              <a:t>The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</a:t>
            </a:r>
            <a:r>
              <a:rPr lang="de-CH" sz="1200" dirty="0"/>
              <a:t> </a:t>
            </a:r>
            <a:r>
              <a:rPr lang="de-CH" sz="1200" dirty="0" err="1"/>
              <a:t>matching</a:t>
            </a:r>
            <a:r>
              <a:rPr lang="de-CH" sz="1200" dirty="0"/>
              <a:t> </a:t>
            </a:r>
            <a:r>
              <a:rPr lang="de-CH" sz="1200" dirty="0" err="1"/>
              <a:t>record</a:t>
            </a:r>
            <a:r>
              <a:rPr lang="de-CH" sz="1200" dirty="0"/>
              <a:t> must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respected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proceeding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order</a:t>
            </a:r>
            <a:r>
              <a:rPr lang="de-CH" sz="1200" dirty="0"/>
              <a:t>. </a:t>
            </a:r>
            <a:r>
              <a:rPr lang="de-CH" sz="1200" dirty="0" err="1"/>
              <a:t>However</a:t>
            </a:r>
            <a:r>
              <a:rPr lang="de-CH" sz="1200" dirty="0"/>
              <a:t>, </a:t>
            </a:r>
            <a:r>
              <a:rPr lang="de-CH" sz="1200" dirty="0" err="1"/>
              <a:t>users</a:t>
            </a:r>
            <a:r>
              <a:rPr lang="de-CH" sz="1200" dirty="0"/>
              <a:t>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specific</a:t>
            </a:r>
            <a:r>
              <a:rPr lang="de-CH" sz="1200" dirty="0"/>
              <a:t> </a:t>
            </a:r>
            <a:r>
              <a:rPr lang="de-CH" sz="1200" dirty="0" err="1"/>
              <a:t>access</a:t>
            </a:r>
            <a:r>
              <a:rPr lang="de-CH" sz="1200" dirty="0"/>
              <a:t> </a:t>
            </a:r>
            <a:r>
              <a:rPr lang="de-CH" sz="1200" dirty="0" err="1"/>
              <a:t>rights</a:t>
            </a:r>
            <a:r>
              <a:rPr lang="de-CH" sz="1200" dirty="0"/>
              <a:t> will </a:t>
            </a:r>
            <a:r>
              <a:rPr lang="de-CH" sz="1200" dirty="0" err="1"/>
              <a:t>have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possibility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insert</a:t>
            </a:r>
            <a:r>
              <a:rPr lang="de-CH" sz="1200" dirty="0"/>
              <a:t> an </a:t>
            </a:r>
            <a:r>
              <a:rPr lang="de-CH" sz="1200" dirty="0" err="1"/>
              <a:t>order</a:t>
            </a:r>
            <a:r>
              <a:rPr lang="de-CH" sz="1200" dirty="0"/>
              <a:t> </a:t>
            </a:r>
            <a:r>
              <a:rPr lang="de-CH" sz="1200" dirty="0" err="1"/>
              <a:t>exception</a:t>
            </a:r>
            <a:r>
              <a:rPr lang="de-CH" sz="1200" dirty="0"/>
              <a:t> (</a:t>
            </a:r>
            <a:r>
              <a:rPr lang="de-CH" sz="1200" dirty="0" err="1"/>
              <a:t>new</a:t>
            </a:r>
            <a:r>
              <a:rPr lang="de-CH" sz="1200" dirty="0"/>
              <a:t> </a:t>
            </a:r>
            <a:r>
              <a:rPr lang="de-CH" sz="1200" dirty="0" err="1"/>
              <a:t>tab</a:t>
            </a:r>
            <a:r>
              <a:rPr lang="de-CH" sz="1200" dirty="0"/>
              <a:t> on </a:t>
            </a:r>
            <a:r>
              <a:rPr lang="de-CH" sz="1200" dirty="0" err="1"/>
              <a:t>payment</a:t>
            </a:r>
            <a:r>
              <a:rPr lang="de-CH" sz="1200" dirty="0"/>
              <a:t> </a:t>
            </a:r>
            <a:r>
              <a:rPr lang="de-CH" sz="1200" dirty="0" err="1"/>
              <a:t>module</a:t>
            </a:r>
            <a:r>
              <a:rPr lang="de-CH" sz="1200" dirty="0"/>
              <a:t>)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proceed</a:t>
            </a:r>
            <a:r>
              <a:rPr lang="de-CH" sz="1200" dirty="0"/>
              <a:t> an </a:t>
            </a:r>
            <a:r>
              <a:rPr lang="de-CH" sz="1200" dirty="0" err="1"/>
              <a:t>order</a:t>
            </a:r>
            <a:r>
              <a:rPr lang="de-CH" sz="1200" dirty="0"/>
              <a:t> not </a:t>
            </a:r>
            <a:r>
              <a:rPr lang="de-CH" sz="1200" dirty="0" err="1"/>
              <a:t>respecting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.</a:t>
            </a:r>
          </a:p>
          <a:p>
            <a:pPr lvl="1"/>
            <a:r>
              <a:rPr lang="de-CH" dirty="0"/>
              <a:t>Off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200" dirty="0"/>
              <a:t>The </a:t>
            </a:r>
            <a:r>
              <a:rPr lang="de-CH" sz="1200" dirty="0" err="1"/>
              <a:t>minimum</a:t>
            </a:r>
            <a:r>
              <a:rPr lang="de-CH" sz="1200" dirty="0"/>
              <a:t> </a:t>
            </a:r>
            <a:r>
              <a:rPr lang="de-CH" sz="1200" dirty="0" err="1"/>
              <a:t>value</a:t>
            </a:r>
            <a:r>
              <a:rPr lang="de-CH" sz="1200" dirty="0"/>
              <a:t> </a:t>
            </a:r>
            <a:r>
              <a:rPr lang="de-CH" sz="1200" dirty="0" err="1"/>
              <a:t>date</a:t>
            </a:r>
            <a:r>
              <a:rPr lang="de-CH" sz="1200" dirty="0"/>
              <a:t> </a:t>
            </a:r>
            <a:r>
              <a:rPr lang="de-CH" sz="1200" dirty="0" err="1"/>
              <a:t>delta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not </a:t>
            </a:r>
            <a:r>
              <a:rPr lang="de-CH" sz="1200" dirty="0" err="1"/>
              <a:t>enforced</a:t>
            </a:r>
            <a:r>
              <a:rPr lang="de-CH" sz="1200" dirty="0"/>
              <a:t> </a:t>
            </a:r>
            <a:r>
              <a:rPr lang="de-CH" sz="1200" dirty="0" err="1"/>
              <a:t>by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system</a:t>
            </a:r>
            <a:r>
              <a:rPr lang="de-CH" sz="1200" dirty="0"/>
              <a:t>.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Business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6039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lank">
  <a:themeElements>
    <a:clrScheme name="Avaloq">
      <a:dk1>
        <a:srgbClr val="000000"/>
      </a:dk1>
      <a:lt1>
        <a:srgbClr val="FFFFFF"/>
      </a:lt1>
      <a:dk2>
        <a:srgbClr val="004893"/>
      </a:dk2>
      <a:lt2>
        <a:srgbClr val="D0CEBA"/>
      </a:lt2>
      <a:accent1>
        <a:srgbClr val="004893"/>
      </a:accent1>
      <a:accent2>
        <a:srgbClr val="009EE0"/>
      </a:accent2>
      <a:accent3>
        <a:srgbClr val="9ED6F5"/>
      </a:accent3>
      <a:accent4>
        <a:srgbClr val="7E746A"/>
      </a:accent4>
      <a:accent5>
        <a:srgbClr val="75B726"/>
      </a:accent5>
      <a:accent6>
        <a:srgbClr val="EB5B3E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 anchorCtr="0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 marL="270000" indent="-270000">
          <a:spcBef>
            <a:spcPts val="600"/>
          </a:spcBef>
          <a:buClr>
            <a:srgbClr val="004893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>
    <a:extraClrScheme>
      <a:clrScheme name="Avaloq">
        <a:dk1>
          <a:srgbClr val="000000"/>
        </a:dk1>
        <a:lt1>
          <a:srgbClr val="FFFFFF"/>
        </a:lt1>
        <a:dk2>
          <a:srgbClr val="004893"/>
        </a:dk2>
        <a:lt2>
          <a:srgbClr val="D0CEBA"/>
        </a:lt2>
        <a:accent1>
          <a:srgbClr val="004893"/>
        </a:accent1>
        <a:accent2>
          <a:srgbClr val="009EE0"/>
        </a:accent2>
        <a:accent3>
          <a:srgbClr val="9ED6F5"/>
        </a:accent3>
        <a:accent4>
          <a:srgbClr val="7E746A"/>
        </a:accent4>
        <a:accent5>
          <a:srgbClr val="75B726"/>
        </a:accent5>
        <a:accent6>
          <a:srgbClr val="EB5B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valoq blue">
      <a:srgbClr val="004893"/>
    </a:custClr>
    <a:custClr name="Dark grey">
      <a:srgbClr val="7E746A"/>
    </a:custClr>
    <a:custClr name="Dark green">
      <a:srgbClr val="00775D"/>
    </a:custClr>
    <a:custClr name="Dark orange">
      <a:srgbClr val="B3002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edium blue">
      <a:srgbClr val="009EE0"/>
    </a:custClr>
    <a:custClr name="Medium grey">
      <a:srgbClr val="A09991"/>
    </a:custClr>
    <a:custClr name="Medium green">
      <a:srgbClr val="75B726"/>
    </a:custClr>
    <a:custClr name="Medium orange">
      <a:srgbClr val="EB5B3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blue">
      <a:srgbClr val="9ED6F5"/>
    </a:custClr>
    <a:custClr name="Light grey">
      <a:srgbClr val="D0CEBA"/>
    </a:custClr>
    <a:custClr name="Light green">
      <a:srgbClr val="BAD581"/>
    </a:custClr>
    <a:custClr name="Light orange">
      <a:srgbClr val="FDCA5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Standard_ASSL_Presentation.pptx [Read-Only]" id="{A4AE4D5F-5F28-4B33-980B-6F9302CA4E7F}" vid="{A87BA520-EE07-4846-8153-2C68246B5F6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valoq">
      <a:dk1>
        <a:srgbClr val="000000"/>
      </a:dk1>
      <a:lt1>
        <a:srgbClr val="FFFFFF"/>
      </a:lt1>
      <a:dk2>
        <a:srgbClr val="D0CEBA"/>
      </a:dk2>
      <a:lt2>
        <a:srgbClr val="004893"/>
      </a:lt2>
      <a:accent1>
        <a:srgbClr val="004893"/>
      </a:accent1>
      <a:accent2>
        <a:srgbClr val="009EE0"/>
      </a:accent2>
      <a:accent3>
        <a:srgbClr val="9ED6F5"/>
      </a:accent3>
      <a:accent4>
        <a:srgbClr val="7E746A"/>
      </a:accent4>
      <a:accent5>
        <a:srgbClr val="75B726"/>
      </a:accent5>
      <a:accent6>
        <a:srgbClr val="EB5B3E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bbd0b248-7782-43ce-ad0e-07525e37a87d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A3B206DC9D942890B957F51F233CA" ma:contentTypeVersion="0" ma:contentTypeDescription="Create a new document." ma:contentTypeScope="" ma:versionID="925e9ec85c1709b9ffadc45ad44ce2b4">
  <xsd:schema xmlns:xsd="http://www.w3.org/2001/XMLSchema" xmlns:xs="http://www.w3.org/2001/XMLSchema" xmlns:p="http://schemas.microsoft.com/office/2006/metadata/properties" xmlns:ns1="http://schemas.microsoft.com/sharepoint/v3" xmlns:ns2="47a1dff7-2a05-403c-8ff1-194c1e50882e" xmlns:ns3="bbd0b248-7782-43ce-ad0e-07525e37a87d" targetNamespace="http://schemas.microsoft.com/office/2006/metadata/properties" ma:root="true" ma:fieldsID="764943c42c64c931d367094683efdf01" ns1:_="" ns2:_="" ns3:_="">
    <xsd:import namespace="http://schemas.microsoft.com/sharepoint/v3"/>
    <xsd:import namespace="47a1dff7-2a05-403c-8ff1-194c1e50882e"/>
    <xsd:import namespace="bbd0b248-7782-43ce-ad0e-07525e37a87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1dff7-2a05-403c-8ff1-194c1e508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0b248-7782-43ce-ad0e-07525e37a87d" elementFormDefault="qualified">
    <xsd:import namespace="http://schemas.microsoft.com/office/2006/documentManagement/types"/>
    <xsd:import namespace="http://schemas.microsoft.com/office/infopath/2007/PartnerControls"/>
    <xsd:element name="Order0" ma:index="12" nillable="true" ma:displayName="Order" ma:internalName="Order0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i="http://www.w3.org/2001/XMLSchema-instance" xmlns:xsd="http://www.w3.org/2001/XMLSchema" xmlns="http://www.boldonjames.com/2008/01/sie/internal/label" sislVersion="0" policy="b342ba4e-1281-4401-9b18-8f6a3380b580" origin="userSelected">
  <element uid="id_classification_generalbusiness" value=""/>
</sisl>
</file>

<file path=customXml/itemProps1.xml><?xml version="1.0" encoding="utf-8"?>
<ds:datastoreItem xmlns:ds="http://schemas.openxmlformats.org/officeDocument/2006/customXml" ds:itemID="{779B753C-F1A3-484C-9BC6-8637724689FE}">
  <ds:schemaRefs>
    <ds:schemaRef ds:uri="http://purl.org/dc/terms/"/>
    <ds:schemaRef ds:uri="http://purl.org/dc/elements/1.1/"/>
    <ds:schemaRef ds:uri="bbd0b248-7782-43ce-ad0e-07525e37a87d"/>
    <ds:schemaRef ds:uri="47a1dff7-2a05-403c-8ff1-194c1e50882e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B7CA0C-A0FD-49BD-9981-A06BD442D1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9878BD-8D03-4BEB-8F59-2A58160D2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7a1dff7-2a05-403c-8ff1-194c1e50882e"/>
    <ds:schemaRef ds:uri="bbd0b248-7782-43ce-ad0e-07525e37a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B455BF6-BAFA-473D-B856-22B4C68E194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399</Words>
  <Application>Microsoft Office PowerPoint</Application>
  <PresentationFormat>On-screen Show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 2</vt:lpstr>
      <vt:lpstr>blank</vt:lpstr>
      <vt:lpstr>PowerPoint Presentation</vt:lpstr>
      <vt:lpstr>Background</vt:lpstr>
      <vt:lpstr>ASSL Vision for the value dates and cutoff management</vt:lpstr>
      <vt:lpstr>Pay Configuration order</vt:lpstr>
      <vt:lpstr>Cutoff Time Record </vt:lpstr>
      <vt:lpstr>Cutoff Time Record Values</vt:lpstr>
      <vt:lpstr>Cutoff Time Record Values</vt:lpstr>
      <vt:lpstr>Business Options</vt:lpstr>
      <vt:lpstr>Business Options</vt:lpstr>
      <vt:lpstr>Business Options</vt:lpstr>
      <vt:lpstr>Business Options</vt:lpstr>
      <vt:lpstr>Treasury Check Section: business options</vt:lpstr>
      <vt:lpstr>Conclusions</vt:lpstr>
    </vt:vector>
  </TitlesOfParts>
  <Company>B-Source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lesm</dc:creator>
  <cp:keywords>DC2,</cp:keywords>
  <cp:lastModifiedBy>Jeremic Aleksandar (Avaloq-Bioggio)</cp:lastModifiedBy>
  <cp:revision>10</cp:revision>
  <dcterms:created xsi:type="dcterms:W3CDTF">2016-09-22T15:00:15Z</dcterms:created>
  <dcterms:modified xsi:type="dcterms:W3CDTF">2019-02-06T16:16:13Z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0x010100F39A3B206DC9D942890B957F51F233CA</vt:lpwstr>
  </property>
  <property fmtid="{D5CDD505-2E9C-101B-9397-08002B2CF9AE}" pid="3" name="_NewReviewCycle">
    <vt:lpwstr/>
  </property>
  <property fmtid="{D5CDD505-2E9C-101B-9397-08002B2CF9AE}" pid="4" name="docIndexRef">
    <vt:lpwstr>70745b3e-dfff-47ce-a663-2baa04ac574c</vt:lpwstr>
  </property>
  <property fmtid="{D5CDD505-2E9C-101B-9397-08002B2CF9AE}" pid="5" name="bjSaver">
    <vt:lpwstr>I16IMavFdaN0Z3hBJ+mJspGGB9aVaG8N</vt:lpwstr>
  </property>
  <property fmtid="{D5CDD505-2E9C-101B-9397-08002B2CF9AE}" pid="6" name="bjDocumentSecurityLabel">
    <vt:lpwstr>DC2 - Internal Use</vt:lpwstr>
  </property>
  <property fmtid="{D5CDD505-2E9C-101B-9397-08002B2CF9AE}" pid="7" name="bjDocumentSecurityXML">
    <vt:lpwstr>DC2,</vt:lpwstr>
  </property>
  <property fmtid="{D5CDD505-2E9C-101B-9397-08002B2CF9AE}" pid="8" name="bjDocumentLabelXML">
    <vt:lpwstr>&lt;?xml version="1.0" encoding="us-ascii"?&gt;&lt;sisl xmlns:xsi="http://www.w3.org/2001/XMLSchema-instance" xmlns:xsd="http://www.w3.org/2001/XMLSchema" sislVersion="0" policy="b342ba4e-1281-4401-9b18-8f6a3380b580" origin="userSelected" xmlns="http://www.boldonj</vt:lpwstr>
  </property>
  <property fmtid="{D5CDD505-2E9C-101B-9397-08002B2CF9AE}" pid="9" name="bjDocumentLabelXML-0">
    <vt:lpwstr>ames.com/2008/01/sie/internal/label"&gt;&lt;element uid="id_classification_generalbusiness" value="" /&gt;&lt;/sisl&gt;</vt:lpwstr>
  </property>
</Properties>
</file>