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61" r:id="rId4"/>
    <p:sldId id="262" r:id="rId5"/>
    <p:sldId id="263" r:id="rId6"/>
    <p:sldId id="264" r:id="rId7"/>
    <p:sldId id="258" r:id="rId8"/>
    <p:sldId id="259" r:id="rId9"/>
    <p:sldId id="260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02" y="-66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2pPr>
            <a:lvl3pPr lvl="2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3pPr>
            <a:lvl4pPr lvl="3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4pPr>
            <a:lvl5pPr lvl="4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5pPr>
            <a:lvl6pPr lvl="5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6pPr>
            <a:lvl7pPr lvl="6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7pPr>
            <a:lvl8pPr lvl="7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8pPr>
            <a:lvl9pPr lvl="8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ru-RU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t>‹#›</a:t>
            </a:fld>
            <a:endParaRPr lang="ru-RU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ru-RU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t>‹#›</a:t>
            </a:fld>
            <a:endParaRPr lang="ru-RU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ru-RU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t>‹#›</a:t>
            </a:fld>
            <a:endParaRPr lang="ru-RU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898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898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ru-RU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t>‹#›</a:t>
            </a:fld>
            <a:endParaRPr lang="ru-RU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ru-RU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t>‹#›</a:t>
            </a:fld>
            <a:endParaRPr lang="ru-RU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7999" cy="7556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ru-RU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t>‹#›</a:t>
            </a:fld>
            <a:endParaRPr lang="ru-RU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ru-RU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t>‹#›</a:t>
            </a:fld>
            <a:endParaRPr lang="ru-RU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198" cy="1482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2pPr>
            <a:lvl3pPr lvl="2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3pPr>
            <a:lvl4pPr lvl="3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4pPr>
            <a:lvl5pPr lvl="4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5pPr>
            <a:lvl6pPr lvl="5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6pPr>
            <a:lvl7pPr lvl="6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7pPr>
            <a:lvl8pPr lvl="7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8pPr>
            <a:lvl9pPr lvl="8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198" cy="123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ru-RU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t>‹#›</a:t>
            </a:fld>
            <a:endParaRPr lang="ru-RU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ru-RU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t>‹#›</a:t>
            </a:fld>
            <a:endParaRPr lang="ru-RU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2pPr>
            <a:lvl3pPr lvl="2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3pPr>
            <a:lvl4pPr lvl="3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4pPr>
            <a:lvl5pPr lvl="4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5pPr>
            <a:lvl6pPr lvl="5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6pPr>
            <a:lvl7pPr lvl="6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7pPr>
            <a:lvl8pPr lvl="7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8pPr>
            <a:lvl9pPr lvl="8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ru-RU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t>‹#›</a:t>
            </a:fld>
            <a:endParaRPr lang="ru-RU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lang="ru-RU"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ct val="25000"/>
                <a:buFont typeface="Arial"/>
                <a:buNone/>
              </a:pPr>
              <a:t>‹#›</a:t>
            </a:fld>
            <a:endParaRPr lang="ru-RU" sz="10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429300" y="1714500"/>
            <a:ext cx="5138700" cy="171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ru-RU" sz="4000" dirty="0">
                <a:solidFill>
                  <a:srgbClr val="4C5D6E"/>
                </a:solidFill>
              </a:rPr>
              <a:t>ООП</a:t>
            </a:r>
          </a:p>
        </p:txBody>
      </p:sp>
      <p:sp>
        <p:nvSpPr>
          <p:cNvPr id="55" name="Shape 55"/>
          <p:cNvSpPr txBox="1">
            <a:spLocks noGrp="1"/>
          </p:cNvSpPr>
          <p:nvPr>
            <p:ph type="ctrTitle"/>
          </p:nvPr>
        </p:nvSpPr>
        <p:spPr>
          <a:xfrm>
            <a:off x="3429325" y="3428950"/>
            <a:ext cx="45675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ru-RU" sz="1800" dirty="0" smtClean="0"/>
              <a:t>Связывание данных. Триггеры. </a:t>
            </a:r>
            <a:r>
              <a:rPr lang="ru-RU" sz="1800" dirty="0" err="1" smtClean="0"/>
              <a:t>ListView</a:t>
            </a:r>
            <a:r>
              <a:rPr lang="ru-RU" sz="1800" dirty="0" smtClean="0"/>
              <a:t>.</a:t>
            </a:r>
            <a:r>
              <a:rPr lang="en-US" sz="1800" dirty="0" smtClean="0"/>
              <a:t> </a:t>
            </a:r>
            <a:r>
              <a:rPr lang="ru-RU" sz="1800" dirty="0" smtClean="0"/>
              <a:t>Виртуализация.</a:t>
            </a:r>
            <a:r>
              <a:rPr lang="en-US" sz="1800" dirty="0" smtClean="0"/>
              <a:t> </a:t>
            </a:r>
            <a:r>
              <a:rPr lang="ru-RU" sz="1800" dirty="0" smtClean="0"/>
              <a:t>Обработка исключений.</a:t>
            </a:r>
            <a:endParaRPr lang="ru-RU" sz="1800" dirty="0">
              <a:solidFill>
                <a:srgbClr val="ABB1B9"/>
              </a:solidFill>
            </a:endParaRPr>
          </a:p>
        </p:txBody>
      </p:sp>
      <p:sp>
        <p:nvSpPr>
          <p:cNvPr id="56" name="Shape 56"/>
          <p:cNvSpPr txBox="1">
            <a:spLocks noGrp="1"/>
          </p:cNvSpPr>
          <p:nvPr>
            <p:ph type="ctrTitle"/>
          </p:nvPr>
        </p:nvSpPr>
        <p:spPr>
          <a:xfrm>
            <a:off x="3429300" y="571450"/>
            <a:ext cx="4567500" cy="57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ru-RU" sz="1600" b="0" i="0" u="none" strike="noStrike" cap="none">
                <a:solidFill>
                  <a:srgbClr val="BDC2CA"/>
                </a:solidFill>
                <a:latin typeface="Arial"/>
                <a:ea typeface="Arial"/>
                <a:cs typeface="Arial"/>
                <a:sym typeface="Arial"/>
              </a:rPr>
              <a:t>C#. </a:t>
            </a:r>
            <a:r>
              <a:rPr lang="ru-RU" sz="1600">
                <a:solidFill>
                  <a:srgbClr val="BDC2CA"/>
                </a:solidFill>
              </a:rPr>
              <a:t>Продвинутый</a:t>
            </a:r>
            <a:r>
              <a:rPr lang="ru-RU" sz="1600" b="0" i="0" u="none" strike="noStrike" cap="none">
                <a:solidFill>
                  <a:srgbClr val="BDC2CA"/>
                </a:solidFill>
                <a:latin typeface="Arial"/>
                <a:ea typeface="Arial"/>
                <a:cs typeface="Arial"/>
                <a:sym typeface="Arial"/>
              </a:rPr>
              <a:t> курс</a:t>
            </a:r>
          </a:p>
        </p:txBody>
      </p:sp>
      <p:sp>
        <p:nvSpPr>
          <p:cNvPr id="57" name="Shape 57"/>
          <p:cNvSpPr/>
          <p:nvPr/>
        </p:nvSpPr>
        <p:spPr>
          <a:xfrm>
            <a:off x="-799800" y="1714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Shape 58"/>
          <p:cNvSpPr/>
          <p:nvPr/>
        </p:nvSpPr>
        <p:spPr>
          <a:xfrm>
            <a:off x="-799800" y="2286008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Shape 59"/>
          <p:cNvSpPr/>
          <p:nvPr/>
        </p:nvSpPr>
        <p:spPr>
          <a:xfrm>
            <a:off x="-799800" y="2857508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Shape 60"/>
          <p:cNvSpPr/>
          <p:nvPr/>
        </p:nvSpPr>
        <p:spPr>
          <a:xfrm>
            <a:off x="-799800" y="3429008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Shape 61"/>
          <p:cNvSpPr/>
          <p:nvPr/>
        </p:nvSpPr>
        <p:spPr>
          <a:xfrm>
            <a:off x="-799800" y="4000507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Shape 62"/>
          <p:cNvSpPr/>
          <p:nvPr/>
        </p:nvSpPr>
        <p:spPr>
          <a:xfrm>
            <a:off x="-799800" y="4572007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ru-RU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</a:p>
        </p:txBody>
      </p:sp>
      <p:sp>
        <p:nvSpPr>
          <p:cNvPr id="63" name="Shape 63"/>
          <p:cNvSpPr/>
          <p:nvPr/>
        </p:nvSpPr>
        <p:spPr>
          <a:xfrm>
            <a:off x="-799800" y="1143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Shape 64"/>
          <p:cNvSpPr/>
          <p:nvPr/>
        </p:nvSpPr>
        <p:spPr>
          <a:xfrm>
            <a:off x="-799800" y="571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Shape 65"/>
          <p:cNvSpPr/>
          <p:nvPr/>
        </p:nvSpPr>
        <p:spPr>
          <a:xfrm>
            <a:off x="-799800" y="-11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Shape 66"/>
          <p:cNvSpPr/>
          <p:nvPr/>
        </p:nvSpPr>
        <p:spPr>
          <a:xfrm>
            <a:off x="2397" y="-80019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Shape 67"/>
          <p:cNvSpPr/>
          <p:nvPr/>
        </p:nvSpPr>
        <p:spPr>
          <a:xfrm>
            <a:off x="573597" y="-80019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Shape 68"/>
          <p:cNvSpPr/>
          <p:nvPr/>
        </p:nvSpPr>
        <p:spPr>
          <a:xfrm>
            <a:off x="1144798" y="-80019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Shape 69"/>
          <p:cNvSpPr/>
          <p:nvPr/>
        </p:nvSpPr>
        <p:spPr>
          <a:xfrm>
            <a:off x="1715998" y="-80019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Shape 70"/>
          <p:cNvSpPr/>
          <p:nvPr/>
        </p:nvSpPr>
        <p:spPr>
          <a:xfrm>
            <a:off x="2287198" y="-80019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Shape 71"/>
          <p:cNvSpPr/>
          <p:nvPr/>
        </p:nvSpPr>
        <p:spPr>
          <a:xfrm>
            <a:off x="2858398" y="-80019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Shape 72"/>
          <p:cNvSpPr/>
          <p:nvPr/>
        </p:nvSpPr>
        <p:spPr>
          <a:xfrm>
            <a:off x="3429598" y="-80019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Shape 73"/>
          <p:cNvSpPr/>
          <p:nvPr/>
        </p:nvSpPr>
        <p:spPr>
          <a:xfrm>
            <a:off x="4000798" y="-80019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Shape 74"/>
          <p:cNvSpPr/>
          <p:nvPr/>
        </p:nvSpPr>
        <p:spPr>
          <a:xfrm>
            <a:off x="4571998" y="-80019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Shape 75"/>
          <p:cNvSpPr/>
          <p:nvPr/>
        </p:nvSpPr>
        <p:spPr>
          <a:xfrm>
            <a:off x="5143198" y="-80019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Shape 76"/>
          <p:cNvSpPr/>
          <p:nvPr/>
        </p:nvSpPr>
        <p:spPr>
          <a:xfrm>
            <a:off x="5714398" y="-80019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Shape 77"/>
          <p:cNvSpPr/>
          <p:nvPr/>
        </p:nvSpPr>
        <p:spPr>
          <a:xfrm>
            <a:off x="6285598" y="-80019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Shape 78"/>
          <p:cNvSpPr/>
          <p:nvPr/>
        </p:nvSpPr>
        <p:spPr>
          <a:xfrm>
            <a:off x="6856797" y="-80019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Shape 79"/>
          <p:cNvSpPr/>
          <p:nvPr/>
        </p:nvSpPr>
        <p:spPr>
          <a:xfrm>
            <a:off x="7427997" y="-80019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Shape 80"/>
          <p:cNvSpPr/>
          <p:nvPr/>
        </p:nvSpPr>
        <p:spPr>
          <a:xfrm>
            <a:off x="7999197" y="-80019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Shape 81"/>
          <p:cNvSpPr/>
          <p:nvPr/>
        </p:nvSpPr>
        <p:spPr>
          <a:xfrm>
            <a:off x="8570397" y="-80019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Shape 82"/>
          <p:cNvSpPr txBox="1">
            <a:spLocks noGrp="1"/>
          </p:cNvSpPr>
          <p:nvPr>
            <p:ph type="ctrTitle"/>
          </p:nvPr>
        </p:nvSpPr>
        <p:spPr>
          <a:xfrm>
            <a:off x="3427200" y="1143000"/>
            <a:ext cx="4567500" cy="57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ru-RU" sz="2000" b="1" i="0" u="none" strike="noStrike" cap="non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Урок </a:t>
            </a:r>
            <a:r>
              <a:rPr lang="ru-RU" sz="2000" b="1" i="0" u="none" strike="noStrike" cap="none" smtClean="0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lang="ru-RU" sz="2000" b="1" dirty="0">
              <a:solidFill>
                <a:srgbClr val="4C5D6E"/>
              </a:solidFill>
            </a:endParaRPr>
          </a:p>
        </p:txBody>
      </p:sp>
      <p:pic>
        <p:nvPicPr>
          <p:cNvPr id="83" name="Shape 83"/>
          <p:cNvPicPr preferRelativeResize="0"/>
          <p:nvPr/>
        </p:nvPicPr>
        <p:blipFill rotWithShape="1">
          <a:blip r:embed="rId3">
            <a:alphaModFix/>
          </a:blip>
          <a:srcRect l="-19008" t="-14482" r="-19036" b="-14481"/>
          <a:stretch/>
        </p:blipFill>
        <p:spPr>
          <a:xfrm>
            <a:off x="571472" y="4572000"/>
            <a:ext cx="571198" cy="57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Shape 84" descr="C#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5719" y="857237"/>
            <a:ext cx="2876550" cy="287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ru-RU" sz="3200" b="0" i="0" u="none" strike="noStrike" cap="none" dirty="0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План урока</a:t>
            </a:r>
          </a:p>
        </p:txBody>
      </p:sp>
      <p:sp>
        <p:nvSpPr>
          <p:cNvPr id="91" name="Shape 91"/>
          <p:cNvSpPr/>
          <p:nvPr/>
        </p:nvSpPr>
        <p:spPr>
          <a:xfrm>
            <a:off x="-799800" y="1714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Shape 92"/>
          <p:cNvSpPr/>
          <p:nvPr/>
        </p:nvSpPr>
        <p:spPr>
          <a:xfrm>
            <a:off x="-799800" y="2286008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Shape 93"/>
          <p:cNvSpPr/>
          <p:nvPr/>
        </p:nvSpPr>
        <p:spPr>
          <a:xfrm>
            <a:off x="-799800" y="2857508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Shape 94"/>
          <p:cNvSpPr/>
          <p:nvPr/>
        </p:nvSpPr>
        <p:spPr>
          <a:xfrm>
            <a:off x="-799800" y="3429008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Shape 95"/>
          <p:cNvSpPr/>
          <p:nvPr/>
        </p:nvSpPr>
        <p:spPr>
          <a:xfrm>
            <a:off x="-799800" y="4000507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Shape 96"/>
          <p:cNvSpPr/>
          <p:nvPr/>
        </p:nvSpPr>
        <p:spPr>
          <a:xfrm>
            <a:off x="-799800" y="4572007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ru-RU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</a:p>
        </p:txBody>
      </p:sp>
      <p:sp>
        <p:nvSpPr>
          <p:cNvPr id="97" name="Shape 97"/>
          <p:cNvSpPr/>
          <p:nvPr/>
        </p:nvSpPr>
        <p:spPr>
          <a:xfrm>
            <a:off x="-799800" y="1143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Shape 98"/>
          <p:cNvSpPr/>
          <p:nvPr/>
        </p:nvSpPr>
        <p:spPr>
          <a:xfrm>
            <a:off x="-799800" y="571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Shape 99"/>
          <p:cNvSpPr/>
          <p:nvPr/>
        </p:nvSpPr>
        <p:spPr>
          <a:xfrm>
            <a:off x="-799800" y="-11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Shape 100"/>
          <p:cNvSpPr/>
          <p:nvPr/>
        </p:nvSpPr>
        <p:spPr>
          <a:xfrm>
            <a:off x="2397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Shape 101"/>
          <p:cNvSpPr/>
          <p:nvPr/>
        </p:nvSpPr>
        <p:spPr>
          <a:xfrm>
            <a:off x="573597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Shape 102"/>
          <p:cNvSpPr/>
          <p:nvPr/>
        </p:nvSpPr>
        <p:spPr>
          <a:xfrm>
            <a:off x="11447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Shape 103"/>
          <p:cNvSpPr/>
          <p:nvPr/>
        </p:nvSpPr>
        <p:spPr>
          <a:xfrm>
            <a:off x="17159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Shape 104"/>
          <p:cNvSpPr/>
          <p:nvPr/>
        </p:nvSpPr>
        <p:spPr>
          <a:xfrm>
            <a:off x="22871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Shape 105"/>
          <p:cNvSpPr/>
          <p:nvPr/>
        </p:nvSpPr>
        <p:spPr>
          <a:xfrm>
            <a:off x="28583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Shape 106"/>
          <p:cNvSpPr/>
          <p:nvPr/>
        </p:nvSpPr>
        <p:spPr>
          <a:xfrm>
            <a:off x="34295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Shape 107"/>
          <p:cNvSpPr/>
          <p:nvPr/>
        </p:nvSpPr>
        <p:spPr>
          <a:xfrm>
            <a:off x="40007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Shape 108"/>
          <p:cNvSpPr/>
          <p:nvPr/>
        </p:nvSpPr>
        <p:spPr>
          <a:xfrm>
            <a:off x="45719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Shape 109"/>
          <p:cNvSpPr/>
          <p:nvPr/>
        </p:nvSpPr>
        <p:spPr>
          <a:xfrm>
            <a:off x="51431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Shape 110"/>
          <p:cNvSpPr/>
          <p:nvPr/>
        </p:nvSpPr>
        <p:spPr>
          <a:xfrm>
            <a:off x="57143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Shape 111"/>
          <p:cNvSpPr/>
          <p:nvPr/>
        </p:nvSpPr>
        <p:spPr>
          <a:xfrm>
            <a:off x="62855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Shape 112"/>
          <p:cNvSpPr/>
          <p:nvPr/>
        </p:nvSpPr>
        <p:spPr>
          <a:xfrm>
            <a:off x="6856797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Shape 113"/>
          <p:cNvSpPr/>
          <p:nvPr/>
        </p:nvSpPr>
        <p:spPr>
          <a:xfrm>
            <a:off x="7427997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Shape 114"/>
          <p:cNvSpPr/>
          <p:nvPr/>
        </p:nvSpPr>
        <p:spPr>
          <a:xfrm>
            <a:off x="7999197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Shape 115"/>
          <p:cNvSpPr/>
          <p:nvPr/>
        </p:nvSpPr>
        <p:spPr>
          <a:xfrm>
            <a:off x="8570397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Shape 116"/>
          <p:cNvSpPr/>
          <p:nvPr/>
        </p:nvSpPr>
        <p:spPr>
          <a:xfrm>
            <a:off x="571172" y="4572010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7" name="Shape 117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Shape 118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932040" y="4948014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38" name="TextBox 37"/>
          <p:cNvSpPr txBox="1"/>
          <p:nvPr/>
        </p:nvSpPr>
        <p:spPr>
          <a:xfrm>
            <a:off x="1259632" y="1635646"/>
            <a:ext cx="6696744" cy="2776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ru-RU" sz="1800" dirty="0" smtClean="0"/>
              <a:t>Связывание данных</a:t>
            </a:r>
            <a:endParaRPr lang="en-US" sz="1800" dirty="0" smtClean="0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ru-RU" sz="1800" dirty="0" smtClean="0"/>
              <a:t>Триггеры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ru-RU" sz="1800" dirty="0" err="1" smtClean="0"/>
              <a:t>ListView</a:t>
            </a:r>
            <a:r>
              <a:rPr lang="ru-RU" sz="1800" dirty="0" smtClean="0"/>
              <a:t> </a:t>
            </a:r>
            <a:endParaRPr lang="en-US" sz="1800" dirty="0" smtClean="0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ru-RU" sz="1800" dirty="0" smtClean="0"/>
              <a:t>Виртуализация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ru-RU" sz="1800" dirty="0" smtClean="0"/>
              <a:t>Обработка исключений в </a:t>
            </a:r>
            <a:r>
              <a:rPr lang="en-US" sz="1800" dirty="0" smtClean="0"/>
              <a:t>WPF</a:t>
            </a:r>
            <a:endParaRPr lang="ru-RU" sz="1800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>
              <a:buSzPct val="25000"/>
            </a:pPr>
            <a:r>
              <a:rPr lang="ru-RU" sz="3200" dirty="0" smtClean="0"/>
              <a:t>Связывание данных</a:t>
            </a:r>
            <a:endParaRPr lang="ru-RU" sz="3200" b="0" i="0" u="none" strike="noStrike" cap="none" dirty="0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Shape 91"/>
          <p:cNvSpPr/>
          <p:nvPr/>
        </p:nvSpPr>
        <p:spPr>
          <a:xfrm>
            <a:off x="-799800" y="1714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Shape 92"/>
          <p:cNvSpPr/>
          <p:nvPr/>
        </p:nvSpPr>
        <p:spPr>
          <a:xfrm>
            <a:off x="-799800" y="2286008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Shape 93"/>
          <p:cNvSpPr/>
          <p:nvPr/>
        </p:nvSpPr>
        <p:spPr>
          <a:xfrm>
            <a:off x="-799800" y="2857508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Shape 94"/>
          <p:cNvSpPr/>
          <p:nvPr/>
        </p:nvSpPr>
        <p:spPr>
          <a:xfrm>
            <a:off x="-799800" y="3429008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Shape 95"/>
          <p:cNvSpPr/>
          <p:nvPr/>
        </p:nvSpPr>
        <p:spPr>
          <a:xfrm>
            <a:off x="-799800" y="4000507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Shape 96"/>
          <p:cNvSpPr/>
          <p:nvPr/>
        </p:nvSpPr>
        <p:spPr>
          <a:xfrm>
            <a:off x="-799800" y="4572007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ru-RU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</a:p>
        </p:txBody>
      </p:sp>
      <p:sp>
        <p:nvSpPr>
          <p:cNvPr id="97" name="Shape 97"/>
          <p:cNvSpPr/>
          <p:nvPr/>
        </p:nvSpPr>
        <p:spPr>
          <a:xfrm>
            <a:off x="-799800" y="1143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Shape 98"/>
          <p:cNvSpPr/>
          <p:nvPr/>
        </p:nvSpPr>
        <p:spPr>
          <a:xfrm>
            <a:off x="-799800" y="571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Shape 99"/>
          <p:cNvSpPr/>
          <p:nvPr/>
        </p:nvSpPr>
        <p:spPr>
          <a:xfrm>
            <a:off x="-799800" y="-11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Shape 100"/>
          <p:cNvSpPr/>
          <p:nvPr/>
        </p:nvSpPr>
        <p:spPr>
          <a:xfrm>
            <a:off x="2397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Shape 101"/>
          <p:cNvSpPr/>
          <p:nvPr/>
        </p:nvSpPr>
        <p:spPr>
          <a:xfrm>
            <a:off x="573597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Shape 102"/>
          <p:cNvSpPr/>
          <p:nvPr/>
        </p:nvSpPr>
        <p:spPr>
          <a:xfrm>
            <a:off x="11447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Shape 103"/>
          <p:cNvSpPr/>
          <p:nvPr/>
        </p:nvSpPr>
        <p:spPr>
          <a:xfrm>
            <a:off x="17159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Shape 104"/>
          <p:cNvSpPr/>
          <p:nvPr/>
        </p:nvSpPr>
        <p:spPr>
          <a:xfrm>
            <a:off x="22871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Shape 105"/>
          <p:cNvSpPr/>
          <p:nvPr/>
        </p:nvSpPr>
        <p:spPr>
          <a:xfrm>
            <a:off x="28583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Shape 106"/>
          <p:cNvSpPr/>
          <p:nvPr/>
        </p:nvSpPr>
        <p:spPr>
          <a:xfrm>
            <a:off x="34295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Shape 107"/>
          <p:cNvSpPr/>
          <p:nvPr/>
        </p:nvSpPr>
        <p:spPr>
          <a:xfrm>
            <a:off x="40007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Shape 108"/>
          <p:cNvSpPr/>
          <p:nvPr/>
        </p:nvSpPr>
        <p:spPr>
          <a:xfrm>
            <a:off x="45719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Shape 109"/>
          <p:cNvSpPr/>
          <p:nvPr/>
        </p:nvSpPr>
        <p:spPr>
          <a:xfrm>
            <a:off x="51431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Shape 110"/>
          <p:cNvSpPr/>
          <p:nvPr/>
        </p:nvSpPr>
        <p:spPr>
          <a:xfrm>
            <a:off x="57143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Shape 111"/>
          <p:cNvSpPr/>
          <p:nvPr/>
        </p:nvSpPr>
        <p:spPr>
          <a:xfrm>
            <a:off x="62855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Shape 112"/>
          <p:cNvSpPr/>
          <p:nvPr/>
        </p:nvSpPr>
        <p:spPr>
          <a:xfrm>
            <a:off x="6856797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Shape 113"/>
          <p:cNvSpPr/>
          <p:nvPr/>
        </p:nvSpPr>
        <p:spPr>
          <a:xfrm>
            <a:off x="7427997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Shape 114"/>
          <p:cNvSpPr/>
          <p:nvPr/>
        </p:nvSpPr>
        <p:spPr>
          <a:xfrm>
            <a:off x="7999197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Shape 115"/>
          <p:cNvSpPr/>
          <p:nvPr/>
        </p:nvSpPr>
        <p:spPr>
          <a:xfrm>
            <a:off x="8570397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Shape 116"/>
          <p:cNvSpPr/>
          <p:nvPr/>
        </p:nvSpPr>
        <p:spPr>
          <a:xfrm>
            <a:off x="571172" y="4572010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7" name="Shape 117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Shape 118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932040" y="4948014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pic>
        <p:nvPicPr>
          <p:cNvPr id="33" name="3faf69d0-345c-4b86-b571-eb4f3d3390ba" descr="Основная схема привязки данных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47664" y="1966912"/>
            <a:ext cx="6048672" cy="21170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ru-RU" sz="3200" b="0" i="0" u="none" strike="noStrike" cap="none" dirty="0" smtClean="0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Режимы связывания данных</a:t>
            </a:r>
            <a:endParaRPr lang="ru-RU" sz="3200" b="0" i="0" u="none" strike="noStrike" cap="none" dirty="0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Shape 91"/>
          <p:cNvSpPr/>
          <p:nvPr/>
        </p:nvSpPr>
        <p:spPr>
          <a:xfrm>
            <a:off x="-799800" y="1714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Shape 92"/>
          <p:cNvSpPr/>
          <p:nvPr/>
        </p:nvSpPr>
        <p:spPr>
          <a:xfrm>
            <a:off x="-799800" y="2286008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Shape 93"/>
          <p:cNvSpPr/>
          <p:nvPr/>
        </p:nvSpPr>
        <p:spPr>
          <a:xfrm>
            <a:off x="-799800" y="2857508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Shape 94"/>
          <p:cNvSpPr/>
          <p:nvPr/>
        </p:nvSpPr>
        <p:spPr>
          <a:xfrm>
            <a:off x="-799800" y="3429008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Shape 95"/>
          <p:cNvSpPr/>
          <p:nvPr/>
        </p:nvSpPr>
        <p:spPr>
          <a:xfrm>
            <a:off x="-799800" y="4000507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Shape 96"/>
          <p:cNvSpPr/>
          <p:nvPr/>
        </p:nvSpPr>
        <p:spPr>
          <a:xfrm>
            <a:off x="-799800" y="4572007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ru-RU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</a:p>
        </p:txBody>
      </p:sp>
      <p:sp>
        <p:nvSpPr>
          <p:cNvPr id="97" name="Shape 97"/>
          <p:cNvSpPr/>
          <p:nvPr/>
        </p:nvSpPr>
        <p:spPr>
          <a:xfrm>
            <a:off x="-799800" y="1143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Shape 98"/>
          <p:cNvSpPr/>
          <p:nvPr/>
        </p:nvSpPr>
        <p:spPr>
          <a:xfrm>
            <a:off x="-799800" y="571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Shape 99"/>
          <p:cNvSpPr/>
          <p:nvPr/>
        </p:nvSpPr>
        <p:spPr>
          <a:xfrm>
            <a:off x="-799800" y="-11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Shape 100"/>
          <p:cNvSpPr/>
          <p:nvPr/>
        </p:nvSpPr>
        <p:spPr>
          <a:xfrm>
            <a:off x="2397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Shape 101"/>
          <p:cNvSpPr/>
          <p:nvPr/>
        </p:nvSpPr>
        <p:spPr>
          <a:xfrm>
            <a:off x="573597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Shape 102"/>
          <p:cNvSpPr/>
          <p:nvPr/>
        </p:nvSpPr>
        <p:spPr>
          <a:xfrm>
            <a:off x="11447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Shape 103"/>
          <p:cNvSpPr/>
          <p:nvPr/>
        </p:nvSpPr>
        <p:spPr>
          <a:xfrm>
            <a:off x="17159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Shape 104"/>
          <p:cNvSpPr/>
          <p:nvPr/>
        </p:nvSpPr>
        <p:spPr>
          <a:xfrm>
            <a:off x="22871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Shape 105"/>
          <p:cNvSpPr/>
          <p:nvPr/>
        </p:nvSpPr>
        <p:spPr>
          <a:xfrm>
            <a:off x="28583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Shape 106"/>
          <p:cNvSpPr/>
          <p:nvPr/>
        </p:nvSpPr>
        <p:spPr>
          <a:xfrm>
            <a:off x="34295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Shape 107"/>
          <p:cNvSpPr/>
          <p:nvPr/>
        </p:nvSpPr>
        <p:spPr>
          <a:xfrm>
            <a:off x="40007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Shape 108"/>
          <p:cNvSpPr/>
          <p:nvPr/>
        </p:nvSpPr>
        <p:spPr>
          <a:xfrm>
            <a:off x="45719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Shape 109"/>
          <p:cNvSpPr/>
          <p:nvPr/>
        </p:nvSpPr>
        <p:spPr>
          <a:xfrm>
            <a:off x="51431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Shape 110"/>
          <p:cNvSpPr/>
          <p:nvPr/>
        </p:nvSpPr>
        <p:spPr>
          <a:xfrm>
            <a:off x="57143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Shape 111"/>
          <p:cNvSpPr/>
          <p:nvPr/>
        </p:nvSpPr>
        <p:spPr>
          <a:xfrm>
            <a:off x="62855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Shape 112"/>
          <p:cNvSpPr/>
          <p:nvPr/>
        </p:nvSpPr>
        <p:spPr>
          <a:xfrm>
            <a:off x="6856797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Shape 113"/>
          <p:cNvSpPr/>
          <p:nvPr/>
        </p:nvSpPr>
        <p:spPr>
          <a:xfrm>
            <a:off x="7427997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Shape 114"/>
          <p:cNvSpPr/>
          <p:nvPr/>
        </p:nvSpPr>
        <p:spPr>
          <a:xfrm>
            <a:off x="7999197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Shape 115"/>
          <p:cNvSpPr/>
          <p:nvPr/>
        </p:nvSpPr>
        <p:spPr>
          <a:xfrm>
            <a:off x="8570397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Shape 116"/>
          <p:cNvSpPr/>
          <p:nvPr/>
        </p:nvSpPr>
        <p:spPr>
          <a:xfrm>
            <a:off x="571172" y="4572010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7" name="Shape 117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Shape 118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932040" y="4948014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38" name="TextBox 37"/>
          <p:cNvSpPr txBox="1"/>
          <p:nvPr/>
        </p:nvSpPr>
        <p:spPr>
          <a:xfrm>
            <a:off x="1259632" y="1491630"/>
            <a:ext cx="669674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4">
              <a:buFont typeface="Wingdings" pitchFamily="2" charset="2"/>
              <a:buChar char="q"/>
            </a:pPr>
            <a:r>
              <a:rPr lang="ru-RU" sz="1600" dirty="0" smtClean="0"/>
              <a:t>   </a:t>
            </a:r>
            <a:r>
              <a:rPr lang="en-US" sz="1600" dirty="0" err="1" smtClean="0"/>
              <a:t>OneWay</a:t>
            </a:r>
            <a:r>
              <a:rPr lang="ru-RU" sz="1600" dirty="0" smtClean="0"/>
              <a:t>. </a:t>
            </a:r>
            <a:r>
              <a:rPr lang="ru-RU" dirty="0" smtClean="0"/>
              <a:t>Используется, если связанное свойство изменяет значения в пользовательском интерфейсе.</a:t>
            </a:r>
          </a:p>
          <a:p>
            <a:pPr lvl="4">
              <a:buFont typeface="Wingdings" pitchFamily="2" charset="2"/>
              <a:buChar char="q"/>
            </a:pPr>
            <a:endParaRPr lang="ru-RU" dirty="0" smtClean="0"/>
          </a:p>
          <a:p>
            <a:pPr>
              <a:buFont typeface="Wingdings" pitchFamily="2" charset="2"/>
              <a:buChar char="q"/>
            </a:pPr>
            <a:r>
              <a:rPr lang="ru-RU" sz="1600" dirty="0" smtClean="0"/>
              <a:t>    </a:t>
            </a:r>
            <a:r>
              <a:rPr lang="en-US" sz="1600" dirty="0" err="1" smtClean="0"/>
              <a:t>OneWayToSource</a:t>
            </a:r>
            <a:r>
              <a:rPr lang="ru-RU" sz="1600" dirty="0" smtClean="0"/>
              <a:t>. </a:t>
            </a:r>
            <a:r>
              <a:rPr lang="ru-RU" dirty="0" smtClean="0"/>
              <a:t>Противоположность </a:t>
            </a:r>
            <a:r>
              <a:rPr lang="ru-RU" dirty="0" err="1" smtClean="0"/>
              <a:t>OneWay</a:t>
            </a:r>
            <a:r>
              <a:rPr lang="ru-RU" dirty="0" smtClean="0"/>
              <a:t>. Изменения значения в пользовательском интерфейсе изменяют связанное свойство.</a:t>
            </a:r>
          </a:p>
          <a:p>
            <a:pPr>
              <a:buFont typeface="Wingdings" pitchFamily="2" charset="2"/>
              <a:buChar char="q"/>
            </a:pPr>
            <a:endParaRPr lang="ru-RU" dirty="0" smtClean="0"/>
          </a:p>
          <a:p>
            <a:pPr>
              <a:buFont typeface="Wingdings" pitchFamily="2" charset="2"/>
              <a:buChar char="q"/>
            </a:pPr>
            <a:r>
              <a:rPr lang="ru-RU" sz="1600" dirty="0" smtClean="0"/>
              <a:t>    </a:t>
            </a:r>
            <a:r>
              <a:rPr lang="en-US" sz="1600" dirty="0" err="1" smtClean="0"/>
              <a:t>OneTime</a:t>
            </a:r>
            <a:r>
              <a:rPr lang="ru-RU" dirty="0" smtClean="0"/>
              <a:t>. Аналогично поведению </a:t>
            </a:r>
            <a:r>
              <a:rPr lang="ru-RU" dirty="0" err="1" smtClean="0"/>
              <a:t>OneWay</a:t>
            </a:r>
            <a:r>
              <a:rPr lang="ru-RU" dirty="0" smtClean="0"/>
              <a:t>, за исключением того, что изменение в пользовательском интерфейсе происходят один раз.</a:t>
            </a:r>
          </a:p>
          <a:p>
            <a:pPr>
              <a:buFont typeface="Wingdings" pitchFamily="2" charset="2"/>
              <a:buChar char="q"/>
            </a:pPr>
            <a:endParaRPr lang="ru-RU" dirty="0" smtClean="0"/>
          </a:p>
          <a:p>
            <a:pPr>
              <a:buFont typeface="Wingdings" pitchFamily="2" charset="2"/>
              <a:buChar char="q"/>
            </a:pPr>
            <a:r>
              <a:rPr lang="ru-RU" sz="1600" dirty="0" smtClean="0"/>
              <a:t>    </a:t>
            </a:r>
            <a:r>
              <a:rPr lang="en-US" sz="1600" dirty="0" err="1" smtClean="0"/>
              <a:t>TwoWay</a:t>
            </a:r>
            <a:r>
              <a:rPr lang="en-US" sz="1600" dirty="0" smtClean="0"/>
              <a:t>. </a:t>
            </a:r>
            <a:r>
              <a:rPr lang="ru-RU" dirty="0" smtClean="0"/>
              <a:t>Комбинация</a:t>
            </a:r>
            <a:r>
              <a:rPr lang="en-US" dirty="0" smtClean="0"/>
              <a:t> </a:t>
            </a:r>
            <a:r>
              <a:rPr lang="en-US" dirty="0" err="1" smtClean="0"/>
              <a:t>OneWay</a:t>
            </a:r>
            <a:r>
              <a:rPr lang="en-US" dirty="0" smtClean="0"/>
              <a:t> </a:t>
            </a:r>
            <a:r>
              <a:rPr lang="ru-RU" dirty="0" smtClean="0"/>
              <a:t>и</a:t>
            </a:r>
            <a:r>
              <a:rPr lang="en-US" dirty="0" smtClean="0"/>
              <a:t> </a:t>
            </a:r>
            <a:r>
              <a:rPr lang="en-US" dirty="0" err="1" smtClean="0"/>
              <a:t>OneWayToSource</a:t>
            </a:r>
            <a:r>
              <a:rPr lang="en-US" dirty="0" smtClean="0"/>
              <a:t>. </a:t>
            </a:r>
            <a:r>
              <a:rPr lang="ru-RU" dirty="0" smtClean="0"/>
              <a:t>Связанное свойство изменяет пользовательский интерфейс и изменения в пользовательском интерфейсе модифицируют связанное свойство.</a:t>
            </a:r>
          </a:p>
          <a:p>
            <a:pPr>
              <a:buFont typeface="Wingdings" pitchFamily="2" charset="2"/>
              <a:buChar char="q"/>
            </a:pPr>
            <a:endParaRPr lang="ru-RU" dirty="0" smtClean="0"/>
          </a:p>
          <a:p>
            <a:pPr>
              <a:buFont typeface="Wingdings" pitchFamily="2" charset="2"/>
              <a:buChar char="q"/>
            </a:pPr>
            <a:r>
              <a:rPr lang="ru-RU" sz="1600" dirty="0" smtClean="0"/>
              <a:t>    </a:t>
            </a:r>
            <a:r>
              <a:rPr lang="en-US" sz="1600" dirty="0" smtClean="0"/>
              <a:t>Default</a:t>
            </a:r>
            <a:r>
              <a:rPr lang="ru-RU" sz="1600" dirty="0" smtClean="0"/>
              <a:t>. </a:t>
            </a:r>
            <a:r>
              <a:rPr lang="ru-RU" dirty="0" smtClean="0"/>
              <a:t>По умолчанию (если меняется свойство </a:t>
            </a:r>
            <a:r>
              <a:rPr lang="en-US" dirty="0" err="1" smtClean="0"/>
              <a:t>TextBox</a:t>
            </a:r>
            <a:r>
              <a:rPr lang="ru-RU" dirty="0" smtClean="0"/>
              <a:t>.</a:t>
            </a:r>
            <a:r>
              <a:rPr lang="en-US" dirty="0" smtClean="0"/>
              <a:t>Text</a:t>
            </a:r>
            <a:r>
              <a:rPr lang="ru-RU" dirty="0" smtClean="0"/>
              <a:t>, то имеет значение </a:t>
            </a:r>
            <a:r>
              <a:rPr lang="en-US" dirty="0" err="1" smtClean="0"/>
              <a:t>TwoWay</a:t>
            </a:r>
            <a:r>
              <a:rPr lang="ru-RU" dirty="0" smtClean="0"/>
              <a:t>, в остальных случаях </a:t>
            </a:r>
            <a:r>
              <a:rPr lang="en-US" dirty="0" err="1" smtClean="0"/>
              <a:t>OneWay</a:t>
            </a:r>
            <a:r>
              <a:rPr lang="ru-RU" dirty="0" smtClean="0"/>
              <a:t>).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ru-RU" sz="3200" b="0" i="0" u="none" strike="noStrike" cap="none" dirty="0" smtClean="0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Обновление привязки</a:t>
            </a:r>
            <a:endParaRPr lang="ru-RU" sz="3200" b="0" i="0" u="none" strike="noStrike" cap="none" dirty="0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Shape 91"/>
          <p:cNvSpPr/>
          <p:nvPr/>
        </p:nvSpPr>
        <p:spPr>
          <a:xfrm>
            <a:off x="-799800" y="1714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Shape 92"/>
          <p:cNvSpPr/>
          <p:nvPr/>
        </p:nvSpPr>
        <p:spPr>
          <a:xfrm>
            <a:off x="-799800" y="2286008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Shape 93"/>
          <p:cNvSpPr/>
          <p:nvPr/>
        </p:nvSpPr>
        <p:spPr>
          <a:xfrm>
            <a:off x="-799800" y="2857508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Shape 94"/>
          <p:cNvSpPr/>
          <p:nvPr/>
        </p:nvSpPr>
        <p:spPr>
          <a:xfrm>
            <a:off x="-799800" y="3429008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Shape 95"/>
          <p:cNvSpPr/>
          <p:nvPr/>
        </p:nvSpPr>
        <p:spPr>
          <a:xfrm>
            <a:off x="-799800" y="4000507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Shape 96"/>
          <p:cNvSpPr/>
          <p:nvPr/>
        </p:nvSpPr>
        <p:spPr>
          <a:xfrm>
            <a:off x="-799800" y="4572007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ru-RU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</a:p>
        </p:txBody>
      </p:sp>
      <p:sp>
        <p:nvSpPr>
          <p:cNvPr id="97" name="Shape 97"/>
          <p:cNvSpPr/>
          <p:nvPr/>
        </p:nvSpPr>
        <p:spPr>
          <a:xfrm>
            <a:off x="-799800" y="1143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Shape 98"/>
          <p:cNvSpPr/>
          <p:nvPr/>
        </p:nvSpPr>
        <p:spPr>
          <a:xfrm>
            <a:off x="-799800" y="571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Shape 99"/>
          <p:cNvSpPr/>
          <p:nvPr/>
        </p:nvSpPr>
        <p:spPr>
          <a:xfrm>
            <a:off x="-799800" y="-11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Shape 100"/>
          <p:cNvSpPr/>
          <p:nvPr/>
        </p:nvSpPr>
        <p:spPr>
          <a:xfrm>
            <a:off x="2397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Shape 101"/>
          <p:cNvSpPr/>
          <p:nvPr/>
        </p:nvSpPr>
        <p:spPr>
          <a:xfrm>
            <a:off x="573597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Shape 102"/>
          <p:cNvSpPr/>
          <p:nvPr/>
        </p:nvSpPr>
        <p:spPr>
          <a:xfrm>
            <a:off x="11447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Shape 103"/>
          <p:cNvSpPr/>
          <p:nvPr/>
        </p:nvSpPr>
        <p:spPr>
          <a:xfrm>
            <a:off x="17159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Shape 104"/>
          <p:cNvSpPr/>
          <p:nvPr/>
        </p:nvSpPr>
        <p:spPr>
          <a:xfrm>
            <a:off x="22871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Shape 105"/>
          <p:cNvSpPr/>
          <p:nvPr/>
        </p:nvSpPr>
        <p:spPr>
          <a:xfrm>
            <a:off x="28583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Shape 106"/>
          <p:cNvSpPr/>
          <p:nvPr/>
        </p:nvSpPr>
        <p:spPr>
          <a:xfrm>
            <a:off x="34295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Shape 107"/>
          <p:cNvSpPr/>
          <p:nvPr/>
        </p:nvSpPr>
        <p:spPr>
          <a:xfrm>
            <a:off x="40007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Shape 108"/>
          <p:cNvSpPr/>
          <p:nvPr/>
        </p:nvSpPr>
        <p:spPr>
          <a:xfrm>
            <a:off x="45719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Shape 109"/>
          <p:cNvSpPr/>
          <p:nvPr/>
        </p:nvSpPr>
        <p:spPr>
          <a:xfrm>
            <a:off x="51431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Shape 110"/>
          <p:cNvSpPr/>
          <p:nvPr/>
        </p:nvSpPr>
        <p:spPr>
          <a:xfrm>
            <a:off x="57143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Shape 111"/>
          <p:cNvSpPr/>
          <p:nvPr/>
        </p:nvSpPr>
        <p:spPr>
          <a:xfrm>
            <a:off x="62855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Shape 112"/>
          <p:cNvSpPr/>
          <p:nvPr/>
        </p:nvSpPr>
        <p:spPr>
          <a:xfrm>
            <a:off x="6856797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Shape 113"/>
          <p:cNvSpPr/>
          <p:nvPr/>
        </p:nvSpPr>
        <p:spPr>
          <a:xfrm>
            <a:off x="7427997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Shape 114"/>
          <p:cNvSpPr/>
          <p:nvPr/>
        </p:nvSpPr>
        <p:spPr>
          <a:xfrm>
            <a:off x="7999197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Shape 115"/>
          <p:cNvSpPr/>
          <p:nvPr/>
        </p:nvSpPr>
        <p:spPr>
          <a:xfrm>
            <a:off x="8570397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Shape 116"/>
          <p:cNvSpPr/>
          <p:nvPr/>
        </p:nvSpPr>
        <p:spPr>
          <a:xfrm>
            <a:off x="571172" y="4572010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7" name="Shape 117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Shape 118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932040" y="4948014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38" name="TextBox 37"/>
          <p:cNvSpPr txBox="1"/>
          <p:nvPr/>
        </p:nvSpPr>
        <p:spPr>
          <a:xfrm>
            <a:off x="1259632" y="1491630"/>
            <a:ext cx="6696744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ru-RU" sz="1600" dirty="0" err="1" smtClean="0"/>
              <a:t>PropertyChanged</a:t>
            </a:r>
            <a:r>
              <a:rPr lang="ru-RU" sz="1600" dirty="0" smtClean="0"/>
              <a:t>: </a:t>
            </a:r>
            <a:r>
              <a:rPr lang="ru-RU" dirty="0" smtClean="0"/>
              <a:t>после обновления свойства в целевом объекте сразу обновляется источник привязки</a:t>
            </a:r>
          </a:p>
          <a:p>
            <a:pPr>
              <a:buFont typeface="Wingdings" pitchFamily="2" charset="2"/>
              <a:buChar char="q"/>
            </a:pPr>
            <a:endParaRPr lang="ru-RU" sz="1600" dirty="0" smtClean="0"/>
          </a:p>
          <a:p>
            <a:pPr>
              <a:buFont typeface="Wingdings" pitchFamily="2" charset="2"/>
              <a:buChar char="q"/>
            </a:pPr>
            <a:r>
              <a:rPr lang="ru-RU" sz="1600" dirty="0" err="1" smtClean="0"/>
              <a:t>LostFocus</a:t>
            </a:r>
            <a:r>
              <a:rPr lang="ru-RU" sz="1600" dirty="0" smtClean="0"/>
              <a:t>: </a:t>
            </a:r>
            <a:r>
              <a:rPr lang="ru-RU" dirty="0" smtClean="0"/>
              <a:t>только после потери фокуса целевым объектом обновляется источник привязки</a:t>
            </a:r>
          </a:p>
          <a:p>
            <a:pPr>
              <a:buFont typeface="Wingdings" pitchFamily="2" charset="2"/>
              <a:buChar char="q"/>
            </a:pPr>
            <a:endParaRPr lang="ru-RU" sz="1600" dirty="0" smtClean="0"/>
          </a:p>
          <a:p>
            <a:pPr>
              <a:buFont typeface="Wingdings" pitchFamily="2" charset="2"/>
              <a:buChar char="q"/>
            </a:pPr>
            <a:r>
              <a:rPr lang="ru-RU" sz="1600" dirty="0" err="1" smtClean="0"/>
              <a:t>Explicit</a:t>
            </a:r>
            <a:r>
              <a:rPr lang="ru-RU" dirty="0" smtClean="0"/>
              <a:t>: до тех пор пока не будет вызван метод </a:t>
            </a:r>
            <a:r>
              <a:rPr lang="ru-RU" dirty="0" err="1" smtClean="0"/>
              <a:t>BindingExpression.UpdateSource</a:t>
            </a:r>
            <a:r>
              <a:rPr lang="ru-RU" dirty="0" smtClean="0"/>
              <a:t>() источник не обновляется</a:t>
            </a:r>
          </a:p>
          <a:p>
            <a:pPr>
              <a:buFont typeface="Wingdings" pitchFamily="2" charset="2"/>
              <a:buChar char="q"/>
            </a:pPr>
            <a:endParaRPr lang="ru-RU" sz="1600" dirty="0" smtClean="0"/>
          </a:p>
          <a:p>
            <a:pPr>
              <a:buFont typeface="Wingdings" pitchFamily="2" charset="2"/>
              <a:buChar char="q"/>
            </a:pPr>
            <a:r>
              <a:rPr lang="ru-RU" sz="1600" dirty="0" err="1" smtClean="0"/>
              <a:t>Default</a:t>
            </a:r>
            <a:r>
              <a:rPr lang="ru-RU" dirty="0" smtClean="0"/>
              <a:t>: значение по умолчанию. Значение по умолчанию для большинства свойств зависимостей — </a:t>
            </a:r>
            <a:r>
              <a:rPr lang="ru-RU" dirty="0" err="1" smtClean="0"/>
              <a:t>PropertyChanged</a:t>
            </a:r>
            <a:r>
              <a:rPr lang="ru-RU" dirty="0" smtClean="0"/>
              <a:t>, а свойство </a:t>
            </a:r>
            <a:r>
              <a:rPr lang="ru-RU" dirty="0" err="1" smtClean="0"/>
              <a:t>Text</a:t>
            </a:r>
            <a:r>
              <a:rPr lang="ru-RU" dirty="0" smtClean="0"/>
              <a:t> имеет значение по умолчанию </a:t>
            </a:r>
            <a:r>
              <a:rPr lang="ru-RU" dirty="0" err="1" smtClean="0"/>
              <a:t>LostFocus</a:t>
            </a:r>
            <a:endParaRPr lang="ru-RU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ru-RU" sz="3200" b="0" i="0" u="none" strike="noStrike" cap="none" dirty="0" smtClean="0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Триггеры</a:t>
            </a:r>
            <a:endParaRPr lang="ru-RU" sz="3200" b="0" i="0" u="none" strike="noStrike" cap="none" dirty="0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Shape 91"/>
          <p:cNvSpPr/>
          <p:nvPr/>
        </p:nvSpPr>
        <p:spPr>
          <a:xfrm>
            <a:off x="-799800" y="1714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Shape 92"/>
          <p:cNvSpPr/>
          <p:nvPr/>
        </p:nvSpPr>
        <p:spPr>
          <a:xfrm>
            <a:off x="-799800" y="2286008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Shape 93"/>
          <p:cNvSpPr/>
          <p:nvPr/>
        </p:nvSpPr>
        <p:spPr>
          <a:xfrm>
            <a:off x="-799800" y="2857508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Shape 94"/>
          <p:cNvSpPr/>
          <p:nvPr/>
        </p:nvSpPr>
        <p:spPr>
          <a:xfrm>
            <a:off x="-799800" y="3429008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Shape 95"/>
          <p:cNvSpPr/>
          <p:nvPr/>
        </p:nvSpPr>
        <p:spPr>
          <a:xfrm>
            <a:off x="-799800" y="4000507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Shape 96"/>
          <p:cNvSpPr/>
          <p:nvPr/>
        </p:nvSpPr>
        <p:spPr>
          <a:xfrm>
            <a:off x="-799800" y="4572007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ru-RU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</a:p>
        </p:txBody>
      </p:sp>
      <p:sp>
        <p:nvSpPr>
          <p:cNvPr id="97" name="Shape 97"/>
          <p:cNvSpPr/>
          <p:nvPr/>
        </p:nvSpPr>
        <p:spPr>
          <a:xfrm>
            <a:off x="-799800" y="1143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Shape 98"/>
          <p:cNvSpPr/>
          <p:nvPr/>
        </p:nvSpPr>
        <p:spPr>
          <a:xfrm>
            <a:off x="-799800" y="571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Shape 99"/>
          <p:cNvSpPr/>
          <p:nvPr/>
        </p:nvSpPr>
        <p:spPr>
          <a:xfrm>
            <a:off x="-799800" y="-11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Shape 100"/>
          <p:cNvSpPr/>
          <p:nvPr/>
        </p:nvSpPr>
        <p:spPr>
          <a:xfrm>
            <a:off x="2397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Shape 101"/>
          <p:cNvSpPr/>
          <p:nvPr/>
        </p:nvSpPr>
        <p:spPr>
          <a:xfrm>
            <a:off x="573597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Shape 102"/>
          <p:cNvSpPr/>
          <p:nvPr/>
        </p:nvSpPr>
        <p:spPr>
          <a:xfrm>
            <a:off x="11447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Shape 103"/>
          <p:cNvSpPr/>
          <p:nvPr/>
        </p:nvSpPr>
        <p:spPr>
          <a:xfrm>
            <a:off x="17159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Shape 104"/>
          <p:cNvSpPr/>
          <p:nvPr/>
        </p:nvSpPr>
        <p:spPr>
          <a:xfrm>
            <a:off x="22871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Shape 105"/>
          <p:cNvSpPr/>
          <p:nvPr/>
        </p:nvSpPr>
        <p:spPr>
          <a:xfrm>
            <a:off x="28583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Shape 106"/>
          <p:cNvSpPr/>
          <p:nvPr/>
        </p:nvSpPr>
        <p:spPr>
          <a:xfrm>
            <a:off x="34295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Shape 107"/>
          <p:cNvSpPr/>
          <p:nvPr/>
        </p:nvSpPr>
        <p:spPr>
          <a:xfrm>
            <a:off x="40007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Shape 108"/>
          <p:cNvSpPr/>
          <p:nvPr/>
        </p:nvSpPr>
        <p:spPr>
          <a:xfrm>
            <a:off x="45719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Shape 109"/>
          <p:cNvSpPr/>
          <p:nvPr/>
        </p:nvSpPr>
        <p:spPr>
          <a:xfrm>
            <a:off x="51431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Shape 110"/>
          <p:cNvSpPr/>
          <p:nvPr/>
        </p:nvSpPr>
        <p:spPr>
          <a:xfrm>
            <a:off x="57143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Shape 111"/>
          <p:cNvSpPr/>
          <p:nvPr/>
        </p:nvSpPr>
        <p:spPr>
          <a:xfrm>
            <a:off x="62855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Shape 112"/>
          <p:cNvSpPr/>
          <p:nvPr/>
        </p:nvSpPr>
        <p:spPr>
          <a:xfrm>
            <a:off x="6856797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Shape 113"/>
          <p:cNvSpPr/>
          <p:nvPr/>
        </p:nvSpPr>
        <p:spPr>
          <a:xfrm>
            <a:off x="7427997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Shape 114"/>
          <p:cNvSpPr/>
          <p:nvPr/>
        </p:nvSpPr>
        <p:spPr>
          <a:xfrm>
            <a:off x="7999197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Shape 115"/>
          <p:cNvSpPr/>
          <p:nvPr/>
        </p:nvSpPr>
        <p:spPr>
          <a:xfrm>
            <a:off x="8570397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Shape 116"/>
          <p:cNvSpPr/>
          <p:nvPr/>
        </p:nvSpPr>
        <p:spPr>
          <a:xfrm>
            <a:off x="571172" y="4572010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7" name="Shape 117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Shape 118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932040" y="4948014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38" name="TextBox 37"/>
          <p:cNvSpPr txBox="1"/>
          <p:nvPr/>
        </p:nvSpPr>
        <p:spPr>
          <a:xfrm>
            <a:off x="1259632" y="1491630"/>
            <a:ext cx="669674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ru-RU" sz="1600" dirty="0" smtClean="0"/>
              <a:t> Триггеры свойств</a:t>
            </a:r>
          </a:p>
          <a:p>
            <a:pPr>
              <a:buFont typeface="Wingdings" pitchFamily="2" charset="2"/>
              <a:buChar char="q"/>
            </a:pPr>
            <a:endParaRPr lang="ru-RU" sz="1600" dirty="0" smtClean="0"/>
          </a:p>
          <a:p>
            <a:pPr>
              <a:buFont typeface="Wingdings" pitchFamily="2" charset="2"/>
              <a:buChar char="q"/>
            </a:pPr>
            <a:r>
              <a:rPr lang="ru-RU" sz="1600" dirty="0" smtClean="0"/>
              <a:t> Триггеры данных</a:t>
            </a:r>
          </a:p>
          <a:p>
            <a:pPr>
              <a:buFont typeface="Wingdings" pitchFamily="2" charset="2"/>
              <a:buChar char="q"/>
            </a:pPr>
            <a:endParaRPr lang="ru-RU" sz="1600" dirty="0" smtClean="0"/>
          </a:p>
          <a:p>
            <a:pPr>
              <a:buFont typeface="Wingdings" pitchFamily="2" charset="2"/>
              <a:buChar char="q"/>
            </a:pPr>
            <a:r>
              <a:rPr lang="ru-RU" sz="1600" dirty="0" smtClean="0"/>
              <a:t> Триггеры событий</a:t>
            </a:r>
            <a:endParaRPr lang="ru-RU" dirty="0" smtClean="0"/>
          </a:p>
          <a:p>
            <a:pPr>
              <a:buFont typeface="Wingdings" pitchFamily="2" charset="2"/>
              <a:buChar char="q"/>
            </a:pPr>
            <a:endParaRPr lang="ru-RU" sz="1600" dirty="0" smtClean="0"/>
          </a:p>
          <a:p>
            <a:pPr>
              <a:buFont typeface="Wingdings" pitchFamily="2" charset="2"/>
              <a:buChar char="q"/>
            </a:pPr>
            <a:r>
              <a:rPr lang="ru-RU" sz="1600" dirty="0" smtClean="0"/>
              <a:t> </a:t>
            </a:r>
            <a:r>
              <a:rPr lang="ru-RU" sz="1600" dirty="0" err="1" smtClean="0"/>
              <a:t>Мультитриггеры</a:t>
            </a:r>
            <a:endParaRPr lang="ru-RU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ru-RU" sz="3200" b="0" i="0" u="none" strike="noStrike" cap="none" dirty="0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Домашнее задание</a:t>
            </a:r>
          </a:p>
        </p:txBody>
      </p:sp>
      <p:sp>
        <p:nvSpPr>
          <p:cNvPr id="124" name="Shape 124"/>
          <p:cNvSpPr/>
          <p:nvPr/>
        </p:nvSpPr>
        <p:spPr>
          <a:xfrm>
            <a:off x="-799800" y="1714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Shape 125"/>
          <p:cNvSpPr/>
          <p:nvPr/>
        </p:nvSpPr>
        <p:spPr>
          <a:xfrm>
            <a:off x="-799800" y="2286008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Shape 126"/>
          <p:cNvSpPr/>
          <p:nvPr/>
        </p:nvSpPr>
        <p:spPr>
          <a:xfrm>
            <a:off x="-799800" y="2857508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Shape 127"/>
          <p:cNvSpPr/>
          <p:nvPr/>
        </p:nvSpPr>
        <p:spPr>
          <a:xfrm>
            <a:off x="-799800" y="3429008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Shape 128"/>
          <p:cNvSpPr/>
          <p:nvPr/>
        </p:nvSpPr>
        <p:spPr>
          <a:xfrm>
            <a:off x="-799800" y="4000507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Shape 129"/>
          <p:cNvSpPr/>
          <p:nvPr/>
        </p:nvSpPr>
        <p:spPr>
          <a:xfrm>
            <a:off x="-799800" y="4572007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ru-RU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</a:p>
        </p:txBody>
      </p:sp>
      <p:sp>
        <p:nvSpPr>
          <p:cNvPr id="130" name="Shape 130"/>
          <p:cNvSpPr/>
          <p:nvPr/>
        </p:nvSpPr>
        <p:spPr>
          <a:xfrm>
            <a:off x="-799800" y="1143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Shape 131"/>
          <p:cNvSpPr/>
          <p:nvPr/>
        </p:nvSpPr>
        <p:spPr>
          <a:xfrm>
            <a:off x="-799800" y="571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Shape 132"/>
          <p:cNvSpPr/>
          <p:nvPr/>
        </p:nvSpPr>
        <p:spPr>
          <a:xfrm>
            <a:off x="-799800" y="-11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Shape 133"/>
          <p:cNvSpPr/>
          <p:nvPr/>
        </p:nvSpPr>
        <p:spPr>
          <a:xfrm>
            <a:off x="2397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Shape 134"/>
          <p:cNvSpPr/>
          <p:nvPr/>
        </p:nvSpPr>
        <p:spPr>
          <a:xfrm>
            <a:off x="573597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Shape 135"/>
          <p:cNvSpPr/>
          <p:nvPr/>
        </p:nvSpPr>
        <p:spPr>
          <a:xfrm>
            <a:off x="11447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Shape 136"/>
          <p:cNvSpPr/>
          <p:nvPr/>
        </p:nvSpPr>
        <p:spPr>
          <a:xfrm>
            <a:off x="17159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Shape 137"/>
          <p:cNvSpPr/>
          <p:nvPr/>
        </p:nvSpPr>
        <p:spPr>
          <a:xfrm>
            <a:off x="22871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Shape 138"/>
          <p:cNvSpPr/>
          <p:nvPr/>
        </p:nvSpPr>
        <p:spPr>
          <a:xfrm>
            <a:off x="28583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Shape 139"/>
          <p:cNvSpPr/>
          <p:nvPr/>
        </p:nvSpPr>
        <p:spPr>
          <a:xfrm>
            <a:off x="34295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Shape 140"/>
          <p:cNvSpPr/>
          <p:nvPr/>
        </p:nvSpPr>
        <p:spPr>
          <a:xfrm>
            <a:off x="40007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Shape 141"/>
          <p:cNvSpPr/>
          <p:nvPr/>
        </p:nvSpPr>
        <p:spPr>
          <a:xfrm>
            <a:off x="45719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Shape 142"/>
          <p:cNvSpPr/>
          <p:nvPr/>
        </p:nvSpPr>
        <p:spPr>
          <a:xfrm>
            <a:off x="51431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Shape 143"/>
          <p:cNvSpPr/>
          <p:nvPr/>
        </p:nvSpPr>
        <p:spPr>
          <a:xfrm>
            <a:off x="57143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Shape 144"/>
          <p:cNvSpPr/>
          <p:nvPr/>
        </p:nvSpPr>
        <p:spPr>
          <a:xfrm>
            <a:off x="62855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Shape 145"/>
          <p:cNvSpPr/>
          <p:nvPr/>
        </p:nvSpPr>
        <p:spPr>
          <a:xfrm>
            <a:off x="6856797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Shape 146"/>
          <p:cNvSpPr/>
          <p:nvPr/>
        </p:nvSpPr>
        <p:spPr>
          <a:xfrm>
            <a:off x="7427997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Shape 147"/>
          <p:cNvSpPr/>
          <p:nvPr/>
        </p:nvSpPr>
        <p:spPr>
          <a:xfrm>
            <a:off x="7999197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Shape 148"/>
          <p:cNvSpPr/>
          <p:nvPr/>
        </p:nvSpPr>
        <p:spPr>
          <a:xfrm>
            <a:off x="8570397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Shape 149"/>
          <p:cNvSpPr txBox="1">
            <a:spLocks noGrp="1"/>
          </p:cNvSpPr>
          <p:nvPr>
            <p:ph type="ctrTitle"/>
          </p:nvPr>
        </p:nvSpPr>
        <p:spPr>
          <a:xfrm>
            <a:off x="1142375" y="1714450"/>
            <a:ext cx="6854400" cy="2857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1000"/>
              </a:spcBef>
              <a:buClr>
                <a:srgbClr val="2C2D30"/>
              </a:buClr>
              <a:buSzPct val="100000"/>
              <a:buChar char="●"/>
            </a:pPr>
            <a:r>
              <a:rPr lang="ru-RU" sz="1800" dirty="0">
                <a:solidFill>
                  <a:srgbClr val="2C2D30"/>
                </a:solidFill>
              </a:rPr>
              <a:t>ДЗ - в методичке, прикрепленной к этому уроку. </a:t>
            </a:r>
            <a:r>
              <a:rPr lang="ru-RU" sz="1800" dirty="0" smtClean="0">
                <a:solidFill>
                  <a:srgbClr val="2C2D30"/>
                </a:solidFill>
              </a:rPr>
              <a:t>Переписывайте </a:t>
            </a:r>
            <a:r>
              <a:rPr lang="ru-RU" sz="1800" dirty="0">
                <a:solidFill>
                  <a:srgbClr val="2C2D30"/>
                </a:solidFill>
              </a:rPr>
              <a:t>в начало программы условие и свою фамилию. Все программы делайте в одном решении.</a:t>
            </a:r>
          </a:p>
          <a:p>
            <a:pPr marL="457200" marR="0" lvl="0" indent="-3302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ct val="100000"/>
              <a:buFont typeface="Arial"/>
              <a:buChar char="●"/>
            </a:pPr>
            <a:r>
              <a:rPr lang="ru-RU" sz="1800" b="0" i="0" u="none" strike="noStrike" cap="none" dirty="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Сдать ДЗ необходимо до начала следующего урока.</a:t>
            </a:r>
          </a:p>
          <a:p>
            <a:pPr marL="457200" marR="0" lvl="0" indent="-3302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ct val="100000"/>
              <a:buFont typeface="Arial"/>
              <a:buChar char="●"/>
            </a:pPr>
            <a:r>
              <a:rPr lang="ru-RU" sz="1800" b="0" i="0" u="none" strike="noStrike" cap="none" dirty="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Сделанные ДЗ - это ваше будущее </a:t>
            </a:r>
            <a:r>
              <a:rPr lang="ru-RU" sz="1800" b="0" i="0" u="none" strike="noStrike" cap="none" dirty="0" err="1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портфолио</a:t>
            </a:r>
            <a:r>
              <a:rPr lang="ru-RU" sz="1800" b="0" i="0" u="none" strike="noStrike" cap="none" dirty="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. Это Важно!</a:t>
            </a:r>
          </a:p>
          <a:p>
            <a:pPr marL="457200" marR="0" lvl="0" indent="-3302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ct val="100000"/>
              <a:buFont typeface="Arial"/>
              <a:buChar char="●"/>
            </a:pPr>
            <a:r>
              <a:rPr lang="ru-RU" sz="1800" b="0" i="0" u="none" strike="noStrike" cap="none" dirty="0" err="1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Портфолио</a:t>
            </a:r>
            <a:r>
              <a:rPr lang="ru-RU" sz="1800" b="0" i="0" u="none" strike="noStrike" cap="none" dirty="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 - основное, что интересует работодателя.</a:t>
            </a:r>
          </a:p>
        </p:txBody>
      </p:sp>
      <p:sp>
        <p:nvSpPr>
          <p:cNvPr id="150" name="Shape 150"/>
          <p:cNvSpPr/>
          <p:nvPr/>
        </p:nvSpPr>
        <p:spPr>
          <a:xfrm>
            <a:off x="571172" y="4572010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1" name="Shape 151"/>
          <p:cNvPicPr preferRelativeResize="0"/>
          <p:nvPr/>
        </p:nvPicPr>
        <p:blipFill rotWithShape="1">
          <a:blip r:embed="rId3">
            <a:alphaModFix/>
          </a:blip>
          <a:srcRect l="-19008" t="-14482" r="-19036" b="-14481"/>
          <a:stretch/>
        </p:blipFill>
        <p:spPr>
          <a:xfrm>
            <a:off x="571175" y="4572000"/>
            <a:ext cx="571198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Shape 152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ru-RU" sz="3200" b="0" i="0" u="none" strike="noStrike" cap="non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Организационные вопросы</a:t>
            </a:r>
          </a:p>
        </p:txBody>
      </p:sp>
      <p:sp>
        <p:nvSpPr>
          <p:cNvPr id="158" name="Shape 158"/>
          <p:cNvSpPr/>
          <p:nvPr/>
        </p:nvSpPr>
        <p:spPr>
          <a:xfrm>
            <a:off x="-799800" y="1714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-799800" y="2286008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Shape 160"/>
          <p:cNvSpPr/>
          <p:nvPr/>
        </p:nvSpPr>
        <p:spPr>
          <a:xfrm>
            <a:off x="-799800" y="2857508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Shape 161"/>
          <p:cNvSpPr/>
          <p:nvPr/>
        </p:nvSpPr>
        <p:spPr>
          <a:xfrm>
            <a:off x="-799800" y="3429008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Shape 162"/>
          <p:cNvSpPr/>
          <p:nvPr/>
        </p:nvSpPr>
        <p:spPr>
          <a:xfrm>
            <a:off x="-799800" y="4000507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Shape 163"/>
          <p:cNvSpPr/>
          <p:nvPr/>
        </p:nvSpPr>
        <p:spPr>
          <a:xfrm>
            <a:off x="-799800" y="4572007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ru-RU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</a:p>
        </p:txBody>
      </p:sp>
      <p:sp>
        <p:nvSpPr>
          <p:cNvPr id="164" name="Shape 164"/>
          <p:cNvSpPr/>
          <p:nvPr/>
        </p:nvSpPr>
        <p:spPr>
          <a:xfrm>
            <a:off x="-799800" y="1143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Shape 165"/>
          <p:cNvSpPr/>
          <p:nvPr/>
        </p:nvSpPr>
        <p:spPr>
          <a:xfrm>
            <a:off x="-799800" y="571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Shape 166"/>
          <p:cNvSpPr/>
          <p:nvPr/>
        </p:nvSpPr>
        <p:spPr>
          <a:xfrm>
            <a:off x="-799800" y="-11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Shape 167"/>
          <p:cNvSpPr/>
          <p:nvPr/>
        </p:nvSpPr>
        <p:spPr>
          <a:xfrm>
            <a:off x="2397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Shape 168"/>
          <p:cNvSpPr/>
          <p:nvPr/>
        </p:nvSpPr>
        <p:spPr>
          <a:xfrm>
            <a:off x="573597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Shape 169"/>
          <p:cNvSpPr/>
          <p:nvPr/>
        </p:nvSpPr>
        <p:spPr>
          <a:xfrm>
            <a:off x="11447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Shape 170"/>
          <p:cNvSpPr/>
          <p:nvPr/>
        </p:nvSpPr>
        <p:spPr>
          <a:xfrm>
            <a:off x="17159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Shape 171"/>
          <p:cNvSpPr/>
          <p:nvPr/>
        </p:nvSpPr>
        <p:spPr>
          <a:xfrm>
            <a:off x="22871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Shape 172"/>
          <p:cNvSpPr/>
          <p:nvPr/>
        </p:nvSpPr>
        <p:spPr>
          <a:xfrm>
            <a:off x="28583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Shape 173"/>
          <p:cNvSpPr/>
          <p:nvPr/>
        </p:nvSpPr>
        <p:spPr>
          <a:xfrm>
            <a:off x="34295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Shape 174"/>
          <p:cNvSpPr/>
          <p:nvPr/>
        </p:nvSpPr>
        <p:spPr>
          <a:xfrm>
            <a:off x="40007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Shape 175"/>
          <p:cNvSpPr/>
          <p:nvPr/>
        </p:nvSpPr>
        <p:spPr>
          <a:xfrm>
            <a:off x="45719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Shape 176"/>
          <p:cNvSpPr/>
          <p:nvPr/>
        </p:nvSpPr>
        <p:spPr>
          <a:xfrm>
            <a:off x="51431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Shape 177"/>
          <p:cNvSpPr/>
          <p:nvPr/>
        </p:nvSpPr>
        <p:spPr>
          <a:xfrm>
            <a:off x="57143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Shape 178"/>
          <p:cNvSpPr/>
          <p:nvPr/>
        </p:nvSpPr>
        <p:spPr>
          <a:xfrm>
            <a:off x="62855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Shape 179"/>
          <p:cNvSpPr/>
          <p:nvPr/>
        </p:nvSpPr>
        <p:spPr>
          <a:xfrm>
            <a:off x="6856797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Shape 180"/>
          <p:cNvSpPr/>
          <p:nvPr/>
        </p:nvSpPr>
        <p:spPr>
          <a:xfrm>
            <a:off x="7427997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Shape 181"/>
          <p:cNvSpPr/>
          <p:nvPr/>
        </p:nvSpPr>
        <p:spPr>
          <a:xfrm>
            <a:off x="7999197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Shape 182"/>
          <p:cNvSpPr/>
          <p:nvPr/>
        </p:nvSpPr>
        <p:spPr>
          <a:xfrm>
            <a:off x="8570397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Shape 183"/>
          <p:cNvSpPr txBox="1">
            <a:spLocks noGrp="1"/>
          </p:cNvSpPr>
          <p:nvPr>
            <p:ph type="ctrTitle"/>
          </p:nvPr>
        </p:nvSpPr>
        <p:spPr>
          <a:xfrm>
            <a:off x="1142375" y="1714450"/>
            <a:ext cx="6854400" cy="2857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ct val="100000"/>
              <a:buFont typeface="Arial"/>
              <a:buChar char="●"/>
            </a:pPr>
            <a:r>
              <a:rPr lang="ru-RU" sz="1800" b="0" i="0" u="none" strike="noStrike" cap="none" dirty="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Пишите в комментарии к уроку. Я буду отвечать на них каждый день;</a:t>
            </a:r>
          </a:p>
          <a:p>
            <a:pPr marL="457200" marR="0" lvl="0" indent="-3302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ct val="100000"/>
              <a:buFont typeface="Arial"/>
              <a:buChar char="●"/>
            </a:pPr>
            <a:r>
              <a:rPr lang="ru-RU" sz="1800" b="0" i="0" u="none" strike="noStrike" cap="none" dirty="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Личные сообщения;</a:t>
            </a:r>
          </a:p>
          <a:p>
            <a:pPr marL="457200" marR="0" lvl="0" indent="-3302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ct val="100000"/>
              <a:buFont typeface="Arial"/>
              <a:buChar char="●"/>
            </a:pPr>
            <a:r>
              <a:rPr lang="ru-RU" sz="1800" b="0" i="0" u="none" strike="noStrike" cap="none" dirty="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Видео буду выкладывать в день урока (самое позднее - на следующий день)</a:t>
            </a:r>
          </a:p>
        </p:txBody>
      </p:sp>
      <p:sp>
        <p:nvSpPr>
          <p:cNvPr id="184" name="Shape 184"/>
          <p:cNvSpPr/>
          <p:nvPr/>
        </p:nvSpPr>
        <p:spPr>
          <a:xfrm>
            <a:off x="571172" y="4572010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5" name="Shape 185"/>
          <p:cNvPicPr preferRelativeResize="0"/>
          <p:nvPr/>
        </p:nvPicPr>
        <p:blipFill rotWithShape="1">
          <a:blip r:embed="rId3">
            <a:alphaModFix/>
          </a:blip>
          <a:srcRect l="-19008" t="-14482" r="-19036" b="-14481"/>
          <a:stretch/>
        </p:blipFill>
        <p:spPr>
          <a:xfrm>
            <a:off x="571175" y="4572000"/>
            <a:ext cx="571198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Shape 186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>
            <a:spLocks noGrp="1"/>
          </p:cNvSpPr>
          <p:nvPr>
            <p:ph type="ctrTitle"/>
          </p:nvPr>
        </p:nvSpPr>
        <p:spPr>
          <a:xfrm>
            <a:off x="1142400" y="571500"/>
            <a:ext cx="6856799" cy="400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ru-RU" sz="3200" b="0" i="0" u="none" strike="noStrike" cap="non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Вопросы участников ...</a:t>
            </a:r>
          </a:p>
        </p:txBody>
      </p:sp>
      <p:sp>
        <p:nvSpPr>
          <p:cNvPr id="192" name="Shape 192"/>
          <p:cNvSpPr/>
          <p:nvPr/>
        </p:nvSpPr>
        <p:spPr>
          <a:xfrm>
            <a:off x="-799800" y="1714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Shape 193"/>
          <p:cNvSpPr/>
          <p:nvPr/>
        </p:nvSpPr>
        <p:spPr>
          <a:xfrm>
            <a:off x="-799800" y="2286008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Shape 194"/>
          <p:cNvSpPr/>
          <p:nvPr/>
        </p:nvSpPr>
        <p:spPr>
          <a:xfrm>
            <a:off x="-799800" y="2857508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Shape 195"/>
          <p:cNvSpPr/>
          <p:nvPr/>
        </p:nvSpPr>
        <p:spPr>
          <a:xfrm>
            <a:off x="-799800" y="3429008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Shape 196"/>
          <p:cNvSpPr/>
          <p:nvPr/>
        </p:nvSpPr>
        <p:spPr>
          <a:xfrm>
            <a:off x="-799800" y="4000507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Shape 197"/>
          <p:cNvSpPr/>
          <p:nvPr/>
        </p:nvSpPr>
        <p:spPr>
          <a:xfrm>
            <a:off x="-799800" y="4572007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ru-RU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</a:p>
        </p:txBody>
      </p:sp>
      <p:sp>
        <p:nvSpPr>
          <p:cNvPr id="198" name="Shape 198"/>
          <p:cNvSpPr/>
          <p:nvPr/>
        </p:nvSpPr>
        <p:spPr>
          <a:xfrm>
            <a:off x="-799800" y="1143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Shape 199"/>
          <p:cNvSpPr/>
          <p:nvPr/>
        </p:nvSpPr>
        <p:spPr>
          <a:xfrm>
            <a:off x="-799800" y="571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Shape 200"/>
          <p:cNvSpPr/>
          <p:nvPr/>
        </p:nvSpPr>
        <p:spPr>
          <a:xfrm>
            <a:off x="-799800" y="-11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Shape 201"/>
          <p:cNvSpPr/>
          <p:nvPr/>
        </p:nvSpPr>
        <p:spPr>
          <a:xfrm>
            <a:off x="2397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Shape 202"/>
          <p:cNvSpPr/>
          <p:nvPr/>
        </p:nvSpPr>
        <p:spPr>
          <a:xfrm>
            <a:off x="573597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Shape 203"/>
          <p:cNvSpPr/>
          <p:nvPr/>
        </p:nvSpPr>
        <p:spPr>
          <a:xfrm>
            <a:off x="11447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Shape 204"/>
          <p:cNvSpPr/>
          <p:nvPr/>
        </p:nvSpPr>
        <p:spPr>
          <a:xfrm>
            <a:off x="17159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Shape 205"/>
          <p:cNvSpPr/>
          <p:nvPr/>
        </p:nvSpPr>
        <p:spPr>
          <a:xfrm>
            <a:off x="22871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Shape 206"/>
          <p:cNvSpPr/>
          <p:nvPr/>
        </p:nvSpPr>
        <p:spPr>
          <a:xfrm>
            <a:off x="28583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Shape 207"/>
          <p:cNvSpPr/>
          <p:nvPr/>
        </p:nvSpPr>
        <p:spPr>
          <a:xfrm>
            <a:off x="34295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Shape 208"/>
          <p:cNvSpPr/>
          <p:nvPr/>
        </p:nvSpPr>
        <p:spPr>
          <a:xfrm>
            <a:off x="40007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Shape 209"/>
          <p:cNvSpPr/>
          <p:nvPr/>
        </p:nvSpPr>
        <p:spPr>
          <a:xfrm>
            <a:off x="45719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Shape 210"/>
          <p:cNvSpPr/>
          <p:nvPr/>
        </p:nvSpPr>
        <p:spPr>
          <a:xfrm>
            <a:off x="51431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Shape 211"/>
          <p:cNvSpPr/>
          <p:nvPr/>
        </p:nvSpPr>
        <p:spPr>
          <a:xfrm>
            <a:off x="57143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Shape 212"/>
          <p:cNvSpPr/>
          <p:nvPr/>
        </p:nvSpPr>
        <p:spPr>
          <a:xfrm>
            <a:off x="62855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Shape 213"/>
          <p:cNvSpPr/>
          <p:nvPr/>
        </p:nvSpPr>
        <p:spPr>
          <a:xfrm>
            <a:off x="6856797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Shape 214"/>
          <p:cNvSpPr/>
          <p:nvPr/>
        </p:nvSpPr>
        <p:spPr>
          <a:xfrm>
            <a:off x="7427997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Shape 215"/>
          <p:cNvSpPr/>
          <p:nvPr/>
        </p:nvSpPr>
        <p:spPr>
          <a:xfrm>
            <a:off x="7999197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Shape 216"/>
          <p:cNvSpPr/>
          <p:nvPr/>
        </p:nvSpPr>
        <p:spPr>
          <a:xfrm>
            <a:off x="8570397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Shape 217"/>
          <p:cNvSpPr/>
          <p:nvPr/>
        </p:nvSpPr>
        <p:spPr>
          <a:xfrm>
            <a:off x="571172" y="4572010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8" name="Shape 218"/>
          <p:cNvPicPr preferRelativeResize="0"/>
          <p:nvPr/>
        </p:nvPicPr>
        <p:blipFill rotWithShape="1">
          <a:blip r:embed="rId3">
            <a:alphaModFix/>
          </a:blip>
          <a:srcRect l="-19008" t="-14482" r="-19036" b="-14481"/>
          <a:stretch/>
        </p:blipFill>
        <p:spPr>
          <a:xfrm>
            <a:off x="571175" y="4572000"/>
            <a:ext cx="571198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Shape 219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</TotalTime>
  <Words>305</Words>
  <Application>Microsoft Office PowerPoint</Application>
  <PresentationFormat>Экран (16:9)</PresentationFormat>
  <Paragraphs>56</Paragraphs>
  <Slides>9</Slides>
  <Notes>9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simple-light-2</vt:lpstr>
      <vt:lpstr>ООП</vt:lpstr>
      <vt:lpstr>План урока</vt:lpstr>
      <vt:lpstr>Связывание данных</vt:lpstr>
      <vt:lpstr>Режимы связывания данных</vt:lpstr>
      <vt:lpstr>Обновление привязки</vt:lpstr>
      <vt:lpstr>Триггеры</vt:lpstr>
      <vt:lpstr>Домашнее задание</vt:lpstr>
      <vt:lpstr>Организационные вопросы</vt:lpstr>
      <vt:lpstr>Вопросы участников ...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ООП</dc:title>
  <dc:creator>Фролов Сергей Валерьевич</dc:creator>
  <cp:lastModifiedBy>Сергей</cp:lastModifiedBy>
  <cp:revision>34</cp:revision>
  <dcterms:modified xsi:type="dcterms:W3CDTF">2017-07-16T18:01:16Z</dcterms:modified>
</cp:coreProperties>
</file>