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1" r:id="rId4"/>
    <p:sldId id="266" r:id="rId5"/>
    <p:sldId id="262" r:id="rId6"/>
    <p:sldId id="267" r:id="rId7"/>
    <p:sldId id="263" r:id="rId8"/>
    <p:sldId id="264" r:id="rId9"/>
    <p:sldId id="265" r:id="rId10"/>
    <p:sldId id="268" r:id="rId11"/>
    <p:sldId id="258" r:id="rId12"/>
    <p:sldId id="259" r:id="rId13"/>
    <p:sldId id="260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2" y="-6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C30102E-203C-4D1C-A218-956015FF84EB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72772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/>
          <a:lstStyle/>
          <a:p>
            <a:fld id="{BCF33D73-9CA5-4ACD-A062-E961F19B4020}" type="datetimeFigureOut">
              <a:rPr lang="ru-RU" smtClean="0"/>
              <a:pPr/>
              <a:t>16.07.2017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9A86-9A9A-43C4-9FE7-0AC476476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ru-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ru-RU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Arial"/>
                <a:buNone/>
              </a:pPr>
              <a:t>‹#›</a:t>
            </a:fld>
            <a:endParaRPr lang="ru-RU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4000" dirty="0">
                <a:solidFill>
                  <a:srgbClr val="4C5D6E"/>
                </a:solidFill>
              </a:rPr>
              <a:t>ООП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ru-RU" sz="1800" dirty="0" smtClean="0"/>
              <a:t>Обзор </a:t>
            </a:r>
            <a:r>
              <a:rPr lang="ru-RU" sz="1800" dirty="0" err="1" smtClean="0"/>
              <a:t>сервис-ориентированной</a:t>
            </a:r>
            <a:r>
              <a:rPr lang="ru-RU" sz="1800" dirty="0" smtClean="0"/>
              <a:t> архитектуры приложений (SOA).</a:t>
            </a:r>
            <a:r>
              <a:rPr lang="en-US" sz="1800" dirty="0" smtClean="0"/>
              <a:t> Web-</a:t>
            </a:r>
            <a:r>
              <a:rPr lang="ru-RU" sz="1800" dirty="0" smtClean="0"/>
              <a:t>сервисы.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WCF. Web API.</a:t>
            </a:r>
            <a:endParaRPr lang="ru-RU" sz="1800" dirty="0">
              <a:solidFill>
                <a:srgbClr val="ABB1B9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C#. </a:t>
            </a:r>
            <a:r>
              <a:rPr lang="ru-RU" sz="1600">
                <a:solidFill>
                  <a:srgbClr val="BDC2CA"/>
                </a:solidFill>
              </a:rPr>
              <a:t>Продвинутый</a:t>
            </a:r>
            <a:r>
              <a:rPr lang="ru-RU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 курс</a:t>
            </a:r>
          </a:p>
        </p:txBody>
      </p:sp>
      <p:sp>
        <p:nvSpPr>
          <p:cNvPr id="57" name="Shape 57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63" name="Shape 63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2397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573597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1144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1715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22871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28583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34295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40007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45719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51431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57143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6285598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6856797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7427997" y="-80019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7999197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8570397" y="-80019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lang="en-US" sz="2000" b="1" dirty="0" smtClean="0">
                <a:solidFill>
                  <a:srgbClr val="4C5D6E"/>
                </a:solidFill>
              </a:rPr>
              <a:t>8</a:t>
            </a:r>
            <a:endParaRPr lang="ru-RU" sz="2000" b="1" dirty="0">
              <a:solidFill>
                <a:srgbClr val="4C5D6E"/>
              </a:solidFill>
            </a:endParaRP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571472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 descr="C#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719" y="857237"/>
            <a:ext cx="28765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Web</a:t>
            </a:r>
            <a:r>
              <a:rPr lang="ru-RU" dirty="0" smtClean="0"/>
              <a:t> </a:t>
            </a:r>
            <a:r>
              <a:rPr lang="en-US" dirty="0" smtClean="0"/>
              <a:t>API </a:t>
            </a:r>
            <a:r>
              <a:rPr lang="ru-RU" dirty="0" smtClean="0"/>
              <a:t>сервис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600" dirty="0" smtClean="0"/>
              <a:t> </a:t>
            </a:r>
            <a:r>
              <a:rPr lang="ru-RU" dirty="0" smtClean="0"/>
              <a:t>В качестве транспортного протокола используется только HTTP.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ru-RU" dirty="0" err="1" smtClean="0"/>
              <a:t>Open</a:t>
            </a:r>
            <a:r>
              <a:rPr lang="ru-RU" dirty="0" smtClean="0"/>
              <a:t> </a:t>
            </a:r>
            <a:r>
              <a:rPr lang="ru-RU" dirty="0" err="1" smtClean="0"/>
              <a:t>source</a:t>
            </a:r>
            <a:r>
              <a:rPr lang="ru-RU" dirty="0" smtClean="0"/>
              <a:t> технология для построения </a:t>
            </a:r>
            <a:r>
              <a:rPr lang="ru-RU" dirty="0" err="1" smtClean="0"/>
              <a:t>RESTful</a:t>
            </a:r>
            <a:r>
              <a:rPr lang="ru-RU" dirty="0" smtClean="0"/>
              <a:t> сервисов.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ru-RU" dirty="0" smtClean="0"/>
              <a:t>Может быть развернут на </a:t>
            </a:r>
            <a:r>
              <a:rPr lang="ru-RU" dirty="0" err="1" smtClean="0"/>
              <a:t>веб</a:t>
            </a:r>
            <a:r>
              <a:rPr lang="ru-RU" dirty="0" smtClean="0"/>
              <a:t> сервере IIS или внутри произвольного приложения.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ru-RU" dirty="0" smtClean="0"/>
              <a:t>Передача данных может осуществляться в ASCII, XML, JSON или любых других форматах, распознаваемых одновременно и клиентом, и сервером.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</a:p>
        </p:txBody>
      </p:sp>
      <p:sp>
        <p:nvSpPr>
          <p:cNvPr id="124" name="Shape 124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130" name="Shape 130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buClr>
                <a:srgbClr val="2C2D30"/>
              </a:buClr>
              <a:buSzPct val="100000"/>
              <a:buChar char="●"/>
            </a:pPr>
            <a:r>
              <a:rPr lang="ru-RU" sz="1800" dirty="0">
                <a:solidFill>
                  <a:srgbClr val="2C2D30"/>
                </a:solidFill>
              </a:rPr>
              <a:t>ДЗ - в методичке, прикрепленной к этому уроку. </a:t>
            </a:r>
            <a:r>
              <a:rPr lang="ru-RU" sz="1800" dirty="0" smtClean="0">
                <a:solidFill>
                  <a:srgbClr val="2C2D30"/>
                </a:solidFill>
              </a:rPr>
              <a:t>Переписывайте </a:t>
            </a:r>
            <a:r>
              <a:rPr lang="ru-RU" sz="1800" dirty="0">
                <a:solidFill>
                  <a:srgbClr val="2C2D30"/>
                </a:solidFill>
              </a:rPr>
              <a:t>в начало программы условие и свою фамилию. Все программы делайте в одном решении.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8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Сдать ДЗ необходимо до начала следующего урока.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8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Сделанные ДЗ - это ваше будущее </a:t>
            </a:r>
            <a:r>
              <a:rPr lang="ru-RU" sz="18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портфолио</a:t>
            </a:r>
            <a:r>
              <a:rPr lang="ru-RU" sz="18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. Это Важно!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8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Портфолио</a:t>
            </a:r>
            <a:r>
              <a:rPr lang="ru-RU" sz="18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- основное, что интересует работодателя.</a:t>
            </a:r>
          </a:p>
        </p:txBody>
      </p:sp>
      <p:sp>
        <p:nvSpPr>
          <p:cNvPr id="150" name="Shape 150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Организационные вопросы</a:t>
            </a:r>
          </a:p>
        </p:txBody>
      </p:sp>
      <p:sp>
        <p:nvSpPr>
          <p:cNvPr id="158" name="Shape 158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164" name="Shape 164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800" b="0" i="0" u="none" strike="noStrike" cap="none" dirty="0" smtClean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Пишите в комментарии к уроку. Я буду отвечать на них каждый день;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800" b="0" i="0" u="none" strike="noStrike" cap="none" dirty="0" smtClean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Личные сообщения;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-RU" sz="1800" b="0" i="0" u="none" strike="noStrike" cap="none" dirty="0" smtClean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Видео буду выкладывать в день урока (самое позднее - на следующий день)</a:t>
            </a:r>
            <a:endParaRPr lang="ru-RU" sz="18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6799" cy="40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</a:p>
        </p:txBody>
      </p:sp>
      <p:sp>
        <p:nvSpPr>
          <p:cNvPr id="192" name="Shape 192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198" name="Shape 198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l="-19008" t="-14482" r="-19036" b="-14481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</a:p>
        </p:txBody>
      </p:sp>
      <p:sp>
        <p:nvSpPr>
          <p:cNvPr id="91" name="Shape 91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</p:txBody>
      </p:sp>
      <p:sp>
        <p:nvSpPr>
          <p:cNvPr id="97" name="Shape 97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49480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1259632" y="1635646"/>
            <a:ext cx="6696744" cy="111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ru-RU" sz="1800" dirty="0" smtClean="0"/>
              <a:t>Взаимодействие с базой данных.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ru-RU" sz="1800" dirty="0" smtClean="0"/>
              <a:t>Обзор технологии </a:t>
            </a:r>
            <a:r>
              <a:rPr lang="ru-RU" sz="1800" dirty="0" err="1" smtClean="0"/>
              <a:t>ADO.Net</a:t>
            </a:r>
            <a:r>
              <a:rPr lang="ru-RU" sz="1800" dirty="0" smtClean="0"/>
              <a:t>.</a:t>
            </a:r>
            <a:r>
              <a:rPr lang="ru-RU" sz="1600" dirty="0" smtClean="0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41480"/>
            <a:ext cx="7772400" cy="6858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Принципы </a:t>
            </a:r>
            <a:r>
              <a:rPr lang="en-US" dirty="0">
                <a:solidFill>
                  <a:schemeClr val="tx1"/>
                </a:solidFill>
              </a:rPr>
              <a:t>SOA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3794190" y="1815666"/>
            <a:ext cx="5135562" cy="8810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ru-RU" sz="16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Сервисы и клиенты разрабатываются и развертываются полностью независимо.</a:t>
            </a:r>
            <a:endParaRPr lang="en-US" sz="16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Semibold" pitchFamily="34" charset="0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52253" y="1815666"/>
            <a:ext cx="2960687" cy="8810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Сервисы</a:t>
            </a:r>
          </a:p>
          <a:p>
            <a:pPr algn="ctr">
              <a:defRPr/>
            </a:pPr>
            <a:r>
              <a:rPr lang="ru-RU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автономны</a:t>
            </a:r>
            <a:endParaRPr lang="en-US" sz="20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Semibold" pitchFamily="34" charset="0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3762440" y="2787774"/>
            <a:ext cx="5152960" cy="8810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ru-RU" sz="16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Детали реализации службы не касаются вызывающей стороны. Взаимодействие исключительно через контракт</a:t>
            </a:r>
            <a:endParaRPr lang="en-US" sz="16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Semibold" pitchFamily="34" charset="0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552252" y="2787774"/>
            <a:ext cx="2960687" cy="8810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Используют контракты, а не реализацию</a:t>
            </a:r>
            <a:endParaRPr lang="en-US" sz="20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Semibold" pitchFamily="34" charset="0"/>
            </a:endParaRP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3762440" y="3759882"/>
            <a:ext cx="5152960" cy="8810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ru-RU" sz="16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Возможности и требования определяются схемой; она используется для установления совместимости сервисов.</a:t>
            </a:r>
            <a:endParaRPr lang="en-US" sz="16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Semibold" pitchFamily="34" charset="0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552252" y="3759882"/>
            <a:ext cx="2960688" cy="8810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Совместимость </a:t>
            </a:r>
          </a:p>
          <a:p>
            <a:pPr algn="ctr">
              <a:defRPr/>
            </a:pPr>
            <a:r>
              <a:rPr lang="ru-RU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основана на политиках</a:t>
            </a:r>
            <a:endParaRPr lang="en-US" sz="20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Semibold" pitchFamily="34" charset="0"/>
            </a:endParaRP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3800476" y="843558"/>
            <a:ext cx="5114925" cy="8810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ru-RU" sz="16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Функциональность службы определяется через четко определенный интерфейс. Взаимодействие со службой только через интерфейс</a:t>
            </a: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539553" y="843558"/>
            <a:ext cx="2960687" cy="8810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Явные </a:t>
            </a:r>
          </a:p>
          <a:p>
            <a:pPr algn="ctr">
              <a:defRPr/>
            </a:pPr>
            <a:r>
              <a:rPr lang="ru-RU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Semibold" pitchFamily="34" charset="0"/>
              </a:rPr>
              <a:t>границы</a:t>
            </a:r>
            <a:endParaRPr lang="en-US" sz="20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Semibol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662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7494"/>
            <a:ext cx="8520599" cy="572699"/>
          </a:xfrm>
        </p:spPr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сервис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843558"/>
            <a:ext cx="8520599" cy="3416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ru-RU" dirty="0" smtClean="0">
                <a:solidFill>
                  <a:schemeClr val="tx1"/>
                </a:solidFill>
              </a:rPr>
              <a:t>Основой </a:t>
            </a:r>
            <a:r>
              <a:rPr lang="ru-RU" dirty="0" err="1" smtClean="0">
                <a:solidFill>
                  <a:schemeClr val="tx1"/>
                </a:solidFill>
              </a:rPr>
              <a:t>веб-сервисов</a:t>
            </a:r>
            <a:r>
              <a:rPr lang="ru-RU" dirty="0" smtClean="0">
                <a:solidFill>
                  <a:schemeClr val="tx1"/>
                </a:solidFill>
              </a:rPr>
              <a:t> является протокол SOAP.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solidFill>
                  <a:schemeClr val="tx1"/>
                </a:solidFill>
              </a:rPr>
              <a:t>Формат </a:t>
            </a:r>
            <a:r>
              <a:rPr lang="ru-RU" dirty="0" err="1" smtClean="0">
                <a:solidFill>
                  <a:schemeClr val="tx1"/>
                </a:solidFill>
              </a:rPr>
              <a:t>сериализации</a:t>
            </a:r>
            <a:r>
              <a:rPr lang="ru-RU" dirty="0" smtClean="0">
                <a:solidFill>
                  <a:schemeClr val="tx1"/>
                </a:solidFill>
              </a:rPr>
              <a:t> данных для </a:t>
            </a:r>
            <a:r>
              <a:rPr lang="ru-RU" dirty="0" err="1" smtClean="0">
                <a:solidFill>
                  <a:schemeClr val="tx1"/>
                </a:solidFill>
              </a:rPr>
              <a:t>веб-сервисов</a:t>
            </a:r>
            <a:r>
              <a:rPr lang="ru-RU" dirty="0" smtClean="0">
                <a:solidFill>
                  <a:schemeClr val="tx1"/>
                </a:solidFill>
              </a:rPr>
              <a:t> основывается на спецификации </a:t>
            </a:r>
            <a:r>
              <a:rPr lang="en-US" dirty="0" smtClean="0">
                <a:solidFill>
                  <a:schemeClr val="tx1"/>
                </a:solidFill>
              </a:rPr>
              <a:t>XML</a:t>
            </a:r>
            <a:r>
              <a:rPr lang="ru-RU" dirty="0" smtClean="0">
                <a:solidFill>
                  <a:schemeClr val="tx1"/>
                </a:solidFill>
              </a:rPr>
              <a:t>. Данные, между клиентским приложением и сервисом передаются в </a:t>
            </a:r>
            <a:r>
              <a:rPr lang="en-US" dirty="0" smtClean="0">
                <a:solidFill>
                  <a:schemeClr val="tx1"/>
                </a:solidFill>
              </a:rPr>
              <a:t>XML </a:t>
            </a:r>
            <a:r>
              <a:rPr lang="ru-RU" dirty="0" smtClean="0">
                <a:solidFill>
                  <a:schemeClr val="tx1"/>
                </a:solidFill>
              </a:rPr>
              <a:t>формате.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solidFill>
                  <a:schemeClr val="tx1"/>
                </a:solidFill>
              </a:rPr>
              <a:t>В качестве транспортного протокола используется только </a:t>
            </a:r>
            <a:r>
              <a:rPr lang="en-US" dirty="0" smtClean="0">
                <a:solidFill>
                  <a:schemeClr val="tx1"/>
                </a:solidFill>
              </a:rPr>
              <a:t>HTTP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solidFill>
                  <a:schemeClr val="tx1"/>
                </a:solidFill>
              </a:rPr>
              <a:t>Не является </a:t>
            </a:r>
            <a:r>
              <a:rPr lang="en-US" dirty="0" smtClean="0">
                <a:solidFill>
                  <a:schemeClr val="tx1"/>
                </a:solidFill>
              </a:rPr>
              <a:t>open source </a:t>
            </a:r>
            <a:r>
              <a:rPr lang="ru-RU" dirty="0" smtClean="0">
                <a:solidFill>
                  <a:schemeClr val="tx1"/>
                </a:solidFill>
              </a:rPr>
              <a:t>технологией, но с сервисом могут работать клиентские приложения, понимающие </a:t>
            </a:r>
            <a:r>
              <a:rPr lang="en-US" dirty="0" smtClean="0">
                <a:solidFill>
                  <a:schemeClr val="tx1"/>
                </a:solidFill>
              </a:rPr>
              <a:t>xml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solidFill>
                  <a:schemeClr val="tx1"/>
                </a:solidFill>
              </a:rPr>
              <a:t>Может быть развернут только на </a:t>
            </a:r>
            <a:r>
              <a:rPr lang="ru-RU" dirty="0" err="1" smtClean="0">
                <a:solidFill>
                  <a:schemeClr val="tx1"/>
                </a:solidFill>
              </a:rPr>
              <a:t>веб</a:t>
            </a:r>
            <a:r>
              <a:rPr lang="ru-RU" dirty="0" smtClean="0">
                <a:solidFill>
                  <a:schemeClr val="tx1"/>
                </a:solidFill>
              </a:rPr>
              <a:t> сервере </a:t>
            </a:r>
            <a:r>
              <a:rPr lang="en-US" dirty="0" smtClean="0">
                <a:solidFill>
                  <a:schemeClr val="tx1"/>
                </a:solidFill>
              </a:rPr>
              <a:t>Microsoft, IIS</a:t>
            </a:r>
            <a:r>
              <a:rPr lang="ru-RU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Internet Information Services</a:t>
            </a:r>
            <a:r>
              <a:rPr lang="ru-RU" dirty="0" smtClean="0">
                <a:solidFill>
                  <a:schemeClr val="tx1"/>
                </a:solidFill>
              </a:rPr>
              <a:t>).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>
                <a:solidFill>
                  <a:schemeClr val="tx1"/>
                </a:solidFill>
              </a:rPr>
              <a:t>Для описания </a:t>
            </a:r>
            <a:r>
              <a:rPr lang="ru-RU" dirty="0" err="1" smtClean="0">
                <a:solidFill>
                  <a:schemeClr val="tx1"/>
                </a:solidFill>
              </a:rPr>
              <a:t>веб-сервисов</a:t>
            </a:r>
            <a:r>
              <a:rPr lang="ru-RU" dirty="0" smtClean="0">
                <a:solidFill>
                  <a:schemeClr val="tx1"/>
                </a:solidFill>
              </a:rPr>
              <a:t> используется </a:t>
            </a:r>
            <a:r>
              <a:rPr lang="en-US" dirty="0" smtClean="0">
                <a:solidFill>
                  <a:schemeClr val="tx1"/>
                </a:solidFill>
              </a:rPr>
              <a:t>Web </a:t>
            </a:r>
            <a:r>
              <a:rPr lang="en-US" dirty="0" smtClean="0">
                <a:solidFill>
                  <a:schemeClr val="tx1"/>
                </a:solidFill>
              </a:rPr>
              <a:t>Service </a:t>
            </a:r>
            <a:r>
              <a:rPr lang="en-US" dirty="0" smtClean="0">
                <a:solidFill>
                  <a:schemeClr val="tx1"/>
                </a:solidFill>
              </a:rPr>
              <a:t>Description Language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45025"/>
            <a:ext cx="8652787" cy="572699"/>
          </a:xfrm>
        </p:spPr>
        <p:txBody>
          <a:bodyPr/>
          <a:lstStyle/>
          <a:p>
            <a:r>
              <a:rPr lang="ru-RU" dirty="0" smtClean="0"/>
              <a:t>Схема взаимодействия </a:t>
            </a:r>
            <a:r>
              <a:rPr lang="ru-RU" dirty="0" err="1" smtClean="0"/>
              <a:t>веб-сервиса</a:t>
            </a:r>
            <a:r>
              <a:rPr lang="ru-RU" dirty="0" smtClean="0"/>
              <a:t> и </a:t>
            </a:r>
            <a:r>
              <a:rPr lang="ru-RU" dirty="0" smtClean="0"/>
              <a:t>клиента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987574"/>
            <a:ext cx="5754096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WCF -</a:t>
            </a:r>
            <a:r>
              <a:rPr lang="ru-RU" dirty="0" smtClean="0"/>
              <a:t>сервис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ru-RU" dirty="0" smtClean="0"/>
              <a:t>Основывается на протоколе </a:t>
            </a:r>
            <a:r>
              <a:rPr lang="en-US" dirty="0" smtClean="0"/>
              <a:t>SOAP</a:t>
            </a:r>
            <a:r>
              <a:rPr lang="ru-RU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Передача данных осуществляется в формате </a:t>
            </a:r>
            <a:r>
              <a:rPr lang="en-US" dirty="0" smtClean="0"/>
              <a:t>XML</a:t>
            </a:r>
            <a:r>
              <a:rPr lang="ru-RU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Поддерживает различные транспортные протоколы(TCP,</a:t>
            </a:r>
            <a:r>
              <a:rPr lang="en-US" dirty="0" smtClean="0"/>
              <a:t> </a:t>
            </a:r>
            <a:r>
              <a:rPr lang="ru-RU" dirty="0" smtClean="0"/>
              <a:t>HTTP,</a:t>
            </a:r>
            <a:r>
              <a:rPr lang="en-US" dirty="0" smtClean="0"/>
              <a:t> </a:t>
            </a:r>
            <a:r>
              <a:rPr lang="ru-RU" dirty="0" smtClean="0"/>
              <a:t>HTTPS,</a:t>
            </a:r>
            <a:r>
              <a:rPr lang="en-US" dirty="0" smtClean="0"/>
              <a:t> </a:t>
            </a:r>
            <a:r>
              <a:rPr lang="ru-RU" dirty="0" err="1" smtClean="0"/>
              <a:t>Named</a:t>
            </a:r>
            <a:r>
              <a:rPr lang="ru-RU" dirty="0" smtClean="0"/>
              <a:t> </a:t>
            </a:r>
            <a:r>
              <a:rPr lang="en-US" dirty="0" smtClean="0"/>
              <a:t>Pipes</a:t>
            </a:r>
            <a:r>
              <a:rPr lang="ru-RU" dirty="0" smtClean="0"/>
              <a:t>,</a:t>
            </a:r>
            <a:r>
              <a:rPr lang="en-US" dirty="0" smtClean="0"/>
              <a:t> MSMQ</a:t>
            </a:r>
            <a:r>
              <a:rPr lang="ru-RU" dirty="0" smtClean="0"/>
              <a:t>).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Не является </a:t>
            </a:r>
            <a:r>
              <a:rPr lang="en-US" dirty="0" smtClean="0"/>
              <a:t>open source </a:t>
            </a:r>
            <a:r>
              <a:rPr lang="ru-RU" dirty="0" smtClean="0"/>
              <a:t>технологией, но с сервисом могут работать клиентские приложения, понимающие </a:t>
            </a:r>
            <a:r>
              <a:rPr lang="en-US" dirty="0" smtClean="0"/>
              <a:t>xml</a:t>
            </a:r>
            <a:r>
              <a:rPr lang="ru-RU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Может быть развернут на </a:t>
            </a:r>
            <a:r>
              <a:rPr lang="ru-RU" dirty="0" err="1" smtClean="0"/>
              <a:t>веб</a:t>
            </a:r>
            <a:r>
              <a:rPr lang="en-US" dirty="0" smtClean="0"/>
              <a:t>-</a:t>
            </a:r>
            <a:r>
              <a:rPr lang="ru-RU" dirty="0" smtClean="0"/>
              <a:t>сервере </a:t>
            </a:r>
            <a:r>
              <a:rPr lang="en-US" dirty="0" smtClean="0"/>
              <a:t>IIS</a:t>
            </a:r>
            <a:r>
              <a:rPr lang="ru-RU" dirty="0" smtClean="0"/>
              <a:t>, внутри произвольного приложения или </a:t>
            </a:r>
            <a:r>
              <a:rPr lang="en-US" dirty="0" smtClean="0"/>
              <a:t>Windows </a:t>
            </a:r>
            <a:r>
              <a:rPr lang="ru-RU" dirty="0" smtClean="0"/>
              <a:t>сервиса.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кругленный прямоугольник 28"/>
          <p:cNvSpPr/>
          <p:nvPr/>
        </p:nvSpPr>
        <p:spPr>
          <a:xfrm>
            <a:off x="6584668" y="1917502"/>
            <a:ext cx="1656184" cy="15460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Сервис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905339" y="1917502"/>
            <a:ext cx="1800200" cy="15460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Клиент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ABC </a:t>
            </a:r>
            <a:r>
              <a:rPr lang="ru-RU" dirty="0"/>
              <a:t>в </a:t>
            </a:r>
            <a:r>
              <a:rPr lang="en-US" dirty="0"/>
              <a:t>WCF</a:t>
            </a:r>
            <a:endParaRPr lang="ru-RU" dirty="0"/>
          </a:p>
        </p:txBody>
      </p:sp>
      <p:pic>
        <p:nvPicPr>
          <p:cNvPr id="8" name="Picture 9" descr="GEL Dotted Line MS-g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5771" b="-11320"/>
          <a:stretch>
            <a:fillRect/>
          </a:stretch>
        </p:blipFill>
        <p:spPr bwMode="auto">
          <a:xfrm>
            <a:off x="2820285" y="3056334"/>
            <a:ext cx="1235075" cy="14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 descr="GEL Dotted Line MS-g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5771" b="-11320"/>
          <a:stretch>
            <a:fillRect/>
          </a:stretch>
        </p:blipFill>
        <p:spPr bwMode="auto">
          <a:xfrm>
            <a:off x="5234008" y="3056334"/>
            <a:ext cx="1235075" cy="14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2"/>
          <p:cNvGrpSpPr>
            <a:grpSpLocks noChangeAspect="1"/>
          </p:cNvGrpSpPr>
          <p:nvPr/>
        </p:nvGrpSpPr>
        <p:grpSpPr bwMode="auto">
          <a:xfrm>
            <a:off x="4144261" y="2833093"/>
            <a:ext cx="1141413" cy="744576"/>
            <a:chOff x="2095" y="1156"/>
            <a:chExt cx="719" cy="598"/>
          </a:xfrm>
        </p:grpSpPr>
        <p:sp>
          <p:nvSpPr>
            <p:cNvPr id="22" name="AutoShape 23"/>
            <p:cNvSpPr>
              <a:spLocks noChangeAspect="1" noChangeArrowheads="1" noTextEdit="1"/>
            </p:cNvSpPr>
            <p:nvPr/>
          </p:nvSpPr>
          <p:spPr bwMode="auto">
            <a:xfrm>
              <a:off x="2095" y="1156"/>
              <a:ext cx="719" cy="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150" y="1178"/>
              <a:ext cx="597" cy="39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2150" y="1178"/>
              <a:ext cx="597" cy="397"/>
            </a:xfrm>
            <a:prstGeom prst="rect">
              <a:avLst/>
            </a:prstGeom>
            <a:noFill/>
            <a:ln w="222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6"/>
            <p:cNvSpPr>
              <a:spLocks noEditPoints="1"/>
            </p:cNvSpPr>
            <p:nvPr/>
          </p:nvSpPr>
          <p:spPr bwMode="auto">
            <a:xfrm>
              <a:off x="2150" y="1178"/>
              <a:ext cx="597" cy="397"/>
            </a:xfrm>
            <a:custGeom>
              <a:avLst/>
              <a:gdLst>
                <a:gd name="T0" fmla="*/ 0 w 1905"/>
                <a:gd name="T1" fmla="*/ 0 h 1269"/>
                <a:gd name="T2" fmla="*/ 24 w 1905"/>
                <a:gd name="T3" fmla="*/ 19 h 1269"/>
                <a:gd name="T4" fmla="*/ 34 w 1905"/>
                <a:gd name="T5" fmla="*/ 19 h 1269"/>
                <a:gd name="T6" fmla="*/ 34 w 1905"/>
                <a:gd name="T7" fmla="*/ 19 h 1269"/>
                <a:gd name="T8" fmla="*/ 59 w 1905"/>
                <a:gd name="T9" fmla="*/ 0 h 1269"/>
                <a:gd name="T10" fmla="*/ 59 w 1905"/>
                <a:gd name="T11" fmla="*/ 39 h 1269"/>
                <a:gd name="T12" fmla="*/ 34 w 1905"/>
                <a:gd name="T13" fmla="*/ 19 h 1269"/>
                <a:gd name="T14" fmla="*/ 0 w 1905"/>
                <a:gd name="T15" fmla="*/ 39 h 1269"/>
                <a:gd name="T16" fmla="*/ 24 w 1905"/>
                <a:gd name="T17" fmla="*/ 19 h 12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05"/>
                <a:gd name="T28" fmla="*/ 0 h 1269"/>
                <a:gd name="T29" fmla="*/ 1905 w 1905"/>
                <a:gd name="T30" fmla="*/ 1269 h 12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05" h="1269">
                  <a:moveTo>
                    <a:pt x="0" y="0"/>
                  </a:moveTo>
                  <a:lnTo>
                    <a:pt x="794" y="634"/>
                  </a:lnTo>
                  <a:cubicBezTo>
                    <a:pt x="885" y="719"/>
                    <a:pt x="1027" y="719"/>
                    <a:pt x="1118" y="634"/>
                  </a:cubicBezTo>
                  <a:lnTo>
                    <a:pt x="1905" y="0"/>
                  </a:lnTo>
                  <a:moveTo>
                    <a:pt x="1905" y="1269"/>
                  </a:moveTo>
                  <a:lnTo>
                    <a:pt x="1112" y="634"/>
                  </a:lnTo>
                  <a:moveTo>
                    <a:pt x="0" y="1269"/>
                  </a:moveTo>
                  <a:lnTo>
                    <a:pt x="794" y="634"/>
                  </a:lnTo>
                </a:path>
              </a:pathLst>
            </a:custGeom>
            <a:noFill/>
            <a:ln w="222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265" y="1581"/>
              <a:ext cx="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b="1"/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2474914" y="3783806"/>
            <a:ext cx="4194175" cy="1128713"/>
            <a:chOff x="1400" y="3178"/>
            <a:chExt cx="2642" cy="948"/>
          </a:xfrm>
        </p:grpSpPr>
        <p:pic>
          <p:nvPicPr>
            <p:cNvPr id="46" name="Picture 42" descr="Metallic edge Cinnamon Square 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" y="3178"/>
              <a:ext cx="961" cy="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43" descr="Metallic edge Gold Square 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1" y="3178"/>
              <a:ext cx="961" cy="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44" descr="Metallic edge Turquoise Square 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" y="3181"/>
              <a:ext cx="961" cy="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2633161" y="4014787"/>
            <a:ext cx="1220206" cy="4308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Address</a:t>
            </a:r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4021093" y="4014787"/>
            <a:ext cx="1125629" cy="4308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Binding</a:t>
            </a:r>
          </a:p>
        </p:txBody>
      </p:sp>
      <p:sp>
        <p:nvSpPr>
          <p:cNvPr id="51" name="Text Box 47"/>
          <p:cNvSpPr txBox="1">
            <a:spLocks noChangeArrowheads="1"/>
          </p:cNvSpPr>
          <p:nvPr/>
        </p:nvSpPr>
        <p:spPr bwMode="auto">
          <a:xfrm>
            <a:off x="5303181" y="4014787"/>
            <a:ext cx="1252266" cy="4308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Contract</a:t>
            </a:r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2868942" y="4449366"/>
            <a:ext cx="720069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(</a:t>
            </a:r>
            <a:r>
              <a:rPr kumimoji="0" lang="ru-RU" sz="1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Где</a:t>
            </a:r>
            <a:r>
              <a:rPr kumimoji="0" lang="en-US" sz="1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)</a:t>
            </a:r>
          </a:p>
        </p:txBody>
      </p:sp>
      <p:sp>
        <p:nvSpPr>
          <p:cNvPr id="53" name="Text Box 49"/>
          <p:cNvSpPr txBox="1">
            <a:spLocks noChangeArrowheads="1"/>
          </p:cNvSpPr>
          <p:nvPr/>
        </p:nvSpPr>
        <p:spPr bwMode="auto">
          <a:xfrm>
            <a:off x="4212006" y="4449366"/>
            <a:ext cx="712054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(</a:t>
            </a:r>
            <a:r>
              <a:rPr kumimoji="0" lang="ru-RU" sz="1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Как</a:t>
            </a:r>
            <a:r>
              <a:rPr kumimoji="0" lang="en-US" sz="1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)</a:t>
            </a:r>
          </a:p>
        </p:txBody>
      </p:sp>
      <p:sp>
        <p:nvSpPr>
          <p:cNvPr id="54" name="Text Box 50"/>
          <p:cNvSpPr txBox="1">
            <a:spLocks noChangeArrowheads="1"/>
          </p:cNvSpPr>
          <p:nvPr/>
        </p:nvSpPr>
        <p:spPr bwMode="auto">
          <a:xfrm>
            <a:off x="5521196" y="4449366"/>
            <a:ext cx="814647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(</a:t>
            </a:r>
            <a:r>
              <a:rPr kumimoji="0" lang="ru-RU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Что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egoe Semibold" pitchFamily="34" charset="0"/>
              </a:rPr>
              <a:t>)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 flipH="1">
            <a:off x="5784058" y="2937272"/>
            <a:ext cx="1416050" cy="438150"/>
            <a:chOff x="1237" y="2505"/>
            <a:chExt cx="892" cy="368"/>
          </a:xfrm>
        </p:grpSpPr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1804" y="2505"/>
              <a:ext cx="325" cy="368"/>
              <a:chOff x="1804" y="2505"/>
              <a:chExt cx="325" cy="368"/>
            </a:xfrm>
          </p:grpSpPr>
          <p:pic>
            <p:nvPicPr>
              <p:cNvPr id="64" name="Picture 23" descr="Metallic edge Cinnamon Square Small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4" y="2505"/>
                <a:ext cx="32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" name="Rectangle 24"/>
              <p:cNvSpPr>
                <a:spLocks noChangeArrowheads="1"/>
              </p:cNvSpPr>
              <p:nvPr/>
            </p:nvSpPr>
            <p:spPr bwMode="auto">
              <a:xfrm>
                <a:off x="1855" y="2537"/>
                <a:ext cx="224" cy="33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egoe Semibold" pitchFamily="34" charset="0"/>
                  </a:rPr>
                  <a:t>A</a:t>
                </a:r>
              </a:p>
            </p:txBody>
          </p: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1519" y="2505"/>
              <a:ext cx="325" cy="368"/>
              <a:chOff x="1519" y="2505"/>
              <a:chExt cx="325" cy="368"/>
            </a:xfrm>
          </p:grpSpPr>
          <p:pic>
            <p:nvPicPr>
              <p:cNvPr id="62" name="Picture 26" descr="Metallic edge Gold Square Small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9" y="2505"/>
                <a:ext cx="32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" name="Rectangle 27"/>
              <p:cNvSpPr>
                <a:spLocks noChangeArrowheads="1"/>
              </p:cNvSpPr>
              <p:nvPr/>
            </p:nvSpPr>
            <p:spPr bwMode="auto">
              <a:xfrm>
                <a:off x="1564" y="2537"/>
                <a:ext cx="224" cy="33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egoe Semibold" pitchFamily="34" charset="0"/>
                  </a:rPr>
                  <a:t>B</a:t>
                </a:r>
              </a:p>
            </p:txBody>
          </p:sp>
        </p:grpSp>
        <p:grpSp>
          <p:nvGrpSpPr>
            <p:cNvPr id="9" name="Group 28"/>
            <p:cNvGrpSpPr>
              <a:grpSpLocks/>
            </p:cNvGrpSpPr>
            <p:nvPr/>
          </p:nvGrpSpPr>
          <p:grpSpPr bwMode="auto">
            <a:xfrm>
              <a:off x="1237" y="2505"/>
              <a:ext cx="325" cy="368"/>
              <a:chOff x="1237" y="2505"/>
              <a:chExt cx="325" cy="368"/>
            </a:xfrm>
          </p:grpSpPr>
          <p:pic>
            <p:nvPicPr>
              <p:cNvPr id="60" name="Picture 29" descr="Metallic edge Turquoise Square Small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7" y="2505"/>
                <a:ext cx="32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Rectangle 30"/>
              <p:cNvSpPr>
                <a:spLocks noChangeArrowheads="1"/>
              </p:cNvSpPr>
              <p:nvPr/>
            </p:nvSpPr>
            <p:spPr bwMode="auto">
              <a:xfrm>
                <a:off x="1287" y="2537"/>
                <a:ext cx="233" cy="33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egoe Semibold" pitchFamily="34" charset="0"/>
                  </a:rPr>
                  <a:t>C</a:t>
                </a:r>
              </a:p>
            </p:txBody>
          </p:sp>
        </p:grp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1985486" y="2937272"/>
            <a:ext cx="1416050" cy="438150"/>
            <a:chOff x="1237" y="2505"/>
            <a:chExt cx="892" cy="368"/>
          </a:xfrm>
        </p:grpSpPr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1804" y="2505"/>
              <a:ext cx="325" cy="368"/>
              <a:chOff x="1804" y="2505"/>
              <a:chExt cx="325" cy="368"/>
            </a:xfrm>
          </p:grpSpPr>
          <p:pic>
            <p:nvPicPr>
              <p:cNvPr id="75" name="Picture 13" descr="Metallic edge Cinnamon Square Small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4" y="2505"/>
                <a:ext cx="32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" name="Rectangle 14"/>
              <p:cNvSpPr>
                <a:spLocks noChangeArrowheads="1"/>
              </p:cNvSpPr>
              <p:nvPr/>
            </p:nvSpPr>
            <p:spPr bwMode="auto">
              <a:xfrm>
                <a:off x="1855" y="2537"/>
                <a:ext cx="224" cy="33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egoe Semibold" pitchFamily="34" charset="0"/>
                  </a:rPr>
                  <a:t>A</a:t>
                </a:r>
              </a:p>
            </p:txBody>
          </p:sp>
        </p:grpSp>
        <p:grpSp>
          <p:nvGrpSpPr>
            <p:cNvPr id="13" name="Group 15"/>
            <p:cNvGrpSpPr>
              <a:grpSpLocks/>
            </p:cNvGrpSpPr>
            <p:nvPr/>
          </p:nvGrpSpPr>
          <p:grpSpPr bwMode="auto">
            <a:xfrm>
              <a:off x="1519" y="2505"/>
              <a:ext cx="325" cy="368"/>
              <a:chOff x="1519" y="2505"/>
              <a:chExt cx="325" cy="368"/>
            </a:xfrm>
          </p:grpSpPr>
          <p:pic>
            <p:nvPicPr>
              <p:cNvPr id="73" name="Picture 16" descr="Metallic edge Gold Square Small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9" y="2505"/>
                <a:ext cx="32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Rectangle 17"/>
              <p:cNvSpPr>
                <a:spLocks noChangeArrowheads="1"/>
              </p:cNvSpPr>
              <p:nvPr/>
            </p:nvSpPr>
            <p:spPr bwMode="auto">
              <a:xfrm>
                <a:off x="1564" y="2537"/>
                <a:ext cx="224" cy="33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egoe Semibold" pitchFamily="34" charset="0"/>
                  </a:rPr>
                  <a:t>B</a:t>
                </a:r>
              </a:p>
            </p:txBody>
          </p:sp>
        </p:grp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1237" y="2505"/>
              <a:ext cx="325" cy="368"/>
              <a:chOff x="1237" y="2505"/>
              <a:chExt cx="325" cy="368"/>
            </a:xfrm>
          </p:grpSpPr>
          <p:pic>
            <p:nvPicPr>
              <p:cNvPr id="71" name="Picture 19" descr="Metallic edge Turquoise Square Small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7" y="2505"/>
                <a:ext cx="32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" name="Rectangle 20"/>
              <p:cNvSpPr>
                <a:spLocks noChangeArrowheads="1"/>
              </p:cNvSpPr>
              <p:nvPr/>
            </p:nvSpPr>
            <p:spPr bwMode="auto">
              <a:xfrm>
                <a:off x="1287" y="2537"/>
                <a:ext cx="233" cy="33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egoe Semibold" pitchFamily="34" charset="0"/>
                  </a:rPr>
                  <a:t>C</a:t>
                </a:r>
              </a:p>
            </p:txBody>
          </p:sp>
        </p:grpSp>
      </p:grpSp>
      <p:grpSp>
        <p:nvGrpSpPr>
          <p:cNvPr id="15" name="Group 21"/>
          <p:cNvGrpSpPr>
            <a:grpSpLocks/>
          </p:cNvGrpSpPr>
          <p:nvPr/>
        </p:nvGrpSpPr>
        <p:grpSpPr bwMode="auto">
          <a:xfrm flipH="1">
            <a:off x="5761057" y="2159834"/>
            <a:ext cx="1416050" cy="438150"/>
            <a:chOff x="1237" y="2505"/>
            <a:chExt cx="892" cy="368"/>
          </a:xfrm>
        </p:grpSpPr>
        <p:grpSp>
          <p:nvGrpSpPr>
            <p:cNvPr id="16" name="Group 22"/>
            <p:cNvGrpSpPr>
              <a:grpSpLocks/>
            </p:cNvGrpSpPr>
            <p:nvPr/>
          </p:nvGrpSpPr>
          <p:grpSpPr bwMode="auto">
            <a:xfrm>
              <a:off x="1804" y="2505"/>
              <a:ext cx="325" cy="368"/>
              <a:chOff x="1804" y="2505"/>
              <a:chExt cx="325" cy="368"/>
            </a:xfrm>
          </p:grpSpPr>
          <p:pic>
            <p:nvPicPr>
              <p:cNvPr id="85" name="Picture 23" descr="Metallic edge Cinnamon Square Small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4" y="2505"/>
                <a:ext cx="32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Rectangle 24"/>
              <p:cNvSpPr>
                <a:spLocks noChangeArrowheads="1"/>
              </p:cNvSpPr>
              <p:nvPr/>
            </p:nvSpPr>
            <p:spPr bwMode="auto">
              <a:xfrm>
                <a:off x="1855" y="2537"/>
                <a:ext cx="224" cy="33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egoe Semibold" pitchFamily="34" charset="0"/>
                  </a:rPr>
                  <a:t>A</a:t>
                </a:r>
              </a:p>
            </p:txBody>
          </p:sp>
        </p:grpSp>
        <p:grpSp>
          <p:nvGrpSpPr>
            <p:cNvPr id="17" name="Group 25"/>
            <p:cNvGrpSpPr>
              <a:grpSpLocks/>
            </p:cNvGrpSpPr>
            <p:nvPr/>
          </p:nvGrpSpPr>
          <p:grpSpPr bwMode="auto">
            <a:xfrm>
              <a:off x="1519" y="2505"/>
              <a:ext cx="325" cy="368"/>
              <a:chOff x="1519" y="2505"/>
              <a:chExt cx="325" cy="368"/>
            </a:xfrm>
          </p:grpSpPr>
          <p:pic>
            <p:nvPicPr>
              <p:cNvPr id="83" name="Picture 26" descr="Metallic edge Gold Square Small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9" y="2505"/>
                <a:ext cx="32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Rectangle 27"/>
              <p:cNvSpPr>
                <a:spLocks noChangeArrowheads="1"/>
              </p:cNvSpPr>
              <p:nvPr/>
            </p:nvSpPr>
            <p:spPr bwMode="auto">
              <a:xfrm>
                <a:off x="1564" y="2537"/>
                <a:ext cx="224" cy="33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egoe Semibold" pitchFamily="34" charset="0"/>
                  </a:rPr>
                  <a:t>B</a:t>
                </a:r>
              </a:p>
            </p:txBody>
          </p:sp>
        </p:grpSp>
        <p:grpSp>
          <p:nvGrpSpPr>
            <p:cNvPr id="18" name="Group 28"/>
            <p:cNvGrpSpPr>
              <a:grpSpLocks/>
            </p:cNvGrpSpPr>
            <p:nvPr/>
          </p:nvGrpSpPr>
          <p:grpSpPr bwMode="auto">
            <a:xfrm>
              <a:off x="1237" y="2505"/>
              <a:ext cx="325" cy="368"/>
              <a:chOff x="1237" y="2505"/>
              <a:chExt cx="325" cy="368"/>
            </a:xfrm>
          </p:grpSpPr>
          <p:pic>
            <p:nvPicPr>
              <p:cNvPr id="81" name="Picture 29" descr="Metallic edge Turquoise Square Small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7" y="2505"/>
                <a:ext cx="325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Rectangle 30"/>
              <p:cNvSpPr>
                <a:spLocks noChangeArrowheads="1"/>
              </p:cNvSpPr>
              <p:nvPr/>
            </p:nvSpPr>
            <p:spPr bwMode="auto">
              <a:xfrm>
                <a:off x="1287" y="2537"/>
                <a:ext cx="233" cy="33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egoe Semibold" pitchFamily="34" charset="0"/>
                  </a:rPr>
                  <a:t>C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314031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95486"/>
            <a:ext cx="7196336" cy="504056"/>
          </a:xfrm>
        </p:spPr>
        <p:txBody>
          <a:bodyPr/>
          <a:lstStyle/>
          <a:p>
            <a:r>
              <a:rPr lang="ru-RU" dirty="0"/>
              <a:t>Контракт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699542"/>
            <a:ext cx="7772400" cy="401444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ru-RU" dirty="0" smtClean="0"/>
              <a:t>Контракты сервиса [</a:t>
            </a:r>
            <a:r>
              <a:rPr lang="ru-RU" dirty="0" err="1" smtClean="0"/>
              <a:t>ServiceContract</a:t>
            </a:r>
            <a:r>
              <a:rPr lang="ru-RU" dirty="0" smtClean="0"/>
              <a:t>]. Определяют какие операции клиент может запрашивать у сервиса.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Контракты данных [</a:t>
            </a:r>
            <a:r>
              <a:rPr lang="ru-RU" dirty="0" err="1" smtClean="0"/>
              <a:t>DataContract</a:t>
            </a:r>
            <a:r>
              <a:rPr lang="ru-RU" dirty="0" smtClean="0"/>
              <a:t>]. Определяют какие типы данных передаются от клиента к сервису и обратно. WCF определяет неявные контракты для встроенных типов (</a:t>
            </a:r>
            <a:r>
              <a:rPr lang="ru-RU" dirty="0" err="1" smtClean="0"/>
              <a:t>int</a:t>
            </a:r>
            <a:r>
              <a:rPr lang="ru-RU" dirty="0" smtClean="0"/>
              <a:t>, </a:t>
            </a:r>
            <a:r>
              <a:rPr lang="en-US" dirty="0" smtClean="0"/>
              <a:t>string</a:t>
            </a:r>
            <a:r>
              <a:rPr lang="ru-RU" dirty="0" smtClean="0"/>
              <a:t> и т.п.), но для пользовательских типов нужно указывать явные </a:t>
            </a:r>
            <a:r>
              <a:rPr lang="ru-RU" dirty="0" err="1" smtClean="0"/>
              <a:t>котракты</a:t>
            </a:r>
            <a:r>
              <a:rPr lang="ru-RU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Контракты ошибок [</a:t>
            </a:r>
            <a:r>
              <a:rPr lang="ru-RU" dirty="0" err="1" smtClean="0"/>
              <a:t>FaultContract</a:t>
            </a:r>
            <a:r>
              <a:rPr lang="ru-RU" dirty="0" smtClean="0"/>
              <a:t>]. Определяют какие ошибки генерируются сервисом и как эти ошибки обрабатываются и передаются клиенту.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Контракты сообщений [</a:t>
            </a:r>
            <a:r>
              <a:rPr lang="ru-RU" dirty="0" err="1" smtClean="0"/>
              <a:t>MessageContract</a:t>
            </a:r>
            <a:r>
              <a:rPr lang="ru-RU" dirty="0" smtClean="0"/>
              <a:t>]. Определяют контракт сообщения для типа, т. е. определяет сопоставление между типом и конвертом SOAP.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311542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195486"/>
            <a:ext cx="7196336" cy="685800"/>
          </a:xfrm>
        </p:spPr>
        <p:txBody>
          <a:bodyPr/>
          <a:lstStyle/>
          <a:p>
            <a:r>
              <a:rPr lang="ru-RU" dirty="0" smtClean="0"/>
              <a:t>Основные варианты привязок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2036" y="798641"/>
            <a:ext cx="7772400" cy="394243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ru-RU" dirty="0" smtClean="0"/>
              <a:t>Базовая привязка. Соответствует ASMX </a:t>
            </a:r>
            <a:r>
              <a:rPr lang="ru-RU" dirty="0" err="1" smtClean="0"/>
              <a:t>веб-сервисам</a:t>
            </a:r>
            <a:r>
              <a:rPr lang="ru-RU" dirty="0" smtClean="0"/>
              <a:t>. Позволяет WCF-сервисам работать аналогично ASMX </a:t>
            </a:r>
            <a:r>
              <a:rPr lang="ru-RU" dirty="0" err="1" smtClean="0"/>
              <a:t>веб-сервисам</a:t>
            </a:r>
            <a:r>
              <a:rPr lang="ru-RU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TCP </a:t>
            </a:r>
            <a:r>
              <a:rPr lang="ru-RU" dirty="0" smtClean="0"/>
              <a:t>привязка. Использует протокол </a:t>
            </a:r>
            <a:r>
              <a:rPr lang="en-US" dirty="0" smtClean="0"/>
              <a:t>TCP</a:t>
            </a:r>
            <a:r>
              <a:rPr lang="ru-RU" dirty="0" smtClean="0"/>
              <a:t> для обмена сообщениями. Сервис и клиент должны использовать WCF.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IPC </a:t>
            </a:r>
            <a:r>
              <a:rPr lang="ru-RU" dirty="0" smtClean="0"/>
              <a:t>привязка. Использует именованные каналы(</a:t>
            </a:r>
            <a:r>
              <a:rPr lang="ru-RU" dirty="0" err="1" smtClean="0"/>
              <a:t>named</a:t>
            </a:r>
            <a:r>
              <a:rPr lang="ru-RU" dirty="0" smtClean="0"/>
              <a:t> </a:t>
            </a:r>
            <a:r>
              <a:rPr lang="ru-RU" dirty="0" err="1" smtClean="0"/>
              <a:t>pipes</a:t>
            </a:r>
            <a:r>
              <a:rPr lang="ru-RU" dirty="0" smtClean="0"/>
              <a:t>) при работе клиента и сервиса на одном компьютере.</a:t>
            </a:r>
          </a:p>
          <a:p>
            <a:pPr>
              <a:buFont typeface="Wingdings" pitchFamily="2" charset="2"/>
              <a:buChar char="q"/>
            </a:pPr>
            <a:r>
              <a:rPr lang="ru-RU" dirty="0" err="1" smtClean="0"/>
              <a:t>Веб-сервис</a:t>
            </a:r>
            <a:r>
              <a:rPr lang="ru-RU" dirty="0" smtClean="0"/>
              <a:t> привязка. Использует протокол HTTP и HTTPS. Позволяет организовывать взаимодействие с произвольными клиентами, поддерживающими технологию </a:t>
            </a:r>
            <a:r>
              <a:rPr lang="ru-RU" dirty="0" err="1" smtClean="0"/>
              <a:t>веб-сервисов</a:t>
            </a:r>
            <a:r>
              <a:rPr lang="ru-RU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MSMQ привязка. Использует MSMQ в качестве транспортного протокола. </a:t>
            </a:r>
          </a:p>
          <a:p>
            <a:pPr lvl="1"/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12206453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596</Words>
  <Application>Microsoft Office PowerPoint</Application>
  <PresentationFormat>Экран (16:9)</PresentationFormat>
  <Paragraphs>83</Paragraphs>
  <Slides>13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simple-light-2</vt:lpstr>
      <vt:lpstr>ООП</vt:lpstr>
      <vt:lpstr>План урока</vt:lpstr>
      <vt:lpstr>Принципы SOA</vt:lpstr>
      <vt:lpstr>Web-сервис</vt:lpstr>
      <vt:lpstr>Схема взаимодействия веб-сервиса и клиента</vt:lpstr>
      <vt:lpstr>WCF -сервис</vt:lpstr>
      <vt:lpstr>ABC в WCF</vt:lpstr>
      <vt:lpstr>Контракт</vt:lpstr>
      <vt:lpstr>Основные варианты привязок</vt:lpstr>
      <vt:lpstr>Web API сервис</vt:lpstr>
      <vt:lpstr>Домашнее задание</vt:lpstr>
      <vt:lpstr>Организационные вопросы</vt:lpstr>
      <vt:lpstr>Вопросы участников 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</dc:title>
  <dc:creator>Фролов Сергей Валерьевич</dc:creator>
  <cp:lastModifiedBy>Сергей</cp:lastModifiedBy>
  <cp:revision>43</cp:revision>
  <dcterms:modified xsi:type="dcterms:W3CDTF">2017-07-16T18:04:48Z</dcterms:modified>
</cp:coreProperties>
</file>